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0" r:id="rId4"/>
  </p:sldMasterIdLst>
  <p:notesMasterIdLst>
    <p:notesMasterId r:id="rId40"/>
  </p:notesMasterIdLst>
  <p:handoutMasterIdLst>
    <p:handoutMasterId r:id="rId41"/>
  </p:handoutMasterIdLst>
  <p:sldIdLst>
    <p:sldId id="256" r:id="rId5"/>
    <p:sldId id="286" r:id="rId6"/>
    <p:sldId id="308" r:id="rId7"/>
    <p:sldId id="309" r:id="rId8"/>
    <p:sldId id="295" r:id="rId9"/>
    <p:sldId id="307" r:id="rId10"/>
    <p:sldId id="287" r:id="rId11"/>
    <p:sldId id="275" r:id="rId12"/>
    <p:sldId id="310" r:id="rId13"/>
    <p:sldId id="277" r:id="rId14"/>
    <p:sldId id="278" r:id="rId15"/>
    <p:sldId id="284" r:id="rId16"/>
    <p:sldId id="297" r:id="rId17"/>
    <p:sldId id="289" r:id="rId18"/>
    <p:sldId id="293" r:id="rId19"/>
    <p:sldId id="311" r:id="rId20"/>
    <p:sldId id="312" r:id="rId21"/>
    <p:sldId id="313" r:id="rId22"/>
    <p:sldId id="291" r:id="rId23"/>
    <p:sldId id="314" r:id="rId24"/>
    <p:sldId id="292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77150-CC5D-4830-9118-FEE190B2955C}" type="datetimeFigureOut">
              <a:rPr lang="sk-SK" smtClean="0"/>
              <a:pPr/>
              <a:t>5. 4. 2019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6406A-0342-43A8-95C1-99CCE9F05AE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1754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9CC1921-DF74-4DB5-8516-FEE78A013266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ED24B878-6DFB-4618-B68C-9AE072238B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4B878-6DFB-4618-B68C-9AE072238B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6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4B878-6DFB-4618-B68C-9AE072238BF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8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B5E-65B2-470F-A90D-8944CCF2250D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A92-D244-4C94-97DC-00C50A8E32A7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A92-D244-4C94-97DC-00C50A8E32A7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066D-E18E-46CA-ADDB-DC7D9F287FCD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C238-36A3-43CE-9745-62AF0A355E2A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EB92-F772-4663-8537-1301BB50BFAC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200" y="1316037"/>
            <a:ext cx="42703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C789-5B62-48FF-9191-791023128F05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5AB2-AD30-4274-ADEE-77A916493B5C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6396-5064-41C5-A285-015EE0047001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F948-767F-407F-A020-A5EC9CBC2988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1B7D-C0F1-466D-856C-C3614969F05D}" type="datetime2">
              <a:rPr lang="en-US" smtClean="0"/>
              <a:pPr/>
              <a:t>Friday, April 05,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4C8A7A92-D244-4C94-97DC-00C50A8E32A7}" type="datetime2">
              <a:rPr lang="en-US" smtClean="0"/>
              <a:pPr algn="l"/>
              <a:t>Friday, April 05, 2019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en.wikipedia.org/wiki/Transition_matri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25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6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478904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Modeling</a:t>
            </a:r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479715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tx2">
                    <a:shade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Lecturer: Ing. Martina Hanová,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404664"/>
            <a:ext cx="784887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dirty="0" smtClean="0"/>
              <a:t>1. </a:t>
            </a:r>
            <a:r>
              <a:rPr lang="en-US" dirty="0" smtClean="0"/>
              <a:t>The periodic payment for a loan assuming constant payment and constant interest rate: </a:t>
            </a:r>
            <a:endParaRPr lang="sk-SK" dirty="0" smtClean="0"/>
          </a:p>
          <a:p>
            <a:pPr algn="ctr"/>
            <a:r>
              <a:rPr lang="en-US" b="1" i="1" dirty="0" err="1" smtClean="0"/>
              <a:t>a</a:t>
            </a:r>
            <a:r>
              <a:rPr lang="en-US" sz="1400" b="1" i="1" dirty="0" err="1" smtClean="0"/>
              <a:t>r</a:t>
            </a:r>
            <a:r>
              <a:rPr lang="en-US" b="1" i="1" dirty="0" smtClean="0"/>
              <a:t> =PMT(Rate; </a:t>
            </a:r>
            <a:r>
              <a:rPr lang="en-US" b="1" i="1" dirty="0" err="1" smtClean="0"/>
              <a:t>Nper</a:t>
            </a:r>
            <a:r>
              <a:rPr lang="en-US" b="1" i="1" dirty="0" smtClean="0"/>
              <a:t>; </a:t>
            </a:r>
            <a:r>
              <a:rPr lang="en-US" b="1" i="1" dirty="0" err="1" smtClean="0"/>
              <a:t>Pv</a:t>
            </a:r>
            <a:r>
              <a:rPr lang="en-US" b="1" i="1" dirty="0" smtClean="0"/>
              <a:t>; Fv; Type)</a:t>
            </a:r>
            <a:endParaRPr lang="sk-SK" b="1" i="1" dirty="0" smtClean="0"/>
          </a:p>
          <a:p>
            <a:endParaRPr lang="sk-SK" b="1" i="1" dirty="0" smtClean="0"/>
          </a:p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 + Principal = Total payment</a:t>
            </a:r>
            <a:endParaRPr lang="sk-SK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k-SK" b="1" i="1" dirty="0" smtClean="0"/>
          </a:p>
          <a:p>
            <a:pPr lvl="0"/>
            <a:r>
              <a:rPr lang="sk-SK" dirty="0" smtClean="0"/>
              <a:t>2. </a:t>
            </a:r>
            <a:r>
              <a:rPr lang="en-US" dirty="0" smtClean="0"/>
              <a:t>The amount of interest paid each month:</a:t>
            </a:r>
            <a:endParaRPr lang="sk-SK" dirty="0" smtClean="0"/>
          </a:p>
          <a:p>
            <a:r>
              <a:rPr lang="en-US" dirty="0" smtClean="0"/>
              <a:t> </a:t>
            </a:r>
            <a:endParaRPr lang="sk-SK" dirty="0" smtClean="0"/>
          </a:p>
          <a:p>
            <a:pPr algn="ctr"/>
            <a:r>
              <a:rPr lang="en-US" b="1" i="1" dirty="0" err="1" smtClean="0"/>
              <a:t>u</a:t>
            </a:r>
            <a:r>
              <a:rPr lang="en-US" sz="1400" b="1" i="1" dirty="0" err="1" smtClean="0"/>
              <a:t>r</a:t>
            </a:r>
            <a:r>
              <a:rPr lang="en-US" b="1" i="1" dirty="0" smtClean="0"/>
              <a:t> =IPMT(</a:t>
            </a:r>
            <a:r>
              <a:rPr lang="en-US" b="1" i="1" dirty="0" err="1" smtClean="0"/>
              <a:t>Rate;Per</a:t>
            </a:r>
            <a:r>
              <a:rPr lang="en-US" b="1" i="1" dirty="0" smtClean="0"/>
              <a:t>; </a:t>
            </a:r>
            <a:r>
              <a:rPr lang="en-US" b="1" i="1" dirty="0" err="1" smtClean="0"/>
              <a:t>Nper</a:t>
            </a:r>
            <a:r>
              <a:rPr lang="en-US" b="1" i="1" dirty="0" smtClean="0"/>
              <a:t>; </a:t>
            </a:r>
            <a:r>
              <a:rPr lang="en-US" b="1" i="1" dirty="0" err="1" smtClean="0"/>
              <a:t>Pv</a:t>
            </a:r>
            <a:r>
              <a:rPr lang="en-US" b="1" i="1" dirty="0" smtClean="0"/>
              <a:t>; Fv; Type)</a:t>
            </a:r>
            <a:endParaRPr lang="sk-SK" dirty="0" smtClean="0"/>
          </a:p>
          <a:p>
            <a:r>
              <a:rPr lang="en-US" dirty="0" smtClean="0"/>
              <a:t> </a:t>
            </a:r>
            <a:endParaRPr lang="sk-SK" dirty="0" smtClean="0"/>
          </a:p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Monthly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</a:t>
            </a:r>
            <a:r>
              <a:rPr lang="en-US" b="1" i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Interest rate * Ending balace</a:t>
            </a:r>
            <a:r>
              <a:rPr lang="en-US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r-1</a:t>
            </a:r>
            <a:endParaRPr lang="sk-SK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k-SK" dirty="0" smtClean="0"/>
          </a:p>
          <a:p>
            <a:pPr lvl="0"/>
            <a:r>
              <a:rPr lang="sk-SK" dirty="0" smtClean="0"/>
              <a:t>3. </a:t>
            </a:r>
            <a:r>
              <a:rPr lang="en-US" dirty="0" smtClean="0"/>
              <a:t>The amount of balance paid down each month – the payment on the principal:</a:t>
            </a:r>
            <a:endParaRPr lang="sk-SK" dirty="0" smtClean="0"/>
          </a:p>
          <a:p>
            <a:pPr algn="ctr"/>
            <a:r>
              <a:rPr lang="en-US" b="1" i="1" dirty="0" smtClean="0"/>
              <a:t> </a:t>
            </a:r>
            <a:r>
              <a:rPr lang="en-US" b="1" i="1" dirty="0" err="1" smtClean="0"/>
              <a:t>Mr</a:t>
            </a:r>
            <a:r>
              <a:rPr lang="en-US" b="1" i="1" dirty="0" smtClean="0"/>
              <a:t> =PPMT(</a:t>
            </a:r>
            <a:r>
              <a:rPr lang="en-US" b="1" i="1" dirty="0" err="1" smtClean="0"/>
              <a:t>Rate;Per</a:t>
            </a:r>
            <a:r>
              <a:rPr lang="en-US" b="1" i="1" dirty="0" smtClean="0"/>
              <a:t>; </a:t>
            </a:r>
            <a:r>
              <a:rPr lang="en-US" b="1" i="1" dirty="0" err="1" smtClean="0"/>
              <a:t>Nper</a:t>
            </a:r>
            <a:r>
              <a:rPr lang="en-US" b="1" i="1" dirty="0" smtClean="0"/>
              <a:t>; </a:t>
            </a:r>
            <a:r>
              <a:rPr lang="en-US" b="1" i="1" dirty="0" err="1" smtClean="0"/>
              <a:t>Pv</a:t>
            </a:r>
            <a:r>
              <a:rPr lang="en-US" b="1" i="1" dirty="0" smtClean="0"/>
              <a:t>; Fv; Type)</a:t>
            </a:r>
            <a:endParaRPr lang="sk-SK" b="1" i="1" dirty="0" smtClean="0"/>
          </a:p>
          <a:p>
            <a:endParaRPr lang="sk-SK" b="1" i="1" dirty="0" smtClean="0"/>
          </a:p>
          <a:p>
            <a:pPr lvl="0">
              <a:spcAft>
                <a:spcPts val="600"/>
              </a:spcAft>
            </a:pPr>
            <a:r>
              <a:rPr lang="sk-SK" dirty="0" smtClean="0"/>
              <a:t>4. </a:t>
            </a:r>
            <a:r>
              <a:rPr lang="en-US" dirty="0" smtClean="0"/>
              <a:t>Ending balance for each month: </a:t>
            </a:r>
            <a:endParaRPr lang="sk-SK" dirty="0" smtClean="0"/>
          </a:p>
          <a:p>
            <a:pPr algn="ctr"/>
            <a:r>
              <a:rPr lang="en-US" b="1" i="1" dirty="0" smtClean="0"/>
              <a:t>Dr =P</a:t>
            </a:r>
            <a:r>
              <a:rPr lang="sk-SK" b="1" i="1" dirty="0" smtClean="0"/>
              <a:t>V</a:t>
            </a:r>
            <a:r>
              <a:rPr lang="en-US" b="1" i="1" dirty="0" smtClean="0"/>
              <a:t>(Rate; </a:t>
            </a:r>
            <a:r>
              <a:rPr lang="en-US" b="1" i="1" dirty="0" err="1" smtClean="0"/>
              <a:t>Nper</a:t>
            </a:r>
            <a:r>
              <a:rPr lang="en-US" b="1" i="1" dirty="0" smtClean="0"/>
              <a:t>; Pmt; Fv; Type)</a:t>
            </a:r>
            <a:endParaRPr lang="sk-SK" b="1" i="1" dirty="0" smtClean="0"/>
          </a:p>
          <a:p>
            <a:pPr lvl="0"/>
            <a:endParaRPr lang="sk-SK" dirty="0" smtClean="0"/>
          </a:p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Ending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</a:t>
            </a:r>
            <a:r>
              <a:rPr lang="en-US" b="1" i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Beginning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</a:t>
            </a:r>
            <a:r>
              <a:rPr lang="en-US" b="1" i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Monthly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</a:t>
            </a:r>
            <a:r>
              <a:rPr lang="en-US" b="1" i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sk-SK" b="1" i="1" baseline="-2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6" y="764708"/>
          <a:ext cx="8352925" cy="4752525"/>
        </p:xfrm>
        <a:graphic>
          <a:graphicData uri="http://schemas.openxmlformats.org/drawingml/2006/table">
            <a:tbl>
              <a:tblPr/>
              <a:tblGrid>
                <a:gridCol w="1193275"/>
                <a:gridCol w="1193275"/>
                <a:gridCol w="1193275"/>
                <a:gridCol w="1193275"/>
                <a:gridCol w="1193275"/>
                <a:gridCol w="1193275"/>
                <a:gridCol w="1193275"/>
              </a:tblGrid>
              <a:tr h="652308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Period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Monthly Payment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Interest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Principal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Ending 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 = 0,n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€ 5 000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€ 350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€ 487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€ 4 513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€ 316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€ 521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€ 3 991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€ 279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€ 558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€ 3 433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€ 597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€ 2 836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€ 199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€ 639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€ 2 197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€ 684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€ 1 514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€ 731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€ 783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€ 783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€ 0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€ 6 699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€ 1 699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€ 5 000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Determination of the number of constant annuities and the last payment of the loan </a:t>
            </a:r>
            <a:endParaRPr lang="sk-SK" sz="2800" dirty="0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70657" name="Object 1"/>
          <p:cNvGraphicFramePr>
            <a:graphicFrameLocks noChangeAspect="1"/>
          </p:cNvGraphicFramePr>
          <p:nvPr/>
        </p:nvGraphicFramePr>
        <p:xfrm>
          <a:off x="2771800" y="3789040"/>
          <a:ext cx="2088232" cy="1156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8" name="Rovnica" r:id="rId3" imgW="1155199" imgH="634725" progId="Equation.3">
                  <p:embed/>
                </p:oleObj>
              </mc:Choice>
              <mc:Fallback>
                <p:oleObj name="Rovnica" r:id="rId3" imgW="1155199" imgH="634725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89040"/>
                        <a:ext cx="2088232" cy="11562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2051720" y="5373216"/>
          <a:ext cx="440801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9" name="Rovnica" r:id="rId5" imgW="2120900" imgH="482600" progId="Equation.3">
                  <p:embed/>
                </p:oleObj>
              </mc:Choice>
              <mc:Fallback>
                <p:oleObj name="Rovnica" r:id="rId5" imgW="2120900" imgH="482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5373216"/>
                        <a:ext cx="4408019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1556792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Loan of € 5,000 is to be paid with constant annuities  with amount of € 900 payable by the end of the year. Create a plan, unless the bank uses an interest rate of 7% p.a. with an annual interest period.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en-US" dirty="0" smtClean="0"/>
              <a:t>Sensitivity Analysis</a:t>
            </a:r>
            <a:r>
              <a:rPr lang="sk-SK" dirty="0" smtClean="0"/>
              <a:t>:</a:t>
            </a:r>
            <a:r>
              <a:rPr lang="en-US" dirty="0" smtClean="0"/>
              <a:t> What-If Analysis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686800" cy="5256584"/>
          </a:xfrm>
        </p:spPr>
        <p:txBody>
          <a:bodyPr>
            <a:normAutofit/>
          </a:bodyPr>
          <a:lstStyle/>
          <a:p>
            <a:pPr marL="0"/>
            <a:r>
              <a:rPr lang="en-US" sz="2800" b="1" dirty="0" smtClean="0">
                <a:solidFill>
                  <a:schemeClr val="tx1"/>
                </a:solidFill>
              </a:rPr>
              <a:t>is an important aspect of planning and managing any business. </a:t>
            </a:r>
          </a:p>
          <a:p>
            <a:pPr marL="0"/>
            <a:r>
              <a:rPr lang="en-US" sz="2800" b="1" dirty="0" smtClean="0">
                <a:solidFill>
                  <a:schemeClr val="tx1"/>
                </a:solidFill>
              </a:rPr>
              <a:t>understanding  the implications of changes in the factors that influence your business </a:t>
            </a:r>
            <a:endParaRPr lang="sk-SK" sz="2800" b="1" dirty="0" smtClean="0">
              <a:solidFill>
                <a:schemeClr val="tx1"/>
              </a:solidFill>
            </a:endParaRPr>
          </a:p>
          <a:p>
            <a:pPr marL="0"/>
            <a:r>
              <a:rPr lang="en-US" sz="2800" b="1" dirty="0" smtClean="0">
                <a:solidFill>
                  <a:schemeClr val="tx1"/>
                </a:solidFill>
              </a:rPr>
              <a:t>is often used to compare different scenarios and their potential outcomes based on changing input values. </a:t>
            </a:r>
            <a:endParaRPr lang="sk-SK" sz="2800" b="1" dirty="0" smtClean="0">
              <a:solidFill>
                <a:schemeClr val="tx1"/>
              </a:solidFill>
            </a:endParaRPr>
          </a:p>
          <a:p>
            <a:pPr marL="0"/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goal of sensitivity analysis is to gain insight into which assumptions are critical, i.e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</a:t>
            </a:r>
            <a:r>
              <a:rPr lang="sk-SK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sk-SK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assumptions</a:t>
            </a:r>
            <a:r>
              <a:rPr lang="sk-S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affect</a:t>
            </a:r>
            <a:r>
              <a:rPr lang="sk-S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</a:t>
            </a:r>
            <a:r>
              <a:rPr lang="sk-S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k-SK" sz="28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/>
          <a:lstStyle/>
          <a:p>
            <a:r>
              <a:rPr lang="en-US" dirty="0" smtClean="0"/>
              <a:t>Sensitivity Analysis</a:t>
            </a:r>
            <a:r>
              <a:rPr lang="sk-SK" dirty="0" smtClean="0"/>
              <a:t>:</a:t>
            </a:r>
            <a:r>
              <a:rPr lang="en-US" dirty="0" smtClean="0"/>
              <a:t> What-If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- deterministic</a:t>
            </a:r>
            <a:r>
              <a:rPr lang="en-US" b="1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None/>
            </a:pPr>
            <a:r>
              <a:rPr lang="en-US" b="1" i="1" dirty="0" smtClean="0"/>
              <a:t>	Loan of 20 000 €, over 60 months at an interest rate 6.8% p.a. Monthly repayment?</a:t>
            </a:r>
          </a:p>
          <a:p>
            <a:pPr>
              <a:buNone/>
            </a:pPr>
            <a:endParaRPr lang="en-US" sz="2400" b="1" i="1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3284984"/>
            <a:ext cx="7380312" cy="313817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What-if Analysis? 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en-US" b="1" dirty="0" smtClean="0"/>
              <a:t>sensitivity analysis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money you could borrow if the repayments were only 350€ per month?</a:t>
            </a:r>
            <a:endParaRPr lang="sk-SK" dirty="0" smtClean="0"/>
          </a:p>
          <a:p>
            <a:r>
              <a:rPr lang="en-US" dirty="0" smtClean="0"/>
              <a:t>Suppose you want to see</a:t>
            </a:r>
            <a:r>
              <a:rPr lang="sk-SK" dirty="0" smtClean="0"/>
              <a:t> </a:t>
            </a:r>
            <a:r>
              <a:rPr lang="en-US" dirty="0" smtClean="0"/>
              <a:t>the effect of different lo</a:t>
            </a:r>
            <a:r>
              <a:rPr lang="sk-SK" dirty="0" smtClean="0"/>
              <a:t>a</a:t>
            </a:r>
            <a:r>
              <a:rPr lang="en-US" dirty="0" smtClean="0"/>
              <a:t>n amounts from 15000 to 30000€</a:t>
            </a:r>
            <a:r>
              <a:rPr lang="sk-SK" dirty="0" smtClean="0"/>
              <a:t>.</a:t>
            </a:r>
          </a:p>
          <a:p>
            <a:r>
              <a:rPr lang="en-US" dirty="0" smtClean="0"/>
              <a:t>Comparing two different input variables – loan amount and duration of the loan –Terms in months – from 3 to 12 years (36 to 144 months)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9" y="836712"/>
            <a:ext cx="9036002" cy="360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29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6632"/>
            <a:ext cx="6256984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62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0562"/>
            <a:ext cx="9144000" cy="523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03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threshold</a:t>
            </a:r>
            <a:r>
              <a:rPr lang="sk-SK" dirty="0" smtClean="0"/>
              <a:t> </a:t>
            </a:r>
            <a:r>
              <a:rPr lang="sk-SK" dirty="0" err="1" smtClean="0"/>
              <a:t>values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Predetermined inputs</a:t>
            </a:r>
          </a:p>
          <a:p>
            <a:r>
              <a:rPr lang="en-US" dirty="0" smtClean="0"/>
              <a:t>unit price 29€</a:t>
            </a:r>
          </a:p>
          <a:p>
            <a:r>
              <a:rPr lang="en-US" dirty="0" smtClean="0"/>
              <a:t>units sold 700 units </a:t>
            </a:r>
          </a:p>
          <a:p>
            <a:r>
              <a:rPr lang="sk-SK" dirty="0" smtClean="0"/>
              <a:t>u</a:t>
            </a:r>
            <a:r>
              <a:rPr lang="en-US" dirty="0" smtClean="0"/>
              <a:t>nit variable costs 8€ </a:t>
            </a:r>
          </a:p>
          <a:p>
            <a:r>
              <a:rPr lang="sk-SK" dirty="0" smtClean="0"/>
              <a:t>f</a:t>
            </a:r>
            <a:r>
              <a:rPr lang="en-US" dirty="0" err="1" smtClean="0"/>
              <a:t>ixed</a:t>
            </a:r>
            <a:r>
              <a:rPr lang="en-US" dirty="0" smtClean="0"/>
              <a:t> costs 12 000€ </a:t>
            </a:r>
          </a:p>
          <a:p>
            <a:pPr>
              <a:buNone/>
            </a:pPr>
            <a:r>
              <a:rPr lang="en-US" dirty="0" smtClean="0"/>
              <a:t>Final value the corresponding Net Cash Flows</a:t>
            </a:r>
            <a:endParaRPr lang="sk-SK" dirty="0" smtClean="0"/>
          </a:p>
          <a:p>
            <a:pPr algn="ctr">
              <a:buNone/>
            </a:pPr>
            <a:r>
              <a:rPr lang="sk-SK" sz="3600" i="1" dirty="0" smtClean="0"/>
              <a:t>NCF = US*(UP-UVC)-FC</a:t>
            </a:r>
            <a:endParaRPr lang="en-US" sz="3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r>
              <a:rPr lang="sk-SK" dirty="0" smtClean="0"/>
              <a:t>Model, modelling or Modeling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72608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sk-SK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helping to formalize and solve problems business managers and economists might be facing in their working lives, by application of selected quantitative methods to real economic examples and business applications</a:t>
            </a:r>
            <a:endParaRPr lang="sk-SK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sk-SK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sk-SK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relies on a number of assumptions, or basic factors that are present in decision situations. </a:t>
            </a:r>
            <a:endParaRPr lang="sk-SK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endParaRPr lang="sk-SK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sk-SK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provides a logical abstract template to help organize the analyst's thoughts.</a:t>
            </a:r>
            <a:endParaRPr lang="sk-SK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endParaRPr lang="en-US" sz="1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4796"/>
            <a:ext cx="9144000" cy="348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57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 seek:</a:t>
            </a:r>
          </a:p>
          <a:p>
            <a:r>
              <a:rPr lang="en-US" dirty="0" smtClean="0"/>
              <a:t>How many units must I sell to be better?</a:t>
            </a:r>
          </a:p>
          <a:p>
            <a:pPr algn="ctr">
              <a:buNone/>
            </a:pPr>
            <a:r>
              <a:rPr lang="en-US" dirty="0" smtClean="0"/>
              <a:t>Net cash flow = 4300 €</a:t>
            </a:r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Breakeven Point:</a:t>
            </a:r>
          </a:p>
          <a:p>
            <a:r>
              <a:rPr lang="en-US" dirty="0" smtClean="0"/>
              <a:t>The sales volume at which contribution to profit and overhead equals to fixed cost?</a:t>
            </a:r>
          </a:p>
          <a:p>
            <a:pPr algn="ctr">
              <a:buNone/>
            </a:pPr>
            <a:r>
              <a:rPr lang="en-US" dirty="0" smtClean="0"/>
              <a:t>Net cash flow = 0 €</a:t>
            </a:r>
          </a:p>
          <a:p>
            <a:pPr algn="ctr"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r>
              <a:rPr lang="en-US" b="1" dirty="0" smtClean="0"/>
              <a:t>Classification of 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12088" cy="5805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- </a:t>
            </a:r>
            <a:r>
              <a:rPr lang="en-US" sz="2000" b="1" dirty="0" smtClean="0"/>
              <a:t>by Nature of the Environment:</a:t>
            </a:r>
          </a:p>
          <a:p>
            <a:pPr lvl="0"/>
            <a:r>
              <a:rPr lang="en-US" sz="2800" b="1" i="1" dirty="0" smtClean="0"/>
              <a:t>Stochastic</a:t>
            </a:r>
            <a:r>
              <a:rPr lang="en-US" sz="2800" b="1" dirty="0" smtClean="0"/>
              <a:t> - </a:t>
            </a:r>
            <a:r>
              <a:rPr lang="en-US" sz="2800" dirty="0" smtClean="0"/>
              <a:t>means that some elements of the model are random. So called Probabilistic models developing for real-life systems having an element of uncertainty.</a:t>
            </a:r>
          </a:p>
          <a:p>
            <a:pPr lvl="0"/>
            <a:r>
              <a:rPr lang="en-US" sz="2800" b="1" i="1" dirty="0" smtClean="0"/>
              <a:t>Deterministic</a:t>
            </a:r>
            <a:r>
              <a:rPr lang="en-US" sz="2800" b="1" dirty="0" smtClean="0"/>
              <a:t> - </a:t>
            </a:r>
            <a:r>
              <a:rPr lang="en-US" sz="2800" dirty="0" smtClean="0"/>
              <a:t>model parameters are completely defined and the outcomes are certain. In other words, deterministic models represent completely closed systems and the results of the models assume single values only.</a:t>
            </a:r>
          </a:p>
          <a:p>
            <a:pPr lvl="0">
              <a:buNone/>
            </a:pPr>
            <a:endParaRPr lang="en-US" sz="1000" dirty="0" smtClean="0"/>
          </a:p>
          <a:p>
            <a:pPr lvl="0"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87889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1766"/>
            <a:ext cx="8686800" cy="838200"/>
          </a:xfrm>
        </p:spPr>
        <p:txBody>
          <a:bodyPr/>
          <a:lstStyle/>
          <a:p>
            <a:r>
              <a:rPr lang="en-US" b="1" dirty="0" smtClean="0"/>
              <a:t>Stochastic Modeling</a:t>
            </a:r>
            <a:r>
              <a:rPr lang="en-US" dirty="0" smtClean="0"/>
              <a:t> 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/>
              <a:t>Stochastic Process</a:t>
            </a:r>
            <a:endParaRPr lang="sk-SK" sz="4600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sz="4000" b="1" i="1" dirty="0" smtClean="0"/>
          </a:p>
          <a:p>
            <a:pPr>
              <a:buNone/>
            </a:pPr>
            <a:r>
              <a:rPr lang="sk-SK" sz="4000" b="1" i="1" dirty="0" err="1" smtClean="0"/>
              <a:t>Xj</a:t>
            </a:r>
            <a:r>
              <a:rPr lang="sk-SK" sz="4000" b="1" i="1" dirty="0" smtClean="0"/>
              <a:t>(t)  j = 1, 2, ...n </a:t>
            </a:r>
            <a:r>
              <a:rPr lang="sk-SK" sz="4000" b="1" dirty="0" smtClean="0"/>
              <a:t>-</a:t>
            </a:r>
            <a:r>
              <a:rPr lang="en-US" sz="4000" b="1" dirty="0" smtClean="0"/>
              <a:t> the realization stochastic process</a:t>
            </a:r>
            <a:endParaRPr lang="sk-SK" sz="4000" b="1" dirty="0" smtClean="0"/>
          </a:p>
          <a:p>
            <a:pPr>
              <a:buNone/>
            </a:pPr>
            <a:r>
              <a:rPr lang="en-GB" sz="4000" dirty="0"/>
              <a:t>Results of a random experiment, </a:t>
            </a:r>
            <a:r>
              <a:rPr lang="sk-SK" sz="4000" dirty="0" err="1"/>
              <a:t>which</a:t>
            </a:r>
            <a:r>
              <a:rPr lang="sk-SK" sz="4000" dirty="0"/>
              <a:t> </a:t>
            </a:r>
            <a:r>
              <a:rPr lang="sk-SK" sz="4000" dirty="0" err="1" smtClean="0"/>
              <a:t>independently</a:t>
            </a:r>
            <a:endParaRPr lang="sk-SK" sz="4000" dirty="0"/>
          </a:p>
          <a:p>
            <a:pPr>
              <a:buNone/>
            </a:pPr>
            <a:r>
              <a:rPr lang="sk-SK" sz="4000" dirty="0" err="1" smtClean="0"/>
              <a:t>repeated</a:t>
            </a:r>
            <a:r>
              <a:rPr lang="sk-SK" sz="4000" dirty="0" smtClean="0"/>
              <a:t> </a:t>
            </a:r>
            <a:r>
              <a:rPr lang="sk-SK" sz="4000" i="1" dirty="0"/>
              <a:t>m</a:t>
            </a:r>
            <a:r>
              <a:rPr lang="sk-SK" sz="4000" dirty="0"/>
              <a:t> </a:t>
            </a:r>
            <a:r>
              <a:rPr lang="sk-SK" sz="4000" dirty="0" err="1"/>
              <a:t>times</a:t>
            </a:r>
            <a:r>
              <a:rPr lang="en-GB" sz="4000" dirty="0"/>
              <a:t> - random phenomena, we call </a:t>
            </a:r>
            <a:r>
              <a:rPr lang="en-GB" sz="4000" dirty="0" smtClean="0"/>
              <a:t>them</a:t>
            </a:r>
            <a:endParaRPr lang="sk-SK" sz="4000" dirty="0" smtClean="0"/>
          </a:p>
          <a:p>
            <a:pPr>
              <a:buNone/>
            </a:pPr>
            <a:r>
              <a:rPr lang="en-GB" sz="4000" dirty="0" smtClean="0"/>
              <a:t>states </a:t>
            </a:r>
            <a:r>
              <a:rPr lang="en-GB" sz="4000" dirty="0"/>
              <a:t>of a system and denote them </a:t>
            </a:r>
            <a:r>
              <a:rPr lang="sk-SK" sz="4000" b="1" i="1" dirty="0"/>
              <a:t>E1, E2, .... Em</a:t>
            </a:r>
            <a:r>
              <a:rPr lang="sk-SK" sz="4000" dirty="0"/>
              <a:t>.</a:t>
            </a:r>
          </a:p>
          <a:p>
            <a:pPr>
              <a:buNone/>
            </a:pPr>
            <a:endParaRPr lang="sk-SK" sz="4000" b="1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5832648" cy="295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516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r>
              <a:rPr lang="sk-SK" b="1" dirty="0" smtClean="0"/>
              <a:t>Markov model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/>
              <a:t>M</a:t>
            </a:r>
            <a:r>
              <a:rPr lang="en-US" b="1" dirty="0" err="1" smtClean="0"/>
              <a:t>arkov</a:t>
            </a:r>
            <a:r>
              <a:rPr lang="en-US" b="1" dirty="0" smtClean="0"/>
              <a:t> property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the distribution for the variable depends only on the distribution of the previous state</a:t>
            </a:r>
            <a:endParaRPr lang="sk-SK" dirty="0" smtClean="0"/>
          </a:p>
          <a:p>
            <a:pPr>
              <a:buNone/>
            </a:pPr>
            <a:r>
              <a:rPr lang="en-US" i="1" dirty="0"/>
              <a:t>(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future</a:t>
            </a:r>
            <a:r>
              <a:rPr lang="sk-SK" i="1" dirty="0"/>
              <a:t> </a:t>
            </a:r>
            <a:r>
              <a:rPr lang="sk-SK" i="1" dirty="0" err="1"/>
              <a:t>depends</a:t>
            </a:r>
            <a:r>
              <a:rPr lang="sk-SK" i="1" dirty="0"/>
              <a:t> on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presence</a:t>
            </a:r>
            <a:r>
              <a:rPr lang="sk-SK" i="1" dirty="0"/>
              <a:t>, </a:t>
            </a:r>
            <a:r>
              <a:rPr lang="sk-SK" i="1" dirty="0" err="1"/>
              <a:t>does</a:t>
            </a:r>
            <a:r>
              <a:rPr lang="sk-SK" i="1" dirty="0"/>
              <a:t> </a:t>
            </a:r>
            <a:r>
              <a:rPr lang="sk-SK" i="1" dirty="0" err="1"/>
              <a:t>not</a:t>
            </a:r>
            <a:r>
              <a:rPr lang="sk-SK" i="1" dirty="0"/>
              <a:t> </a:t>
            </a:r>
            <a:r>
              <a:rPr lang="sk-SK" i="1" dirty="0" err="1"/>
              <a:t>depend</a:t>
            </a:r>
            <a:r>
              <a:rPr lang="sk-SK" i="1" dirty="0"/>
              <a:t> on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past</a:t>
            </a:r>
            <a:r>
              <a:rPr lang="sk-SK" i="1" dirty="0"/>
              <a:t>.)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i="1" dirty="0" smtClean="0"/>
              <a:t>Markov </a:t>
            </a:r>
            <a:r>
              <a:rPr lang="en-US" i="1" dirty="0"/>
              <a:t>Chain</a:t>
            </a:r>
            <a:r>
              <a:rPr lang="en-US" dirty="0"/>
              <a:t> is the most important class of stochastic models due to their powerful modeling features, numerical tractability, and applicability to a wide range of real-life systems.</a:t>
            </a:r>
            <a:endParaRPr lang="en-US" b="1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918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Markov chains in terms Analysis the development 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5480"/>
            <a:ext cx="8686800" cy="5309864"/>
          </a:xfrm>
        </p:spPr>
        <p:txBody>
          <a:bodyPr>
            <a:normAutofit/>
          </a:bodyPr>
          <a:lstStyle/>
          <a:p>
            <a:r>
              <a:rPr lang="en-US" dirty="0" smtClean="0"/>
              <a:t>probability that the system is on the </a:t>
            </a:r>
            <a:r>
              <a:rPr lang="en-US" i="1" dirty="0" smtClean="0"/>
              <a:t>k-</a:t>
            </a:r>
            <a:r>
              <a:rPr lang="en-US" i="1" dirty="0" err="1" smtClean="0"/>
              <a:t>th</a:t>
            </a:r>
            <a:r>
              <a:rPr lang="en-US" dirty="0" smtClean="0"/>
              <a:t> step in the state </a:t>
            </a:r>
            <a:r>
              <a:rPr lang="en-US" i="1" dirty="0" err="1" smtClean="0"/>
              <a:t>Ej</a:t>
            </a:r>
            <a:r>
              <a:rPr lang="en-US" dirty="0" smtClean="0"/>
              <a:t>, if on the </a:t>
            </a:r>
            <a:r>
              <a:rPr lang="en-US" i="1" dirty="0" smtClean="0"/>
              <a:t>k-1</a:t>
            </a:r>
            <a:r>
              <a:rPr lang="en-US" dirty="0" smtClean="0"/>
              <a:t>-step was in a state </a:t>
            </a:r>
            <a:r>
              <a:rPr lang="en-US" i="1" dirty="0" err="1" smtClean="0"/>
              <a:t>Ei</a:t>
            </a:r>
            <a:r>
              <a:rPr lang="en-US" dirty="0" smtClean="0"/>
              <a:t> is called </a:t>
            </a:r>
            <a:r>
              <a:rPr lang="en-US" i="1" dirty="0" smtClean="0"/>
              <a:t>a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probability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- 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ij</a:t>
            </a:r>
            <a:r>
              <a:rPr lang="en-US" b="1" i="1" baseline="30000" dirty="0" err="1" smtClean="0"/>
              <a:t>k</a:t>
            </a:r>
            <a:endParaRPr lang="en-US" dirty="0" smtClean="0"/>
          </a:p>
          <a:p>
            <a:endParaRPr lang="sk-SK" dirty="0" smtClean="0"/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matrix </a:t>
            </a:r>
            <a:r>
              <a:rPr lang="en-US" dirty="0" smtClean="0"/>
              <a:t>of conditional probabilities after k-steps</a:t>
            </a:r>
            <a:r>
              <a:rPr lang="sk-SK" dirty="0" smtClean="0"/>
              <a:t>:</a:t>
            </a:r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r>
              <a:rPr lang="en-US" dirty="0" smtClean="0"/>
              <a:t>States:</a:t>
            </a:r>
            <a:r>
              <a:rPr lang="sk-SK" dirty="0" smtClean="0"/>
              <a:t> </a:t>
            </a:r>
            <a:r>
              <a:rPr lang="en-US" dirty="0" smtClean="0"/>
              <a:t>transient</a:t>
            </a:r>
            <a:r>
              <a:rPr lang="sk-SK" dirty="0" smtClean="0"/>
              <a:t>,</a:t>
            </a:r>
            <a:r>
              <a:rPr lang="en-US" dirty="0" smtClean="0"/>
              <a:t> recurrent</a:t>
            </a:r>
            <a:r>
              <a:rPr lang="sk-SK" dirty="0" smtClean="0"/>
              <a:t>, </a:t>
            </a:r>
            <a:r>
              <a:rPr lang="en-US" dirty="0" smtClean="0"/>
              <a:t>absorbent</a:t>
            </a:r>
            <a:endParaRPr lang="en-US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99331" name="Object 3"/>
          <p:cNvGraphicFramePr>
            <a:graphicFrameLocks noChangeAspect="1"/>
          </p:cNvGraphicFramePr>
          <p:nvPr/>
        </p:nvGraphicFramePr>
        <p:xfrm>
          <a:off x="3995936" y="3789040"/>
          <a:ext cx="276150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1" name="Rovnica" r:id="rId3" imgW="558800" imgH="190500" progId="Equation.3">
                  <p:embed/>
                </p:oleObj>
              </mc:Choice>
              <mc:Fallback>
                <p:oleObj name="Rovnica" r:id="rId3" imgW="5588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789040"/>
                        <a:ext cx="2761507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0529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 very simple weather model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probabilities of weather conditions (modeled as either rainy or sunny),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	</a:t>
            </a:r>
            <a:r>
              <a:rPr lang="en-US" dirty="0" smtClean="0"/>
              <a:t>given the weather on the previous day, can be represented by a </a:t>
            </a:r>
            <a:r>
              <a:rPr lang="en-US" dirty="0" smtClean="0">
                <a:hlinkClick r:id="rId2" tooltip="Transition matrix"/>
              </a:rPr>
              <a:t>transition matrix</a:t>
            </a:r>
            <a:r>
              <a:rPr lang="en-US" dirty="0" smtClean="0"/>
              <a:t>: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en-US" dirty="0" smtClean="0"/>
          </a:p>
          <a:p>
            <a:r>
              <a:rPr lang="en-US" dirty="0" smtClean="0"/>
              <a:t>The matrix </a:t>
            </a:r>
            <a:r>
              <a:rPr lang="en-US" i="1" dirty="0" smtClean="0"/>
              <a:t>P</a:t>
            </a:r>
            <a:r>
              <a:rPr lang="en-US" dirty="0" smtClean="0"/>
              <a:t> represents the weather model in which a sunny day is 90% likely to be followed by another sunny day, and a rainy day is 50% likely to be followed by another rainy day. </a:t>
            </a:r>
            <a:endParaRPr lang="en-US" dirty="0"/>
          </a:p>
        </p:txBody>
      </p:sp>
      <p:pic>
        <p:nvPicPr>
          <p:cNvPr id="4" name="Picture 3" descr="&#10;    P = \begin{bmatrix}&#10;        0.9 &amp; 0.1 \\&#10;        0.5 &amp; 0.5&#10;    \end{bmatrix}&#10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140968"/>
            <a:ext cx="295232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8409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Predicting the weather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weather on day 0 (today) is known to be sunny. This is represented by a vector in which the "sunny" entry is 100%, and the "rainy" entry is 0%: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 weather on day 1 (tomorrow) can be predicted by: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Thus, there is a 90% chance that tomorrow will also be sunny.</a:t>
            </a:r>
            <a:endParaRPr lang="en-US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8" name="Picture 7" descr="&#10;    \mathbf{x}^{(0)} = \begin{bmatrix}&#10;        1 &amp; 0&#10;    \end{bmatrix}&#10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1602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&#10;    \mathbf{x}^{(1)} = \mathbf{x}^{(0)} P  = &#10;    \begin{bmatrix}&#10;        1 &amp; 0&#10;    \end{bmatrix}&#10;    \begin{bmatrix}&#10;        0.9 &amp; 0.1 \\&#10;        0.5 &amp; 0.5&#10;    \end{bmatrix}&#10;    &#10;    = \begin{bmatrix}&#10;        0.9 &amp; 0.1&#10;    \end{bmatrix} &#10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653136"/>
            <a:ext cx="561662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7664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Model of business policy decision-making</a:t>
            </a:r>
            <a:r>
              <a:rPr lang="sk-SK" b="1" u="sng" dirty="0" smtClean="0"/>
              <a:t/>
            </a:r>
            <a:br>
              <a:rPr lang="sk-SK" b="1" u="sng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Company placed on the market a new product and explores its success, in terms of sales which can be characterized as follows:</a:t>
            </a:r>
            <a:br>
              <a:rPr lang="en-US" dirty="0" smtClean="0"/>
            </a:br>
            <a:r>
              <a:rPr lang="sk-SK" dirty="0" smtClean="0"/>
              <a:t>- </a:t>
            </a:r>
            <a:r>
              <a:rPr lang="en-US" dirty="0" smtClean="0"/>
              <a:t>product is considered to be successful if in specified time sells more than 70% of the production</a:t>
            </a:r>
            <a:br>
              <a:rPr lang="en-US" dirty="0" smtClean="0"/>
            </a:br>
            <a:r>
              <a:rPr lang="sk-SK" dirty="0" smtClean="0"/>
              <a:t>-</a:t>
            </a:r>
            <a:r>
              <a:rPr lang="en-US" dirty="0" smtClean="0"/>
              <a:t> product is deemed to have failed, if in specified time sell less than 70% of production.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4797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E1 - the product is successful</a:t>
            </a:r>
            <a:endParaRPr lang="sk-SK" dirty="0" smtClean="0"/>
          </a:p>
          <a:p>
            <a:r>
              <a:rPr lang="en-US" dirty="0" smtClean="0"/>
              <a:t>E2 - the product is unsuccessful</a:t>
            </a:r>
            <a:endParaRPr lang="sk-SK" dirty="0" smtClean="0"/>
          </a:p>
          <a:p>
            <a:endParaRPr lang="sk-SK" dirty="0" smtClean="0"/>
          </a:p>
          <a:p>
            <a:pPr>
              <a:buNone/>
            </a:pPr>
            <a:r>
              <a:rPr lang="en-US" dirty="0" smtClean="0"/>
              <a:t>Changes to the success of the product examine after months, or step = 1 month.</a:t>
            </a:r>
          </a:p>
          <a:p>
            <a:pPr>
              <a:buNone/>
            </a:pPr>
            <a:r>
              <a:rPr lang="en-US" dirty="0" smtClean="0"/>
              <a:t>Suppose that it is a finite Markov chain with states E1, E2, ... </a:t>
            </a:r>
            <a:r>
              <a:rPr lang="en-US" dirty="0" err="1" smtClean="0"/>
              <a:t>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67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/>
              </a:rPr>
              <a:t>Model - </a:t>
            </a:r>
            <a:r>
              <a:rPr lang="sk-SK" dirty="0" err="1" smtClean="0">
                <a:effectLst/>
              </a:rPr>
              <a:t>definition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/>
          <a:lstStyle/>
          <a:p>
            <a:pPr lvl="0"/>
            <a:r>
              <a:rPr lang="sk-SK" dirty="0"/>
              <a:t>a </a:t>
            </a:r>
            <a:r>
              <a:rPr lang="sk-SK" dirty="0" err="1"/>
              <a:t>theoretical</a:t>
            </a:r>
            <a:r>
              <a:rPr lang="sk-SK" dirty="0"/>
              <a:t> </a:t>
            </a:r>
            <a:r>
              <a:rPr lang="sk-SK" dirty="0" err="1"/>
              <a:t>construction</a:t>
            </a:r>
            <a:r>
              <a:rPr lang="sk-SK" dirty="0"/>
              <a:t>,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/>
              <a:t>represents</a:t>
            </a:r>
            <a:r>
              <a:rPr lang="sk-SK" dirty="0"/>
              <a:t> </a:t>
            </a:r>
            <a:r>
              <a:rPr lang="sk-SK" dirty="0" err="1"/>
              <a:t>economic</a:t>
            </a:r>
            <a:r>
              <a:rPr lang="sk-SK" dirty="0"/>
              <a:t> </a:t>
            </a:r>
            <a:r>
              <a:rPr lang="sk-SK" dirty="0" err="1"/>
              <a:t>processes</a:t>
            </a:r>
            <a:r>
              <a:rPr lang="sk-SK" dirty="0"/>
              <a:t> by a set of </a:t>
            </a:r>
            <a:r>
              <a:rPr lang="sk-SK" dirty="0" err="1"/>
              <a:t>variables</a:t>
            </a:r>
            <a:r>
              <a:rPr lang="sk-SK" dirty="0"/>
              <a:t> and a set of </a:t>
            </a:r>
            <a:r>
              <a:rPr lang="sk-SK" dirty="0" err="1"/>
              <a:t>logical</a:t>
            </a:r>
            <a:r>
              <a:rPr lang="sk-SK" dirty="0"/>
              <a:t> and/or </a:t>
            </a:r>
            <a:r>
              <a:rPr lang="sk-SK" dirty="0" err="1"/>
              <a:t>quantitative</a:t>
            </a:r>
            <a:r>
              <a:rPr lang="sk-SK" dirty="0"/>
              <a:t> </a:t>
            </a:r>
            <a:r>
              <a:rPr lang="sk-SK" dirty="0" err="1"/>
              <a:t>relationships</a:t>
            </a:r>
            <a:r>
              <a:rPr lang="sk-SK" dirty="0"/>
              <a:t> </a:t>
            </a:r>
            <a:r>
              <a:rPr lang="sk-SK" dirty="0" err="1"/>
              <a:t>between</a:t>
            </a:r>
            <a:r>
              <a:rPr lang="sk-SK" dirty="0"/>
              <a:t> </a:t>
            </a:r>
            <a:r>
              <a:rPr lang="sk-SK" dirty="0" err="1"/>
              <a:t>them</a:t>
            </a:r>
            <a:r>
              <a:rPr lang="sk-SK" dirty="0"/>
              <a:t>. </a:t>
            </a:r>
          </a:p>
          <a:p>
            <a:pPr lvl="0"/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abstract</a:t>
            </a:r>
            <a:r>
              <a:rPr lang="sk-SK" dirty="0"/>
              <a:t> </a:t>
            </a:r>
            <a:r>
              <a:rPr lang="sk-SK" dirty="0" err="1"/>
              <a:t>representation</a:t>
            </a:r>
            <a:r>
              <a:rPr lang="sk-SK" dirty="0"/>
              <a:t> of reality. </a:t>
            </a:r>
            <a:r>
              <a:rPr lang="sk-SK" dirty="0" err="1"/>
              <a:t>The</a:t>
            </a:r>
            <a:r>
              <a:rPr lang="sk-SK" dirty="0"/>
              <a:t> model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usually</a:t>
            </a:r>
            <a:r>
              <a:rPr lang="sk-SK" dirty="0"/>
              <a:t> </a:t>
            </a:r>
            <a:r>
              <a:rPr lang="sk-SK" dirty="0" err="1"/>
              <a:t>presented</a:t>
            </a:r>
            <a:r>
              <a:rPr lang="sk-SK" dirty="0"/>
              <a:t> in </a:t>
            </a:r>
            <a:r>
              <a:rPr lang="sk-SK" dirty="0" err="1"/>
              <a:t>mathematical</a:t>
            </a:r>
            <a:r>
              <a:rPr lang="sk-SK" dirty="0"/>
              <a:t> </a:t>
            </a:r>
            <a:r>
              <a:rPr lang="sk-SK" dirty="0" err="1"/>
              <a:t>terms</a:t>
            </a:r>
            <a:r>
              <a:rPr lang="sk-SK" dirty="0"/>
              <a:t> and </a:t>
            </a:r>
            <a:r>
              <a:rPr lang="sk-SK" dirty="0" err="1"/>
              <a:t>includes</a:t>
            </a:r>
            <a:r>
              <a:rPr lang="sk-SK" dirty="0"/>
              <a:t> a </a:t>
            </a:r>
            <a:r>
              <a:rPr lang="sk-SK" dirty="0" err="1"/>
              <a:t>statement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assumptions</a:t>
            </a:r>
            <a:r>
              <a:rPr lang="sk-SK" dirty="0"/>
              <a:t> </a:t>
            </a:r>
            <a:r>
              <a:rPr lang="sk-SK" dirty="0" err="1"/>
              <a:t>used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functional</a:t>
            </a:r>
            <a:r>
              <a:rPr lang="sk-SK" dirty="0"/>
              <a:t> </a:t>
            </a:r>
            <a:r>
              <a:rPr lang="sk-SK" dirty="0" err="1"/>
              <a:t>relationships</a:t>
            </a:r>
            <a:r>
              <a:rPr lang="sk-SK" dirty="0" smtClean="0"/>
              <a:t>.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76296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6763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If the product is successful in the first month, with probability 0.5 and remain successful in the next month. If not, with probability 0.2 will become successful in the next month. </a:t>
            </a:r>
          </a:p>
          <a:p>
            <a:pPr>
              <a:buNone/>
            </a:pPr>
            <a:r>
              <a:rPr lang="en-US" dirty="0" smtClean="0"/>
              <a:t>Transition matrix:</a:t>
            </a:r>
          </a:p>
          <a:p>
            <a:pPr>
              <a:buNone/>
            </a:pPr>
            <a:r>
              <a:rPr lang="sk-SK" dirty="0" smtClean="0"/>
              <a:t>					</a:t>
            </a:r>
            <a:r>
              <a:rPr lang="sk-SK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E1     E2</a:t>
            </a:r>
            <a:endParaRPr lang="sk-SK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95233" name="Object 1"/>
          <p:cNvGraphicFramePr>
            <a:graphicFrameLocks noChangeAspect="1"/>
          </p:cNvGraphicFramePr>
          <p:nvPr/>
        </p:nvGraphicFramePr>
        <p:xfrm>
          <a:off x="2771800" y="4461354"/>
          <a:ext cx="309940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Rovnica" r:id="rId3" imgW="1129810" imgH="444307" progId="Equation.3">
                  <p:embed/>
                </p:oleObj>
              </mc:Choice>
              <mc:Fallback>
                <p:oleObj name="Rovnica" r:id="rId3" imgW="1129810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461354"/>
                        <a:ext cx="3099408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0591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At the beginning in the first month, found 75% of the success of the product</a:t>
            </a:r>
            <a:endParaRPr lang="en-US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0353" name="Object 1"/>
          <p:cNvGraphicFramePr>
            <a:graphicFrameLocks noChangeAspect="1"/>
          </p:cNvGraphicFramePr>
          <p:nvPr/>
        </p:nvGraphicFramePr>
        <p:xfrm>
          <a:off x="2411760" y="3212976"/>
          <a:ext cx="345038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Rovnica" r:id="rId3" imgW="1091726" imgH="228501" progId="Equation.3">
                  <p:embed/>
                </p:oleObj>
              </mc:Choice>
              <mc:Fallback>
                <p:oleObj name="Rovnica" r:id="rId3" imgW="109172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212976"/>
                        <a:ext cx="3450383" cy="72008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8710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vector of the absolute probabilities after 1-month: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en-US" dirty="0" smtClean="0"/>
          </a:p>
          <a:p>
            <a:r>
              <a:rPr lang="en-US" dirty="0" smtClean="0"/>
              <a:t>vector of the absolute probabilities after </a:t>
            </a:r>
            <a:r>
              <a:rPr lang="sk-SK" dirty="0" smtClean="0"/>
              <a:t>2</a:t>
            </a:r>
            <a:r>
              <a:rPr lang="en-US" dirty="0" smtClean="0"/>
              <a:t>-month: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vector of the absolute probabilities after </a:t>
            </a:r>
            <a:r>
              <a:rPr lang="sk-SK" dirty="0" smtClean="0"/>
              <a:t>3</a:t>
            </a:r>
            <a:r>
              <a:rPr lang="en-US" dirty="0" smtClean="0"/>
              <a:t>-month:</a:t>
            </a:r>
            <a:endParaRPr lang="sk-SK" dirty="0" smtClean="0"/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29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620688"/>
            <a:ext cx="55911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0" name="Picture 6"/>
          <p:cNvPicPr>
            <a:picLocks noChangeAspect="1" noChangeArrowheads="1"/>
          </p:cNvPicPr>
          <p:nvPr/>
        </p:nvPicPr>
        <p:blipFill>
          <a:blip r:embed="rId3" cstate="print"/>
          <a:srcRect r="79233"/>
          <a:stretch>
            <a:fillRect/>
          </a:stretch>
        </p:blipFill>
        <p:spPr bwMode="auto">
          <a:xfrm>
            <a:off x="3059832" y="2420888"/>
            <a:ext cx="1887066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1" name="Picture 7"/>
          <p:cNvPicPr>
            <a:picLocks noChangeAspect="1" noChangeArrowheads="1"/>
          </p:cNvPicPr>
          <p:nvPr/>
        </p:nvPicPr>
        <p:blipFill>
          <a:blip r:embed="rId4" cstate="print"/>
          <a:srcRect r="78575"/>
          <a:stretch>
            <a:fillRect/>
          </a:stretch>
        </p:blipFill>
        <p:spPr bwMode="auto">
          <a:xfrm>
            <a:off x="3131840" y="4293096"/>
            <a:ext cx="1914178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3957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Asymptotic behavior of the </a:t>
            </a:r>
            <a:r>
              <a:rPr lang="en-US" dirty="0" err="1" smtClean="0"/>
              <a:t>ergodic</a:t>
            </a:r>
            <a:r>
              <a:rPr lang="en-US" dirty="0" smtClean="0"/>
              <a:t> Markov chains</a:t>
            </a:r>
            <a:endParaRPr lang="en-US" dirty="0"/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2401" name="Object 1"/>
          <p:cNvGraphicFramePr>
            <a:graphicFrameLocks noChangeAspect="1"/>
          </p:cNvGraphicFramePr>
          <p:nvPr/>
        </p:nvGraphicFramePr>
        <p:xfrm>
          <a:off x="2051720" y="1196752"/>
          <a:ext cx="4488499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8" name="Rovnica" r:id="rId3" imgW="1777229" imgH="431613" progId="Equation.3">
                  <p:embed/>
                </p:oleObj>
              </mc:Choice>
              <mc:Fallback>
                <p:oleObj name="Rovnica" r:id="rId3" imgW="1777229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196752"/>
                        <a:ext cx="4488499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2403" name="Object 3"/>
          <p:cNvGraphicFramePr>
            <a:graphicFrameLocks noChangeAspect="1"/>
          </p:cNvGraphicFramePr>
          <p:nvPr/>
        </p:nvGraphicFramePr>
        <p:xfrm>
          <a:off x="539552" y="2435290"/>
          <a:ext cx="1944216" cy="777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9" name="Rovnica" r:id="rId5" imgW="571252" imgH="228501" progId="Equation.3">
                  <p:embed/>
                </p:oleObj>
              </mc:Choice>
              <mc:Fallback>
                <p:oleObj name="Rovnica" r:id="rId5" imgW="571252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435290"/>
                        <a:ext cx="1944216" cy="777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2405" name="Object 5"/>
          <p:cNvGraphicFramePr>
            <a:graphicFrameLocks noChangeAspect="1"/>
          </p:cNvGraphicFramePr>
          <p:nvPr/>
        </p:nvGraphicFramePr>
        <p:xfrm>
          <a:off x="467544" y="4005064"/>
          <a:ext cx="1608187" cy="1148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0" name="Rovnica" r:id="rId7" imgW="596900" imgH="431800" progId="Equation.3">
                  <p:embed/>
                </p:oleObj>
              </mc:Choice>
              <mc:Fallback>
                <p:oleObj name="Rovnica" r:id="rId7" imgW="596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05064"/>
                        <a:ext cx="1608187" cy="11487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2407" name="Object 7"/>
          <p:cNvGraphicFramePr>
            <a:graphicFrameLocks noChangeAspect="1"/>
          </p:cNvGraphicFramePr>
          <p:nvPr/>
        </p:nvGraphicFramePr>
        <p:xfrm>
          <a:off x="0" y="3140968"/>
          <a:ext cx="882017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1" name="Rovnica" r:id="rId9" imgW="4038600" imgH="431800" progId="Equation.3">
                  <p:embed/>
                </p:oleObj>
              </mc:Choice>
              <mc:Fallback>
                <p:oleObj name="Rovnica" r:id="rId9" imgW="4038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40968"/>
                        <a:ext cx="882017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2409" name="Object 9"/>
          <p:cNvGraphicFramePr>
            <a:graphicFrameLocks noChangeAspect="1"/>
          </p:cNvGraphicFramePr>
          <p:nvPr/>
        </p:nvGraphicFramePr>
        <p:xfrm>
          <a:off x="2843808" y="4365104"/>
          <a:ext cx="1800200" cy="704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2" name="Rovnica" r:id="rId11" imgW="660113" imgH="253890" progId="Equation.3">
                  <p:embed/>
                </p:oleObj>
              </mc:Choice>
              <mc:Fallback>
                <p:oleObj name="Rovnica" r:id="rId11" imgW="66011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365104"/>
                        <a:ext cx="1800200" cy="704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02411" name="Object 11"/>
          <p:cNvGraphicFramePr>
            <a:graphicFrameLocks noChangeAspect="1"/>
          </p:cNvGraphicFramePr>
          <p:nvPr/>
        </p:nvGraphicFramePr>
        <p:xfrm>
          <a:off x="2267744" y="5517232"/>
          <a:ext cx="416046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3" name="Rovnica" r:id="rId13" imgW="1485255" imgH="253890" progId="Equation.3">
                  <p:embed/>
                </p:oleObj>
              </mc:Choice>
              <mc:Fallback>
                <p:oleObj name="Rovnica" r:id="rId13" imgW="148525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517232"/>
                        <a:ext cx="4160462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01643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chains with alternatives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3140968"/>
          <a:ext cx="7104325" cy="3083310"/>
        </p:xfrm>
        <a:graphic>
          <a:graphicData uri="http://schemas.openxmlformats.org/drawingml/2006/table">
            <a:tbl>
              <a:tblPr/>
              <a:tblGrid>
                <a:gridCol w="1368152"/>
                <a:gridCol w="648072"/>
                <a:gridCol w="1505793"/>
                <a:gridCol w="895577"/>
                <a:gridCol w="895577"/>
                <a:gridCol w="895577"/>
                <a:gridCol w="895577"/>
              </a:tblGrid>
              <a:tr h="51388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State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i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Alternativ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1388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h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sk-SK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baseline="-25000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baseline="-25000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baseline="-25000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baseline="-25000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8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baseline="-25000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 noProof="0" smtClean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(succesfull)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</a:rPr>
                        <a:t>no advertising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0,5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0,5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8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</a:rPr>
                        <a:t>advertising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0,8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0,2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8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baseline="-25000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b="1" noProof="0" dirty="0" smtClean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(unsuccessful)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</a:rPr>
                        <a:t>no advertising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0,2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0,8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-1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8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</a:rPr>
                        <a:t>advertising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0,3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0,7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b="1" noProof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-3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4932040" y="3140968"/>
          <a:ext cx="360040" cy="549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6" name="Rovnica" r:id="rId3" imgW="177646" imgH="279158" progId="Equation.3">
                  <p:embed/>
                </p:oleObj>
              </mc:Choice>
              <mc:Fallback>
                <p:oleObj name="Rovnica" r:id="rId3" imgW="177646" imgH="27915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140968"/>
                        <a:ext cx="360040" cy="549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73" name="Object 1"/>
          <p:cNvGraphicFramePr>
            <a:graphicFrameLocks noChangeAspect="1"/>
          </p:cNvGraphicFramePr>
          <p:nvPr/>
        </p:nvGraphicFramePr>
        <p:xfrm>
          <a:off x="6660232" y="3140968"/>
          <a:ext cx="504056" cy="573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7" name="Rovnica" r:id="rId5" imgW="165028" imgH="279279" progId="Equation.3">
                  <p:embed/>
                </p:oleObj>
              </mc:Choice>
              <mc:Fallback>
                <p:oleObj name="Rovnica" r:id="rId5" imgW="165028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3140968"/>
                        <a:ext cx="504056" cy="573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1412776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/>
              <a:t>Enterprise started an advertising campaign. Successfulness of successful product in the first month increase to 80%. On the other hand, if the sale was at the beginning unsuccessful, its success is increased just to 30%. The task is to determine the optimal alternatives that lead to the highest expected revenues. Input data are as follows: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936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chains with alternatives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208912" cy="56612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k-SK" dirty="0" smtClean="0"/>
              <a:t>	</a:t>
            </a:r>
            <a:r>
              <a:rPr lang="en-US" dirty="0" smtClean="0"/>
              <a:t>Final step: determine the optimal path vector of corresponding alternatives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algn="just">
              <a:buNone/>
            </a:pPr>
            <a:r>
              <a:rPr lang="sk-SK" dirty="0" smtClean="0"/>
              <a:t>	</a:t>
            </a:r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en-US" dirty="0" smtClean="0"/>
              <a:t>From the results we can see that after 3</a:t>
            </a:r>
            <a:r>
              <a:rPr lang="en-US" baseline="30000" dirty="0" smtClean="0"/>
              <a:t>th</a:t>
            </a:r>
            <a:r>
              <a:rPr lang="en-US" dirty="0" smtClean="0"/>
              <a:t> step the process is stabilized, so that optimal decision is uses the second alternative - advertising. For the enterprise is optimal decision to implement an advertising campaign to increase the success of a new product.</a:t>
            </a:r>
          </a:p>
          <a:p>
            <a:pPr>
              <a:buNone/>
            </a:pPr>
            <a:endParaRPr lang="sk-S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988840"/>
          <a:ext cx="7488828" cy="3206080"/>
        </p:xfrm>
        <a:graphic>
          <a:graphicData uri="http://schemas.openxmlformats.org/drawingml/2006/table">
            <a:tbl>
              <a:tblPr/>
              <a:tblGrid>
                <a:gridCol w="680977"/>
                <a:gridCol w="1020986"/>
                <a:gridCol w="1157373"/>
                <a:gridCol w="1157373"/>
                <a:gridCol w="1157373"/>
                <a:gridCol w="1157373"/>
                <a:gridCol w="1157373"/>
              </a:tblGrid>
              <a:tr h="641216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  <a:sym typeface="Symbol"/>
                        </a:rPr>
                        <a:t></a:t>
                      </a:r>
                      <a:endParaRPr lang="sk-SK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2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sk-SK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20,84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28,664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35,756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42,482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2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sk-SK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1,96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6,124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11,386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17,197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2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sk-SK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sk-SK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2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sk-SK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endParaRPr lang="sk-SK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1620520" algn="l"/>
                          <a:tab pos="2700655" algn="l"/>
                        </a:tabLst>
                      </a:pPr>
                      <a:r>
                        <a:rPr lang="sk-SK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683568" y="2708920"/>
          <a:ext cx="50405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8" name="Rovnica" r:id="rId3" imgW="253780" imgH="253780" progId="Equation.3">
                  <p:embed/>
                </p:oleObj>
              </mc:Choice>
              <mc:Fallback>
                <p:oleObj name="Rovnica" r:id="rId3" imgW="253780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08920"/>
                        <a:ext cx="50405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683568" y="3356992"/>
          <a:ext cx="50405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9" name="Rovnica" r:id="rId5" imgW="253780" imgH="253780" progId="Equation.3">
                  <p:embed/>
                </p:oleObj>
              </mc:Choice>
              <mc:Fallback>
                <p:oleObj name="Rovnica" r:id="rId5" imgW="253780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356992"/>
                        <a:ext cx="50405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827584" y="3933056"/>
          <a:ext cx="360040" cy="511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0" name="Rovnica" r:id="rId7" imgW="177569" imgH="253670" progId="Equation.3">
                  <p:embed/>
                </p:oleObj>
              </mc:Choice>
              <mc:Fallback>
                <p:oleObj name="Rovnica" r:id="rId7" imgW="177569" imgH="25367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933056"/>
                        <a:ext cx="360040" cy="5116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1" name="Object 1"/>
          <p:cNvGraphicFramePr>
            <a:graphicFrameLocks noChangeAspect="1"/>
          </p:cNvGraphicFramePr>
          <p:nvPr/>
        </p:nvGraphicFramePr>
        <p:xfrm>
          <a:off x="827584" y="4581128"/>
          <a:ext cx="360040" cy="511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1" name="Rovnica" r:id="rId9" imgW="177569" imgH="253670" progId="Equation.3">
                  <p:embed/>
                </p:oleObj>
              </mc:Choice>
              <mc:Fallback>
                <p:oleObj name="Rovnica" r:id="rId9" imgW="177569" imgH="25367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581128"/>
                        <a:ext cx="360040" cy="5116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007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effectLst/>
              </a:rPr>
              <a:t>Statisticians</a:t>
            </a:r>
            <a:r>
              <a:rPr lang="sk-SK" b="1" dirty="0">
                <a:effectLst/>
              </a:rPr>
              <a:t> - </a:t>
            </a:r>
            <a:r>
              <a:rPr lang="sk-SK" b="1" dirty="0" err="1" smtClean="0">
                <a:effectLst/>
              </a:rPr>
              <a:t>analysts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/>
          </a:bodyPr>
          <a:lstStyle/>
          <a:p>
            <a:r>
              <a:rPr lang="en-US" dirty="0"/>
              <a:t>use their models in problem-solving and problem-analyzing </a:t>
            </a:r>
            <a:r>
              <a:rPr lang="en-US" dirty="0" smtClean="0"/>
              <a:t>process</a:t>
            </a:r>
            <a:r>
              <a:rPr lang="sk-SK" dirty="0" smtClean="0"/>
              <a:t>,</a:t>
            </a:r>
          </a:p>
          <a:p>
            <a:r>
              <a:rPr lang="en-US" dirty="0" smtClean="0"/>
              <a:t>construct </a:t>
            </a:r>
            <a:r>
              <a:rPr lang="en-US" dirty="0"/>
              <a:t>and simplify a model, by set of mathematical equations, </a:t>
            </a:r>
            <a:endParaRPr lang="sk-SK" dirty="0" smtClean="0"/>
          </a:p>
          <a:p>
            <a:r>
              <a:rPr lang="en-US" dirty="0" smtClean="0"/>
              <a:t>to </a:t>
            </a:r>
            <a:r>
              <a:rPr lang="en-US" dirty="0"/>
              <a:t>explain how the whole system </a:t>
            </a:r>
            <a:r>
              <a:rPr lang="en-US" dirty="0" smtClean="0"/>
              <a:t>works</a:t>
            </a:r>
            <a:r>
              <a:rPr lang="sk-SK" dirty="0" smtClean="0"/>
              <a:t>,</a:t>
            </a:r>
          </a:p>
          <a:p>
            <a:r>
              <a:rPr lang="en-US" dirty="0" smtClean="0"/>
              <a:t>use </a:t>
            </a:r>
            <a:r>
              <a:rPr lang="en-US" dirty="0"/>
              <a:t>the model to calculate and predict what might happen in case that the system continues working in the </a:t>
            </a:r>
            <a:r>
              <a:rPr lang="sk-SK" dirty="0" err="1" smtClean="0"/>
              <a:t>changed</a:t>
            </a:r>
            <a:r>
              <a:rPr lang="sk-SK" dirty="0" smtClean="0"/>
              <a:t>/</a:t>
            </a:r>
            <a:r>
              <a:rPr lang="sk-SK" dirty="0" err="1" smtClean="0"/>
              <a:t>unchanged</a:t>
            </a:r>
            <a:r>
              <a:rPr lang="en-US" dirty="0" smtClean="0"/>
              <a:t> </a:t>
            </a:r>
            <a:r>
              <a:rPr lang="en-US" dirty="0"/>
              <a:t>given conditions.</a:t>
            </a: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312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r>
              <a:rPr lang="en-US" b="1" dirty="0" smtClean="0"/>
              <a:t>Classification of 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12088" cy="5805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- </a:t>
            </a:r>
            <a:r>
              <a:rPr lang="en-US" sz="2400" b="1" dirty="0" smtClean="0"/>
              <a:t>by Nature of the Environment:</a:t>
            </a:r>
          </a:p>
          <a:p>
            <a:pPr lvl="0"/>
            <a:r>
              <a:rPr lang="en-US" sz="2400" b="1" i="1" dirty="0" smtClean="0"/>
              <a:t>Stochastic</a:t>
            </a:r>
            <a:r>
              <a:rPr lang="en-US" sz="2400" b="1" dirty="0" smtClean="0"/>
              <a:t> - </a:t>
            </a:r>
            <a:r>
              <a:rPr lang="en-US" sz="2400" dirty="0" smtClean="0"/>
              <a:t>means that some elements of the model are random</a:t>
            </a:r>
            <a:r>
              <a:rPr lang="sk-SK" sz="2400" dirty="0" smtClean="0"/>
              <a:t>, </a:t>
            </a:r>
            <a:r>
              <a:rPr lang="en-US" sz="2400" dirty="0" smtClean="0"/>
              <a:t>having an element of uncertainty.</a:t>
            </a:r>
          </a:p>
          <a:p>
            <a:pPr lvl="0"/>
            <a:r>
              <a:rPr lang="en-US" sz="2400" b="1" i="1" dirty="0" smtClean="0"/>
              <a:t>Deterministic</a:t>
            </a:r>
            <a:r>
              <a:rPr lang="en-US" sz="2400" b="1" dirty="0" smtClean="0"/>
              <a:t> - </a:t>
            </a:r>
            <a:r>
              <a:rPr lang="en-US" sz="2400" dirty="0" smtClean="0"/>
              <a:t>model parameters are completely defined and the outcomes are certain. </a:t>
            </a:r>
            <a:endParaRPr lang="sk-SK" sz="2400" dirty="0" smtClean="0"/>
          </a:p>
          <a:p>
            <a:pPr lvl="0"/>
            <a:endParaRPr lang="en-US" sz="2400" dirty="0" smtClean="0"/>
          </a:p>
          <a:p>
            <a:pPr lvl="0">
              <a:buNone/>
            </a:pPr>
            <a:r>
              <a:rPr lang="en-US" sz="2400" b="1" dirty="0" smtClean="0"/>
              <a:t>- according to Behavior of Characteristics</a:t>
            </a:r>
            <a:endParaRPr lang="en-US" sz="2400" dirty="0" smtClean="0"/>
          </a:p>
          <a:p>
            <a:r>
              <a:rPr lang="en-US" sz="2400" b="1" i="1" dirty="0" smtClean="0"/>
              <a:t>Static Models </a:t>
            </a:r>
            <a:r>
              <a:rPr lang="en-US" sz="2400" b="1" dirty="0" smtClean="0"/>
              <a:t>- </a:t>
            </a:r>
            <a:r>
              <a:rPr lang="en-US" sz="2400" dirty="0" smtClean="0"/>
              <a:t>the impact of changes are independent of time. </a:t>
            </a:r>
          </a:p>
          <a:p>
            <a:r>
              <a:rPr lang="en-US" sz="2400" b="1" i="1" dirty="0" smtClean="0"/>
              <a:t>Dynamic models </a:t>
            </a:r>
            <a:r>
              <a:rPr lang="en-US" sz="2400" b="1" dirty="0" smtClean="0"/>
              <a:t>- </a:t>
            </a:r>
            <a:r>
              <a:rPr lang="en-US" sz="2400" dirty="0" smtClean="0"/>
              <a:t>models consider time as one of the important variables.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- according to Relationship between Variables</a:t>
            </a:r>
          </a:p>
          <a:p>
            <a:r>
              <a:rPr lang="en-US" sz="2400" b="1" i="1" dirty="0" smtClean="0"/>
              <a:t>Linear Models – </a:t>
            </a:r>
            <a:r>
              <a:rPr lang="en-US" sz="2400" dirty="0" smtClean="0"/>
              <a:t>linear relationship between variables</a:t>
            </a:r>
          </a:p>
          <a:p>
            <a:r>
              <a:rPr lang="en-US" sz="2400" b="1" i="1" dirty="0" smtClean="0"/>
              <a:t>Nonlinear Models - </a:t>
            </a:r>
            <a:r>
              <a:rPr lang="en-US" sz="2400" dirty="0" smtClean="0"/>
              <a:t>nonlinear relationship between variables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Deterministic Model</a:t>
            </a:r>
            <a:r>
              <a:rPr lang="sk-SK" b="1" dirty="0" smtClean="0"/>
              <a:t> - </a:t>
            </a:r>
            <a:r>
              <a:rPr lang="en-US" dirty="0" smtClean="0"/>
              <a:t>Financial Model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229944"/>
          </a:xfrm>
        </p:spPr>
        <p:txBody>
          <a:bodyPr/>
          <a:lstStyle/>
          <a:p>
            <a:pPr>
              <a:buNone/>
            </a:pPr>
            <a:r>
              <a:rPr lang="en-US" dirty="0"/>
              <a:t>The deterministic model of amortization is a common discounted cash flow </a:t>
            </a:r>
            <a:r>
              <a:rPr lang="en-US" dirty="0" smtClean="0"/>
              <a:t>application</a:t>
            </a:r>
            <a:r>
              <a:rPr lang="sk-SK" dirty="0" smtClean="0"/>
              <a:t>.</a:t>
            </a:r>
            <a:endParaRPr lang="sk-SK" b="1" dirty="0" smtClean="0"/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r>
              <a:rPr lang="en-US" b="1" dirty="0" smtClean="0"/>
              <a:t>Amortization of debt - Loan Repayment</a:t>
            </a:r>
            <a:r>
              <a:rPr lang="sk-SK" b="1" dirty="0" smtClean="0"/>
              <a:t> model</a:t>
            </a:r>
          </a:p>
          <a:p>
            <a:pPr>
              <a:buNone/>
            </a:pPr>
            <a:r>
              <a:rPr lang="en-US" dirty="0" smtClean="0"/>
              <a:t>require</a:t>
            </a:r>
            <a:r>
              <a:rPr lang="sk-SK" dirty="0" smtClean="0"/>
              <a:t>d</a:t>
            </a:r>
            <a:r>
              <a:rPr lang="en-US" dirty="0" smtClean="0"/>
              <a:t> inputs</a:t>
            </a:r>
            <a:r>
              <a:rPr lang="sk-SK" dirty="0" smtClean="0"/>
              <a:t>:</a:t>
            </a:r>
          </a:p>
          <a:p>
            <a:r>
              <a:rPr lang="en-US" i="1" dirty="0" smtClean="0"/>
              <a:t>initial finance loan balance,</a:t>
            </a:r>
            <a:endParaRPr lang="sk-SK" i="1" dirty="0" smtClean="0"/>
          </a:p>
          <a:p>
            <a:r>
              <a:rPr lang="en-US" i="1" dirty="0" smtClean="0"/>
              <a:t>amortization period,</a:t>
            </a:r>
            <a:endParaRPr lang="sk-SK" i="1" dirty="0" smtClean="0"/>
          </a:p>
          <a:p>
            <a:r>
              <a:rPr lang="en-US" i="1" dirty="0" smtClean="0"/>
              <a:t>interest rate</a:t>
            </a:r>
            <a:endParaRPr lang="en-US" b="1" i="1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Deterministic Model</a:t>
            </a:r>
            <a:r>
              <a:rPr lang="sk-SK" b="1" dirty="0" smtClean="0"/>
              <a:t> - </a:t>
            </a:r>
            <a:r>
              <a:rPr lang="en-US" dirty="0" smtClean="0"/>
              <a:t>Financial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Amortization schedule arguments:</a:t>
            </a:r>
            <a:endParaRPr lang="sk-SK" b="1" dirty="0" smtClean="0"/>
          </a:p>
          <a:p>
            <a:pPr>
              <a:buNone/>
            </a:pPr>
            <a:endParaRPr lang="en-US" sz="2000" b="1" dirty="0" smtClean="0"/>
          </a:p>
          <a:p>
            <a:pPr lvl="1">
              <a:buNone/>
            </a:pPr>
            <a:r>
              <a:rPr lang="en-US" sz="2400" b="1" i="1" dirty="0" smtClean="0"/>
              <a:t>Dr </a:t>
            </a:r>
            <a:r>
              <a:rPr lang="en-US" sz="2400" i="1" dirty="0" smtClean="0"/>
              <a:t>- the rest of the debt/loan in the r-</a:t>
            </a:r>
            <a:r>
              <a:rPr lang="en-US" sz="2400" i="1" dirty="0" err="1" smtClean="0"/>
              <a:t>th</a:t>
            </a:r>
            <a:r>
              <a:rPr lang="en-US" sz="2400" i="1" dirty="0" smtClean="0"/>
              <a:t> period </a:t>
            </a:r>
          </a:p>
          <a:p>
            <a:pPr lvl="1">
              <a:buNone/>
            </a:pPr>
            <a:r>
              <a:rPr lang="en-US" sz="2400" b="1" i="1" dirty="0" smtClean="0"/>
              <a:t>D0</a:t>
            </a:r>
            <a:r>
              <a:rPr lang="en-US" sz="2400" i="1" dirty="0" smtClean="0"/>
              <a:t> - loan amount</a:t>
            </a:r>
          </a:p>
          <a:p>
            <a:pPr lvl="1">
              <a:buNone/>
            </a:pPr>
            <a:r>
              <a:rPr lang="en-US" sz="2400" b="1" i="1" dirty="0" err="1" smtClean="0"/>
              <a:t>Mr</a:t>
            </a:r>
            <a:r>
              <a:rPr lang="en-US" sz="2400" i="1" dirty="0" smtClean="0"/>
              <a:t> - amount of the principal in the r-</a:t>
            </a:r>
            <a:r>
              <a:rPr lang="en-US" sz="2400" i="1" dirty="0" err="1" smtClean="0"/>
              <a:t>th</a:t>
            </a:r>
            <a:r>
              <a:rPr lang="en-US" sz="2400" i="1" dirty="0" smtClean="0"/>
              <a:t> period </a:t>
            </a:r>
            <a:r>
              <a:rPr lang="en-US" sz="2400" dirty="0" smtClean="0"/>
              <a:t>		  	  (the actual reduction in the loan balance</a:t>
            </a:r>
            <a:r>
              <a:rPr lang="en-US" sz="2400" i="1" dirty="0" smtClean="0"/>
              <a:t>)</a:t>
            </a:r>
          </a:p>
          <a:p>
            <a:pPr lvl="1">
              <a:buNone/>
            </a:pPr>
            <a:r>
              <a:rPr lang="en-US" sz="2400" b="1" i="1" dirty="0" err="1" smtClean="0"/>
              <a:t>ar</a:t>
            </a:r>
            <a:r>
              <a:rPr lang="en-US" sz="2400" i="1" dirty="0" smtClean="0"/>
              <a:t>  - the payment made each period - </a:t>
            </a:r>
            <a:r>
              <a:rPr lang="en-US" sz="2400" i="1" dirty="0" err="1" smtClean="0"/>
              <a:t>anuity</a:t>
            </a:r>
            <a:endParaRPr lang="en-US" sz="2400" i="1" dirty="0" smtClean="0"/>
          </a:p>
          <a:p>
            <a:pPr lvl="1">
              <a:buNone/>
            </a:pPr>
            <a:r>
              <a:rPr lang="en-US" sz="2400" b="1" i="1" dirty="0" err="1" smtClean="0"/>
              <a:t>ur</a:t>
            </a:r>
            <a:r>
              <a:rPr lang="en-US" sz="2400" i="1" dirty="0" smtClean="0"/>
              <a:t> - amount of the interest in the r-</a:t>
            </a:r>
            <a:r>
              <a:rPr lang="en-US" sz="2400" i="1" dirty="0" err="1" smtClean="0"/>
              <a:t>th</a:t>
            </a:r>
            <a:r>
              <a:rPr lang="en-US" sz="2400" i="1" dirty="0" smtClean="0"/>
              <a:t> period </a:t>
            </a:r>
          </a:p>
          <a:p>
            <a:pPr lvl="1">
              <a:buNone/>
            </a:pPr>
            <a:r>
              <a:rPr lang="en-US" sz="2400" b="1" i="1" dirty="0" err="1" smtClean="0"/>
              <a:t>i</a:t>
            </a:r>
            <a:r>
              <a:rPr lang="en-US" sz="2400" i="1" dirty="0" smtClean="0"/>
              <a:t> - the interest rate per period</a:t>
            </a:r>
          </a:p>
          <a:p>
            <a:pPr lvl="1">
              <a:buNone/>
            </a:pPr>
            <a:r>
              <a:rPr lang="en-US" sz="2400" b="1" i="1" dirty="0" smtClean="0"/>
              <a:t>n</a:t>
            </a:r>
            <a:r>
              <a:rPr lang="en-US" sz="2400" i="1" dirty="0" smtClean="0"/>
              <a:t> - number of periods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Amortization loan with constant annuities</a:t>
            </a:r>
            <a:endParaRPr lang="en-US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Loan of € </a:t>
            </a:r>
            <a:r>
              <a:rPr lang="sk-SK" dirty="0" smtClean="0"/>
              <a:t>5</a:t>
            </a:r>
            <a:r>
              <a:rPr lang="en-US" dirty="0" smtClean="0"/>
              <a:t>,000 is to be paid with 8 constant annual payments payable by the end of the year. Create a plan for repayment of principal, unless the bank uses an interest rate of 7% p</a:t>
            </a:r>
            <a:r>
              <a:rPr lang="sk-SK" dirty="0" smtClean="0"/>
              <a:t>.</a:t>
            </a:r>
            <a:r>
              <a:rPr lang="en-US" dirty="0" smtClean="0"/>
              <a:t>a</a:t>
            </a:r>
            <a:r>
              <a:rPr lang="sk-SK" dirty="0" smtClean="0"/>
              <a:t>.</a:t>
            </a:r>
            <a:r>
              <a:rPr lang="en-US" dirty="0" smtClean="0"/>
              <a:t> with an annual interest period.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effectLst/>
              </a:rPr>
              <a:t>Excel </a:t>
            </a:r>
            <a:r>
              <a:rPr lang="en-US" dirty="0" smtClean="0">
                <a:effectLst/>
              </a:rPr>
              <a:t>financial </a:t>
            </a:r>
            <a:r>
              <a:rPr lang="en-US" dirty="0">
                <a:effectLst/>
              </a:rPr>
              <a:t>function parameters: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73960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/>
              <a:t>Rate </a:t>
            </a:r>
            <a:r>
              <a:rPr lang="en-US" dirty="0"/>
              <a:t>– the interest rate per </a:t>
            </a:r>
            <a:r>
              <a:rPr lang="en-US" dirty="0" smtClean="0"/>
              <a:t>period:</a:t>
            </a:r>
            <a:r>
              <a:rPr lang="sk-SK" dirty="0"/>
              <a:t> </a:t>
            </a:r>
            <a:r>
              <a:rPr lang="en-US" i="1" dirty="0" smtClean="0"/>
              <a:t>p.a</a:t>
            </a:r>
            <a:r>
              <a:rPr lang="en-US" i="1" dirty="0"/>
              <a:t>. (per </a:t>
            </a:r>
            <a:r>
              <a:rPr lang="en-US" i="1" dirty="0" smtClean="0"/>
              <a:t>annum)</a:t>
            </a:r>
            <a:r>
              <a:rPr lang="sk-SK" i="1" dirty="0" smtClean="0"/>
              <a:t> </a:t>
            </a:r>
            <a:r>
              <a:rPr lang="en-US" i="1" dirty="0" smtClean="0"/>
              <a:t>p.s</a:t>
            </a:r>
            <a:r>
              <a:rPr lang="en-US" i="1" dirty="0"/>
              <a:t>. (per semester</a:t>
            </a:r>
            <a:r>
              <a:rPr lang="en-US" i="1" dirty="0" smtClean="0"/>
              <a:t>)</a:t>
            </a:r>
            <a:r>
              <a:rPr lang="sk-SK" i="1" dirty="0" smtClean="0"/>
              <a:t>,</a:t>
            </a:r>
            <a:r>
              <a:rPr lang="sk-SK" i="1" dirty="0"/>
              <a:t> </a:t>
            </a:r>
            <a:r>
              <a:rPr lang="en-US" i="1" dirty="0" err="1" smtClean="0"/>
              <a:t>p.q</a:t>
            </a:r>
            <a:r>
              <a:rPr lang="en-US" i="1" dirty="0" err="1"/>
              <a:t>.</a:t>
            </a:r>
            <a:r>
              <a:rPr lang="en-US" i="1" dirty="0"/>
              <a:t> (per quarter</a:t>
            </a:r>
            <a:r>
              <a:rPr lang="en-US" i="1" dirty="0" smtClean="0"/>
              <a:t>)</a:t>
            </a:r>
            <a:r>
              <a:rPr lang="sk-SK" i="1" dirty="0" smtClean="0"/>
              <a:t>, </a:t>
            </a:r>
            <a:r>
              <a:rPr lang="en-US" i="1" dirty="0" smtClean="0"/>
              <a:t>p.m</a:t>
            </a:r>
            <a:r>
              <a:rPr lang="en-US" i="1" dirty="0"/>
              <a:t>. (per month)	</a:t>
            </a:r>
            <a:endParaRPr lang="sk-SK" dirty="0"/>
          </a:p>
          <a:p>
            <a:pPr marL="0" indent="0">
              <a:buNone/>
            </a:pPr>
            <a:r>
              <a:rPr lang="en-US" dirty="0"/>
              <a:t> </a:t>
            </a:r>
            <a:endParaRPr lang="sk-SK" dirty="0"/>
          </a:p>
          <a:p>
            <a:r>
              <a:rPr lang="en-US" b="1" i="1" dirty="0" err="1"/>
              <a:t>Nper</a:t>
            </a:r>
            <a:r>
              <a:rPr lang="en-US" b="1" i="1" dirty="0"/>
              <a:t> </a:t>
            </a:r>
            <a:r>
              <a:rPr lang="en-US" dirty="0"/>
              <a:t>– number of periods in the annuity</a:t>
            </a:r>
            <a:endParaRPr lang="sk-SK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 (</a:t>
            </a:r>
            <a:r>
              <a:rPr lang="en-US" i="1" dirty="0"/>
              <a:t>Note: Rate must be consistent with </a:t>
            </a:r>
            <a:r>
              <a:rPr lang="en-US" i="1" dirty="0" err="1"/>
              <a:t>Nper</a:t>
            </a:r>
            <a:r>
              <a:rPr lang="en-US" i="1" dirty="0"/>
              <a:t>.)</a:t>
            </a:r>
            <a:endParaRPr lang="sk-SK" dirty="0"/>
          </a:p>
          <a:p>
            <a:pPr marL="0" indent="0">
              <a:buNone/>
            </a:pPr>
            <a:r>
              <a:rPr lang="en-US" b="1" i="1" dirty="0"/>
              <a:t> </a:t>
            </a:r>
            <a:endParaRPr lang="sk-SK" dirty="0"/>
          </a:p>
          <a:p>
            <a:r>
              <a:rPr lang="en-US" b="1" i="1" dirty="0" err="1"/>
              <a:t>Pmt</a:t>
            </a:r>
            <a:r>
              <a:rPr lang="en-US" b="1" i="1" dirty="0"/>
              <a:t> </a:t>
            </a:r>
            <a:r>
              <a:rPr lang="en-US" dirty="0"/>
              <a:t>– the payment made each period.	</a:t>
            </a:r>
            <a:endParaRPr lang="sk-SK" dirty="0"/>
          </a:p>
          <a:p>
            <a:pPr marL="0" indent="0">
              <a:buNone/>
            </a:pPr>
            <a:r>
              <a:rPr lang="en-US" dirty="0"/>
              <a:t> </a:t>
            </a:r>
            <a:endParaRPr lang="sk-SK" dirty="0"/>
          </a:p>
          <a:p>
            <a:r>
              <a:rPr lang="en-US" b="1" i="1" dirty="0"/>
              <a:t>PV</a:t>
            </a:r>
            <a:r>
              <a:rPr lang="en-US" dirty="0"/>
              <a:t> – the present value you want to owned right now </a:t>
            </a:r>
            <a:endParaRPr lang="sk-SK" dirty="0"/>
          </a:p>
          <a:p>
            <a:pPr marL="0" indent="0">
              <a:buNone/>
            </a:pPr>
            <a:r>
              <a:rPr lang="en-US" dirty="0"/>
              <a:t> </a:t>
            </a:r>
            <a:endParaRPr lang="sk-SK" dirty="0"/>
          </a:p>
          <a:p>
            <a:r>
              <a:rPr lang="en-US" b="1" i="1" dirty="0"/>
              <a:t>FV </a:t>
            </a:r>
            <a:r>
              <a:rPr lang="en-US" dirty="0"/>
              <a:t>– the future value you want to have after the last payment made</a:t>
            </a:r>
            <a:endParaRPr lang="sk-SK" dirty="0"/>
          </a:p>
          <a:p>
            <a:pPr marL="0" indent="0">
              <a:buNone/>
            </a:pPr>
            <a:r>
              <a:rPr lang="en-US" b="1" i="1" dirty="0"/>
              <a:t> </a:t>
            </a:r>
            <a:endParaRPr lang="sk-SK" dirty="0"/>
          </a:p>
          <a:p>
            <a:r>
              <a:rPr lang="en-US" b="1" i="1" dirty="0"/>
              <a:t>Type </a:t>
            </a:r>
            <a:r>
              <a:rPr lang="en-US" dirty="0"/>
              <a:t>– indicates when payments are made 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en-US" dirty="0" smtClean="0"/>
              <a:t>omitted </a:t>
            </a:r>
            <a:r>
              <a:rPr lang="en-US" dirty="0"/>
              <a:t>or 0 – payments are made at the end of each period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1 - </a:t>
            </a:r>
            <a:r>
              <a:rPr lang="en-US" dirty="0" smtClean="0"/>
              <a:t>payments </a:t>
            </a:r>
            <a:r>
              <a:rPr lang="en-US" dirty="0"/>
              <a:t>are made at the beginning of each period 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7871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17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0" ma:contentTypeDescription="Create a new document." ma:contentTypeScope="" ma:versionID="b6358c8e9ccf10d22debe3a56dce56ac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D63DFC5-BD86-44A0-BB46-B5446B26D14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2B7E9-5261-4B76-8106-8FD597076013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25DCC4D5-5D03-4D0C-B4BB-8AC1F52CA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1392</Words>
  <Application>Microsoft Office PowerPoint</Application>
  <PresentationFormat>Prezentácia na obrazovke (4:3)</PresentationFormat>
  <Paragraphs>341</Paragraphs>
  <Slides>35</Slides>
  <Notes>2</Notes>
  <HiddenSlides>0</HiddenSlides>
  <MMClips>0</MMClips>
  <ScaleCrop>false</ScaleCrop>
  <HeadingPairs>
    <vt:vector size="8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45" baseType="lpstr">
      <vt:lpstr>Arial</vt:lpstr>
      <vt:lpstr>Calibri</vt:lpstr>
      <vt:lpstr>Franklin Gothic Book</vt:lpstr>
      <vt:lpstr>Franklin Gothic Medium</vt:lpstr>
      <vt:lpstr>Symbol</vt:lpstr>
      <vt:lpstr>Times New Roman</vt:lpstr>
      <vt:lpstr>Wingdings</vt:lpstr>
      <vt:lpstr>Wingdings 2</vt:lpstr>
      <vt:lpstr>TS010167117</vt:lpstr>
      <vt:lpstr>Rovnica</vt:lpstr>
      <vt:lpstr>Prezentácia programu PowerPoint</vt:lpstr>
      <vt:lpstr>Model, modelling or Modeling </vt:lpstr>
      <vt:lpstr>Model - definition</vt:lpstr>
      <vt:lpstr>Statisticians - analysts</vt:lpstr>
      <vt:lpstr>Classification of Models </vt:lpstr>
      <vt:lpstr>Deterministic Model - Financial Model</vt:lpstr>
      <vt:lpstr>Deterministic Model - Financial Model</vt:lpstr>
      <vt:lpstr>Amortization loan with constant annuities</vt:lpstr>
      <vt:lpstr>Excel financial function parameters:</vt:lpstr>
      <vt:lpstr>Prezentácia programu PowerPoint</vt:lpstr>
      <vt:lpstr>Prezentácia programu PowerPoint</vt:lpstr>
      <vt:lpstr>Determination of the number of constant annuities and the last payment of the loan </vt:lpstr>
      <vt:lpstr>Sensitivity Analysis: What-If Analysis</vt:lpstr>
      <vt:lpstr>Sensitivity Analysis: What-If Analysis</vt:lpstr>
      <vt:lpstr>What is What-if Analysis?  sensitivity analysis </vt:lpstr>
      <vt:lpstr>Prezentácia programu PowerPoint</vt:lpstr>
      <vt:lpstr>Prezentácia programu PowerPoint</vt:lpstr>
      <vt:lpstr>Prezentácia programu PowerPoint</vt:lpstr>
      <vt:lpstr>threshold values</vt:lpstr>
      <vt:lpstr>Prezentácia programu PowerPoint</vt:lpstr>
      <vt:lpstr>Prezentácia programu PowerPoint</vt:lpstr>
      <vt:lpstr>Classification of Models </vt:lpstr>
      <vt:lpstr>Stochastic Modeling </vt:lpstr>
      <vt:lpstr>Markov model</vt:lpstr>
      <vt:lpstr>Markov chains in terms Analysis the development of systems</vt:lpstr>
      <vt:lpstr>A very simple weather model </vt:lpstr>
      <vt:lpstr>Predicting the weather</vt:lpstr>
      <vt:lpstr>Model of business policy decision-making </vt:lpstr>
      <vt:lpstr>Prezentácia programu PowerPoint</vt:lpstr>
      <vt:lpstr>Markov chain</vt:lpstr>
      <vt:lpstr>Markov chains</vt:lpstr>
      <vt:lpstr>Prezentácia programu PowerPoint</vt:lpstr>
      <vt:lpstr>Asymptotic behavior of the ergodic Markov chains</vt:lpstr>
      <vt:lpstr>Markov chains with alternatives</vt:lpstr>
      <vt:lpstr>Markov chains with alternatives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2010-09-30T09:23:52Z</dcterms:created>
  <dcterms:modified xsi:type="dcterms:W3CDTF">2019-04-05T12:23:20Z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TC101671179990</vt:lpwstr>
  </property>
</Properties>
</file>