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0" r:id="rId4"/>
  </p:sldMasterIdLst>
  <p:notesMasterIdLst>
    <p:notesMasterId r:id="rId40"/>
  </p:notesMasterIdLst>
  <p:handoutMasterIdLst>
    <p:handoutMasterId r:id="rId41"/>
  </p:handoutMasterIdLst>
  <p:sldIdLst>
    <p:sldId id="256"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44" r:id="rId22"/>
    <p:sldId id="336" r:id="rId23"/>
    <p:sldId id="337" r:id="rId24"/>
    <p:sldId id="338" r:id="rId25"/>
    <p:sldId id="339" r:id="rId26"/>
    <p:sldId id="340" r:id="rId27"/>
    <p:sldId id="341" r:id="rId28"/>
    <p:sldId id="342" r:id="rId29"/>
    <p:sldId id="343" r:id="rId30"/>
    <p:sldId id="345" r:id="rId31"/>
    <p:sldId id="346" r:id="rId32"/>
    <p:sldId id="347" r:id="rId33"/>
    <p:sldId id="348" r:id="rId34"/>
    <p:sldId id="349" r:id="rId35"/>
    <p:sldId id="350" r:id="rId36"/>
    <p:sldId id="351" r:id="rId37"/>
    <p:sldId id="352" r:id="rId38"/>
    <p:sldId id="353" r:id="rId39"/>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9">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26" autoAdjust="0"/>
    <p:restoredTop sz="94660"/>
  </p:normalViewPr>
  <p:slideViewPr>
    <p:cSldViewPr>
      <p:cViewPr varScale="1">
        <p:scale>
          <a:sx n="74" d="100"/>
          <a:sy n="74" d="100"/>
        </p:scale>
        <p:origin x="2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677150-CC5D-4830-9118-FEE190B2955C}" type="datetimeFigureOut">
              <a:rPr lang="sk-SK" smtClean="0"/>
              <a:pPr/>
              <a:t>5. 4. 2019</a:t>
            </a:fld>
            <a:endParaRPr lang="sk-SK"/>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96406A-0342-43A8-95C1-99CCE9F05AE2}" type="slidenum">
              <a:rPr lang="sk-SK" smtClean="0"/>
              <a:pPr/>
              <a:t>‹#›</a:t>
            </a:fld>
            <a:endParaRPr lang="sk-SK"/>
          </a:p>
        </p:txBody>
      </p:sp>
    </p:spTree>
    <p:extLst>
      <p:ext uri="{BB962C8B-B14F-4D97-AF65-F5344CB8AC3E}">
        <p14:creationId xmlns:p14="http://schemas.microsoft.com/office/powerpoint/2010/main" val="102866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99CC1921-DF74-4DB5-8516-FEE78A013266}" type="datetimeFigureOut">
              <a:rPr lang="en-US" smtClean="0"/>
              <a:pPr/>
              <a:t>4/5/2019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ED24B878-6DFB-4618-B68C-9AE072238BFB}" type="slidenum">
              <a:rPr lang="en-US" smtClean="0"/>
              <a:pPr/>
              <a:t>‹#›</a:t>
            </a:fld>
            <a:endParaRPr lang="en-US" dirty="0"/>
          </a:p>
        </p:txBody>
      </p:sp>
    </p:spTree>
    <p:extLst>
      <p:ext uri="{BB962C8B-B14F-4D97-AF65-F5344CB8AC3E}">
        <p14:creationId xmlns:p14="http://schemas.microsoft.com/office/powerpoint/2010/main" val="185635408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24B878-6DFB-4618-B68C-9AE072238BFB}" type="slidenum">
              <a:rPr lang="en-US" smtClean="0"/>
              <a:pPr/>
              <a:t>1</a:t>
            </a:fld>
            <a:endParaRPr lang="en-US" dirty="0"/>
          </a:p>
        </p:txBody>
      </p:sp>
    </p:spTree>
    <p:extLst>
      <p:ext uri="{BB962C8B-B14F-4D97-AF65-F5344CB8AC3E}">
        <p14:creationId xmlns:p14="http://schemas.microsoft.com/office/powerpoint/2010/main" val="280258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dirty="0"/>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2B10AB5E-65B2-470F-A90D-8944CCF2250D}" type="datetime2">
              <a:rPr lang="en-US" smtClean="0"/>
              <a:pPr/>
              <a:t>Friday, April 05, 2019</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A7A92-D244-4C94-97DC-00C50A8E32A7}" type="datetime2">
              <a:rPr lang="en-US" smtClean="0"/>
              <a:pPr/>
              <a:t>Friday, April 05,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8A7A92-D244-4C94-97DC-00C50A8E32A7}" type="datetime2">
              <a:rPr lang="en-US" smtClean="0"/>
              <a:pPr/>
              <a:t>Friday, April 05,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Date Placeholder 24"/>
          <p:cNvSpPr>
            <a:spLocks noGrp="1"/>
          </p:cNvSpPr>
          <p:nvPr>
            <p:ph type="dt" sz="half" idx="10"/>
          </p:nvPr>
        </p:nvSpPr>
        <p:spPr/>
        <p:txBody>
          <a:bodyPr/>
          <a:lstStyle/>
          <a:p>
            <a:fld id="{B5F4066D-E18E-46CA-ADDB-DC7D9F287FCD}" type="datetime2">
              <a:rPr lang="en-US" smtClean="0"/>
              <a:pPr/>
              <a:t>Friday, April 05, 2019</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
        <p:nvSpPr>
          <p:cNvPr id="6" name="Text Placeholder 5"/>
          <p:cNvSpPr>
            <a:spLocks noGrp="1"/>
          </p:cNvSpPr>
          <p:nvPr>
            <p:ph type="body" idx="1"/>
          </p:nvPr>
        </p:nvSpPr>
        <p:spPr>
          <a:xfrm>
            <a:off x="381000" y="1676400"/>
            <a:ext cx="8458200" cy="1219200"/>
          </a:xfrm>
        </p:spPr>
        <p:txBody>
          <a:bodyPr anchor="b"/>
          <a:lstStyle>
            <a:lvl1pPr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9" name="Date Placeholder 18"/>
          <p:cNvSpPr>
            <a:spLocks noGrp="1"/>
          </p:cNvSpPr>
          <p:nvPr>
            <p:ph type="dt" sz="half" idx="10"/>
          </p:nvPr>
        </p:nvSpPr>
        <p:spPr/>
        <p:txBody>
          <a:bodyPr/>
          <a:lstStyle/>
          <a:p>
            <a:fld id="{11C6C238-36A3-43CE-9745-62AF0A355E2A}" type="datetime2">
              <a:rPr lang="en-US" smtClean="0"/>
              <a:pPr/>
              <a:t>Friday, April 05, 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CF7A2BDD-D331-44F0-96AA-4FB4ED497064}"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dirty="0"/>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Date Placeholder 20"/>
          <p:cNvSpPr>
            <a:spLocks noGrp="1"/>
          </p:cNvSpPr>
          <p:nvPr>
            <p:ph type="dt" sz="half" idx="10"/>
          </p:nvPr>
        </p:nvSpPr>
        <p:spPr/>
        <p:txBody>
          <a:bodyPr/>
          <a:lstStyle/>
          <a:p>
            <a:fld id="{8E06EB92-F772-4663-8537-1301BB50BFAC}" type="datetime2">
              <a:rPr lang="en-US" smtClean="0"/>
              <a:pPr/>
              <a:t>Friday, April 05, 2019</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CF7A2BDD-D331-44F0-96AA-4FB4ED49706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lang="en-US" smtClean="0"/>
              <a:t>Click to edit Master title style</a:t>
            </a:r>
            <a:endParaRPr lang="en-US" dirty="0"/>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200" y="1316037"/>
            <a:ext cx="42703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27E2C789-5B62-48FF-9191-791023128F05}" type="datetime2">
              <a:rPr lang="en-US" smtClean="0"/>
              <a:pPr/>
              <a:t>Friday, April 05,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CF7A2BDD-D331-44F0-96AA-4FB4ED497064}"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8E2E5AB2-AD30-4274-ADEE-77A916493B5C}" type="datetime2">
              <a:rPr lang="en-US" smtClean="0"/>
              <a:pPr/>
              <a:t>Friday, April 05, 2019</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7A2BDD-D331-44F0-96AA-4FB4ED49706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C76396-5064-41C5-A285-015EE0047001}" type="datetime2">
              <a:rPr lang="en-US" smtClean="0"/>
              <a:pPr/>
              <a:t>Friday, April 05, 2019</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7A2BDD-D331-44F0-96AA-4FB4ED49706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lang="en-US" smtClean="0"/>
              <a:t>Click to edit Master title style</a:t>
            </a:r>
            <a:endParaRPr lang="en-US" dirty="0"/>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Date Placeholder 24"/>
          <p:cNvSpPr>
            <a:spLocks noGrp="1"/>
          </p:cNvSpPr>
          <p:nvPr>
            <p:ph type="dt" sz="half" idx="10"/>
          </p:nvPr>
        </p:nvSpPr>
        <p:spPr/>
        <p:txBody>
          <a:bodyPr/>
          <a:lstStyle/>
          <a:p>
            <a:fld id="{5E39F948-767F-407F-A020-A5EC9CBC2988}" type="datetime2">
              <a:rPr lang="en-US" smtClean="0"/>
              <a:pPr/>
              <a:t>Friday, April 05, 2019</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7A2BDD-D331-44F0-96AA-4FB4ED49706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lang="en-US" dirty="0" smtClean="0"/>
              <a:t>Click icon to add picture</a:t>
            </a:r>
            <a:endParaRPr lang="en-US" dirty="0"/>
          </a:p>
        </p:txBody>
      </p:sp>
      <p:sp>
        <p:nvSpPr>
          <p:cNvPr id="7" name="Date Placeholder 6"/>
          <p:cNvSpPr>
            <a:spLocks noGrp="1"/>
          </p:cNvSpPr>
          <p:nvPr>
            <p:ph type="dt" sz="half" idx="10"/>
          </p:nvPr>
        </p:nvSpPr>
        <p:spPr/>
        <p:txBody>
          <a:bodyPr/>
          <a:lstStyle/>
          <a:p>
            <a:fld id="{13251B7D-C0F1-466D-856C-C3614969F05D}" type="datetime2">
              <a:rPr lang="en-US" smtClean="0"/>
              <a:pPr/>
              <a:t>Friday, April 05,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CF7A2BDD-D331-44F0-96AA-4FB4ED497064}"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lang="en-US" smtClean="0"/>
              <a:t>Click to edit Master title style</a:t>
            </a:r>
            <a:endParaRPr lang="en-US" dirty="0"/>
          </a:p>
        </p:txBody>
      </p:sp>
      <p:sp>
        <p:nvSpPr>
          <p:cNvPr id="26" name="Text Placeholder 25"/>
          <p:cNvSpPr>
            <a:spLocks noGrp="1"/>
          </p:cNvSpPr>
          <p:nvPr>
            <p:ph type="body" sz="half" idx="2"/>
          </p:nvPr>
        </p:nvSpPr>
        <p:spPr>
          <a:xfrm>
            <a:off x="381000" y="5533218"/>
            <a:ext cx="5867400" cy="768350"/>
          </a:xfrm>
        </p:spPr>
        <p:txBody>
          <a:bodyPr lIns="109728" tIns="0"/>
          <a:lstStyle>
            <a:lvl1pPr>
              <a:buNone/>
              <a:defRPr sz="1400"/>
            </a:lvl1pPr>
            <a:lvl2pPr>
              <a:defRPr sz="1200"/>
            </a:lvl2pPr>
            <a:lvl3pPr>
              <a:defRPr sz="1000"/>
            </a:lvl3pPr>
            <a:lvl4pPr>
              <a:defRPr sz="900"/>
            </a:lvl4pPr>
            <a:lvl5pPr>
              <a:defRPr sz="900"/>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a:defRPr sz="1200">
                <a:solidFill>
                  <a:schemeClr val="accent1">
                    <a:shade val="75000"/>
                  </a:schemeClr>
                </a:solidFill>
              </a:defRPr>
            </a:lvl1pPr>
          </a:lstStyle>
          <a:p>
            <a:pPr algn="l"/>
            <a:fld id="{4C8A7A92-D244-4C94-97DC-00C50A8E32A7}" type="datetime2">
              <a:rPr lang="en-US" smtClean="0"/>
              <a:pPr algn="l"/>
              <a:t>Friday, April 05, 2019</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a:defRPr sz="1200">
                <a:solidFill>
                  <a:schemeClr val="accent1">
                    <a:shade val="75000"/>
                  </a:schemeClr>
                </a:solidFill>
              </a:defRPr>
            </a:lvl1pPr>
          </a:lstStyle>
          <a:p>
            <a:pPr algn="r"/>
            <a:endParaRPr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a:defRPr sz="1200">
                <a:solidFill>
                  <a:schemeClr val="accent1">
                    <a:shade val="75000"/>
                  </a:schemeClr>
                </a:solidFill>
              </a:defRPr>
            </a:lvl1pPr>
          </a:lstStyle>
          <a:p>
            <a:fld id="{CF7A2BDD-D331-44F0-96AA-4FB4ED497064}" type="slidenum">
              <a:rPr lang="en-US" smtClean="0">
                <a:solidFill>
                  <a:schemeClr val="accent1">
                    <a:shade val="75000"/>
                  </a:schemeClr>
                </a:solidFill>
              </a:rPr>
              <a:pPr/>
              <a:t>‹#›</a:t>
            </a:fld>
            <a:endParaRPr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1" latinLnBrk="0" hangingPunct="1">
        <a:spcBef>
          <a:spcPct val="0"/>
        </a:spcBef>
        <a:buNone/>
        <a:defRPr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sz="1400" kern="1200" baseline="0">
          <a:solidFill>
            <a:schemeClr val="tx2"/>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Microsoft_Word_97_-_2003_Document1.doc"/></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8.png"/><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5.bin"/><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hyperlink" Target="http://en.wikipedia.org/wiki/Output_elasticity"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Regression_analysi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381000" y="3886200"/>
            <a:ext cx="8458200" cy="478904"/>
          </a:xfrm>
        </p:spPr>
        <p:txBody>
          <a:bodyPr>
            <a:noAutofit/>
          </a:bodyPr>
          <a:lstStyle/>
          <a:p>
            <a:r>
              <a:rPr lang="en-US" sz="4000" b="1" dirty="0" smtClean="0">
                <a:effectLst>
                  <a:outerShdw blurRad="38100" dist="38100" dir="2700000" algn="tl">
                    <a:srgbClr val="000000">
                      <a:alpha val="43137"/>
                    </a:srgbClr>
                  </a:outerShdw>
                </a:effectLst>
              </a:rPr>
              <a:t>Business Modeling</a:t>
            </a:r>
            <a:r>
              <a:rPr lang="sk-SK" sz="4000" b="1" dirty="0" smtClean="0">
                <a:effectLst>
                  <a:outerShdw blurRad="38100" dist="38100" dir="2700000" algn="tl">
                    <a:srgbClr val="000000">
                      <a:alpha val="43137"/>
                    </a:srgbClr>
                  </a:outerShdw>
                </a:effectLst>
              </a:rPr>
              <a:t> </a:t>
            </a:r>
            <a:endParaRPr lang="en-US" sz="4000" b="1" dirty="0">
              <a:effectLst>
                <a:outerShdw blurRad="38100" dist="38100" dir="2700000" algn="tl">
                  <a:srgbClr val="000000">
                    <a:alpha val="43137"/>
                  </a:srgbClr>
                </a:outerShdw>
              </a:effectLst>
            </a:endParaRPr>
          </a:p>
        </p:txBody>
      </p:sp>
      <p:sp>
        <p:nvSpPr>
          <p:cNvPr id="4" name="TextBox 3"/>
          <p:cNvSpPr txBox="1"/>
          <p:nvPr/>
        </p:nvSpPr>
        <p:spPr>
          <a:xfrm>
            <a:off x="2915816" y="4797152"/>
            <a:ext cx="5040560" cy="369332"/>
          </a:xfrm>
          <a:prstGeom prst="rect">
            <a:avLst/>
          </a:prstGeom>
          <a:noFill/>
        </p:spPr>
        <p:txBody>
          <a:bodyPr wrap="square" rtlCol="0">
            <a:spAutoFit/>
          </a:bodyPr>
          <a:lstStyle/>
          <a:p>
            <a:pPr algn="r"/>
            <a:r>
              <a:rPr lang="en-US" b="1" dirty="0" smtClean="0">
                <a:solidFill>
                  <a:schemeClr val="tx2">
                    <a:shade val="75000"/>
                  </a:schemeClr>
                </a:solidFill>
                <a:effectLst>
                  <a:outerShdw blurRad="38100" dist="38100" dir="2700000" algn="tl">
                    <a:srgbClr val="000000">
                      <a:alpha val="43137"/>
                    </a:srgbClr>
                  </a:outerShdw>
                </a:effectLst>
              </a:rPr>
              <a:t>Lecturer: Ing. Martina Hanová,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304800" y="116632"/>
            <a:ext cx="8686800" cy="6408712"/>
          </a:xfrm>
        </p:spPr>
        <p:txBody>
          <a:bodyPr>
            <a:normAutofit/>
          </a:bodyPr>
          <a:lstStyle/>
          <a:p>
            <a:pPr>
              <a:buNone/>
            </a:pPr>
            <a:r>
              <a:rPr lang="sk-SK" b="1" cap="all" dirty="0" smtClean="0">
                <a:effectLst>
                  <a:reflection blurRad="12700" stA="48000" endA="300" endPos="55000" dir="5400000" sy="-90000" algn="bl" rotWithShape="0"/>
                </a:effectLst>
                <a:latin typeface="+mj-lt"/>
                <a:ea typeface="+mj-ea"/>
                <a:cs typeface="+mj-cs"/>
              </a:rPr>
              <a:t>6. </a:t>
            </a:r>
            <a:r>
              <a:rPr lang="en-US" b="1" cap="all" dirty="0" smtClean="0">
                <a:effectLst>
                  <a:reflection blurRad="12700" stA="48000" endA="300" endPos="55000" dir="5400000" sy="-90000" algn="bl" rotWithShape="0"/>
                </a:effectLst>
                <a:latin typeface="+mj-lt"/>
                <a:ea typeface="+mj-ea"/>
                <a:cs typeface="+mj-cs"/>
              </a:rPr>
              <a:t>Hypothesis Testing</a:t>
            </a:r>
          </a:p>
          <a:p>
            <a:pPr>
              <a:buNone/>
            </a:pPr>
            <a:endParaRPr lang="en-US" sz="1400" b="1" dirty="0" smtClean="0">
              <a:effectLst>
                <a:outerShdw blurRad="38100" dist="38100" dir="2700000" algn="tl">
                  <a:srgbClr val="000000">
                    <a:alpha val="43137"/>
                  </a:srgbClr>
                </a:outerShdw>
              </a:effectLst>
            </a:endParaRPr>
          </a:p>
          <a:p>
            <a:pPr>
              <a:buNone/>
            </a:pPr>
            <a:r>
              <a:rPr lang="en-US" b="1" dirty="0" smtClean="0">
                <a:effectLst>
                  <a:outerShdw blurRad="38100" dist="38100" dir="2700000" algn="tl">
                    <a:srgbClr val="000000">
                      <a:alpha val="43137"/>
                    </a:srgbClr>
                  </a:outerShdw>
                </a:effectLst>
              </a:rPr>
              <a:t>		</a:t>
            </a:r>
            <a:r>
              <a:rPr lang="sk-SK" b="1" dirty="0" smtClean="0">
                <a:effectLst>
                  <a:outerShdw blurRad="38100" dist="38100" dir="2700000" algn="tl">
                    <a:srgbClr val="000000">
                      <a:alpha val="43137"/>
                    </a:srgbClr>
                  </a:outerShdw>
                </a:effectLst>
              </a:rPr>
              <a:t>S</a:t>
            </a:r>
            <a:r>
              <a:rPr lang="en-US" sz="2800" b="1" dirty="0" err="1" smtClean="0"/>
              <a:t>tatistical</a:t>
            </a:r>
            <a:r>
              <a:rPr lang="en-US" sz="2800" b="1" dirty="0" smtClean="0"/>
              <a:t> inference (hypothesis testing)</a:t>
            </a:r>
            <a:r>
              <a:rPr lang="en-US" b="1" dirty="0" smtClean="0">
                <a:effectLst>
                  <a:outerShdw blurRad="38100" dist="38100" dir="2700000" algn="tl">
                    <a:srgbClr val="000000">
                      <a:alpha val="43137"/>
                    </a:srgbClr>
                  </a:outerShdw>
                </a:effectLst>
              </a:rPr>
              <a:t>	</a:t>
            </a:r>
          </a:p>
          <a:p>
            <a:pPr>
              <a:buNone/>
            </a:pPr>
            <a:endParaRPr lang="sk-SK" sz="2400" dirty="0" smtClean="0">
              <a:latin typeface="Calibri" pitchFamily="34" charset="0"/>
              <a:cs typeface="Calibri" pitchFamily="34" charset="0"/>
            </a:endParaRPr>
          </a:p>
          <a:p>
            <a:r>
              <a:rPr lang="en-GB" sz="2400" dirty="0" smtClean="0">
                <a:latin typeface="Calibri" pitchFamily="34" charset="0"/>
                <a:cs typeface="Calibri" pitchFamily="34" charset="0"/>
              </a:rPr>
              <a:t>We can use the information in the sample to make inferences about the population.</a:t>
            </a:r>
          </a:p>
          <a:p>
            <a:pPr algn="just"/>
            <a:r>
              <a:rPr lang="en-GB" sz="2400" dirty="0" smtClean="0">
                <a:latin typeface="Calibri" pitchFamily="34" charset="0"/>
                <a:cs typeface="Calibri" pitchFamily="34" charset="0"/>
              </a:rPr>
              <a:t>We will have two hypotheses that go together, </a:t>
            </a:r>
            <a:endParaRPr lang="sk-SK" sz="2400" dirty="0" smtClean="0">
              <a:latin typeface="Calibri" pitchFamily="34" charset="0"/>
              <a:cs typeface="Calibri" pitchFamily="34" charset="0"/>
            </a:endParaRPr>
          </a:p>
          <a:p>
            <a:pPr algn="ctr">
              <a:buNone/>
            </a:pPr>
            <a:r>
              <a:rPr lang="en-GB" sz="2800" dirty="0" smtClean="0">
                <a:effectLst>
                  <a:outerShdw blurRad="38100" dist="38100" dir="2700000" algn="tl">
                    <a:srgbClr val="000000">
                      <a:alpha val="43137"/>
                    </a:srgbClr>
                  </a:outerShdw>
                </a:effectLst>
                <a:latin typeface="Calibri" pitchFamily="34" charset="0"/>
                <a:cs typeface="Calibri" pitchFamily="34" charset="0"/>
              </a:rPr>
              <a:t>H</a:t>
            </a:r>
            <a:r>
              <a:rPr lang="en-GB" sz="2800" baseline="-25000" dirty="0" smtClean="0">
                <a:effectLst>
                  <a:outerShdw blurRad="38100" dist="38100" dir="2700000" algn="tl">
                    <a:srgbClr val="000000">
                      <a:alpha val="43137"/>
                    </a:srgbClr>
                  </a:outerShdw>
                </a:effectLst>
                <a:latin typeface="Calibri" pitchFamily="34" charset="0"/>
                <a:cs typeface="Calibri" pitchFamily="34" charset="0"/>
              </a:rPr>
              <a:t>0</a:t>
            </a:r>
            <a:r>
              <a:rPr lang="sk-SK" sz="2800" dirty="0" smtClean="0">
                <a:effectLst>
                  <a:outerShdw blurRad="38100" dist="38100" dir="2700000" algn="tl">
                    <a:srgbClr val="000000">
                      <a:alpha val="43137"/>
                    </a:srgbClr>
                  </a:outerShdw>
                </a:effectLst>
                <a:latin typeface="Calibri" pitchFamily="34" charset="0"/>
                <a:cs typeface="Calibri" pitchFamily="34" charset="0"/>
              </a:rPr>
              <a:t>: t</a:t>
            </a:r>
            <a:r>
              <a:rPr lang="en-GB" sz="2800" dirty="0" smtClean="0">
                <a:effectLst>
                  <a:outerShdw blurRad="38100" dist="38100" dir="2700000" algn="tl">
                    <a:srgbClr val="000000">
                      <a:alpha val="43137"/>
                    </a:srgbClr>
                  </a:outerShdw>
                </a:effectLst>
                <a:latin typeface="Calibri" pitchFamily="34" charset="0"/>
                <a:cs typeface="Calibri" pitchFamily="34" charset="0"/>
              </a:rPr>
              <a:t>he null hypothesis </a:t>
            </a:r>
            <a:endParaRPr lang="sk-SK" sz="2800" dirty="0" smtClean="0">
              <a:effectLst>
                <a:outerShdw blurRad="38100" dist="38100" dir="2700000" algn="tl">
                  <a:srgbClr val="000000">
                    <a:alpha val="43137"/>
                  </a:srgbClr>
                </a:outerShdw>
              </a:effectLst>
              <a:latin typeface="Calibri" pitchFamily="34" charset="0"/>
              <a:cs typeface="Calibri" pitchFamily="34" charset="0"/>
            </a:endParaRPr>
          </a:p>
          <a:p>
            <a:pPr algn="ctr">
              <a:buNone/>
            </a:pPr>
            <a:r>
              <a:rPr lang="en-GB" sz="2800" dirty="0" smtClean="0">
                <a:effectLst>
                  <a:outerShdw blurRad="38100" dist="38100" dir="2700000" algn="tl">
                    <a:srgbClr val="000000">
                      <a:alpha val="43137"/>
                    </a:srgbClr>
                  </a:outerShdw>
                </a:effectLst>
                <a:latin typeface="Calibri" pitchFamily="34" charset="0"/>
                <a:cs typeface="Calibri" pitchFamily="34" charset="0"/>
              </a:rPr>
              <a:t>H</a:t>
            </a:r>
            <a:r>
              <a:rPr lang="en-GB" sz="2800" baseline="-25000" dirty="0" smtClean="0">
                <a:effectLst>
                  <a:outerShdw blurRad="38100" dist="38100" dir="2700000" algn="tl">
                    <a:srgbClr val="000000">
                      <a:alpha val="43137"/>
                    </a:srgbClr>
                  </a:outerShdw>
                </a:effectLst>
                <a:latin typeface="Calibri" pitchFamily="34" charset="0"/>
                <a:cs typeface="Calibri" pitchFamily="34" charset="0"/>
              </a:rPr>
              <a:t>1</a:t>
            </a:r>
            <a:r>
              <a:rPr lang="sk-SK" sz="2800" dirty="0" smtClean="0">
                <a:effectLst>
                  <a:outerShdw blurRad="38100" dist="38100" dir="2700000" algn="tl">
                    <a:srgbClr val="000000">
                      <a:alpha val="43137"/>
                    </a:srgbClr>
                  </a:outerShdw>
                </a:effectLst>
                <a:latin typeface="Calibri" pitchFamily="34" charset="0"/>
                <a:cs typeface="Calibri" pitchFamily="34" charset="0"/>
              </a:rPr>
              <a:t>:</a:t>
            </a:r>
            <a:r>
              <a:rPr lang="en-GB" sz="2800" dirty="0" smtClean="0">
                <a:effectLst>
                  <a:outerShdw blurRad="38100" dist="38100" dir="2700000" algn="tl">
                    <a:srgbClr val="000000">
                      <a:alpha val="43137"/>
                    </a:srgbClr>
                  </a:outerShdw>
                </a:effectLst>
                <a:latin typeface="Calibri" pitchFamily="34" charset="0"/>
                <a:cs typeface="Calibri" pitchFamily="34" charset="0"/>
              </a:rPr>
              <a:t>the alternative hypothesis</a:t>
            </a:r>
          </a:p>
          <a:p>
            <a:pPr algn="just"/>
            <a:endParaRPr lang="sk-SK" sz="2400" dirty="0" smtClean="0">
              <a:latin typeface="Calibri" pitchFamily="34" charset="0"/>
              <a:cs typeface="Calibri" pitchFamily="34" charset="0"/>
            </a:endParaRPr>
          </a:p>
          <a:p>
            <a:pPr algn="just"/>
            <a:r>
              <a:rPr lang="en-GB" sz="2400" dirty="0" smtClean="0">
                <a:latin typeface="Calibri" pitchFamily="34" charset="0"/>
                <a:cs typeface="Calibri" pitchFamily="34" charset="0"/>
              </a:rPr>
              <a:t>The null hypothesis is the statement or the statistical hypothesis that is actually being tested. The alternative hypothesis represents the remaining outcomes of interest. </a:t>
            </a:r>
          </a:p>
          <a:p>
            <a:endParaRPr lang="en-US" sz="2800" i="1"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cap="all" dirty="0" smtClean="0">
                <a:effectLst>
                  <a:reflection blurRad="12700" stA="48000" endA="300" endPos="55000" dir="5400000" sy="-90000" algn="bl" rotWithShape="0"/>
                </a:effectLst>
                <a:latin typeface="+mj-lt"/>
                <a:ea typeface="+mj-ea"/>
                <a:cs typeface="+mj-cs"/>
              </a:rPr>
              <a:t>7. Forecasting</a:t>
            </a:r>
          </a:p>
          <a:p>
            <a:pPr>
              <a:buNone/>
            </a:pPr>
            <a:endParaRPr lang="sk-SK" sz="1600" dirty="0" smtClean="0">
              <a:effectLst>
                <a:outerShdw blurRad="38100" dist="38100" dir="2700000" algn="tl">
                  <a:srgbClr val="000000">
                    <a:alpha val="43137"/>
                  </a:srgbClr>
                </a:outerShdw>
              </a:effectLst>
            </a:endParaRPr>
          </a:p>
          <a:p>
            <a:pPr>
              <a:buNone/>
            </a:pPr>
            <a:r>
              <a:rPr lang="sk-SK" b="1" i="1" dirty="0" smtClean="0"/>
              <a:t>	</a:t>
            </a:r>
            <a:r>
              <a:rPr lang="en-US" sz="2800" b="1" i="1" dirty="0" smtClean="0"/>
              <a:t>forecast, variable </a:t>
            </a:r>
            <a:r>
              <a:rPr lang="en-US" sz="2800" i="1" dirty="0" smtClean="0"/>
              <a:t>Y </a:t>
            </a:r>
            <a:r>
              <a:rPr lang="en-US" sz="2800" dirty="0" smtClean="0"/>
              <a:t>on the basis of known or expected future value(s) of the explanatory, or </a:t>
            </a:r>
            <a:r>
              <a:rPr lang="en-US" sz="2800" b="1" i="1" dirty="0" smtClean="0"/>
              <a:t>predictor, variable </a:t>
            </a:r>
            <a:r>
              <a:rPr lang="en-US" sz="2800" i="1" dirty="0" smtClean="0"/>
              <a:t>X.</a:t>
            </a:r>
            <a:endParaRPr lang="sk-SK" sz="2800" i="1" dirty="0" smtClean="0"/>
          </a:p>
          <a:p>
            <a:pPr lvl="0">
              <a:buNone/>
            </a:pPr>
            <a:endParaRPr lang="sk-SK" b="1" dirty="0" smtClean="0"/>
          </a:p>
          <a:p>
            <a:pPr>
              <a:buNone/>
            </a:pPr>
            <a:r>
              <a:rPr lang="en-US" b="1" cap="all" dirty="0" smtClean="0">
                <a:effectLst>
                  <a:reflection blurRad="12700" stA="48000" endA="300" endPos="55000" dir="5400000" sy="-90000" algn="bl" rotWithShape="0"/>
                </a:effectLst>
                <a:latin typeface="+mj-lt"/>
                <a:ea typeface="+mj-ea"/>
                <a:cs typeface="+mj-cs"/>
              </a:rPr>
              <a:t>8. Use for Policy Recommendation</a:t>
            </a:r>
            <a:endParaRPr lang="sk-SK" b="1" cap="all" dirty="0" smtClean="0">
              <a:effectLst>
                <a:reflection blurRad="12700" stA="48000" endA="300" endPos="55000" dir="5400000" sy="-90000" algn="bl" rotWithShape="0"/>
              </a:effectLst>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88640"/>
            <a:ext cx="8686800" cy="841248"/>
          </a:xfrm>
        </p:spPr>
        <p:txBody>
          <a:bodyPr>
            <a:normAutofit/>
          </a:bodyPr>
          <a:lstStyle/>
          <a:p>
            <a:r>
              <a:rPr lang="sk-SK" b="1" dirty="0" smtClean="0"/>
              <a:t>TERMINOLOGY AND NOTATION</a:t>
            </a:r>
            <a:endParaRPr lang="sk-SK" dirty="0"/>
          </a:p>
        </p:txBody>
      </p:sp>
      <p:sp>
        <p:nvSpPr>
          <p:cNvPr id="3" name="Zástupný symbol obsahu 2"/>
          <p:cNvSpPr>
            <a:spLocks noGrp="1"/>
          </p:cNvSpPr>
          <p:nvPr>
            <p:ph sz="half" idx="1"/>
          </p:nvPr>
        </p:nvSpPr>
        <p:spPr>
          <a:xfrm>
            <a:off x="304800" y="1196752"/>
            <a:ext cx="4191000" cy="3384376"/>
          </a:xfrm>
        </p:spPr>
        <p:txBody>
          <a:bodyPr>
            <a:normAutofit fontScale="85000" lnSpcReduction="20000"/>
          </a:bodyPr>
          <a:lstStyle/>
          <a:p>
            <a:r>
              <a:rPr lang="en-US" b="1" dirty="0" smtClean="0"/>
              <a:t>Dependent variable 	</a:t>
            </a:r>
          </a:p>
          <a:p>
            <a:r>
              <a:rPr lang="en-US" b="1" dirty="0" smtClean="0"/>
              <a:t>Explained variable	 </a:t>
            </a:r>
          </a:p>
          <a:p>
            <a:r>
              <a:rPr lang="en-US" b="1" dirty="0" err="1" smtClean="0"/>
              <a:t>Predictand</a:t>
            </a:r>
            <a:r>
              <a:rPr lang="en-US" b="1" dirty="0" smtClean="0"/>
              <a:t> 		</a:t>
            </a:r>
          </a:p>
          <a:p>
            <a:r>
              <a:rPr lang="en-US" b="1" dirty="0" err="1" smtClean="0"/>
              <a:t>Regressand</a:t>
            </a:r>
            <a:r>
              <a:rPr lang="en-US" b="1" dirty="0" smtClean="0"/>
              <a:t> 		</a:t>
            </a:r>
          </a:p>
          <a:p>
            <a:r>
              <a:rPr lang="en-US" b="1" dirty="0" smtClean="0"/>
              <a:t>Response 		</a:t>
            </a:r>
          </a:p>
          <a:p>
            <a:r>
              <a:rPr lang="en-US" b="1" dirty="0" smtClean="0"/>
              <a:t>Endogenous 		</a:t>
            </a:r>
          </a:p>
          <a:p>
            <a:r>
              <a:rPr lang="en-US" b="1" dirty="0" smtClean="0"/>
              <a:t>Outcome 			</a:t>
            </a:r>
          </a:p>
          <a:p>
            <a:r>
              <a:rPr lang="en-US" b="1" dirty="0" smtClean="0"/>
              <a:t>Controlled variable </a:t>
            </a:r>
            <a:r>
              <a:rPr lang="en-US" dirty="0" smtClean="0"/>
              <a:t>		</a:t>
            </a:r>
          </a:p>
          <a:p>
            <a:pPr>
              <a:buNone/>
            </a:pPr>
            <a:endParaRPr lang="sk-SK" dirty="0"/>
          </a:p>
        </p:txBody>
      </p:sp>
      <p:sp>
        <p:nvSpPr>
          <p:cNvPr id="4" name="Zástupný symbol obsahu 3"/>
          <p:cNvSpPr>
            <a:spLocks noGrp="1"/>
          </p:cNvSpPr>
          <p:nvPr>
            <p:ph sz="half" idx="2"/>
          </p:nvPr>
        </p:nvSpPr>
        <p:spPr>
          <a:xfrm>
            <a:off x="4648200" y="1124744"/>
            <a:ext cx="4343400" cy="5199856"/>
          </a:xfrm>
        </p:spPr>
        <p:txBody>
          <a:bodyPr>
            <a:normAutofit fontScale="85000" lnSpcReduction="20000"/>
          </a:bodyPr>
          <a:lstStyle/>
          <a:p>
            <a:r>
              <a:rPr lang="en-US" b="1" dirty="0" smtClean="0"/>
              <a:t>Independent variable</a:t>
            </a:r>
          </a:p>
          <a:p>
            <a:r>
              <a:rPr lang="en-US" b="1" dirty="0" smtClean="0"/>
              <a:t>Explanatory variable</a:t>
            </a:r>
          </a:p>
          <a:p>
            <a:r>
              <a:rPr lang="en-US" b="1" dirty="0" smtClean="0"/>
              <a:t>Predictor</a:t>
            </a:r>
          </a:p>
          <a:p>
            <a:r>
              <a:rPr lang="en-US" b="1" dirty="0" err="1" smtClean="0"/>
              <a:t>Regressor</a:t>
            </a:r>
            <a:endParaRPr lang="en-US" b="1" dirty="0" smtClean="0"/>
          </a:p>
          <a:p>
            <a:r>
              <a:rPr lang="en-US" b="1" dirty="0" smtClean="0"/>
              <a:t>Stimulus</a:t>
            </a:r>
          </a:p>
          <a:p>
            <a:r>
              <a:rPr lang="en-US" b="1" dirty="0" smtClean="0"/>
              <a:t>Exogenous</a:t>
            </a:r>
          </a:p>
          <a:p>
            <a:r>
              <a:rPr lang="en-US" b="1" dirty="0" smtClean="0"/>
              <a:t>Covariate</a:t>
            </a:r>
          </a:p>
          <a:p>
            <a:r>
              <a:rPr lang="en-US" b="1" dirty="0" smtClean="0"/>
              <a:t>Control variable</a:t>
            </a:r>
          </a:p>
          <a:p>
            <a:endParaRPr lang="sk-SK" dirty="0"/>
          </a:p>
        </p:txBody>
      </p:sp>
      <p:sp>
        <p:nvSpPr>
          <p:cNvPr id="5" name="BlokTextu 4"/>
          <p:cNvSpPr txBox="1"/>
          <p:nvPr/>
        </p:nvSpPr>
        <p:spPr>
          <a:xfrm>
            <a:off x="395536" y="4725144"/>
            <a:ext cx="8424936" cy="2006703"/>
          </a:xfrm>
          <a:prstGeom prst="rect">
            <a:avLst/>
          </a:prstGeom>
          <a:noFill/>
        </p:spPr>
        <p:txBody>
          <a:bodyPr wrap="square" rtlCol="0">
            <a:spAutoFit/>
          </a:bodyPr>
          <a:lstStyle/>
          <a:p>
            <a:pPr marL="342900" indent="-342900">
              <a:lnSpc>
                <a:spcPct val="80000"/>
              </a:lnSpc>
              <a:spcBef>
                <a:spcPct val="20000"/>
              </a:spcBef>
              <a:buClr>
                <a:schemeClr val="accent1"/>
              </a:buClr>
              <a:buSzPct val="70000"/>
              <a:buFont typeface="Wingdings 2"/>
              <a:buChar char=""/>
            </a:pPr>
            <a:r>
              <a:rPr lang="en-US" sz="2800" b="1" dirty="0" smtClean="0">
                <a:solidFill>
                  <a:schemeClr val="tx2"/>
                </a:solidFill>
              </a:rPr>
              <a:t>two-variable (simple) regression analysis</a:t>
            </a:r>
          </a:p>
          <a:p>
            <a:pPr marL="342900" indent="-342900">
              <a:lnSpc>
                <a:spcPct val="80000"/>
              </a:lnSpc>
              <a:spcBef>
                <a:spcPct val="20000"/>
              </a:spcBef>
              <a:buClr>
                <a:schemeClr val="accent1"/>
              </a:buClr>
              <a:buSzPct val="70000"/>
              <a:buFont typeface="Wingdings 2"/>
              <a:buChar char=""/>
            </a:pPr>
            <a:r>
              <a:rPr lang="en-US" sz="2800" b="1" dirty="0" smtClean="0">
                <a:solidFill>
                  <a:schemeClr val="tx2"/>
                </a:solidFill>
              </a:rPr>
              <a:t>multiple regression analysis</a:t>
            </a:r>
          </a:p>
          <a:p>
            <a:pPr marL="342900" indent="-342900">
              <a:lnSpc>
                <a:spcPct val="80000"/>
              </a:lnSpc>
              <a:spcBef>
                <a:spcPct val="20000"/>
              </a:spcBef>
              <a:buClr>
                <a:schemeClr val="accent1"/>
              </a:buClr>
              <a:buSzPct val="70000"/>
              <a:buFont typeface="Wingdings 2"/>
              <a:buChar char=""/>
            </a:pPr>
            <a:endParaRPr lang="en-US" sz="2800" b="1" dirty="0" smtClean="0">
              <a:solidFill>
                <a:schemeClr val="tx2"/>
              </a:solidFill>
            </a:endParaRPr>
          </a:p>
          <a:p>
            <a:pPr marL="342900" indent="-342900">
              <a:lnSpc>
                <a:spcPct val="80000"/>
              </a:lnSpc>
              <a:spcBef>
                <a:spcPct val="20000"/>
              </a:spcBef>
              <a:buClr>
                <a:schemeClr val="accent1"/>
              </a:buClr>
              <a:buSzPct val="70000"/>
              <a:buFont typeface="Wingdings 2"/>
              <a:buChar char=""/>
            </a:pPr>
            <a:r>
              <a:rPr lang="en-US" sz="2800" b="1" dirty="0" smtClean="0">
                <a:solidFill>
                  <a:schemeClr val="tx2"/>
                </a:solidFill>
              </a:rPr>
              <a:t>multivariate regression vs. multiple regression</a:t>
            </a:r>
          </a:p>
          <a:p>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normAutofit fontScale="90000"/>
          </a:bodyPr>
          <a:lstStyle/>
          <a:p>
            <a:r>
              <a:rPr lang="en-US" b="1" dirty="0" smtClean="0"/>
              <a:t>Determining the Regression Coefficients</a:t>
            </a:r>
            <a:r>
              <a:rPr lang="sk-SK" b="1" dirty="0" smtClean="0"/>
              <a:t/>
            </a:r>
            <a:br>
              <a:rPr lang="sk-SK" b="1" dirty="0" smtClean="0"/>
            </a:br>
            <a:r>
              <a:rPr lang="en-US" b="1" dirty="0" smtClean="0"/>
              <a:t>Finding a Line of Best Fit</a:t>
            </a:r>
            <a:endParaRPr lang="sk-SK" b="1" dirty="0" smtClean="0"/>
          </a:p>
        </p:txBody>
      </p:sp>
      <p:sp>
        <p:nvSpPr>
          <p:cNvPr id="3" name="Content Placeholder 2"/>
          <p:cNvSpPr>
            <a:spLocks noGrp="1"/>
          </p:cNvSpPr>
          <p:nvPr>
            <p:ph idx="1"/>
          </p:nvPr>
        </p:nvSpPr>
        <p:spPr>
          <a:xfrm>
            <a:off x="304800" y="1124744"/>
            <a:ext cx="8686800" cy="4955381"/>
          </a:xfrm>
        </p:spPr>
        <p:txBody>
          <a:bodyPr>
            <a:normAutofit/>
          </a:bodyPr>
          <a:lstStyle/>
          <a:p>
            <a:r>
              <a:rPr lang="en-US" dirty="0" smtClean="0"/>
              <a:t>We can use the general equation for a straight line, to get the line that best “fits” the data. </a:t>
            </a:r>
          </a:p>
        </p:txBody>
      </p:sp>
      <p:graphicFrame>
        <p:nvGraphicFramePr>
          <p:cNvPr id="2050" name="Object 6"/>
          <p:cNvGraphicFramePr>
            <a:graphicFrameLocks noChangeAspect="1"/>
          </p:cNvGraphicFramePr>
          <p:nvPr/>
        </p:nvGraphicFramePr>
        <p:xfrm>
          <a:off x="1691680" y="2492896"/>
          <a:ext cx="5487988" cy="3914775"/>
        </p:xfrm>
        <a:graphic>
          <a:graphicData uri="http://schemas.openxmlformats.org/presentationml/2006/ole">
            <mc:AlternateContent xmlns:mc="http://schemas.openxmlformats.org/markup-compatibility/2006">
              <mc:Choice xmlns:v="urn:schemas-microsoft-com:vml" Requires="v">
                <p:oleObj spid="_x0000_s143365" name="Document" r:id="rId4" imgW="5486400" imgH="3913920" progId="Word.Document.8">
                  <p:embed/>
                </p:oleObj>
              </mc:Choice>
              <mc:Fallback>
                <p:oleObj name="Document" r:id="rId4" imgW="5486400" imgH="3913920"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2492896"/>
                        <a:ext cx="5487988" cy="391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Ordinary Least Squares (OLS)</a:t>
            </a:r>
            <a:endParaRPr lang="sk-SK" dirty="0"/>
          </a:p>
        </p:txBody>
      </p:sp>
      <p:sp>
        <p:nvSpPr>
          <p:cNvPr id="3" name="Zástupný symbol obsahu 2"/>
          <p:cNvSpPr>
            <a:spLocks noGrp="1"/>
          </p:cNvSpPr>
          <p:nvPr>
            <p:ph idx="1"/>
          </p:nvPr>
        </p:nvSpPr>
        <p:spPr>
          <a:xfrm>
            <a:off x="304800" y="1196752"/>
            <a:ext cx="8686800" cy="4883373"/>
          </a:xfrm>
        </p:spPr>
        <p:txBody>
          <a:bodyPr>
            <a:normAutofit/>
          </a:bodyPr>
          <a:lstStyle/>
          <a:p>
            <a:pPr algn="just"/>
            <a:r>
              <a:rPr lang="en-GB" sz="2400" dirty="0" smtClean="0"/>
              <a:t>The most common method used to fit a line to the data is known as OLS (ordinary least squares).</a:t>
            </a:r>
          </a:p>
          <a:p>
            <a:pPr algn="ctr">
              <a:buNone/>
            </a:pPr>
            <a:r>
              <a:rPr lang="en-US" sz="2400" b="1" dirty="0" smtClean="0">
                <a:effectLst>
                  <a:outerShdw blurRad="38100" dist="38100" dir="2700000" algn="tl">
                    <a:srgbClr val="000000">
                      <a:alpha val="43137"/>
                    </a:srgbClr>
                  </a:outerShdw>
                </a:effectLst>
              </a:rPr>
              <a:t>Actual and Fitted Value</a:t>
            </a:r>
            <a:endParaRPr lang="sk-SK" sz="2400" b="1" dirty="0" smtClean="0">
              <a:effectLst>
                <a:outerShdw blurRad="38100" dist="38100" dir="2700000" algn="tl">
                  <a:srgbClr val="000000">
                    <a:alpha val="43137"/>
                  </a:srgbClr>
                </a:outerShdw>
              </a:effectLst>
            </a:endParaRPr>
          </a:p>
          <a:p>
            <a:endParaRPr lang="sk-SK" b="1" dirty="0" smtClean="0"/>
          </a:p>
          <a:p>
            <a:pPr>
              <a:buNone/>
            </a:pPr>
            <a:endParaRPr lang="sk-SK" dirty="0"/>
          </a:p>
        </p:txBody>
      </p:sp>
      <p:pic>
        <p:nvPicPr>
          <p:cNvPr id="4" name="Picture 18"/>
          <p:cNvPicPr>
            <a:picLocks noChangeAspect="1" noChangeArrowheads="1"/>
          </p:cNvPicPr>
          <p:nvPr/>
        </p:nvPicPr>
        <p:blipFill>
          <a:blip r:embed="rId2" cstate="print"/>
          <a:srcRect/>
          <a:stretch>
            <a:fillRect/>
          </a:stretch>
        </p:blipFill>
        <p:spPr bwMode="auto">
          <a:xfrm>
            <a:off x="1547664" y="2276872"/>
            <a:ext cx="5083382" cy="43332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The Theory</a:t>
            </a:r>
            <a:r>
              <a:rPr lang="sk-SK" b="1" dirty="0" smtClean="0"/>
              <a:t> </a:t>
            </a:r>
            <a:r>
              <a:rPr lang="sk-SK" b="1" dirty="0" err="1" smtClean="0"/>
              <a:t>of</a:t>
            </a:r>
            <a:r>
              <a:rPr lang="sk-SK" b="1" dirty="0" smtClean="0"/>
              <a:t> OLS</a:t>
            </a:r>
            <a:endParaRPr lang="sk-SK" dirty="0"/>
          </a:p>
        </p:txBody>
      </p:sp>
      <p:sp>
        <p:nvSpPr>
          <p:cNvPr id="3" name="Zástupný symbol obsahu 2"/>
          <p:cNvSpPr>
            <a:spLocks noGrp="1"/>
          </p:cNvSpPr>
          <p:nvPr>
            <p:ph idx="1"/>
          </p:nvPr>
        </p:nvSpPr>
        <p:spPr>
          <a:xfrm>
            <a:off x="179512" y="1196752"/>
            <a:ext cx="8812088" cy="4883373"/>
          </a:xfrm>
        </p:spPr>
        <p:txBody>
          <a:bodyPr/>
          <a:lstStyle/>
          <a:p>
            <a:pPr lvl="0"/>
            <a:r>
              <a:rPr lang="en-US" sz="2800" b="1" dirty="0" smtClean="0"/>
              <a:t>E(</a:t>
            </a:r>
            <a:r>
              <a:rPr lang="en-US" sz="2800" b="1" dirty="0" err="1" smtClean="0"/>
              <a:t>Y</a:t>
            </a:r>
            <a:r>
              <a:rPr lang="en-US" sz="2800" b="1" baseline="-25000" dirty="0" err="1" smtClean="0"/>
              <a:t>i</a:t>
            </a:r>
            <a:r>
              <a:rPr lang="en-US" sz="2800" b="1" dirty="0" err="1" smtClean="0">
                <a:sym typeface="Symbol"/>
              </a:rPr>
              <a:t></a:t>
            </a:r>
            <a:r>
              <a:rPr lang="en-US" sz="2800" b="1" dirty="0" err="1" smtClean="0"/>
              <a:t>X</a:t>
            </a:r>
            <a:r>
              <a:rPr lang="en-US" sz="2800" b="1" baseline="-25000" dirty="0" err="1" smtClean="0"/>
              <a:t>i</a:t>
            </a:r>
            <a:r>
              <a:rPr lang="en-US" sz="2800" b="1" dirty="0" smtClean="0"/>
              <a:t>) =  </a:t>
            </a:r>
            <a:r>
              <a:rPr lang="en-US" sz="2800" b="1" dirty="0" smtClean="0">
                <a:sym typeface="Symbol"/>
              </a:rPr>
              <a:t></a:t>
            </a:r>
            <a:r>
              <a:rPr lang="en-US" sz="2800" b="1" baseline="-25000" dirty="0" smtClean="0"/>
              <a:t>o</a:t>
            </a:r>
            <a:r>
              <a:rPr lang="en-US" sz="2800" b="1" dirty="0" smtClean="0"/>
              <a:t> + </a:t>
            </a:r>
            <a:r>
              <a:rPr lang="en-US" sz="2800" b="1" dirty="0" smtClean="0">
                <a:sym typeface="Symbol"/>
              </a:rPr>
              <a:t></a:t>
            </a:r>
            <a:r>
              <a:rPr lang="en-US" sz="2800" b="1" baseline="-25000" dirty="0" smtClean="0"/>
              <a:t>1</a:t>
            </a:r>
            <a:r>
              <a:rPr lang="en-US" sz="2800" b="1" dirty="0" smtClean="0"/>
              <a:t>X</a:t>
            </a:r>
            <a:r>
              <a:rPr lang="en-US" sz="2800" b="1" baseline="-25000" dirty="0" smtClean="0"/>
              <a:t>i </a:t>
            </a:r>
            <a:r>
              <a:rPr lang="en-US" sz="2800" b="1" dirty="0" smtClean="0"/>
              <a:t> </a:t>
            </a:r>
            <a:r>
              <a:rPr lang="en-US" sz="2800" dirty="0" smtClean="0"/>
              <a:t> </a:t>
            </a:r>
            <a:r>
              <a:rPr lang="en-US" sz="2800" b="1" dirty="0" smtClean="0"/>
              <a:t>population regression line</a:t>
            </a:r>
            <a:r>
              <a:rPr lang="sk-SK" sz="2800" b="1" dirty="0" smtClean="0"/>
              <a:t> (PRF)</a:t>
            </a:r>
            <a:endParaRPr lang="sk-SK" sz="2800" dirty="0" smtClean="0"/>
          </a:p>
          <a:p>
            <a:pPr lvl="0"/>
            <a:r>
              <a:rPr lang="sk-SK" sz="2800" b="1" dirty="0" err="1" smtClean="0"/>
              <a:t>Ŷ</a:t>
            </a:r>
            <a:r>
              <a:rPr lang="sk-SK" sz="2800" b="1" baseline="-25000" dirty="0" err="1" smtClean="0"/>
              <a:t>i</a:t>
            </a:r>
            <a:r>
              <a:rPr lang="en-US" sz="2800" b="1" dirty="0" smtClean="0"/>
              <a:t>=  </a:t>
            </a:r>
            <a:r>
              <a:rPr lang="en-US" sz="2800" b="1" dirty="0" err="1" smtClean="0"/>
              <a:t>b</a:t>
            </a:r>
            <a:r>
              <a:rPr lang="en-US" sz="2800" b="1" baseline="-25000" dirty="0" err="1" smtClean="0"/>
              <a:t>o</a:t>
            </a:r>
            <a:r>
              <a:rPr lang="en-US" sz="2800" b="1" dirty="0" smtClean="0"/>
              <a:t> + b</a:t>
            </a:r>
            <a:r>
              <a:rPr lang="en-US" sz="2800" b="1" baseline="-25000" dirty="0" smtClean="0"/>
              <a:t>1</a:t>
            </a:r>
            <a:r>
              <a:rPr lang="en-US" sz="2800" b="1" dirty="0" smtClean="0"/>
              <a:t>X</a:t>
            </a:r>
            <a:r>
              <a:rPr lang="en-US" sz="2800" b="1" baseline="-25000" dirty="0" smtClean="0"/>
              <a:t>i </a:t>
            </a:r>
            <a:r>
              <a:rPr lang="en-US" sz="2800" b="1" dirty="0" smtClean="0"/>
              <a:t> </a:t>
            </a:r>
            <a:r>
              <a:rPr lang="sk-SK" sz="2800" dirty="0" smtClean="0"/>
              <a:t>     </a:t>
            </a:r>
            <a:r>
              <a:rPr lang="en-US" sz="2800" dirty="0" smtClean="0"/>
              <a:t> </a:t>
            </a:r>
            <a:r>
              <a:rPr lang="en-US" sz="2800" b="1" dirty="0" smtClean="0"/>
              <a:t>sample regression equation </a:t>
            </a:r>
            <a:r>
              <a:rPr lang="sk-SK" sz="2800" b="1" dirty="0" smtClean="0"/>
              <a:t>(SRF)</a:t>
            </a:r>
            <a:endParaRPr lang="sk-SK" sz="2800" dirty="0" smtClean="0"/>
          </a:p>
          <a:p>
            <a:pPr>
              <a:buNone/>
            </a:pPr>
            <a:endParaRPr lang="sk-SK" sz="1200" dirty="0" smtClean="0"/>
          </a:p>
          <a:p>
            <a:pPr algn="ctr">
              <a:buNone/>
            </a:pPr>
            <a:r>
              <a:rPr lang="en-US" b="1" dirty="0" smtClean="0">
                <a:effectLst>
                  <a:outerShdw blurRad="38100" dist="38100" dir="2700000" algn="tl">
                    <a:srgbClr val="000000">
                      <a:alpha val="43137"/>
                    </a:srgbClr>
                  </a:outerShdw>
                </a:effectLst>
              </a:rPr>
              <a:t>min  </a:t>
            </a:r>
            <a:r>
              <a:rPr lang="en-US" b="1" dirty="0" smtClean="0">
                <a:effectLst>
                  <a:outerShdw blurRad="38100" dist="38100" dir="2700000" algn="tl">
                    <a:srgbClr val="000000">
                      <a:alpha val="43137"/>
                    </a:srgbClr>
                  </a:outerShdw>
                </a:effectLst>
                <a:sym typeface="Symbol"/>
              </a:rPr>
              <a:t></a:t>
            </a:r>
            <a:r>
              <a:rPr lang="en-US" b="1" dirty="0" smtClean="0">
                <a:effectLst>
                  <a:outerShdw blurRad="38100" dist="38100" dir="2700000" algn="tl">
                    <a:srgbClr val="000000">
                      <a:alpha val="43137"/>
                    </a:srgbClr>
                  </a:outerShdw>
                </a:effectLst>
              </a:rPr>
              <a:t> e</a:t>
            </a:r>
            <a:r>
              <a:rPr lang="en-US" b="1" baseline="-25000" dirty="0" smtClean="0">
                <a:effectLst>
                  <a:outerShdw blurRad="38100" dist="38100" dir="2700000" algn="tl">
                    <a:srgbClr val="000000">
                      <a:alpha val="43137"/>
                    </a:srgbClr>
                  </a:outerShdw>
                </a:effectLst>
              </a:rPr>
              <a:t>i</a:t>
            </a:r>
            <a:r>
              <a:rPr lang="en-US" b="1"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 e</a:t>
            </a:r>
            <a:r>
              <a:rPr lang="en-US" b="1" baseline="-25000" dirty="0" smtClean="0">
                <a:effectLst>
                  <a:outerShdw blurRad="38100" dist="38100" dir="2700000" algn="tl">
                    <a:srgbClr val="000000">
                      <a:alpha val="43137"/>
                    </a:srgbClr>
                  </a:outerShdw>
                </a:effectLst>
              </a:rPr>
              <a:t>1</a:t>
            </a:r>
            <a:r>
              <a:rPr lang="en-US" b="1"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 e</a:t>
            </a:r>
            <a:r>
              <a:rPr lang="en-US" b="1" baseline="-25000" dirty="0" smtClean="0">
                <a:effectLst>
                  <a:outerShdw blurRad="38100" dist="38100" dir="2700000" algn="tl">
                    <a:srgbClr val="000000">
                      <a:alpha val="43137"/>
                    </a:srgbClr>
                  </a:outerShdw>
                </a:effectLst>
              </a:rPr>
              <a:t>2</a:t>
            </a:r>
            <a:r>
              <a:rPr lang="en-US" b="1"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 e</a:t>
            </a:r>
            <a:r>
              <a:rPr lang="en-US" b="1" baseline="-25000" dirty="0" smtClean="0">
                <a:effectLst>
                  <a:outerShdw blurRad="38100" dist="38100" dir="2700000" algn="tl">
                    <a:srgbClr val="000000">
                      <a:alpha val="43137"/>
                    </a:srgbClr>
                  </a:outerShdw>
                </a:effectLst>
              </a:rPr>
              <a:t>3</a:t>
            </a:r>
            <a:r>
              <a:rPr lang="en-US" b="1"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 e</a:t>
            </a:r>
            <a:r>
              <a:rPr lang="en-US" b="1" baseline="-25000" dirty="0" smtClean="0">
                <a:effectLst>
                  <a:outerShdw blurRad="38100" dist="38100" dir="2700000" algn="tl">
                    <a:srgbClr val="000000">
                      <a:alpha val="43137"/>
                    </a:srgbClr>
                  </a:outerShdw>
                </a:effectLst>
              </a:rPr>
              <a:t>n</a:t>
            </a:r>
            <a:r>
              <a:rPr lang="en-US" b="1" baseline="30000" dirty="0" smtClean="0">
                <a:effectLst>
                  <a:outerShdw blurRad="38100" dist="38100" dir="2700000" algn="tl">
                    <a:srgbClr val="000000">
                      <a:alpha val="43137"/>
                    </a:srgbClr>
                  </a:outerShdw>
                </a:effectLst>
              </a:rPr>
              <a:t>2</a:t>
            </a:r>
            <a:r>
              <a:rPr lang="en-US" b="1" dirty="0" smtClean="0">
                <a:effectLst>
                  <a:outerShdw blurRad="38100" dist="38100" dir="2700000" algn="tl">
                    <a:srgbClr val="000000">
                      <a:alpha val="43137"/>
                    </a:srgbClr>
                  </a:outerShdw>
                </a:effectLst>
              </a:rPr>
              <a:t> </a:t>
            </a:r>
            <a:endParaRPr lang="sk-SK" b="1" dirty="0">
              <a:effectLst>
                <a:outerShdw blurRad="38100" dist="38100" dir="2700000" algn="tl">
                  <a:srgbClr val="000000">
                    <a:alpha val="43137"/>
                  </a:srgbClr>
                </a:outerShdw>
              </a:effectLst>
            </a:endParaRPr>
          </a:p>
        </p:txBody>
      </p:sp>
      <p:pic>
        <p:nvPicPr>
          <p:cNvPr id="4" name="Picture 2"/>
          <p:cNvPicPr>
            <a:picLocks noChangeAspect="1" noChangeArrowheads="1"/>
          </p:cNvPicPr>
          <p:nvPr/>
        </p:nvPicPr>
        <p:blipFill>
          <a:blip r:embed="rId2" cstate="print"/>
          <a:srcRect/>
          <a:stretch>
            <a:fillRect/>
          </a:stretch>
        </p:blipFill>
        <p:spPr bwMode="auto">
          <a:xfrm>
            <a:off x="1331640" y="3212976"/>
            <a:ext cx="6353175" cy="364502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686800" cy="838200"/>
          </a:xfrm>
        </p:spPr>
        <p:txBody>
          <a:bodyPr>
            <a:noAutofit/>
          </a:bodyPr>
          <a:lstStyle/>
          <a:p>
            <a:r>
              <a:rPr lang="en-US" sz="2800" b="1" dirty="0" smtClean="0"/>
              <a:t>How does OLS get estimates of the coefficients?</a:t>
            </a:r>
            <a:endParaRPr lang="sk-SK" sz="2800" dirty="0"/>
          </a:p>
        </p:txBody>
      </p:sp>
      <p:sp>
        <p:nvSpPr>
          <p:cNvPr id="3" name="Content Placeholder 2"/>
          <p:cNvSpPr>
            <a:spLocks noGrp="1"/>
          </p:cNvSpPr>
          <p:nvPr>
            <p:ph idx="1"/>
          </p:nvPr>
        </p:nvSpPr>
        <p:spPr/>
        <p:txBody>
          <a:bodyPr/>
          <a:lstStyle/>
          <a:p>
            <a:r>
              <a:rPr lang="en-US" b="1" dirty="0" smtClean="0"/>
              <a:t>Excel </a:t>
            </a:r>
            <a:r>
              <a:rPr lang="en-US" dirty="0" smtClean="0"/>
              <a:t>  Tools/data analysis/ regression</a:t>
            </a:r>
            <a:endParaRPr lang="sk-SK" dirty="0" smtClean="0"/>
          </a:p>
          <a:p>
            <a:r>
              <a:rPr lang="en-US" b="1" dirty="0" smtClean="0"/>
              <a:t>Matrix form</a:t>
            </a:r>
            <a:endParaRPr lang="sk-SK" b="1" dirty="0" smtClean="0"/>
          </a:p>
          <a:p>
            <a:endParaRPr lang="sk-SK" b="1" dirty="0" smtClean="0"/>
          </a:p>
          <a:p>
            <a:endParaRPr lang="sk-SK" b="1" dirty="0" smtClean="0"/>
          </a:p>
          <a:p>
            <a:endParaRPr lang="sk-SK" b="1" dirty="0" smtClean="0"/>
          </a:p>
          <a:p>
            <a:r>
              <a:rPr lang="en-US" b="1" dirty="0" smtClean="0"/>
              <a:t>Formula – </a:t>
            </a:r>
            <a:r>
              <a:rPr lang="en-US" dirty="0" smtClean="0"/>
              <a:t>mathematical function</a:t>
            </a:r>
            <a:endParaRPr lang="sk-SK" dirty="0"/>
          </a:p>
        </p:txBody>
      </p:sp>
      <p:pic>
        <p:nvPicPr>
          <p:cNvPr id="4" name="Picture 3" descr="\mathbf{(X^\top X )\hat{\boldsymbol{\beta}}= {}X^\top Y},\,"/>
          <p:cNvPicPr/>
          <p:nvPr/>
        </p:nvPicPr>
        <p:blipFill>
          <a:blip r:embed="rId3" cstate="print"/>
          <a:srcRect/>
          <a:stretch>
            <a:fillRect/>
          </a:stretch>
        </p:blipFill>
        <p:spPr bwMode="auto">
          <a:xfrm>
            <a:off x="3563888" y="2564904"/>
            <a:ext cx="2808312" cy="648072"/>
          </a:xfrm>
          <a:prstGeom prst="rect">
            <a:avLst/>
          </a:prstGeom>
          <a:noFill/>
          <a:ln w="9525">
            <a:noFill/>
            <a:miter lim="800000"/>
            <a:headEnd/>
            <a:tailEnd/>
          </a:ln>
        </p:spPr>
      </p:pic>
      <p:pic>
        <p:nvPicPr>
          <p:cNvPr id="5" name="Obrázok 2" descr="\mathbf{\hat{\boldsymbol{\beta}}= {}(X^\top X )^{-1}X^\top Y}.\,"/>
          <p:cNvPicPr/>
          <p:nvPr/>
        </p:nvPicPr>
        <p:blipFill>
          <a:blip r:embed="rId4" cstate="print">
            <a:grayscl/>
          </a:blip>
          <a:srcRect/>
          <a:stretch>
            <a:fillRect/>
          </a:stretch>
        </p:blipFill>
        <p:spPr bwMode="auto">
          <a:xfrm>
            <a:off x="3491880" y="3501008"/>
            <a:ext cx="3024336" cy="720080"/>
          </a:xfrm>
          <a:prstGeom prst="rect">
            <a:avLst/>
          </a:prstGeom>
          <a:noFill/>
          <a:ln w="9525">
            <a:noFill/>
            <a:miter lim="800000"/>
            <a:headEnd/>
            <a:tailEnd/>
          </a:ln>
          <a:effectLst>
            <a:outerShdw blurRad="50800" dist="50800" dir="5400000" algn="ctr" rotWithShape="0">
              <a:schemeClr val="bg1"/>
            </a:outerShdw>
          </a:effectLst>
        </p:spPr>
      </p:pic>
      <p:graphicFrame>
        <p:nvGraphicFramePr>
          <p:cNvPr id="2050" name="Object 2"/>
          <p:cNvGraphicFramePr>
            <a:graphicFrameLocks noChangeAspect="1"/>
          </p:cNvGraphicFramePr>
          <p:nvPr/>
        </p:nvGraphicFramePr>
        <p:xfrm>
          <a:off x="323528" y="5229200"/>
          <a:ext cx="4075376" cy="1296144"/>
        </p:xfrm>
        <a:graphic>
          <a:graphicData uri="http://schemas.openxmlformats.org/presentationml/2006/ole">
            <mc:AlternateContent xmlns:mc="http://schemas.openxmlformats.org/markup-compatibility/2006">
              <mc:Choice xmlns:v="urn:schemas-microsoft-com:vml" Requires="v">
                <p:oleObj spid="_x0000_s144392" r:id="rId5" imgW="1704600" imgH="904680" progId="">
                  <p:embed/>
                </p:oleObj>
              </mc:Choice>
              <mc:Fallback>
                <p:oleObj r:id="rId5" imgW="1704600" imgH="90468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5229200"/>
                        <a:ext cx="4075376" cy="1296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4644008" y="5157192"/>
          <a:ext cx="3851506" cy="1512168"/>
        </p:xfrm>
        <a:graphic>
          <a:graphicData uri="http://schemas.openxmlformats.org/presentationml/2006/ole">
            <mc:AlternateContent xmlns:mc="http://schemas.openxmlformats.org/markup-compatibility/2006">
              <mc:Choice xmlns:v="urn:schemas-microsoft-com:vml" Requires="v">
                <p:oleObj spid="_x0000_s144393" r:id="rId7" imgW="1942920" imgH="885600" progId="">
                  <p:embed/>
                </p:oleObj>
              </mc:Choice>
              <mc:Fallback>
                <p:oleObj r:id="rId7" imgW="1942920" imgH="8856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4008" y="5157192"/>
                        <a:ext cx="3851506" cy="15121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sk-SK" dirty="0"/>
          </a:p>
        </p:txBody>
      </p:sp>
      <p:sp>
        <p:nvSpPr>
          <p:cNvPr id="3" name="Content Placeholder 2"/>
          <p:cNvSpPr>
            <a:spLocks noGrp="1"/>
          </p:cNvSpPr>
          <p:nvPr>
            <p:ph idx="1"/>
          </p:nvPr>
        </p:nvSpPr>
        <p:spPr/>
        <p:txBody>
          <a:bodyPr>
            <a:normAutofit/>
          </a:bodyPr>
          <a:lstStyle/>
          <a:p>
            <a:pPr>
              <a:buNone/>
            </a:pPr>
            <a:r>
              <a:rPr lang="en-US" b="1" dirty="0" smtClean="0">
                <a:effectLst>
                  <a:outerShdw blurRad="38100" dist="38100" dir="2700000" algn="tl">
                    <a:srgbClr val="000000">
                      <a:alpha val="43137"/>
                    </a:srgbClr>
                  </a:outerShdw>
                </a:effectLst>
              </a:rPr>
              <a:t>Interpretation of the regression output:</a:t>
            </a:r>
          </a:p>
          <a:p>
            <a:pPr>
              <a:buNone/>
            </a:pPr>
            <a:endParaRPr lang="en-US" dirty="0" smtClean="0">
              <a:effectLst>
                <a:outerShdw blurRad="38100" dist="38100" dir="2700000" algn="tl">
                  <a:srgbClr val="000000">
                    <a:alpha val="43137"/>
                  </a:srgbClr>
                </a:outerShdw>
              </a:effectLst>
            </a:endParaRPr>
          </a:p>
          <a:p>
            <a:pPr>
              <a:buNone/>
            </a:pPr>
            <a:r>
              <a:rPr lang="en-US" dirty="0" smtClean="0"/>
              <a:t>R Square – </a:t>
            </a:r>
          </a:p>
          <a:p>
            <a:pPr>
              <a:buNone/>
            </a:pPr>
            <a:r>
              <a:rPr lang="en-US" dirty="0" smtClean="0"/>
              <a:t>Multiple R – </a:t>
            </a:r>
          </a:p>
          <a:p>
            <a:pPr>
              <a:buNone/>
            </a:pPr>
            <a:r>
              <a:rPr lang="en-US" i="1" dirty="0" smtClean="0"/>
              <a:t>Intercept – </a:t>
            </a:r>
          </a:p>
          <a:p>
            <a:pPr>
              <a:buNone/>
            </a:pPr>
            <a:r>
              <a:rPr lang="en-US" i="1" dirty="0" smtClean="0"/>
              <a:t>Regression Coefficient – </a:t>
            </a:r>
          </a:p>
          <a:p>
            <a:pPr>
              <a:buNone/>
            </a:pPr>
            <a:r>
              <a:rPr lang="en-US" i="1" dirty="0" smtClean="0"/>
              <a:t>				</a:t>
            </a:r>
          </a:p>
          <a:p>
            <a:pPr>
              <a:buNone/>
            </a:pPr>
            <a:endParaRPr lang="sk-SK"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Picture 2"/>
          <p:cNvPicPr>
            <a:picLocks noChangeAspect="1" noChangeArrowheads="1"/>
          </p:cNvPicPr>
          <p:nvPr/>
        </p:nvPicPr>
        <p:blipFill>
          <a:blip r:embed="rId2" cstate="print"/>
          <a:srcRect/>
          <a:stretch>
            <a:fillRect/>
          </a:stretch>
        </p:blipFill>
        <p:spPr bwMode="auto">
          <a:xfrm>
            <a:off x="179512" y="476672"/>
            <a:ext cx="8782267" cy="5787354"/>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88640"/>
            <a:ext cx="8686800" cy="838200"/>
          </a:xfrm>
        </p:spPr>
        <p:txBody>
          <a:bodyPr>
            <a:noAutofit/>
          </a:bodyPr>
          <a:lstStyle/>
          <a:p>
            <a:r>
              <a:rPr lang="en-US" b="1" dirty="0" smtClean="0"/>
              <a:t>multiple regression model</a:t>
            </a:r>
            <a:endParaRPr lang="sk-SK" dirty="0"/>
          </a:p>
        </p:txBody>
      </p:sp>
      <p:pic>
        <p:nvPicPr>
          <p:cNvPr id="1026" name="Picture 2"/>
          <p:cNvPicPr>
            <a:picLocks noChangeAspect="1" noChangeArrowheads="1"/>
          </p:cNvPicPr>
          <p:nvPr/>
        </p:nvPicPr>
        <p:blipFill>
          <a:blip r:embed="rId2" cstate="print"/>
          <a:srcRect/>
          <a:stretch>
            <a:fillRect/>
          </a:stretch>
        </p:blipFill>
        <p:spPr bwMode="auto">
          <a:xfrm>
            <a:off x="371475" y="2786063"/>
            <a:ext cx="8401050" cy="12858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smtClean="0"/>
              <a:t>Econometrics</a:t>
            </a:r>
            <a:endParaRPr lang="sk-SK" dirty="0"/>
          </a:p>
        </p:txBody>
      </p:sp>
      <p:sp>
        <p:nvSpPr>
          <p:cNvPr id="3" name="Content Placeholder 2"/>
          <p:cNvSpPr>
            <a:spLocks noGrp="1"/>
          </p:cNvSpPr>
          <p:nvPr>
            <p:ph idx="1"/>
          </p:nvPr>
        </p:nvSpPr>
        <p:spPr/>
        <p:txBody>
          <a:bodyPr/>
          <a:lstStyle/>
          <a:p>
            <a:pPr>
              <a:buNone/>
            </a:pPr>
            <a:r>
              <a:rPr lang="sk-SK" dirty="0" smtClean="0"/>
              <a:t>	„</a:t>
            </a:r>
            <a:r>
              <a:rPr lang="en-US" dirty="0" smtClean="0"/>
              <a:t>Econometrics may be defined as the social science in which the tools of economic theory, mathematics, and statistical inference are applied to the analysis of economic phenomena.“ </a:t>
            </a:r>
            <a:endParaRPr lang="sk-SK" dirty="0" smtClean="0"/>
          </a:p>
          <a:p>
            <a:pPr>
              <a:buNone/>
            </a:pPr>
            <a:r>
              <a:rPr lang="sk-SK" dirty="0" smtClean="0"/>
              <a:t>					</a:t>
            </a:r>
            <a:r>
              <a:rPr lang="en-US" dirty="0" smtClean="0"/>
              <a:t>(Arthur S. Goldberger) </a:t>
            </a: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86800" cy="838200"/>
          </a:xfrm>
        </p:spPr>
        <p:txBody>
          <a:bodyPr>
            <a:normAutofit fontScale="90000"/>
          </a:bodyPr>
          <a:lstStyle/>
          <a:p>
            <a:r>
              <a:rPr lang="en-US" b="1" dirty="0" smtClean="0"/>
              <a:t>Verification of the statistical significance of </a:t>
            </a:r>
            <a:r>
              <a:rPr lang="sk-SK" b="1" dirty="0" err="1" smtClean="0"/>
              <a:t>the</a:t>
            </a:r>
            <a:r>
              <a:rPr lang="sk-SK" b="1" dirty="0" smtClean="0"/>
              <a:t> model</a:t>
            </a:r>
            <a:endParaRPr lang="sk-SK" dirty="0"/>
          </a:p>
        </p:txBody>
      </p:sp>
      <p:sp>
        <p:nvSpPr>
          <p:cNvPr id="3" name="Content Placeholder 2"/>
          <p:cNvSpPr>
            <a:spLocks noGrp="1"/>
          </p:cNvSpPr>
          <p:nvPr>
            <p:ph idx="1"/>
          </p:nvPr>
        </p:nvSpPr>
        <p:spPr>
          <a:xfrm>
            <a:off x="304800" y="1554162"/>
            <a:ext cx="8686800" cy="5115198"/>
          </a:xfrm>
        </p:spPr>
        <p:txBody>
          <a:bodyPr>
            <a:normAutofit/>
          </a:bodyPr>
          <a:lstStyle/>
          <a:p>
            <a:pPr algn="ctr">
              <a:buNone/>
            </a:pPr>
            <a:r>
              <a:rPr lang="sk-SK" b="1" dirty="0" smtClean="0"/>
              <a:t>F</a:t>
            </a:r>
            <a:r>
              <a:rPr lang="en-US" b="1" dirty="0" smtClean="0"/>
              <a:t>-test</a:t>
            </a:r>
            <a:r>
              <a:rPr lang="en-US" dirty="0" smtClean="0"/>
              <a:t> </a:t>
            </a:r>
            <a:endParaRPr lang="sk-SK" dirty="0" smtClean="0"/>
          </a:p>
          <a:p>
            <a:pPr algn="ctr">
              <a:buNone/>
            </a:pPr>
            <a:r>
              <a:rPr lang="en-US" dirty="0" smtClean="0"/>
              <a:t>test the statistical significance of the model</a:t>
            </a:r>
            <a:endParaRPr lang="sk-SK" dirty="0" smtClean="0"/>
          </a:p>
          <a:p>
            <a:pPr algn="ctr">
              <a:buNone/>
            </a:pPr>
            <a:endParaRPr lang="sk-SK" dirty="0" smtClean="0"/>
          </a:p>
          <a:p>
            <a:pPr algn="ctr">
              <a:buNone/>
            </a:pPr>
            <a:endParaRPr lang="sk-SK" dirty="0" smtClean="0"/>
          </a:p>
          <a:p>
            <a:pPr algn="ctr">
              <a:buNone/>
            </a:pPr>
            <a:endParaRPr lang="sk-SK" dirty="0" smtClean="0"/>
          </a:p>
          <a:p>
            <a:pPr algn="ctr">
              <a:buNone/>
            </a:pPr>
            <a:r>
              <a:rPr lang="en-US" b="1" dirty="0" smtClean="0">
                <a:effectLst>
                  <a:outerShdw blurRad="38100" dist="38100" dir="2700000" algn="tl">
                    <a:srgbClr val="000000">
                      <a:alpha val="43137"/>
                    </a:srgbClr>
                  </a:outerShdw>
                </a:effectLst>
              </a:rPr>
              <a:t>Significance</a:t>
            </a:r>
            <a:r>
              <a:rPr lang="sk-SK" b="1" dirty="0" smtClean="0">
                <a:effectLst>
                  <a:outerShdw blurRad="38100" dist="38100" dir="2700000" algn="tl">
                    <a:srgbClr val="000000">
                      <a:alpha val="43137"/>
                    </a:srgbClr>
                  </a:outerShdw>
                </a:effectLst>
              </a:rPr>
              <a:t> F </a:t>
            </a:r>
            <a:r>
              <a:rPr lang="en-US" b="1" dirty="0" smtClean="0">
                <a:effectLst>
                  <a:outerShdw blurRad="38100" dist="38100" dir="2700000" algn="tl">
                    <a:srgbClr val="000000">
                      <a:alpha val="43137"/>
                    </a:srgbClr>
                  </a:outerShdw>
                </a:effectLst>
              </a:rPr>
              <a:t>&lt; </a:t>
            </a:r>
            <a:r>
              <a:rPr lang="en-GB" b="1" dirty="0" smtClean="0">
                <a:effectLst>
                  <a:outerShdw blurRad="38100" dist="38100" dir="2700000" algn="tl">
                    <a:srgbClr val="000000">
                      <a:alpha val="43137"/>
                    </a:srgbClr>
                  </a:outerShdw>
                </a:effectLst>
                <a:sym typeface="Symbol" pitchFamily="18" charset="2"/>
              </a:rPr>
              <a:t> - </a:t>
            </a:r>
            <a:r>
              <a:rPr lang="en-GB" b="1" dirty="0" smtClean="0">
                <a:effectLst>
                  <a:outerShdw blurRad="38100" dist="38100" dir="2700000" algn="tl">
                    <a:srgbClr val="000000">
                      <a:alpha val="43137"/>
                    </a:srgbClr>
                  </a:outerShdw>
                </a:effectLst>
              </a:rPr>
              <a:t>significance level (5%)</a:t>
            </a:r>
            <a:endParaRPr lang="sk-SK" b="1" dirty="0" smtClean="0">
              <a:effectLst>
                <a:outerShdw blurRad="38100" dist="38100" dir="2700000" algn="tl">
                  <a:srgbClr val="000000">
                    <a:alpha val="43137"/>
                  </a:srgbClr>
                </a:outerShdw>
              </a:effectLst>
            </a:endParaRPr>
          </a:p>
          <a:p>
            <a:pPr algn="ctr">
              <a:buNone/>
            </a:pPr>
            <a:endParaRPr lang="en-GB" sz="2400" dirty="0" smtClean="0"/>
          </a:p>
          <a:p>
            <a:pPr algn="ctr">
              <a:buNone/>
            </a:pPr>
            <a:r>
              <a:rPr lang="en-GB" sz="2400" dirty="0" smtClean="0"/>
              <a:t>we reject the null hypothesis at the </a:t>
            </a:r>
            <a:r>
              <a:rPr lang="en-GB" sz="2400" i="1" dirty="0" smtClean="0">
                <a:latin typeface="Times New Roman" pitchFamily="18" charset="0"/>
                <a:sym typeface="Symbol" pitchFamily="18" charset="2"/>
              </a:rPr>
              <a:t></a:t>
            </a:r>
            <a:r>
              <a:rPr lang="en-GB" sz="2400" dirty="0" smtClean="0"/>
              <a:t> level, </a:t>
            </a:r>
          </a:p>
          <a:p>
            <a:pPr algn="ctr">
              <a:buNone/>
            </a:pPr>
            <a:r>
              <a:rPr lang="en-GB" sz="2400" dirty="0" smtClean="0"/>
              <a:t>we say that the model is statistically significant.</a:t>
            </a:r>
          </a:p>
          <a:p>
            <a:pPr algn="ctr">
              <a:buNone/>
            </a:pPr>
            <a:endParaRPr lang="sk-SK" dirty="0"/>
          </a:p>
        </p:txBody>
      </p:sp>
      <p:graphicFrame>
        <p:nvGraphicFramePr>
          <p:cNvPr id="9218" name="Object 2"/>
          <p:cNvGraphicFramePr>
            <a:graphicFrameLocks noChangeAspect="1"/>
          </p:cNvGraphicFramePr>
          <p:nvPr/>
        </p:nvGraphicFramePr>
        <p:xfrm>
          <a:off x="2267744" y="3068960"/>
          <a:ext cx="3455987" cy="619125"/>
        </p:xfrm>
        <a:graphic>
          <a:graphicData uri="http://schemas.openxmlformats.org/presentationml/2006/ole">
            <mc:AlternateContent xmlns:mc="http://schemas.openxmlformats.org/markup-compatibility/2006">
              <mc:Choice xmlns:v="urn:schemas-microsoft-com:vml" Requires="v">
                <p:oleObj spid="_x0000_s145416" name="Rovnica" r:id="rId3" imgW="1587240" imgH="228600" progId="Equation.3">
                  <p:embed/>
                </p:oleObj>
              </mc:Choice>
              <mc:Fallback>
                <p:oleObj name="Rovnica" r:id="rId3" imgW="158724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3068960"/>
                        <a:ext cx="3455987"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3"/>
          <p:cNvGraphicFramePr>
            <a:graphicFrameLocks noChangeAspect="1"/>
          </p:cNvGraphicFramePr>
          <p:nvPr/>
        </p:nvGraphicFramePr>
        <p:xfrm>
          <a:off x="2555776" y="3717032"/>
          <a:ext cx="2951162" cy="692150"/>
        </p:xfrm>
        <a:graphic>
          <a:graphicData uri="http://schemas.openxmlformats.org/presentationml/2006/ole">
            <mc:AlternateContent xmlns:mc="http://schemas.openxmlformats.org/markup-compatibility/2006">
              <mc:Choice xmlns:v="urn:schemas-microsoft-com:vml" Requires="v">
                <p:oleObj spid="_x0000_s145417" r:id="rId5" imgW="914400" imgH="241300" progId="">
                  <p:embed/>
                </p:oleObj>
              </mc:Choice>
              <mc:Fallback>
                <p:oleObj r:id="rId5" imgW="914400" imgH="2413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776" y="3717032"/>
                        <a:ext cx="2951162"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normAutofit fontScale="90000"/>
          </a:bodyPr>
          <a:lstStyle/>
          <a:p>
            <a:r>
              <a:rPr lang="en-US" b="1" dirty="0" smtClean="0"/>
              <a:t>Verification of the statistical significance of parameters</a:t>
            </a:r>
            <a:endParaRPr lang="sk-SK" dirty="0"/>
          </a:p>
        </p:txBody>
      </p:sp>
      <p:sp>
        <p:nvSpPr>
          <p:cNvPr id="4" name="Content Placeholder 2"/>
          <p:cNvSpPr txBox="1">
            <a:spLocks/>
          </p:cNvSpPr>
          <p:nvPr/>
        </p:nvSpPr>
        <p:spPr>
          <a:xfrm>
            <a:off x="304800" y="1268760"/>
            <a:ext cx="8686800" cy="4811365"/>
          </a:xfrm>
          <a:prstGeom prst="rect">
            <a:avLst/>
          </a:prstGeom>
        </p:spPr>
        <p:txBody>
          <a:bodyPr vert="horz">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T-test</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 </a:t>
            </a:r>
            <a:endParaRPr kumimoji="0" lang="sk-SK"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latin typeface="+mn-lt"/>
                <a:ea typeface="+mn-ea"/>
                <a:cs typeface="+mn-cs"/>
              </a:rPr>
              <a:t> test the statistical significance of the estimated</a:t>
            </a:r>
            <a:r>
              <a:rPr kumimoji="0" lang="sk-SK" sz="3200" b="0" i="0" u="none" strike="noStrike" kern="1200" cap="none" spc="0" normalizeH="0" noProof="0" dirty="0" smtClean="0">
                <a:ln>
                  <a:noFill/>
                </a:ln>
                <a:solidFill>
                  <a:schemeClr val="tx2"/>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regression parameters </a:t>
            </a:r>
            <a:endParaRPr kumimoji="0" lang="sk-SK"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en-US" sz="320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US"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en-US" sz="3200" dirty="0" smtClean="0">
              <a:solidFill>
                <a:schemeClr val="tx2"/>
              </a:solidFill>
            </a:endParaRPr>
          </a:p>
          <a:p>
            <a:pPr algn="ctr">
              <a:buNone/>
            </a:pPr>
            <a:r>
              <a:rPr lang="en-US" sz="3200" b="1" dirty="0" smtClean="0">
                <a:solidFill>
                  <a:schemeClr val="tx2"/>
                </a:solidFill>
                <a:effectLst>
                  <a:outerShdw blurRad="38100" dist="38100" dir="2700000" algn="tl">
                    <a:srgbClr val="000000">
                      <a:alpha val="43137"/>
                    </a:srgbClr>
                  </a:outerShdw>
                </a:effectLst>
              </a:rPr>
              <a:t>P-value</a:t>
            </a:r>
            <a:r>
              <a:rPr lang="sk-SK" sz="3200" b="1" dirty="0" smtClean="0">
                <a:solidFill>
                  <a:schemeClr val="tx2"/>
                </a:solidFill>
                <a:effectLst>
                  <a:outerShdw blurRad="38100" dist="38100" dir="2700000" algn="tl">
                    <a:srgbClr val="000000">
                      <a:alpha val="43137"/>
                    </a:srgbClr>
                  </a:outerShdw>
                </a:effectLst>
              </a:rPr>
              <a:t> </a:t>
            </a:r>
            <a:r>
              <a:rPr lang="en-US" sz="3200" b="1" dirty="0" smtClean="0">
                <a:solidFill>
                  <a:schemeClr val="tx2"/>
                </a:solidFill>
                <a:effectLst>
                  <a:outerShdw blurRad="38100" dist="38100" dir="2700000" algn="tl">
                    <a:srgbClr val="000000">
                      <a:alpha val="43137"/>
                    </a:srgbClr>
                  </a:outerShdw>
                </a:effectLst>
              </a:rPr>
              <a:t>&lt; </a:t>
            </a:r>
            <a:r>
              <a:rPr lang="en-GB" sz="3200" b="1" dirty="0" smtClean="0">
                <a:solidFill>
                  <a:schemeClr val="tx2"/>
                </a:solidFill>
                <a:effectLst>
                  <a:outerShdw blurRad="38100" dist="38100" dir="2700000" algn="tl">
                    <a:srgbClr val="000000">
                      <a:alpha val="43137"/>
                    </a:srgbClr>
                  </a:outerShdw>
                </a:effectLst>
                <a:sym typeface="Symbol" pitchFamily="18" charset="2"/>
              </a:rPr>
              <a:t> - </a:t>
            </a:r>
            <a:r>
              <a:rPr lang="en-GB" sz="3200" b="1" dirty="0" smtClean="0">
                <a:solidFill>
                  <a:schemeClr val="tx2"/>
                </a:solidFill>
                <a:effectLst>
                  <a:outerShdw blurRad="38100" dist="38100" dir="2700000" algn="tl">
                    <a:srgbClr val="000000">
                      <a:alpha val="43137"/>
                    </a:srgbClr>
                  </a:outerShdw>
                </a:effectLst>
              </a:rPr>
              <a:t>significance level (5%)</a:t>
            </a:r>
            <a:endParaRPr lang="sk-SK" sz="3200" b="1" dirty="0" smtClean="0">
              <a:solidFill>
                <a:schemeClr val="tx2"/>
              </a:solidFill>
              <a:effectLst>
                <a:outerShdw blurRad="38100" dist="38100" dir="2700000" algn="tl">
                  <a:srgbClr val="000000">
                    <a:alpha val="43137"/>
                  </a:srgbClr>
                </a:outerShdw>
              </a:effectLst>
            </a:endParaRPr>
          </a:p>
          <a:p>
            <a:pPr algn="ctr">
              <a:buNone/>
            </a:pPr>
            <a:endParaRPr lang="en-GB" sz="3200" dirty="0" smtClean="0">
              <a:solidFill>
                <a:schemeClr val="tx2"/>
              </a:solidFill>
            </a:endParaRPr>
          </a:p>
          <a:p>
            <a:pPr algn="ctr">
              <a:buNone/>
            </a:pPr>
            <a:r>
              <a:rPr lang="en-GB" sz="3200" dirty="0" smtClean="0">
                <a:solidFill>
                  <a:schemeClr val="tx2"/>
                </a:solidFill>
              </a:rPr>
              <a:t>we reject the null hypothesis at the </a:t>
            </a:r>
            <a:r>
              <a:rPr lang="en-GB" sz="3200" dirty="0" smtClean="0">
                <a:solidFill>
                  <a:schemeClr val="tx2"/>
                </a:solidFill>
                <a:sym typeface="Symbol" pitchFamily="18" charset="2"/>
              </a:rPr>
              <a:t></a:t>
            </a:r>
            <a:r>
              <a:rPr lang="en-GB" sz="3200" dirty="0" smtClean="0">
                <a:solidFill>
                  <a:schemeClr val="tx2"/>
                </a:solidFill>
              </a:rPr>
              <a:t> level, </a:t>
            </a:r>
          </a:p>
          <a:p>
            <a:pPr algn="ctr">
              <a:buNone/>
            </a:pPr>
            <a:r>
              <a:rPr lang="en-GB" sz="3200" dirty="0" smtClean="0">
                <a:solidFill>
                  <a:schemeClr val="tx2"/>
                </a:solidFill>
              </a:rPr>
              <a:t>we say that the parameter is statistically significant.</a:t>
            </a:r>
            <a:endParaRPr lang="sk-SK" sz="320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sk-SK" sz="320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sk-SK"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sk-SK" sz="3200" b="0" i="0" u="none" strike="noStrike" kern="1200" cap="none" spc="0" normalizeH="0" baseline="0" noProof="0" dirty="0">
              <a:ln>
                <a:noFill/>
              </a:ln>
              <a:solidFill>
                <a:schemeClr val="tx2"/>
              </a:solidFill>
              <a:effectLst/>
              <a:uLnTx/>
              <a:uFillTx/>
              <a:latin typeface="+mn-lt"/>
              <a:ea typeface="+mn-ea"/>
              <a:cs typeface="+mn-cs"/>
            </a:endParaRPr>
          </a:p>
        </p:txBody>
      </p:sp>
      <p:graphicFrame>
        <p:nvGraphicFramePr>
          <p:cNvPr id="8194" name="Object 2"/>
          <p:cNvGraphicFramePr>
            <a:graphicFrameLocks noChangeAspect="1"/>
          </p:cNvGraphicFramePr>
          <p:nvPr/>
        </p:nvGraphicFramePr>
        <p:xfrm>
          <a:off x="3347864" y="2924944"/>
          <a:ext cx="1511300" cy="1238250"/>
        </p:xfrm>
        <a:graphic>
          <a:graphicData uri="http://schemas.openxmlformats.org/presentationml/2006/ole">
            <mc:AlternateContent xmlns:mc="http://schemas.openxmlformats.org/markup-compatibility/2006">
              <mc:Choice xmlns:v="urn:schemas-microsoft-com:vml" Requires="v">
                <p:oleObj spid="_x0000_s146437" r:id="rId3" imgW="736600" imgH="482600" progId="">
                  <p:embed/>
                </p:oleObj>
              </mc:Choice>
              <mc:Fallback>
                <p:oleObj r:id="rId3" imgW="736600" imgH="482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2924944"/>
                        <a:ext cx="1511300" cy="123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smtClean="0"/>
              <a:t>Assumption of Ordinary Least Squares </a:t>
            </a:r>
            <a:endParaRPr lang="en-US" dirty="0"/>
          </a:p>
        </p:txBody>
      </p:sp>
      <p:sp>
        <p:nvSpPr>
          <p:cNvPr id="3" name="Zástupný symbol obsahu 2"/>
          <p:cNvSpPr>
            <a:spLocks noGrp="1"/>
          </p:cNvSpPr>
          <p:nvPr>
            <p:ph idx="1"/>
          </p:nvPr>
        </p:nvSpPr>
        <p:spPr>
          <a:xfrm>
            <a:off x="304800" y="1554162"/>
            <a:ext cx="8686800" cy="5115198"/>
          </a:xfrm>
        </p:spPr>
        <p:txBody>
          <a:bodyPr>
            <a:normAutofit fontScale="70000" lnSpcReduction="20000"/>
          </a:bodyPr>
          <a:lstStyle/>
          <a:p>
            <a:pPr>
              <a:buNone/>
            </a:pPr>
            <a:r>
              <a:rPr lang="en-US" i="1" dirty="0" smtClean="0">
                <a:effectLst>
                  <a:outerShdw blurRad="38100" dist="38100" dir="2700000" algn="tl">
                    <a:srgbClr val="000000">
                      <a:alpha val="43137"/>
                    </a:srgbClr>
                  </a:outerShdw>
                </a:effectLst>
              </a:rPr>
              <a:t>Linearity: </a:t>
            </a:r>
          </a:p>
          <a:p>
            <a:pPr>
              <a:buNone/>
            </a:pPr>
            <a:r>
              <a:rPr lang="sk-SK" i="1" dirty="0" smtClean="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The  true  relationship  between  the  mean  of  the  response  variable  </a:t>
            </a:r>
            <a:r>
              <a:rPr lang="sk-SK" i="1" dirty="0" smtClean="0">
                <a:effectLst>
                  <a:outerShdw blurRad="38100" dist="38100" dir="2700000" algn="tl">
                    <a:srgbClr val="000000">
                      <a:alpha val="43137"/>
                    </a:srgbClr>
                  </a:outerShdw>
                </a:effectLst>
              </a:rPr>
              <a:t>E(Y) </a:t>
            </a:r>
            <a:r>
              <a:rPr lang="en-US" i="1" dirty="0" smtClean="0">
                <a:effectLst>
                  <a:outerShdw blurRad="38100" dist="38100" dir="2700000" algn="tl">
                    <a:srgbClr val="000000">
                      <a:alpha val="43137"/>
                    </a:srgbClr>
                  </a:outerShdw>
                </a:effectLst>
              </a:rPr>
              <a:t>and  the </a:t>
            </a:r>
          </a:p>
          <a:p>
            <a:pPr>
              <a:buNone/>
            </a:pPr>
            <a:r>
              <a:rPr lang="sk-SK" i="1" dirty="0" smtClean="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explanatory variables </a:t>
            </a:r>
            <a:r>
              <a:rPr lang="sk-SK" i="1" dirty="0" smtClean="0">
                <a:effectLst>
                  <a:outerShdw blurRad="38100" dist="38100" dir="2700000" algn="tl">
                    <a:srgbClr val="000000">
                      <a:alpha val="43137"/>
                    </a:srgbClr>
                  </a:outerShdw>
                </a:effectLst>
              </a:rPr>
              <a:t>X</a:t>
            </a:r>
            <a:r>
              <a:rPr lang="sk-SK" sz="1800" i="1" dirty="0" smtClean="0">
                <a:effectLst>
                  <a:outerShdw blurRad="38100" dist="38100" dir="2700000" algn="tl">
                    <a:srgbClr val="000000">
                      <a:alpha val="43137"/>
                    </a:srgbClr>
                  </a:outerShdw>
                </a:effectLst>
              </a:rPr>
              <a:t>1</a:t>
            </a:r>
            <a:r>
              <a:rPr lang="sk-SK" i="1" dirty="0" smtClean="0">
                <a:effectLst>
                  <a:outerShdw blurRad="38100" dist="38100" dir="2700000" algn="tl">
                    <a:srgbClr val="000000">
                      <a:alpha val="43137"/>
                    </a:srgbClr>
                  </a:outerShdw>
                </a:effectLst>
              </a:rPr>
              <a:t>, ... </a:t>
            </a:r>
            <a:r>
              <a:rPr lang="sk-SK" i="1" dirty="0" err="1" smtClean="0">
                <a:effectLst>
                  <a:outerShdw blurRad="38100" dist="38100" dir="2700000" algn="tl">
                    <a:srgbClr val="000000">
                      <a:alpha val="43137"/>
                    </a:srgbClr>
                  </a:outerShdw>
                </a:effectLst>
              </a:rPr>
              <a:t>X</a:t>
            </a:r>
            <a:r>
              <a:rPr lang="sk-SK" sz="2000" i="1" dirty="0" err="1" smtClean="0">
                <a:effectLst>
                  <a:outerShdw blurRad="38100" dist="38100" dir="2700000" algn="tl">
                    <a:srgbClr val="000000">
                      <a:alpha val="43137"/>
                    </a:srgbClr>
                  </a:outerShdw>
                </a:effectLst>
              </a:rPr>
              <a:t>n</a:t>
            </a:r>
            <a:r>
              <a:rPr lang="en-US" i="1" dirty="0" smtClean="0">
                <a:effectLst>
                  <a:outerShdw blurRad="38100" dist="38100" dir="2700000" algn="tl">
                    <a:srgbClr val="000000">
                      <a:alpha val="43137"/>
                    </a:srgbClr>
                  </a:outerShdw>
                </a:effectLst>
              </a:rPr>
              <a:t> is a straight line.</a:t>
            </a:r>
            <a:endParaRPr lang="sk-SK" i="1" dirty="0" smtClean="0">
              <a:effectLst>
                <a:outerShdw blurRad="38100" dist="38100" dir="2700000" algn="tl">
                  <a:srgbClr val="000000">
                    <a:alpha val="43137"/>
                  </a:srgbClr>
                </a:outerShdw>
              </a:effectLst>
            </a:endParaRPr>
          </a:p>
          <a:p>
            <a:pPr>
              <a:buNone/>
            </a:pPr>
            <a:endParaRPr lang="sk-SK" dirty="0" smtClean="0"/>
          </a:p>
          <a:p>
            <a:pPr algn="just"/>
            <a:r>
              <a:rPr lang="en-GB" dirty="0" smtClean="0">
                <a:latin typeface="Calibri" pitchFamily="34" charset="0"/>
                <a:cs typeface="Calibri" pitchFamily="34" charset="0"/>
              </a:rPr>
              <a:t>In order to use OLS, we need a model which is linear in the parameters (</a:t>
            </a:r>
            <a:r>
              <a:rPr lang="en-GB" i="1" dirty="0" smtClean="0">
                <a:latin typeface="Calibri" pitchFamily="34" charset="0"/>
                <a:cs typeface="Calibri" pitchFamily="34" charset="0"/>
                <a:sym typeface="Symbol" pitchFamily="18" charset="2"/>
              </a:rPr>
              <a:t></a:t>
            </a:r>
            <a:r>
              <a:rPr lang="en-GB" i="1" dirty="0" smtClean="0">
                <a:latin typeface="Calibri" pitchFamily="34" charset="0"/>
                <a:cs typeface="Calibri" pitchFamily="34" charset="0"/>
              </a:rPr>
              <a:t>  </a:t>
            </a:r>
            <a:r>
              <a:rPr lang="en-GB" dirty="0" smtClean="0">
                <a:latin typeface="Calibri" pitchFamily="34" charset="0"/>
                <a:cs typeface="Calibri" pitchFamily="34" charset="0"/>
              </a:rPr>
              <a:t>and</a:t>
            </a:r>
            <a:r>
              <a:rPr lang="en-GB" i="1" dirty="0" smtClean="0">
                <a:latin typeface="Calibri" pitchFamily="34" charset="0"/>
                <a:cs typeface="Calibri" pitchFamily="34" charset="0"/>
              </a:rPr>
              <a:t> </a:t>
            </a:r>
            <a:r>
              <a:rPr lang="en-GB" i="1" dirty="0" smtClean="0">
                <a:latin typeface="Calibri" pitchFamily="34" charset="0"/>
                <a:cs typeface="Calibri" pitchFamily="34" charset="0"/>
                <a:sym typeface="Symbol" pitchFamily="18" charset="2"/>
              </a:rPr>
              <a:t> </a:t>
            </a:r>
            <a:r>
              <a:rPr lang="en-GB" dirty="0" smtClean="0">
                <a:latin typeface="Calibri" pitchFamily="34" charset="0"/>
                <a:cs typeface="Calibri" pitchFamily="34" charset="0"/>
              </a:rPr>
              <a:t>). It does not necessarily have to be linear in the variables </a:t>
            </a:r>
            <a:endParaRPr lang="sk-SK" dirty="0" smtClean="0">
              <a:latin typeface="Calibri" pitchFamily="34" charset="0"/>
              <a:cs typeface="Calibri" pitchFamily="34" charset="0"/>
            </a:endParaRPr>
          </a:p>
          <a:p>
            <a:pPr algn="just">
              <a:buNone/>
            </a:pPr>
            <a:r>
              <a:rPr lang="sk-SK" dirty="0" smtClean="0">
                <a:latin typeface="Calibri" pitchFamily="34" charset="0"/>
                <a:cs typeface="Calibri" pitchFamily="34" charset="0"/>
              </a:rPr>
              <a:t>	</a:t>
            </a:r>
            <a:r>
              <a:rPr lang="en-GB" dirty="0" smtClean="0">
                <a:latin typeface="Calibri" pitchFamily="34" charset="0"/>
                <a:cs typeface="Calibri" pitchFamily="34" charset="0"/>
              </a:rPr>
              <a:t>(</a:t>
            </a:r>
            <a:r>
              <a:rPr lang="en-GB" i="1" dirty="0" smtClean="0">
                <a:latin typeface="Calibri" pitchFamily="34" charset="0"/>
                <a:cs typeface="Calibri" pitchFamily="34" charset="0"/>
              </a:rPr>
              <a:t>y</a:t>
            </a:r>
            <a:r>
              <a:rPr lang="en-GB" dirty="0" smtClean="0">
                <a:latin typeface="Calibri" pitchFamily="34" charset="0"/>
                <a:cs typeface="Calibri" pitchFamily="34" charset="0"/>
              </a:rPr>
              <a:t> and </a:t>
            </a:r>
            <a:r>
              <a:rPr lang="en-GB" i="1" dirty="0" smtClean="0">
                <a:latin typeface="Calibri" pitchFamily="34" charset="0"/>
                <a:cs typeface="Calibri" pitchFamily="34" charset="0"/>
              </a:rPr>
              <a:t>x</a:t>
            </a:r>
            <a:r>
              <a:rPr lang="en-GB" dirty="0" smtClean="0">
                <a:latin typeface="Calibri" pitchFamily="34" charset="0"/>
                <a:cs typeface="Calibri" pitchFamily="34" charset="0"/>
              </a:rPr>
              <a:t>). </a:t>
            </a:r>
          </a:p>
          <a:p>
            <a:pPr algn="just"/>
            <a:endParaRPr lang="en-GB" dirty="0" smtClean="0">
              <a:latin typeface="Calibri" pitchFamily="34" charset="0"/>
              <a:cs typeface="Calibri" pitchFamily="34" charset="0"/>
            </a:endParaRPr>
          </a:p>
          <a:p>
            <a:pPr algn="just"/>
            <a:r>
              <a:rPr lang="en-GB" dirty="0" smtClean="0">
                <a:latin typeface="Calibri" pitchFamily="34" charset="0"/>
                <a:cs typeface="Calibri" pitchFamily="34" charset="0"/>
              </a:rPr>
              <a:t>Linear in the parameters means that the parameters are not multiplied together, divided, squared or cubed etc.</a:t>
            </a:r>
          </a:p>
          <a:p>
            <a:pPr algn="just"/>
            <a:endParaRPr lang="en-GB" dirty="0" smtClean="0">
              <a:latin typeface="Calibri" pitchFamily="34" charset="0"/>
              <a:cs typeface="Calibri" pitchFamily="34" charset="0"/>
            </a:endParaRPr>
          </a:p>
          <a:p>
            <a:pPr algn="just"/>
            <a:r>
              <a:rPr lang="en-GB" dirty="0" smtClean="0">
                <a:latin typeface="Calibri" pitchFamily="34" charset="0"/>
                <a:cs typeface="Calibri" pitchFamily="34" charset="0"/>
              </a:rPr>
              <a:t>Some models can be transformed to linear ones by a suitable substitution or manipulation, e.g. the exponential regression model</a:t>
            </a:r>
          </a:p>
          <a:p>
            <a:pPr>
              <a:buNone/>
            </a:pPr>
            <a:r>
              <a:rPr lang="en-US" dirty="0" smtClean="0">
                <a:latin typeface="Calibri" pitchFamily="34" charset="0"/>
                <a:cs typeface="Calibri" pitchFamily="34" charset="0"/>
              </a:rPr>
              <a:t> </a:t>
            </a:r>
            <a:endParaRPr lang="sk-SK" dirty="0" smtClean="0">
              <a:latin typeface="Calibri" pitchFamily="34" charset="0"/>
              <a:cs typeface="Calibri" pitchFamily="34" charset="0"/>
            </a:endParaRPr>
          </a:p>
          <a:p>
            <a:pPr>
              <a:buNone/>
            </a:pPr>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The</a:t>
            </a:r>
            <a:r>
              <a:rPr lang="sk-SK" b="1" dirty="0" smtClean="0"/>
              <a:t> </a:t>
            </a:r>
            <a:r>
              <a:rPr lang="sk-SK" b="1" dirty="0" err="1" smtClean="0"/>
              <a:t>log-log</a:t>
            </a:r>
            <a:r>
              <a:rPr lang="sk-SK" b="1" dirty="0" smtClean="0"/>
              <a:t> </a:t>
            </a:r>
            <a:r>
              <a:rPr lang="sk-SK" b="1" dirty="0" err="1" smtClean="0"/>
              <a:t>transformation</a:t>
            </a:r>
            <a:r>
              <a:rPr lang="sk-SK" b="1" dirty="0" smtClean="0"/>
              <a:t> </a:t>
            </a:r>
            <a:endParaRPr lang="en-US" dirty="0"/>
          </a:p>
        </p:txBody>
      </p:sp>
      <p:sp>
        <p:nvSpPr>
          <p:cNvPr id="3" name="Zástupný symbol obsahu 2"/>
          <p:cNvSpPr>
            <a:spLocks noGrp="1"/>
          </p:cNvSpPr>
          <p:nvPr>
            <p:ph idx="1"/>
          </p:nvPr>
        </p:nvSpPr>
        <p:spPr>
          <a:xfrm>
            <a:off x="179512" y="1556792"/>
            <a:ext cx="8812088" cy="5301208"/>
          </a:xfrm>
        </p:spPr>
        <p:txBody>
          <a:bodyPr>
            <a:normAutofit/>
          </a:bodyPr>
          <a:lstStyle/>
          <a:p>
            <a:pPr>
              <a:buNone/>
            </a:pPr>
            <a:r>
              <a:rPr lang="en-US" b="1" dirty="0" smtClean="0"/>
              <a:t>Cobb–Douglas production function</a:t>
            </a:r>
            <a:endParaRPr lang="sk-SK" b="1" dirty="0" smtClean="0"/>
          </a:p>
          <a:p>
            <a:pPr>
              <a:buNone/>
            </a:pPr>
            <a:endParaRPr lang="sk-SK" b="1" dirty="0" smtClean="0"/>
          </a:p>
          <a:p>
            <a:pPr>
              <a:buNone/>
            </a:pPr>
            <a:endParaRPr lang="en-US" b="1" dirty="0" smtClean="0"/>
          </a:p>
          <a:p>
            <a:r>
              <a:rPr lang="en-US" i="1" dirty="0" smtClean="0"/>
              <a:t>Y</a:t>
            </a:r>
            <a:r>
              <a:rPr lang="en-US" dirty="0" smtClean="0"/>
              <a:t> = total production (the monetary value of all goods produced in a year)</a:t>
            </a:r>
          </a:p>
          <a:p>
            <a:r>
              <a:rPr lang="en-US" i="1" dirty="0" smtClean="0"/>
              <a:t>L</a:t>
            </a:r>
            <a:r>
              <a:rPr lang="en-US" dirty="0" smtClean="0"/>
              <a:t> = labor input</a:t>
            </a:r>
          </a:p>
          <a:p>
            <a:r>
              <a:rPr lang="en-US" dirty="0" smtClean="0"/>
              <a:t>K = capital input</a:t>
            </a:r>
          </a:p>
          <a:p>
            <a:r>
              <a:rPr lang="en-US" dirty="0" smtClean="0"/>
              <a:t>A = total factor productivity</a:t>
            </a:r>
          </a:p>
          <a:p>
            <a:r>
              <a:rPr lang="en-US" dirty="0" smtClean="0"/>
              <a:t>α and β – output </a:t>
            </a:r>
            <a:r>
              <a:rPr lang="en-US" dirty="0" err="1" smtClean="0"/>
              <a:t>elasticities</a:t>
            </a:r>
            <a:endParaRPr lang="en-US" b="1" dirty="0" smtClean="0"/>
          </a:p>
          <a:p>
            <a:pPr>
              <a:buNone/>
            </a:pPr>
            <a:endParaRPr lang="sk-SK" i="1" dirty="0" smtClean="0"/>
          </a:p>
          <a:p>
            <a:pPr>
              <a:buNone/>
            </a:pPr>
            <a:endParaRPr lang="en-US" i="1" dirty="0" smtClean="0"/>
          </a:p>
          <a:p>
            <a:pPr lvl="0">
              <a:buNone/>
            </a:pPr>
            <a:endParaRPr lang="sk-SK"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cstate="print"/>
          <a:srcRect/>
          <a:stretch>
            <a:fillRect/>
          </a:stretch>
        </p:blipFill>
        <p:spPr bwMode="auto">
          <a:xfrm>
            <a:off x="1979712" y="2253663"/>
            <a:ext cx="3082843" cy="815297"/>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Log – log </a:t>
            </a:r>
            <a:r>
              <a:rPr lang="en-US" dirty="0" smtClean="0"/>
              <a:t>model</a:t>
            </a:r>
            <a:endParaRPr lang="en-US" dirty="0"/>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pic>
        <p:nvPicPr>
          <p:cNvPr id="92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59632" y="1340768"/>
            <a:ext cx="5284435" cy="760090"/>
          </a:xfrm>
          <a:prstGeom prst="rect">
            <a:avLst/>
          </a:prstGeom>
          <a:noFill/>
        </p:spPr>
      </p:pic>
      <p:sp>
        <p:nvSpPr>
          <p:cNvPr id="92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pic>
        <p:nvPicPr>
          <p:cNvPr id="92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7544" y="2204864"/>
            <a:ext cx="8183497" cy="576064"/>
          </a:xfrm>
          <a:prstGeom prst="rect">
            <a:avLst/>
          </a:prstGeom>
          <a:noFill/>
        </p:spPr>
      </p:pic>
      <p:sp>
        <p:nvSpPr>
          <p:cNvPr id="7" name="Content Placeholder 2"/>
          <p:cNvSpPr>
            <a:spLocks noGrp="1"/>
          </p:cNvSpPr>
          <p:nvPr>
            <p:ph idx="1"/>
          </p:nvPr>
        </p:nvSpPr>
        <p:spPr>
          <a:xfrm>
            <a:off x="251520" y="3068960"/>
            <a:ext cx="8686800" cy="3387006"/>
          </a:xfrm>
        </p:spPr>
        <p:txBody>
          <a:bodyPr/>
          <a:lstStyle/>
          <a:p>
            <a:pPr lvl="0">
              <a:buNone/>
            </a:pPr>
            <a:r>
              <a:rPr lang="en-US" dirty="0" smtClean="0"/>
              <a:t>B</a:t>
            </a:r>
            <a:r>
              <a:rPr lang="en-US" sz="1800" dirty="0" smtClean="0"/>
              <a:t>1</a:t>
            </a:r>
            <a:r>
              <a:rPr lang="en-US" dirty="0" smtClean="0"/>
              <a:t> and B</a:t>
            </a:r>
            <a:r>
              <a:rPr lang="en-US" sz="1800" dirty="0" smtClean="0"/>
              <a:t>2</a:t>
            </a:r>
            <a:r>
              <a:rPr lang="en-US" dirty="0" smtClean="0"/>
              <a:t> - </a:t>
            </a:r>
            <a:r>
              <a:rPr lang="en-US" u="sng" dirty="0" err="1" smtClean="0">
                <a:hlinkClick r:id="rId4"/>
              </a:rPr>
              <a:t>elasticities</a:t>
            </a:r>
            <a:r>
              <a:rPr lang="en-US" dirty="0" smtClean="0"/>
              <a:t> of labor and capital. These values are constants determined by available technology.</a:t>
            </a:r>
          </a:p>
          <a:p>
            <a:pPr>
              <a:buNone/>
            </a:pPr>
            <a:r>
              <a:rPr lang="en-US" dirty="0" smtClean="0"/>
              <a:t>  </a:t>
            </a:r>
          </a:p>
          <a:p>
            <a:r>
              <a:rPr lang="en-US" u="sng" dirty="0" smtClean="0">
                <a:hlinkClick r:id="rId4"/>
              </a:rPr>
              <a:t>Elasticity</a:t>
            </a:r>
            <a:r>
              <a:rPr lang="en-US" dirty="0" smtClean="0"/>
              <a:t> - percentage change in Y for a given (small) percentage change in X</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normAutofit/>
          </a:bodyPr>
          <a:lstStyle/>
          <a:p>
            <a:r>
              <a:rPr lang="en-US" dirty="0" smtClean="0"/>
              <a:t>Semi-log transformation</a:t>
            </a:r>
            <a:endParaRPr lang="en-US" dirty="0"/>
          </a:p>
        </p:txBody>
      </p:sp>
      <p:sp>
        <p:nvSpPr>
          <p:cNvPr id="3" name="Content Placeholder 2"/>
          <p:cNvSpPr>
            <a:spLocks noGrp="1"/>
          </p:cNvSpPr>
          <p:nvPr>
            <p:ph idx="1"/>
          </p:nvPr>
        </p:nvSpPr>
        <p:spPr>
          <a:xfrm>
            <a:off x="304800" y="1268760"/>
            <a:ext cx="8686800" cy="4811365"/>
          </a:xfrm>
        </p:spPr>
        <p:txBody>
          <a:bodyPr/>
          <a:lstStyle/>
          <a:p>
            <a:pPr>
              <a:buNone/>
            </a:pPr>
            <a:r>
              <a:rPr lang="sk-SK" dirty="0" smtClean="0"/>
              <a:t>Log – </a:t>
            </a:r>
            <a:r>
              <a:rPr lang="sk-SK" dirty="0" err="1" smtClean="0"/>
              <a:t>Lin</a:t>
            </a:r>
            <a:r>
              <a:rPr lang="sk-SK" dirty="0" smtClean="0"/>
              <a:t> model </a:t>
            </a:r>
          </a:p>
          <a:p>
            <a:pPr>
              <a:buNone/>
            </a:pPr>
            <a:r>
              <a:rPr lang="sk-SK" dirty="0" err="1" smtClean="0"/>
              <a:t>Lin</a:t>
            </a:r>
            <a:r>
              <a:rPr lang="sk-SK" dirty="0" smtClean="0"/>
              <a:t> – Log model</a:t>
            </a:r>
          </a:p>
          <a:p>
            <a:pPr>
              <a:buNone/>
            </a:pPr>
            <a:endParaRPr lang="sk-SK" dirty="0" smtClean="0"/>
          </a:p>
          <a:p>
            <a:r>
              <a:rPr lang="sk-SK" dirty="0" err="1" smtClean="0"/>
              <a:t>Log-Lin</a:t>
            </a:r>
            <a:r>
              <a:rPr lang="sk-SK" dirty="0" smtClean="0"/>
              <a:t> model - </a:t>
            </a:r>
            <a:r>
              <a:rPr lang="sk-SK" dirty="0" err="1" smtClean="0"/>
              <a:t>measure</a:t>
            </a:r>
            <a:r>
              <a:rPr lang="sk-SK" dirty="0" smtClean="0"/>
              <a:t> </a:t>
            </a:r>
            <a:r>
              <a:rPr lang="sk-SK" dirty="0" err="1" smtClean="0"/>
              <a:t>the</a:t>
            </a:r>
            <a:r>
              <a:rPr lang="sk-SK" dirty="0" smtClean="0"/>
              <a:t> </a:t>
            </a:r>
            <a:r>
              <a:rPr lang="sk-SK" u="sng" dirty="0" err="1" smtClean="0">
                <a:solidFill>
                  <a:srgbClr val="FF0000"/>
                </a:solidFill>
              </a:rPr>
              <a:t>growth</a:t>
            </a:r>
            <a:r>
              <a:rPr lang="sk-SK" u="sng" dirty="0" smtClean="0">
                <a:solidFill>
                  <a:srgbClr val="FF0000"/>
                </a:solidFill>
              </a:rPr>
              <a:t> rate </a:t>
            </a:r>
          </a:p>
          <a:p>
            <a:pPr>
              <a:buNone/>
            </a:pPr>
            <a:endParaRPr lang="sk-SK" dirty="0" smtClean="0"/>
          </a:p>
          <a:p>
            <a:pPr>
              <a:buNone/>
            </a:pPr>
            <a:endParaRPr lang="sk-SK"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k-SK"/>
          </a:p>
        </p:txBody>
      </p:sp>
      <p:pic>
        <p:nvPicPr>
          <p:cNvPr id="1029"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1720" y="4149080"/>
            <a:ext cx="4968552" cy="744083"/>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smtClean="0"/>
              <a:t>Dummy variables </a:t>
            </a:r>
            <a:br>
              <a:rPr lang="en-US" b="1" dirty="0" smtClean="0"/>
            </a:br>
            <a:r>
              <a:rPr lang="en-US" b="1" dirty="0" smtClean="0"/>
              <a:t> </a:t>
            </a:r>
            <a:endParaRPr lang="en-US" dirty="0"/>
          </a:p>
        </p:txBody>
      </p:sp>
      <p:sp>
        <p:nvSpPr>
          <p:cNvPr id="3" name="Zástupný symbol obsahu 2"/>
          <p:cNvSpPr>
            <a:spLocks noGrp="1"/>
          </p:cNvSpPr>
          <p:nvPr>
            <p:ph idx="1"/>
          </p:nvPr>
        </p:nvSpPr>
        <p:spPr>
          <a:xfrm>
            <a:off x="304800" y="1196752"/>
            <a:ext cx="8686800" cy="5328592"/>
          </a:xfrm>
        </p:spPr>
        <p:txBody>
          <a:bodyPr>
            <a:normAutofit fontScale="92500" lnSpcReduction="20000"/>
          </a:bodyPr>
          <a:lstStyle/>
          <a:p>
            <a:pPr>
              <a:buNone/>
            </a:pPr>
            <a:r>
              <a:rPr lang="en-US" b="1" dirty="0" smtClean="0"/>
              <a:t>Examples</a:t>
            </a:r>
            <a:r>
              <a:rPr lang="sk-SK" b="1" dirty="0" smtClean="0"/>
              <a:t>:</a:t>
            </a:r>
            <a:r>
              <a:rPr lang="en-US" dirty="0" smtClean="0"/>
              <a:t> </a:t>
            </a:r>
          </a:p>
          <a:p>
            <a:r>
              <a:rPr lang="sk-SK" b="1" i="1" dirty="0" err="1" smtClean="0"/>
              <a:t>dummy</a:t>
            </a:r>
            <a:r>
              <a:rPr lang="sk-SK" b="1" i="1" dirty="0" smtClean="0"/>
              <a:t> </a:t>
            </a:r>
            <a:r>
              <a:rPr lang="en-US" b="1" i="1" dirty="0" smtClean="0"/>
              <a:t>for gender </a:t>
            </a:r>
            <a:r>
              <a:rPr lang="en-US" dirty="0" smtClean="0"/>
              <a:t>– e.g. 1 for female, 0 for male. </a:t>
            </a:r>
          </a:p>
          <a:p>
            <a:r>
              <a:rPr lang="sk-SK" b="1" dirty="0" err="1" smtClean="0"/>
              <a:t>dummy</a:t>
            </a:r>
            <a:r>
              <a:rPr lang="sk-SK" b="1" dirty="0" smtClean="0"/>
              <a:t> </a:t>
            </a:r>
            <a:r>
              <a:rPr lang="en-US" b="1" dirty="0" smtClean="0"/>
              <a:t>for years </a:t>
            </a:r>
            <a:r>
              <a:rPr lang="en-US" dirty="0" smtClean="0"/>
              <a:t>in which there was some </a:t>
            </a:r>
            <a:r>
              <a:rPr lang="en-US" i="1" dirty="0" smtClean="0"/>
              <a:t>unusual circumstance</a:t>
            </a:r>
            <a:r>
              <a:rPr lang="en-US" dirty="0" smtClean="0"/>
              <a:t>, e.g. war– would equal 1 in war years, 0 otherwise. </a:t>
            </a:r>
            <a:endParaRPr lang="sk-SK" dirty="0" smtClean="0"/>
          </a:p>
          <a:p>
            <a:r>
              <a:rPr lang="en-US" b="1" i="1" dirty="0" smtClean="0"/>
              <a:t>set of seasonal dummies </a:t>
            </a:r>
            <a:r>
              <a:rPr lang="en-US" dirty="0" smtClean="0"/>
              <a:t>– e.g. dummies for the four quarters of the year, each equal to 1 in its own quarter, 0 otherwise. </a:t>
            </a:r>
            <a:endParaRPr lang="sk-SK" dirty="0" smtClean="0"/>
          </a:p>
          <a:p>
            <a:r>
              <a:rPr lang="en-US" b="1" i="1" dirty="0" smtClean="0"/>
              <a:t>set of category dummies </a:t>
            </a:r>
            <a:r>
              <a:rPr lang="en-US" dirty="0" smtClean="0"/>
              <a:t>– e.g. for different industries – Manufacturing dummy = 1 for manufacturing firms, 0 otherwise, retail dummy =1 for retail firms, 0 otherwise, etc. </a:t>
            </a:r>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LINEAR PROGRAMMING</a:t>
            </a:r>
            <a:endParaRPr lang="sk-SK" dirty="0"/>
          </a:p>
        </p:txBody>
      </p:sp>
      <p:sp>
        <p:nvSpPr>
          <p:cNvPr id="3" name="Content Placeholder 2"/>
          <p:cNvSpPr>
            <a:spLocks noGrp="1"/>
          </p:cNvSpPr>
          <p:nvPr>
            <p:ph idx="1"/>
          </p:nvPr>
        </p:nvSpPr>
        <p:spPr>
          <a:xfrm>
            <a:off x="251520" y="1340768"/>
            <a:ext cx="8686800" cy="5043190"/>
          </a:xfrm>
        </p:spPr>
        <p:txBody>
          <a:bodyPr>
            <a:normAutofit/>
          </a:bodyPr>
          <a:lstStyle/>
          <a:p>
            <a:r>
              <a:rPr lang="en-US" dirty="0" smtClean="0"/>
              <a:t>the process of taking various linear inequalities relating to some situation, and finding the "best" value obtainable under those conditions.</a:t>
            </a:r>
            <a:endParaRPr lang="sk-SK" dirty="0" smtClean="0"/>
          </a:p>
          <a:p>
            <a:r>
              <a:rPr lang="sk-SK" dirty="0" smtClean="0"/>
              <a:t>i</a:t>
            </a:r>
            <a:r>
              <a:rPr lang="en-US" dirty="0" smtClean="0"/>
              <a:t>n "real life", is part of a very important area of quantitative analysis called "optimization techniques„</a:t>
            </a:r>
            <a:r>
              <a:rPr lang="sk-SK" dirty="0" smtClean="0"/>
              <a:t>.</a:t>
            </a:r>
          </a:p>
          <a:p>
            <a:r>
              <a:rPr lang="sk-SK" dirty="0" smtClean="0"/>
              <a:t>t</a:t>
            </a:r>
            <a:r>
              <a:rPr lang="en-US" dirty="0" smtClean="0"/>
              <a:t>his field of study (or at least the applied results of it) are used every day in the organization and allocation of resources. </a:t>
            </a:r>
            <a:endParaRPr lang="sk-SK"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Linear programming problem</a:t>
            </a:r>
            <a:endParaRPr lang="sk-SK" dirty="0"/>
          </a:p>
        </p:txBody>
      </p:sp>
      <p:sp>
        <p:nvSpPr>
          <p:cNvPr id="3" name="Content Placeholder 2"/>
          <p:cNvSpPr>
            <a:spLocks noGrp="1"/>
          </p:cNvSpPr>
          <p:nvPr>
            <p:ph idx="1"/>
          </p:nvPr>
        </p:nvSpPr>
        <p:spPr>
          <a:xfrm>
            <a:off x="304800" y="1554162"/>
            <a:ext cx="8686800" cy="4899174"/>
          </a:xfrm>
        </p:spPr>
        <p:txBody>
          <a:bodyPr/>
          <a:lstStyle/>
          <a:p>
            <a:r>
              <a:rPr lang="en-US" dirty="0" smtClean="0"/>
              <a:t>the problem of maximizing or minimizing a linear function subject to linear constraints.</a:t>
            </a:r>
            <a:endParaRPr lang="sk-SK" dirty="0" smtClean="0"/>
          </a:p>
          <a:p>
            <a:r>
              <a:rPr lang="sk-SK" dirty="0" smtClean="0"/>
              <a:t>t</a:t>
            </a:r>
            <a:r>
              <a:rPr lang="en-US" dirty="0" smtClean="0"/>
              <a:t>he constraints may be equalities or inequalities. </a:t>
            </a:r>
          </a:p>
          <a:p>
            <a:pPr>
              <a:buNone/>
            </a:pPr>
            <a:r>
              <a:rPr lang="en-US" b="1" dirty="0" smtClean="0">
                <a:effectLst>
                  <a:outerShdw blurRad="38100" dist="38100" dir="2700000" algn="tl">
                    <a:srgbClr val="000000">
                      <a:alpha val="43137"/>
                    </a:srgbClr>
                  </a:outerShdw>
                </a:effectLst>
              </a:rPr>
              <a:t>Typical example</a:t>
            </a:r>
            <a:r>
              <a:rPr lang="en-US" dirty="0" smtClean="0"/>
              <a:t> </a:t>
            </a:r>
            <a:r>
              <a:rPr lang="sk-SK" dirty="0" smtClean="0"/>
              <a:t>– </a:t>
            </a:r>
            <a:r>
              <a:rPr lang="en-US" b="1" dirty="0" smtClean="0">
                <a:effectLst>
                  <a:outerShdw blurRad="38100" dist="38100" dir="2700000" algn="tl">
                    <a:srgbClr val="000000">
                      <a:alpha val="43137"/>
                    </a:srgbClr>
                  </a:outerShdw>
                </a:effectLst>
              </a:rPr>
              <a:t>Product mix model</a:t>
            </a:r>
            <a:r>
              <a:rPr lang="sk-SK" dirty="0" smtClean="0"/>
              <a:t>:</a:t>
            </a:r>
          </a:p>
          <a:p>
            <a:pPr>
              <a:buNone/>
            </a:pPr>
            <a:r>
              <a:rPr lang="sk-SK" dirty="0" smtClean="0"/>
              <a:t>	</a:t>
            </a:r>
            <a:r>
              <a:rPr lang="en-US" dirty="0" smtClean="0"/>
              <a:t>taking the limitations of materials and labor, and then determining the "best" production levels for maximal profits under those conditions.</a:t>
            </a:r>
            <a:endParaRPr lang="sk-SK" dirty="0" smtClean="0"/>
          </a:p>
          <a:p>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Linear Programming Model</a:t>
            </a:r>
            <a:br>
              <a:rPr lang="en-US" b="1" dirty="0" smtClean="0"/>
            </a:br>
            <a:endParaRPr lang="en-US" dirty="0"/>
          </a:p>
        </p:txBody>
      </p:sp>
      <p:sp>
        <p:nvSpPr>
          <p:cNvPr id="3" name="Content Placeholder 2"/>
          <p:cNvSpPr>
            <a:spLocks noGrp="1"/>
          </p:cNvSpPr>
          <p:nvPr>
            <p:ph idx="1"/>
          </p:nvPr>
        </p:nvSpPr>
        <p:spPr>
          <a:xfrm>
            <a:off x="107504" y="1196752"/>
            <a:ext cx="8884096" cy="5661248"/>
          </a:xfrm>
        </p:spPr>
        <p:txBody>
          <a:bodyPr>
            <a:normAutofit/>
          </a:bodyPr>
          <a:lstStyle/>
          <a:p>
            <a:pPr>
              <a:buNone/>
            </a:pPr>
            <a:r>
              <a:rPr lang="en-US" sz="2800" b="1" i="1" dirty="0" smtClean="0"/>
              <a:t>Formulate LP models </a:t>
            </a:r>
            <a:r>
              <a:rPr lang="sk-SK" sz="2800" b="1" i="1" dirty="0" smtClean="0"/>
              <a:t> - </a:t>
            </a:r>
            <a:r>
              <a:rPr lang="en-US" sz="2800" b="1" i="1" dirty="0" smtClean="0"/>
              <a:t>identify</a:t>
            </a:r>
            <a:r>
              <a:rPr lang="sk-SK" sz="2800" b="1" i="1" dirty="0" smtClean="0"/>
              <a:t> </a:t>
            </a:r>
            <a:r>
              <a:rPr lang="en-US" sz="2800" b="1" i="1" dirty="0" smtClean="0"/>
              <a:t>the basic concepts</a:t>
            </a:r>
            <a:r>
              <a:rPr lang="sk-SK" sz="2800" b="1" i="1" dirty="0" smtClean="0"/>
              <a:t>:</a:t>
            </a:r>
            <a:endParaRPr lang="en-US" sz="2800" b="1" i="1" dirty="0" smtClean="0"/>
          </a:p>
          <a:p>
            <a:pPr marL="571500" indent="-457200">
              <a:buFont typeface="+mj-lt"/>
              <a:buAutoNum type="arabicPeriod"/>
            </a:pPr>
            <a:r>
              <a:rPr lang="en-US" sz="2600" i="1" dirty="0" smtClean="0">
                <a:effectLst>
                  <a:outerShdw blurRad="38100" dist="38100" dir="2700000" algn="tl">
                    <a:srgbClr val="000000">
                      <a:alpha val="43137"/>
                    </a:srgbClr>
                  </a:outerShdw>
                </a:effectLst>
              </a:rPr>
              <a:t>Decision variables - </a:t>
            </a:r>
            <a:r>
              <a:rPr lang="en-US" sz="2400" dirty="0" smtClean="0"/>
              <a:t>are the elements of the model that the decision maker controls and those values determine the solution of the model. </a:t>
            </a:r>
            <a:endParaRPr lang="en-US" sz="2400" i="1" dirty="0" smtClean="0">
              <a:effectLst>
                <a:outerShdw blurRad="38100" dist="38100" dir="2700000" algn="tl">
                  <a:srgbClr val="000000">
                    <a:alpha val="43137"/>
                  </a:srgbClr>
                </a:outerShdw>
              </a:effectLst>
            </a:endParaRPr>
          </a:p>
          <a:p>
            <a:pPr marL="571500" indent="-457200">
              <a:buFont typeface="+mj-lt"/>
              <a:buAutoNum type="arabicPeriod"/>
            </a:pPr>
            <a:r>
              <a:rPr lang="en-US" sz="2600" i="1" dirty="0" smtClean="0">
                <a:effectLst>
                  <a:outerShdw blurRad="38100" dist="38100" dir="2700000" algn="tl">
                    <a:srgbClr val="000000">
                      <a:alpha val="43137"/>
                    </a:srgbClr>
                  </a:outerShdw>
                </a:effectLst>
              </a:rPr>
              <a:t>Objective function -</a:t>
            </a:r>
            <a:r>
              <a:rPr lang="en-US" sz="2800" i="1" dirty="0" smtClean="0">
                <a:effectLst>
                  <a:outerShdw blurRad="38100" dist="38100" dir="2700000" algn="tl">
                    <a:srgbClr val="000000">
                      <a:alpha val="43137"/>
                    </a:srgbClr>
                  </a:outerShdw>
                </a:effectLst>
              </a:rPr>
              <a:t> </a:t>
            </a:r>
            <a:r>
              <a:rPr lang="en-US" sz="2400" dirty="0" smtClean="0"/>
              <a:t>where you specify the goal you are trying to achieve. The goal can either be to maximize or to minimize the value of the objective function. </a:t>
            </a:r>
            <a:endParaRPr lang="sk-SK" sz="2400" dirty="0" smtClean="0"/>
          </a:p>
          <a:p>
            <a:pPr marL="571500" indent="-457200">
              <a:buFont typeface="+mj-lt"/>
              <a:buAutoNum type="arabicPeriod"/>
            </a:pPr>
            <a:r>
              <a:rPr lang="en-US" sz="2600" i="1" dirty="0" smtClean="0">
                <a:effectLst>
                  <a:outerShdw blurRad="38100" dist="38100" dir="2700000" algn="tl">
                    <a:srgbClr val="000000">
                      <a:alpha val="43137"/>
                    </a:srgbClr>
                  </a:outerShdw>
                </a:effectLst>
              </a:rPr>
              <a:t>Constraints - </a:t>
            </a:r>
            <a:r>
              <a:rPr lang="en-US" sz="2400" dirty="0" smtClean="0"/>
              <a:t>are the real world limitations on the decision variables. A constraint restricts or constrains the possible values which the variable can take</a:t>
            </a:r>
            <a:r>
              <a:rPr lang="sk-SK" sz="2400" dirty="0" smtClean="0"/>
              <a:t>,</a:t>
            </a:r>
            <a:r>
              <a:rPr lang="en-US" sz="2400" dirty="0" smtClean="0"/>
              <a:t> example</a:t>
            </a:r>
            <a:r>
              <a:rPr lang="sk-SK" sz="2400" dirty="0" smtClean="0"/>
              <a:t>:</a:t>
            </a:r>
            <a:r>
              <a:rPr lang="en-US" sz="2400" dirty="0" smtClean="0"/>
              <a:t> certain resources</a:t>
            </a:r>
            <a:r>
              <a:rPr lang="sk-SK" sz="2400" dirty="0" smtClean="0"/>
              <a:t>. </a:t>
            </a:r>
          </a:p>
          <a:p>
            <a:pPr marL="571500" indent="-457200">
              <a:buFont typeface="+mj-lt"/>
              <a:buAutoNum type="arabicPeriod"/>
            </a:pPr>
            <a:endParaRPr lang="sk-SK" sz="2400" dirty="0" smtClean="0"/>
          </a:p>
          <a:p>
            <a:pPr marL="571500" indent="-457200" algn="ctr">
              <a:buNone/>
            </a:pPr>
            <a:r>
              <a:rPr lang="en-US" b="1" dirty="0" smtClean="0">
                <a:effectLst>
                  <a:outerShdw blurRad="38100" dist="38100" dir="2700000" algn="tl">
                    <a:srgbClr val="000000">
                      <a:alpha val="43137"/>
                    </a:srgbClr>
                  </a:outerShdw>
                </a:effectLst>
              </a:rPr>
              <a:t>to optimize the model</a:t>
            </a:r>
            <a:r>
              <a:rPr lang="sk-SK" b="1" dirty="0" smtClean="0">
                <a:effectLst>
                  <a:outerShdw blurRad="38100" dist="38100" dir="2700000" algn="tl">
                    <a:srgbClr val="000000">
                      <a:alpha val="43137"/>
                    </a:srgbClr>
                  </a:outerShdw>
                </a:effectLst>
              </a:rPr>
              <a:t> – </a:t>
            </a:r>
            <a:r>
              <a:rPr lang="en-US" b="1" dirty="0" smtClean="0">
                <a:effectLst>
                  <a:outerShdw blurRad="38100" dist="38100" dir="2700000" algn="tl">
                    <a:srgbClr val="000000">
                      <a:alpha val="43137"/>
                    </a:srgbClr>
                  </a:outerShdw>
                </a:effectLst>
              </a:rPr>
              <a:t>to find optimal solution</a:t>
            </a:r>
          </a:p>
          <a:p>
            <a:pPr>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Econometric Theory</a:t>
            </a:r>
            <a:endParaRPr lang="sk-SK" dirty="0"/>
          </a:p>
        </p:txBody>
      </p:sp>
      <p:sp>
        <p:nvSpPr>
          <p:cNvPr id="3" name="Zástupný symbol obsahu 2"/>
          <p:cNvSpPr>
            <a:spLocks noGrp="1"/>
          </p:cNvSpPr>
          <p:nvPr>
            <p:ph idx="1"/>
          </p:nvPr>
        </p:nvSpPr>
        <p:spPr>
          <a:xfrm>
            <a:off x="304800" y="1196752"/>
            <a:ext cx="8686800" cy="5661248"/>
          </a:xfrm>
        </p:spPr>
        <p:txBody>
          <a:bodyPr>
            <a:normAutofit/>
          </a:bodyPr>
          <a:lstStyle/>
          <a:p>
            <a:pPr>
              <a:buNone/>
            </a:pPr>
            <a:r>
              <a:rPr lang="en-US" i="1" dirty="0" smtClean="0"/>
              <a:t>Econometrics</a:t>
            </a:r>
            <a:r>
              <a:rPr lang="sk-SK" i="1" dirty="0" smtClean="0"/>
              <a:t> - </a:t>
            </a:r>
            <a:r>
              <a:rPr lang="en-US" sz="2400" dirty="0" smtClean="0"/>
              <a:t>uses a variety of techniques, including </a:t>
            </a:r>
            <a:r>
              <a:rPr lang="en-US" sz="2400" dirty="0" smtClean="0">
                <a:hlinkClick r:id="rId2"/>
              </a:rPr>
              <a:t>regression analysis</a:t>
            </a:r>
            <a:r>
              <a:rPr lang="en-US" sz="2400" dirty="0" smtClean="0"/>
              <a:t> to compare and test two or more variables.</a:t>
            </a:r>
            <a:endParaRPr lang="sk-SK" sz="2400" dirty="0" smtClean="0"/>
          </a:p>
          <a:p>
            <a:pPr>
              <a:buNone/>
            </a:pPr>
            <a:endParaRPr lang="sk-SK" sz="2400" dirty="0" smtClean="0"/>
          </a:p>
          <a:p>
            <a:pPr>
              <a:buNone/>
            </a:pPr>
            <a:endParaRPr lang="sk-SK" sz="2400" dirty="0" smtClean="0"/>
          </a:p>
          <a:p>
            <a:pPr>
              <a:buNone/>
            </a:pPr>
            <a:endParaRPr lang="sk-SK" sz="2400" dirty="0" smtClean="0"/>
          </a:p>
          <a:p>
            <a:pPr>
              <a:buNone/>
            </a:pPr>
            <a:endParaRPr lang="sk-SK" sz="2400" dirty="0" smtClean="0"/>
          </a:p>
          <a:p>
            <a:pPr>
              <a:buNone/>
            </a:pPr>
            <a:endParaRPr lang="sk-SK" sz="2400" dirty="0" smtClean="0"/>
          </a:p>
          <a:p>
            <a:pPr>
              <a:buNone/>
            </a:pPr>
            <a:endParaRPr lang="sk-SK" sz="2400" dirty="0" smtClean="0"/>
          </a:p>
          <a:p>
            <a:pPr>
              <a:buNone/>
            </a:pPr>
            <a:r>
              <a:rPr lang="sk-SK" sz="2400" dirty="0" smtClean="0"/>
              <a:t>							</a:t>
            </a:r>
          </a:p>
          <a:p>
            <a:pPr>
              <a:buNone/>
            </a:pPr>
            <a:endParaRPr lang="sk-SK" sz="2400" i="1" dirty="0" smtClean="0"/>
          </a:p>
          <a:p>
            <a:pPr>
              <a:buNone/>
            </a:pPr>
            <a:endParaRPr lang="sk-SK" sz="2400" i="1" dirty="0" smtClean="0"/>
          </a:p>
          <a:p>
            <a:pPr algn="ctr">
              <a:buNone/>
            </a:pPr>
            <a:r>
              <a:rPr lang="en-US" sz="2000" b="1" i="1" dirty="0" smtClean="0"/>
              <a:t>Econometrics is a mixture of economic theory, mathematical economics, economic statistics, and mathematical statistics.</a:t>
            </a:r>
            <a:endParaRPr lang="sk-SK" sz="2000" b="1" dirty="0" smtClean="0"/>
          </a:p>
          <a:p>
            <a:pPr>
              <a:buNone/>
            </a:pPr>
            <a:endParaRPr lang="sk-SK" dirty="0"/>
          </a:p>
        </p:txBody>
      </p:sp>
      <p:grpSp>
        <p:nvGrpSpPr>
          <p:cNvPr id="4" name="Group 2"/>
          <p:cNvGrpSpPr>
            <a:grpSpLocks/>
          </p:cNvGrpSpPr>
          <p:nvPr/>
        </p:nvGrpSpPr>
        <p:grpSpPr bwMode="auto">
          <a:xfrm>
            <a:off x="899592" y="2276872"/>
            <a:ext cx="6841203" cy="3384376"/>
            <a:chOff x="4573" y="5859"/>
            <a:chExt cx="5614" cy="2916"/>
          </a:xfrm>
        </p:grpSpPr>
        <p:cxnSp>
          <p:nvCxnSpPr>
            <p:cNvPr id="1027" name="AutoShape 3"/>
            <p:cNvCxnSpPr>
              <a:cxnSpLocks noChangeShapeType="1"/>
            </p:cNvCxnSpPr>
            <p:nvPr/>
          </p:nvCxnSpPr>
          <p:spPr bwMode="auto">
            <a:xfrm flipH="1">
              <a:off x="6290" y="6416"/>
              <a:ext cx="2187" cy="653"/>
            </a:xfrm>
            <a:prstGeom prst="straightConnector1">
              <a:avLst/>
            </a:prstGeom>
            <a:noFill/>
            <a:ln w="9525">
              <a:solidFill>
                <a:srgbClr val="000000"/>
              </a:solidFill>
              <a:round/>
              <a:headEnd/>
              <a:tailEnd type="triangle" w="med" len="med"/>
            </a:ln>
          </p:spPr>
        </p:cxnSp>
        <p:sp>
          <p:nvSpPr>
            <p:cNvPr id="1028" name="Oval 4"/>
            <p:cNvSpPr>
              <a:spLocks noChangeArrowheads="1"/>
            </p:cNvSpPr>
            <p:nvPr/>
          </p:nvSpPr>
          <p:spPr bwMode="auto">
            <a:xfrm>
              <a:off x="5244" y="6927"/>
              <a:ext cx="2038" cy="1848"/>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29" name="Text Box 5"/>
            <p:cNvSpPr txBox="1">
              <a:spLocks noChangeArrowheads="1"/>
            </p:cNvSpPr>
            <p:nvPr/>
          </p:nvSpPr>
          <p:spPr bwMode="auto">
            <a:xfrm>
              <a:off x="6611" y="6226"/>
              <a:ext cx="1214" cy="8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2000" i="0" u="none" strike="noStrike" cap="none" normalizeH="0" baseline="0" dirty="0" err="1" smtClean="0">
                  <a:ln>
                    <a:noFill/>
                  </a:ln>
                  <a:solidFill>
                    <a:schemeClr val="tx1"/>
                  </a:solidFill>
                  <a:effectLst>
                    <a:outerShdw blurRad="38100" dist="38100" dir="2700000" algn="tl">
                      <a:srgbClr val="000000">
                        <a:alpha val="43137"/>
                      </a:srgbClr>
                    </a:outerShdw>
                  </a:effectLst>
                  <a:latin typeface="Calibri" pitchFamily="34" charset="0"/>
                </a:rPr>
                <a:t>Statistics</a:t>
              </a:r>
              <a:endParaRPr kumimoji="0" lang="sk-SK" sz="20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ndParaRPr>
            </a:p>
          </p:txBody>
        </p:sp>
        <p:sp>
          <p:nvSpPr>
            <p:cNvPr id="1030" name="Oval 6"/>
            <p:cNvSpPr>
              <a:spLocks noChangeArrowheads="1"/>
            </p:cNvSpPr>
            <p:nvPr/>
          </p:nvSpPr>
          <p:spPr bwMode="auto">
            <a:xfrm>
              <a:off x="4573" y="5859"/>
              <a:ext cx="2038" cy="1848"/>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31" name="Text Box 7"/>
            <p:cNvSpPr txBox="1">
              <a:spLocks noChangeArrowheads="1"/>
            </p:cNvSpPr>
            <p:nvPr/>
          </p:nvSpPr>
          <p:spPr bwMode="auto">
            <a:xfrm>
              <a:off x="4691" y="6417"/>
              <a:ext cx="1300" cy="7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2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Calibri" pitchFamily="34" charset="0"/>
                </a:rPr>
                <a:t>Mathematics</a:t>
              </a:r>
              <a:endParaRPr kumimoji="0" lang="sk-SK"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ndParaRPr>
            </a:p>
          </p:txBody>
        </p:sp>
        <p:sp>
          <p:nvSpPr>
            <p:cNvPr id="1032" name="Oval 8"/>
            <p:cNvSpPr>
              <a:spLocks noChangeArrowheads="1"/>
            </p:cNvSpPr>
            <p:nvPr/>
          </p:nvSpPr>
          <p:spPr bwMode="auto">
            <a:xfrm>
              <a:off x="5954" y="5859"/>
              <a:ext cx="2038" cy="1848"/>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sk-SK"/>
            </a:p>
          </p:txBody>
        </p:sp>
        <p:sp>
          <p:nvSpPr>
            <p:cNvPr id="1033" name="Text Box 9"/>
            <p:cNvSpPr txBox="1">
              <a:spLocks noChangeArrowheads="1"/>
            </p:cNvSpPr>
            <p:nvPr/>
          </p:nvSpPr>
          <p:spPr bwMode="auto">
            <a:xfrm>
              <a:off x="5637" y="7844"/>
              <a:ext cx="1214" cy="7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20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Calibri" pitchFamily="34" charset="0"/>
                </a:rPr>
                <a:t>Economics</a:t>
              </a:r>
              <a:endParaRPr kumimoji="0" lang="sk-SK"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ndParaRPr>
            </a:p>
          </p:txBody>
        </p:sp>
        <p:sp>
          <p:nvSpPr>
            <p:cNvPr id="1034" name="Text Box 10"/>
            <p:cNvSpPr txBox="1">
              <a:spLocks noChangeArrowheads="1"/>
            </p:cNvSpPr>
            <p:nvPr/>
          </p:nvSpPr>
          <p:spPr bwMode="auto">
            <a:xfrm>
              <a:off x="8559" y="6084"/>
              <a:ext cx="1628" cy="8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2400" b="0" i="0" u="none" strike="noStrike" cap="none" normalizeH="0" baseline="0" dirty="0" err="1" smtClean="0">
                  <a:ln>
                    <a:noFill/>
                  </a:ln>
                  <a:solidFill>
                    <a:schemeClr val="tx1"/>
                  </a:solidFill>
                  <a:effectLst>
                    <a:outerShdw blurRad="38100" dist="38100" dir="2700000" algn="tl">
                      <a:srgbClr val="000000">
                        <a:alpha val="43137"/>
                      </a:srgbClr>
                    </a:outerShdw>
                  </a:effectLst>
                  <a:latin typeface="Calibri" pitchFamily="34" charset="0"/>
                </a:rPr>
                <a:t>Econometrics</a:t>
              </a:r>
              <a:endParaRPr kumimoji="0" lang="sk-SK"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ndParaRP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86800" cy="838200"/>
          </a:xfrm>
        </p:spPr>
        <p:txBody>
          <a:bodyPr/>
          <a:lstStyle/>
          <a:p>
            <a:r>
              <a:rPr lang="en-US" b="1" dirty="0" smtClean="0"/>
              <a:t>A Simple Product-Mix Model</a:t>
            </a:r>
            <a:endParaRPr lang="en-US" dirty="0"/>
          </a:p>
        </p:txBody>
      </p:sp>
      <p:sp>
        <p:nvSpPr>
          <p:cNvPr id="3" name="Content Placeholder 2"/>
          <p:cNvSpPr>
            <a:spLocks noGrp="1"/>
          </p:cNvSpPr>
          <p:nvPr>
            <p:ph idx="1"/>
          </p:nvPr>
        </p:nvSpPr>
        <p:spPr>
          <a:xfrm>
            <a:off x="179512" y="1124744"/>
            <a:ext cx="8812088" cy="5616624"/>
          </a:xfrm>
        </p:spPr>
        <p:txBody>
          <a:bodyPr>
            <a:normAutofit/>
          </a:bodyPr>
          <a:lstStyle/>
          <a:p>
            <a:pPr marL="0" algn="just">
              <a:buNone/>
            </a:pPr>
            <a:r>
              <a:rPr lang="en-US" sz="2100" dirty="0" smtClean="0">
                <a:latin typeface="Calibri" pitchFamily="34" charset="0"/>
              </a:rPr>
              <a:t>The </a:t>
            </a:r>
            <a:r>
              <a:rPr lang="en-US" sz="2100" b="1" dirty="0" smtClean="0">
                <a:latin typeface="Calibri" pitchFamily="34" charset="0"/>
              </a:rPr>
              <a:t>Nitra Firm (</a:t>
            </a:r>
            <a:r>
              <a:rPr lang="en-US" sz="2100" b="1" dirty="0" err="1" smtClean="0">
                <a:latin typeface="Calibri" pitchFamily="34" charset="0"/>
              </a:rPr>
              <a:t>NrF</a:t>
            </a:r>
            <a:r>
              <a:rPr lang="en-US" sz="2100" b="1" dirty="0" smtClean="0">
                <a:latin typeface="Calibri" pitchFamily="34" charset="0"/>
              </a:rPr>
              <a:t>)</a:t>
            </a:r>
            <a:r>
              <a:rPr lang="en-US" sz="2100" dirty="0" smtClean="0">
                <a:latin typeface="Calibri" pitchFamily="34" charset="0"/>
              </a:rPr>
              <a:t> produce two kinds of product. The markets for the </a:t>
            </a:r>
            <a:r>
              <a:rPr lang="en-US" sz="2100" i="1" dirty="0" smtClean="0">
                <a:latin typeface="Calibri" pitchFamily="34" charset="0"/>
              </a:rPr>
              <a:t>Product 1 (P1) </a:t>
            </a:r>
            <a:r>
              <a:rPr lang="en-US" sz="2100" dirty="0" smtClean="0">
                <a:latin typeface="Calibri" pitchFamily="34" charset="0"/>
              </a:rPr>
              <a:t>and </a:t>
            </a:r>
            <a:r>
              <a:rPr lang="en-US" sz="2100" i="1" dirty="0" smtClean="0">
                <a:latin typeface="Calibri" pitchFamily="34" charset="0"/>
              </a:rPr>
              <a:t>Product 2 (P2) </a:t>
            </a:r>
            <a:r>
              <a:rPr lang="en-US" sz="2100" dirty="0" smtClean="0">
                <a:latin typeface="Calibri" pitchFamily="34" charset="0"/>
              </a:rPr>
              <a:t>are endless. Every unit of </a:t>
            </a:r>
            <a:r>
              <a:rPr lang="en-US" sz="2100" i="1" dirty="0" smtClean="0">
                <a:latin typeface="Calibri" pitchFamily="34" charset="0"/>
              </a:rPr>
              <a:t>P1</a:t>
            </a:r>
            <a:r>
              <a:rPr lang="en-US" sz="2100" dirty="0" smtClean="0">
                <a:latin typeface="Calibri" pitchFamily="34" charset="0"/>
              </a:rPr>
              <a:t> sold brings a</a:t>
            </a:r>
            <a:r>
              <a:rPr lang="sk-SK" sz="2100" dirty="0" smtClean="0">
                <a:latin typeface="Calibri" pitchFamily="34" charset="0"/>
              </a:rPr>
              <a:t>n</a:t>
            </a:r>
            <a:r>
              <a:rPr lang="en-US" sz="2100" dirty="0" smtClean="0">
                <a:latin typeface="Calibri" pitchFamily="34" charset="0"/>
              </a:rPr>
              <a:t> income of 5 cents and each unit of </a:t>
            </a:r>
            <a:r>
              <a:rPr lang="en-US" sz="2100" i="1" dirty="0" smtClean="0">
                <a:latin typeface="Calibri" pitchFamily="34" charset="0"/>
              </a:rPr>
              <a:t>P2</a:t>
            </a:r>
            <a:r>
              <a:rPr lang="en-US" sz="2100" dirty="0" smtClean="0">
                <a:latin typeface="Calibri" pitchFamily="34" charset="0"/>
              </a:rPr>
              <a:t> brings a profit of 8 cents. There is a fixed cost of running the </a:t>
            </a:r>
            <a:r>
              <a:rPr lang="en-US" sz="2100" b="1" dirty="0" err="1" smtClean="0">
                <a:latin typeface="Calibri" pitchFamily="34" charset="0"/>
              </a:rPr>
              <a:t>NrF</a:t>
            </a:r>
            <a:r>
              <a:rPr lang="en-US" sz="2100" dirty="0" smtClean="0">
                <a:latin typeface="Calibri" pitchFamily="34" charset="0"/>
              </a:rPr>
              <a:t> of 4000 </a:t>
            </a:r>
            <a:r>
              <a:rPr lang="sk-SK" sz="2100" dirty="0" err="1" smtClean="0">
                <a:latin typeface="Calibri" pitchFamily="34" charset="0"/>
              </a:rPr>
              <a:t>E</a:t>
            </a:r>
            <a:r>
              <a:rPr lang="en-US" sz="2100" dirty="0" err="1" smtClean="0">
                <a:latin typeface="Calibri" pitchFamily="34" charset="0"/>
              </a:rPr>
              <a:t>ur</a:t>
            </a:r>
            <a:r>
              <a:rPr lang="sk-SK" sz="2100" dirty="0" smtClean="0">
                <a:latin typeface="Calibri" pitchFamily="34" charset="0"/>
              </a:rPr>
              <a:t>os</a:t>
            </a:r>
            <a:r>
              <a:rPr lang="en-US" sz="2100" dirty="0" smtClean="0">
                <a:latin typeface="Calibri" pitchFamily="34" charset="0"/>
              </a:rPr>
              <a:t> per month, regardless of the amount of products. The </a:t>
            </a:r>
            <a:r>
              <a:rPr lang="en-US" sz="2100" b="1" dirty="0" err="1" smtClean="0">
                <a:latin typeface="Calibri" pitchFamily="34" charset="0"/>
              </a:rPr>
              <a:t>NrF</a:t>
            </a:r>
            <a:r>
              <a:rPr lang="en-US" sz="2100" dirty="0" smtClean="0">
                <a:latin typeface="Calibri" pitchFamily="34" charset="0"/>
              </a:rPr>
              <a:t> is divided into two departments: cutting and soldering, with limited capacity in both departments. In the cutting department there are ten big cutters, each with a capacity of 140 cutting sheets per day. It is possible to produce ten units of </a:t>
            </a:r>
            <a:r>
              <a:rPr lang="en-US" sz="2100" i="1" dirty="0" smtClean="0">
                <a:latin typeface="Calibri" pitchFamily="34" charset="0"/>
              </a:rPr>
              <a:t>P1</a:t>
            </a:r>
            <a:r>
              <a:rPr lang="en-US" sz="2100" dirty="0" smtClean="0">
                <a:latin typeface="Calibri" pitchFamily="34" charset="0"/>
              </a:rPr>
              <a:t> in each of these cutting sheets, or five of the </a:t>
            </a:r>
            <a:r>
              <a:rPr lang="en-US" sz="2100" i="1" dirty="0" smtClean="0">
                <a:latin typeface="Calibri" pitchFamily="34" charset="0"/>
              </a:rPr>
              <a:t>P2</a:t>
            </a:r>
            <a:r>
              <a:rPr lang="en-US" sz="2100" dirty="0" smtClean="0">
                <a:latin typeface="Calibri" pitchFamily="34" charset="0"/>
              </a:rPr>
              <a:t>. You can make any combination of the two products on the c</a:t>
            </a:r>
            <a:r>
              <a:rPr lang="sk-SK" sz="2100" dirty="0" smtClean="0">
                <a:latin typeface="Calibri" pitchFamily="34" charset="0"/>
              </a:rPr>
              <a:t>u</a:t>
            </a:r>
            <a:r>
              <a:rPr lang="en-US" sz="2100" dirty="0" err="1" smtClean="0">
                <a:latin typeface="Calibri" pitchFamily="34" charset="0"/>
              </a:rPr>
              <a:t>tting</a:t>
            </a:r>
            <a:r>
              <a:rPr lang="en-US" sz="2100" dirty="0" smtClean="0">
                <a:latin typeface="Calibri" pitchFamily="34" charset="0"/>
              </a:rPr>
              <a:t> sheets. Just keep in mind that each </a:t>
            </a:r>
            <a:r>
              <a:rPr lang="en-US" sz="2100" i="1" dirty="0" smtClean="0">
                <a:latin typeface="Calibri" pitchFamily="34" charset="0"/>
              </a:rPr>
              <a:t>P2</a:t>
            </a:r>
            <a:r>
              <a:rPr lang="en-US" sz="2100" dirty="0" smtClean="0">
                <a:latin typeface="Calibri" pitchFamily="34" charset="0"/>
              </a:rPr>
              <a:t> unit takes twice the space of </a:t>
            </a:r>
            <a:r>
              <a:rPr lang="en-US" sz="2100" i="1" dirty="0" smtClean="0">
                <a:latin typeface="Calibri" pitchFamily="34" charset="0"/>
              </a:rPr>
              <a:t>P1</a:t>
            </a:r>
            <a:r>
              <a:rPr lang="en-US" sz="2100" dirty="0" smtClean="0">
                <a:latin typeface="Calibri" pitchFamily="34" charset="0"/>
              </a:rPr>
              <a:t> unit. The soldering department can solder up to 8000 units of  </a:t>
            </a:r>
            <a:r>
              <a:rPr lang="en-US" sz="2100" i="1" dirty="0" smtClean="0">
                <a:latin typeface="Calibri" pitchFamily="34" charset="0"/>
              </a:rPr>
              <a:t>P1</a:t>
            </a:r>
            <a:r>
              <a:rPr lang="en-US" sz="2100" dirty="0" smtClean="0">
                <a:latin typeface="Calibri" pitchFamily="34" charset="0"/>
              </a:rPr>
              <a:t> per day and 5000 units of </a:t>
            </a:r>
            <a:r>
              <a:rPr lang="en-US" sz="2100" i="1" dirty="0" smtClean="0">
                <a:latin typeface="Calibri" pitchFamily="34" charset="0"/>
              </a:rPr>
              <a:t>P2</a:t>
            </a:r>
            <a:r>
              <a:rPr lang="en-US" sz="2100" dirty="0" smtClean="0">
                <a:latin typeface="Calibri" pitchFamily="34" charset="0"/>
              </a:rPr>
              <a:t>. There are two separate automatic solders so there is no conflict between making the two kinds of products. Since the market for both types of products is unlimited, the management of </a:t>
            </a:r>
            <a:r>
              <a:rPr lang="en-US" sz="2100" b="1" dirty="0" err="1" smtClean="0">
                <a:latin typeface="Calibri" pitchFamily="34" charset="0"/>
              </a:rPr>
              <a:t>NrF</a:t>
            </a:r>
            <a:r>
              <a:rPr lang="en-US" sz="2100" dirty="0" smtClean="0">
                <a:latin typeface="Calibri" pitchFamily="34" charset="0"/>
              </a:rPr>
              <a:t> has decided to find the best product mix. The question is how many units of each type of product should be produce</a:t>
            </a:r>
            <a:r>
              <a:rPr lang="sk-SK" sz="2100" dirty="0" smtClean="0">
                <a:latin typeface="Calibri" pitchFamily="34" charset="0"/>
              </a:rPr>
              <a:t>d</a:t>
            </a:r>
            <a:r>
              <a:rPr lang="en-US" sz="2100" dirty="0" smtClean="0">
                <a:latin typeface="Calibri" pitchFamily="34" charset="0"/>
              </a:rPr>
              <a:t> each day to bring the highest profit, given the physical limitations of the </a:t>
            </a:r>
            <a:r>
              <a:rPr lang="en-US" sz="2100" b="1" dirty="0" err="1" smtClean="0">
                <a:latin typeface="Calibri" pitchFamily="34" charset="0"/>
              </a:rPr>
              <a:t>NrF</a:t>
            </a:r>
            <a:r>
              <a:rPr lang="en-US" sz="2100" dirty="0" smtClean="0">
                <a:latin typeface="Calibri" pitchFamily="34" charset="0"/>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normAutofit/>
          </a:bodyPr>
          <a:lstStyle/>
          <a:p>
            <a:r>
              <a:rPr lang="en-US" b="1" dirty="0" smtClean="0"/>
              <a:t>How Do I Define the LP Model?</a:t>
            </a:r>
            <a:endParaRPr lang="en-US" dirty="0"/>
          </a:p>
        </p:txBody>
      </p:sp>
      <p:sp>
        <p:nvSpPr>
          <p:cNvPr id="3" name="Content Placeholder 2"/>
          <p:cNvSpPr>
            <a:spLocks noGrp="1"/>
          </p:cNvSpPr>
          <p:nvPr>
            <p:ph idx="1"/>
          </p:nvPr>
        </p:nvSpPr>
        <p:spPr>
          <a:xfrm>
            <a:off x="251520" y="1412776"/>
            <a:ext cx="8686800" cy="5112568"/>
          </a:xfrm>
        </p:spPr>
        <p:txBody>
          <a:bodyPr>
            <a:normAutofit/>
          </a:bodyPr>
          <a:lstStyle/>
          <a:p>
            <a:pPr marL="514350" indent="-514350">
              <a:buNone/>
            </a:pPr>
            <a:r>
              <a:rPr lang="sk-SK" sz="3900" cap="all" dirty="0" smtClean="0">
                <a:effectLst>
                  <a:reflection blurRad="12700" stA="48000" endA="300" endPos="55000" dir="5400000" sy="-90000" algn="bl" rotWithShape="0"/>
                </a:effectLst>
                <a:latin typeface="+mj-lt"/>
                <a:ea typeface="+mj-ea"/>
                <a:cs typeface="+mj-cs"/>
              </a:rPr>
              <a:t>1 </a:t>
            </a:r>
            <a:r>
              <a:rPr lang="en-US" sz="3900" cap="all" dirty="0" smtClean="0">
                <a:effectLst>
                  <a:reflection blurRad="12700" stA="48000" endA="300" endPos="55000" dir="5400000" sy="-90000" algn="bl" rotWithShape="0"/>
                </a:effectLst>
                <a:latin typeface="+mj-lt"/>
                <a:ea typeface="+mj-ea"/>
                <a:cs typeface="+mj-cs"/>
              </a:rPr>
              <a:t>step: define </a:t>
            </a:r>
            <a:r>
              <a:rPr lang="en-US" sz="3900" b="1" cap="all" dirty="0" smtClean="0">
                <a:effectLst>
                  <a:reflection blurRad="12700" stA="48000" endA="300" endPos="55000" dir="5400000" sy="-90000" algn="bl" rotWithShape="0"/>
                </a:effectLst>
                <a:latin typeface="+mj-lt"/>
                <a:ea typeface="+mj-ea"/>
                <a:cs typeface="+mj-cs"/>
              </a:rPr>
              <a:t>decision variables </a:t>
            </a:r>
            <a:r>
              <a:rPr lang="sk-SK" dirty="0" smtClean="0"/>
              <a:t>– </a:t>
            </a:r>
            <a:r>
              <a:rPr lang="en-US" i="1" dirty="0" smtClean="0">
                <a:effectLst>
                  <a:outerShdw blurRad="38100" dist="38100" dir="2700000" algn="tl">
                    <a:srgbClr val="000000">
                      <a:alpha val="43137"/>
                    </a:srgbClr>
                  </a:outerShdw>
                </a:effectLst>
              </a:rPr>
              <a:t>unknowns</a:t>
            </a:r>
            <a:r>
              <a:rPr lang="sk-SK" i="1" dirty="0" smtClean="0">
                <a:effectLst>
                  <a:outerShdw blurRad="38100" dist="38100" dir="2700000" algn="tl">
                    <a:srgbClr val="000000">
                      <a:alpha val="43137"/>
                    </a:srgbClr>
                  </a:outerShdw>
                </a:effectLst>
              </a:rPr>
              <a:t> </a:t>
            </a:r>
            <a:r>
              <a:rPr lang="en-US" i="1" dirty="0" smtClean="0">
                <a:effectLst>
                  <a:outerShdw blurRad="38100" dist="38100" dir="2700000" algn="tl">
                    <a:srgbClr val="000000">
                      <a:alpha val="43137"/>
                    </a:srgbClr>
                  </a:outerShdw>
                </a:effectLst>
              </a:rPr>
              <a:t>variables</a:t>
            </a:r>
          </a:p>
          <a:p>
            <a:pPr marL="514350" indent="-514350" algn="ctr">
              <a:buNone/>
            </a:pPr>
            <a:r>
              <a:rPr lang="sk-SK" b="1" dirty="0" err="1" smtClean="0">
                <a:effectLst>
                  <a:outerShdw blurRad="38100" dist="38100" dir="2700000" algn="tl">
                    <a:srgbClr val="000000">
                      <a:alpha val="43137"/>
                    </a:srgbClr>
                  </a:outerShdw>
                </a:effectLst>
              </a:rPr>
              <a:t>X</a:t>
            </a:r>
            <a:r>
              <a:rPr lang="sk-SK" sz="1600" b="1" dirty="0" err="1" smtClean="0">
                <a:effectLst>
                  <a:outerShdw blurRad="38100" dist="38100" dir="2700000" algn="tl">
                    <a:srgbClr val="000000">
                      <a:alpha val="43137"/>
                    </a:srgbClr>
                  </a:outerShdw>
                </a:effectLst>
              </a:rPr>
              <a:t>i</a:t>
            </a:r>
            <a:r>
              <a:rPr lang="sk-SK" sz="1600" dirty="0" smtClean="0"/>
              <a:t>		</a:t>
            </a:r>
            <a:r>
              <a:rPr lang="sk-SK" dirty="0" smtClean="0"/>
              <a:t>i = 1,n</a:t>
            </a:r>
          </a:p>
          <a:p>
            <a:pPr marL="514350" indent="-514350" algn="ctr">
              <a:buNone/>
            </a:pPr>
            <a:r>
              <a:rPr lang="en-US" sz="3700" dirty="0" smtClean="0">
                <a:effectLst>
                  <a:outerShdw blurRad="38100" dist="38100" dir="2700000" algn="tl">
                    <a:srgbClr val="000000">
                      <a:alpha val="43137"/>
                    </a:srgbClr>
                  </a:outerShdw>
                </a:effectLst>
              </a:rPr>
              <a:t>What are we going to calculate?</a:t>
            </a:r>
            <a:endParaRPr lang="sk-SK" sz="3700" dirty="0" smtClean="0">
              <a:effectLst>
                <a:outerShdw blurRad="38100" dist="38100" dir="2700000" algn="tl">
                  <a:srgbClr val="000000">
                    <a:alpha val="43137"/>
                  </a:srgbClr>
                </a:outerShdw>
              </a:effectLst>
            </a:endParaRPr>
          </a:p>
          <a:p>
            <a:pPr marL="514350" indent="-514350" algn="ctr">
              <a:buNone/>
            </a:pPr>
            <a:r>
              <a:rPr lang="en-US" dirty="0" smtClean="0"/>
              <a:t>The numbers of loaves of each type made daily</a:t>
            </a:r>
            <a:r>
              <a:rPr lang="sk-SK" dirty="0" smtClean="0"/>
              <a:t>.</a:t>
            </a:r>
          </a:p>
          <a:p>
            <a:pPr marL="514350" indent="-514350" algn="ctr">
              <a:buNone/>
            </a:pPr>
            <a:r>
              <a:rPr lang="en-US" dirty="0" smtClean="0"/>
              <a:t>X</a:t>
            </a:r>
            <a:r>
              <a:rPr lang="en-US" sz="1600" dirty="0" smtClean="0"/>
              <a:t>1  </a:t>
            </a:r>
            <a:r>
              <a:rPr lang="en-US" dirty="0" smtClean="0"/>
              <a:t>= the number of loaves of WB produced per day</a:t>
            </a:r>
            <a:endParaRPr lang="sk-SK" dirty="0" smtClean="0"/>
          </a:p>
          <a:p>
            <a:pPr marL="514350" indent="-514350" algn="ctr">
              <a:buNone/>
            </a:pPr>
            <a:r>
              <a:rPr lang="en-US" dirty="0" smtClean="0"/>
              <a:t>X</a:t>
            </a:r>
            <a:r>
              <a:rPr lang="en-US" sz="1600" dirty="0" smtClean="0"/>
              <a:t>2 </a:t>
            </a:r>
            <a:r>
              <a:rPr lang="en-US" dirty="0" smtClean="0"/>
              <a:t>= the number of loaves of DB produced per day</a:t>
            </a:r>
          </a:p>
          <a:p>
            <a:pPr marL="514350" indent="-514350" algn="ctr">
              <a:buNone/>
            </a:pPr>
            <a:endParaRPr lang="sk-SK" dirty="0" smtClean="0"/>
          </a:p>
          <a:p>
            <a:pPr marL="514350" indent="-51435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86800" cy="838200"/>
          </a:xfrm>
        </p:spPr>
        <p:txBody>
          <a:bodyPr/>
          <a:lstStyle/>
          <a:p>
            <a:r>
              <a:rPr lang="sk-SK" dirty="0" smtClean="0"/>
              <a:t>2 </a:t>
            </a:r>
            <a:r>
              <a:rPr lang="en-US" dirty="0" smtClean="0"/>
              <a:t>step: define </a:t>
            </a:r>
            <a:r>
              <a:rPr lang="en-US" b="1" dirty="0" smtClean="0"/>
              <a:t>the Objective Function</a:t>
            </a:r>
            <a:endParaRPr lang="en-US" dirty="0"/>
          </a:p>
        </p:txBody>
      </p:sp>
      <p:sp>
        <p:nvSpPr>
          <p:cNvPr id="3" name="Content Placeholder 2"/>
          <p:cNvSpPr>
            <a:spLocks noGrp="1"/>
          </p:cNvSpPr>
          <p:nvPr>
            <p:ph idx="1"/>
          </p:nvPr>
        </p:nvSpPr>
        <p:spPr>
          <a:xfrm>
            <a:off x="304800" y="1124744"/>
            <a:ext cx="8686800" cy="5616624"/>
          </a:xfrm>
        </p:spPr>
        <p:txBody>
          <a:bodyPr>
            <a:normAutofit lnSpcReduction="10000"/>
          </a:bodyPr>
          <a:lstStyle/>
          <a:p>
            <a:pPr algn="ctr">
              <a:buNone/>
            </a:pPr>
            <a:r>
              <a:rPr lang="en-US" dirty="0" smtClean="0">
                <a:effectLst>
                  <a:outerShdw blurRad="38100" dist="38100" dir="2700000" algn="tl">
                    <a:srgbClr val="000000">
                      <a:alpha val="43137"/>
                    </a:srgbClr>
                  </a:outerShdw>
                </a:effectLst>
              </a:rPr>
              <a:t>What is the goal of the problem?</a:t>
            </a:r>
          </a:p>
          <a:p>
            <a:pPr algn="ctr">
              <a:buNone/>
            </a:pPr>
            <a:r>
              <a:rPr lang="sk-SK" dirty="0" smtClean="0"/>
              <a:t>T</a:t>
            </a:r>
            <a:r>
              <a:rPr lang="en-US" dirty="0" smtClean="0"/>
              <a:t>he goal is to </a:t>
            </a:r>
            <a:r>
              <a:rPr lang="en-US" dirty="0" smtClean="0">
                <a:effectLst>
                  <a:outerShdw blurRad="38100" dist="38100" dir="2700000" algn="tl">
                    <a:srgbClr val="000000">
                      <a:alpha val="43137"/>
                    </a:srgbClr>
                  </a:outerShdw>
                </a:effectLst>
              </a:rPr>
              <a:t>maximize the daily profit of </a:t>
            </a:r>
            <a:r>
              <a:rPr lang="en-US" dirty="0" err="1" smtClean="0">
                <a:effectLst>
                  <a:outerShdw blurRad="38100" dist="38100" dir="2700000" algn="tl">
                    <a:srgbClr val="000000">
                      <a:alpha val="43137"/>
                    </a:srgbClr>
                  </a:outerShdw>
                </a:effectLst>
              </a:rPr>
              <a:t>NrB</a:t>
            </a:r>
            <a:r>
              <a:rPr lang="en-US" dirty="0" smtClean="0">
                <a:effectLst>
                  <a:outerShdw blurRad="38100" dist="38100" dir="2700000" algn="tl">
                    <a:srgbClr val="000000">
                      <a:alpha val="43137"/>
                    </a:srgbClr>
                  </a:outerShdw>
                </a:effectLst>
              </a:rPr>
              <a:t>:</a:t>
            </a:r>
          </a:p>
          <a:p>
            <a:pPr algn="ctr">
              <a:buNone/>
            </a:pPr>
            <a:endParaRPr lang="en-US" sz="2000" dirty="0" smtClean="0"/>
          </a:p>
          <a:p>
            <a:pPr algn="ctr">
              <a:buNone/>
            </a:pPr>
            <a:r>
              <a:rPr lang="en-US" sz="2000" dirty="0" smtClean="0"/>
              <a:t>income on each loaf of the </a:t>
            </a:r>
            <a:r>
              <a:rPr lang="en-US" sz="2000" dirty="0" err="1" smtClean="0"/>
              <a:t>i-th</a:t>
            </a:r>
            <a:r>
              <a:rPr lang="en-US" sz="2000" dirty="0" smtClean="0"/>
              <a:t> kind of bread (5 cents per WB, 8 cents per LDB)</a:t>
            </a:r>
          </a:p>
          <a:p>
            <a:pPr algn="ctr">
              <a:buNone/>
            </a:pPr>
            <a:r>
              <a:rPr lang="en-US" sz="2000" dirty="0" smtClean="0"/>
              <a:t> “multiply by”</a:t>
            </a:r>
          </a:p>
          <a:p>
            <a:pPr algn="ctr">
              <a:buNone/>
            </a:pPr>
            <a:r>
              <a:rPr lang="en-US" sz="2000" dirty="0" smtClean="0"/>
              <a:t>Xi - the number of </a:t>
            </a:r>
            <a:r>
              <a:rPr lang="en-US" sz="2000" dirty="0" err="1" smtClean="0"/>
              <a:t>i-th</a:t>
            </a:r>
            <a:r>
              <a:rPr lang="en-US" sz="2000" dirty="0" smtClean="0"/>
              <a:t> kind of bread loves</a:t>
            </a:r>
          </a:p>
          <a:p>
            <a:pPr algn="ctr">
              <a:spcBef>
                <a:spcPts val="0"/>
              </a:spcBef>
              <a:buNone/>
            </a:pPr>
            <a:r>
              <a:rPr lang="en-US" sz="2000" dirty="0" smtClean="0"/>
              <a:t>=</a:t>
            </a:r>
          </a:p>
          <a:p>
            <a:pPr algn="ctr">
              <a:spcBef>
                <a:spcPts val="0"/>
              </a:spcBef>
              <a:buNone/>
            </a:pPr>
            <a:r>
              <a:rPr lang="en-US" sz="2000" dirty="0" smtClean="0"/>
              <a:t>Total income for the </a:t>
            </a:r>
            <a:r>
              <a:rPr lang="en-US" sz="2000" dirty="0" err="1" smtClean="0"/>
              <a:t>i-th</a:t>
            </a:r>
            <a:r>
              <a:rPr lang="en-US" sz="2000" dirty="0" smtClean="0"/>
              <a:t> kind of bread</a:t>
            </a:r>
          </a:p>
          <a:p>
            <a:pPr algn="ctr">
              <a:buNone/>
            </a:pPr>
            <a:r>
              <a:rPr lang="en-US" sz="2000" dirty="0" smtClean="0"/>
              <a:t>“</a:t>
            </a:r>
            <a:r>
              <a:rPr lang="sk-SK" sz="2000" dirty="0" err="1" smtClean="0"/>
              <a:t>subtract</a:t>
            </a:r>
            <a:r>
              <a:rPr lang="en-US" sz="2000" dirty="0" smtClean="0"/>
              <a:t>”</a:t>
            </a:r>
          </a:p>
          <a:p>
            <a:pPr algn="ctr">
              <a:buNone/>
            </a:pPr>
            <a:r>
              <a:rPr lang="en-US" sz="2000" dirty="0" smtClean="0"/>
              <a:t>Fixed costs (4000 </a:t>
            </a:r>
            <a:r>
              <a:rPr lang="en-US" sz="2000" dirty="0" err="1" smtClean="0"/>
              <a:t>eur</a:t>
            </a:r>
            <a:r>
              <a:rPr lang="en-US" sz="2000" dirty="0" smtClean="0"/>
              <a:t>  per month/ 30 days)</a:t>
            </a:r>
            <a:endParaRPr lang="sk-SK" sz="2000" dirty="0" smtClean="0"/>
          </a:p>
          <a:p>
            <a:pPr algn="ctr">
              <a:buNone/>
            </a:pPr>
            <a:r>
              <a:rPr lang="en-US" sz="2000" dirty="0" smtClean="0"/>
              <a:t>“equal”</a:t>
            </a:r>
          </a:p>
          <a:p>
            <a:pPr algn="ctr">
              <a:buNone/>
            </a:pPr>
            <a:r>
              <a:rPr lang="en-US" sz="2000" dirty="0" smtClean="0"/>
              <a:t>Total profit of the </a:t>
            </a:r>
            <a:r>
              <a:rPr lang="en-US" sz="2000" dirty="0" err="1" smtClean="0"/>
              <a:t>NrB</a:t>
            </a:r>
            <a:endParaRPr lang="en-US" sz="2000" dirty="0" smtClean="0"/>
          </a:p>
          <a:p>
            <a:pPr algn="ctr">
              <a:buNone/>
            </a:pPr>
            <a:endParaRPr lang="en-US" sz="1600" dirty="0" smtClean="0">
              <a:effectLst>
                <a:outerShdw blurRad="38100" dist="38100" dir="2700000" algn="tl">
                  <a:srgbClr val="000000">
                    <a:alpha val="43137"/>
                  </a:srgbClr>
                </a:outerShdw>
              </a:effectLst>
            </a:endParaRPr>
          </a:p>
          <a:p>
            <a:pPr algn="ctr">
              <a:buNone/>
            </a:pPr>
            <a:r>
              <a:rPr lang="en-US" sz="3600" dirty="0" smtClean="0">
                <a:effectLst>
                  <a:outerShdw blurRad="38100" dist="38100" dir="2700000" algn="tl">
                    <a:srgbClr val="000000">
                      <a:alpha val="43137"/>
                    </a:srgbClr>
                  </a:outerShdw>
                </a:effectLst>
              </a:rPr>
              <a:t>OF: 0.05*x1 + 0.08*x2 – 4000/30→ max</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lstStyle/>
          <a:p>
            <a:r>
              <a:rPr lang="en-US" dirty="0" smtClean="0"/>
              <a:t>3</a:t>
            </a:r>
            <a:r>
              <a:rPr lang="sk-SK" dirty="0" smtClean="0"/>
              <a:t> </a:t>
            </a:r>
            <a:r>
              <a:rPr lang="en-US" dirty="0" smtClean="0"/>
              <a:t>step: define </a:t>
            </a:r>
            <a:r>
              <a:rPr lang="en-US" b="1" dirty="0" smtClean="0"/>
              <a:t>the Constraints</a:t>
            </a:r>
            <a:endParaRPr lang="en-US" dirty="0"/>
          </a:p>
        </p:txBody>
      </p:sp>
      <p:sp>
        <p:nvSpPr>
          <p:cNvPr id="3" name="Content Placeholder 2"/>
          <p:cNvSpPr>
            <a:spLocks noGrp="1"/>
          </p:cNvSpPr>
          <p:nvPr>
            <p:ph idx="1"/>
          </p:nvPr>
        </p:nvSpPr>
        <p:spPr>
          <a:xfrm>
            <a:off x="179512" y="1268760"/>
            <a:ext cx="8812088" cy="4811365"/>
          </a:xfrm>
        </p:spPr>
        <p:txBody>
          <a:bodyPr/>
          <a:lstStyle/>
          <a:p>
            <a:pPr marL="288000" indent="-288000">
              <a:spcBef>
                <a:spcPts val="0"/>
              </a:spcBef>
              <a:buFont typeface="+mj-lt"/>
              <a:buAutoNum type="arabicPeriod"/>
            </a:pPr>
            <a:r>
              <a:rPr lang="en-US" dirty="0" smtClean="0">
                <a:effectLst>
                  <a:outerShdw blurRad="38100" dist="38100" dir="2700000" algn="tl">
                    <a:srgbClr val="000000">
                      <a:alpha val="43137"/>
                    </a:srgbClr>
                  </a:outerShdw>
                </a:effectLst>
              </a:rPr>
              <a:t>Baking department</a:t>
            </a:r>
            <a:r>
              <a:rPr lang="en-US" dirty="0" smtClean="0"/>
              <a:t> - an interaction between the bread types. It is possible to put either 10 </a:t>
            </a:r>
            <a:r>
              <a:rPr lang="en-US" i="1" dirty="0" smtClean="0"/>
              <a:t>WB </a:t>
            </a:r>
            <a:r>
              <a:rPr lang="en-US" dirty="0" smtClean="0"/>
              <a:t>or 5 DB on each baking sheet.</a:t>
            </a:r>
          </a:p>
          <a:p>
            <a:pPr marL="288000" indent="-288000">
              <a:spcBef>
                <a:spcPts val="0"/>
              </a:spcBef>
              <a:buFont typeface="+mj-lt"/>
              <a:buAutoNum type="arabicPeriod"/>
            </a:pPr>
            <a:endParaRPr lang="en-US" sz="1800" dirty="0" smtClean="0"/>
          </a:p>
          <a:p>
            <a:pPr marL="288000" indent="-288000" algn="ctr">
              <a:spcBef>
                <a:spcPts val="0"/>
              </a:spcBef>
              <a:buNone/>
            </a:pPr>
            <a:r>
              <a:rPr lang="en-US" sz="2800" dirty="0" smtClean="0"/>
              <a:t>1/10* units of WB + 1/5 * units of DB </a:t>
            </a:r>
          </a:p>
          <a:p>
            <a:pPr marL="288000" indent="-288000" algn="ctr">
              <a:spcBef>
                <a:spcPts val="0"/>
              </a:spcBef>
              <a:buNone/>
            </a:pPr>
            <a:r>
              <a:rPr lang="en-US" sz="2800" dirty="0" smtClean="0"/>
              <a:t>= </a:t>
            </a:r>
          </a:p>
          <a:p>
            <a:pPr marL="288000" indent="-288000" algn="ctr">
              <a:spcBef>
                <a:spcPts val="0"/>
              </a:spcBef>
              <a:buNone/>
            </a:pPr>
            <a:r>
              <a:rPr lang="en-US" sz="2800" dirty="0" smtClean="0"/>
              <a:t>the total usage of baking sheets</a:t>
            </a:r>
          </a:p>
          <a:p>
            <a:pPr marL="288000" indent="-288000" algn="ctr">
              <a:spcBef>
                <a:spcPts val="0"/>
              </a:spcBef>
              <a:buNone/>
            </a:pPr>
            <a:r>
              <a:rPr lang="en-US" sz="2400" dirty="0" smtClean="0"/>
              <a:t>10 ovens, each with a capacity of 140 baking sheets per day</a:t>
            </a:r>
          </a:p>
          <a:p>
            <a:pPr marL="288000" indent="-288000" algn="ctr">
              <a:spcBef>
                <a:spcPts val="0"/>
              </a:spcBef>
              <a:buNone/>
            </a:pPr>
            <a:endParaRPr lang="en-US" sz="2800" dirty="0" smtClean="0"/>
          </a:p>
          <a:p>
            <a:pPr marL="288000" indent="-288000" algn="ctr">
              <a:spcBef>
                <a:spcPts val="0"/>
              </a:spcBef>
              <a:buNone/>
            </a:pPr>
            <a:r>
              <a:rPr lang="sk-SK" sz="2800" dirty="0" smtClean="0"/>
              <a:t>1/10</a:t>
            </a:r>
            <a:r>
              <a:rPr lang="en-US" sz="2800" dirty="0" smtClean="0"/>
              <a:t>*x1</a:t>
            </a:r>
            <a:r>
              <a:rPr lang="sk-SK" sz="2800" i="1" dirty="0" smtClean="0"/>
              <a:t> </a:t>
            </a:r>
            <a:r>
              <a:rPr lang="sk-SK" sz="2800" dirty="0" smtClean="0"/>
              <a:t>+ 1/5</a:t>
            </a:r>
            <a:r>
              <a:rPr lang="en-US" sz="2800" dirty="0" smtClean="0"/>
              <a:t>*x2</a:t>
            </a:r>
            <a:r>
              <a:rPr lang="sk-SK" sz="2800" dirty="0" smtClean="0"/>
              <a:t> &lt;= 10 x 140 </a:t>
            </a:r>
          </a:p>
          <a:p>
            <a:pPr marL="288000" indent="-288000" algn="ctr">
              <a:spcBef>
                <a:spcPts val="0"/>
              </a:spcBef>
              <a:buNone/>
            </a:pPr>
            <a:endParaRPr lang="en-US" sz="2800" dirty="0" smtClean="0"/>
          </a:p>
          <a:p>
            <a:pPr marL="288000" indent="-288000" algn="ctr">
              <a:spcBef>
                <a:spcPts val="0"/>
              </a:spcBef>
              <a:buNone/>
            </a:pPr>
            <a:endParaRPr lang="en-US" sz="2800" dirty="0" smtClean="0"/>
          </a:p>
          <a:p>
            <a:pPr marL="288000" indent="-288000">
              <a:spcBef>
                <a:spcPts val="0"/>
              </a:spcBef>
              <a:buFont typeface="+mj-lt"/>
              <a:buAutoNum type="arabicPeriod"/>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lstStyle/>
          <a:p>
            <a:r>
              <a:rPr lang="en-US" dirty="0" smtClean="0"/>
              <a:t>3</a:t>
            </a:r>
            <a:r>
              <a:rPr lang="sk-SK" dirty="0" smtClean="0"/>
              <a:t> </a:t>
            </a:r>
            <a:r>
              <a:rPr lang="en-US" dirty="0" smtClean="0"/>
              <a:t>step: define </a:t>
            </a:r>
            <a:r>
              <a:rPr lang="en-US" b="1" dirty="0" smtClean="0"/>
              <a:t>the Constraints</a:t>
            </a:r>
            <a:endParaRPr lang="en-US" dirty="0"/>
          </a:p>
        </p:txBody>
      </p:sp>
      <p:sp>
        <p:nvSpPr>
          <p:cNvPr id="3" name="Content Placeholder 2"/>
          <p:cNvSpPr>
            <a:spLocks noGrp="1"/>
          </p:cNvSpPr>
          <p:nvPr>
            <p:ph idx="1"/>
          </p:nvPr>
        </p:nvSpPr>
        <p:spPr>
          <a:xfrm>
            <a:off x="179512" y="1124744"/>
            <a:ext cx="8812088" cy="5733256"/>
          </a:xfrm>
        </p:spPr>
        <p:txBody>
          <a:bodyPr>
            <a:normAutofit/>
          </a:bodyPr>
          <a:lstStyle/>
          <a:p>
            <a:pPr marL="514350" indent="-514350">
              <a:spcBef>
                <a:spcPts val="0"/>
              </a:spcBef>
              <a:buFont typeface="+mj-lt"/>
              <a:buAutoNum type="arabicPeriod" startAt="2"/>
            </a:pPr>
            <a:r>
              <a:rPr lang="en-US" dirty="0" smtClean="0">
                <a:effectLst>
                  <a:outerShdw blurRad="38100" dist="38100" dir="2700000" algn="tl">
                    <a:srgbClr val="000000">
                      <a:alpha val="43137"/>
                    </a:srgbClr>
                  </a:outerShdw>
                </a:effectLst>
              </a:rPr>
              <a:t>Mixing department</a:t>
            </a:r>
            <a:r>
              <a:rPr lang="en-US" dirty="0" smtClean="0"/>
              <a:t> - two separate automatic mixers, each with capacity: up to 8000 loaves of </a:t>
            </a:r>
            <a:r>
              <a:rPr lang="en-US" i="1" dirty="0" smtClean="0"/>
              <a:t>WB </a:t>
            </a:r>
            <a:r>
              <a:rPr lang="en-US" dirty="0" smtClean="0"/>
              <a:t>and 5000 loaves of LDB per day.</a:t>
            </a:r>
          </a:p>
          <a:p>
            <a:pPr algn="ctr">
              <a:buNone/>
            </a:pPr>
            <a:r>
              <a:rPr lang="en-US" sz="2800" dirty="0" smtClean="0"/>
              <a:t>x1</a:t>
            </a:r>
            <a:r>
              <a:rPr lang="sk-SK" sz="2800" dirty="0" smtClean="0"/>
              <a:t> &lt;= 8000</a:t>
            </a:r>
            <a:endParaRPr lang="en-US" sz="2800" dirty="0" smtClean="0"/>
          </a:p>
          <a:p>
            <a:pPr algn="ctr">
              <a:buNone/>
            </a:pPr>
            <a:r>
              <a:rPr lang="en-US" sz="2800" i="1" dirty="0" smtClean="0"/>
              <a:t>x2</a:t>
            </a:r>
            <a:r>
              <a:rPr lang="sk-SK" sz="2800" dirty="0" smtClean="0"/>
              <a:t> &lt;= 5000 </a:t>
            </a:r>
          </a:p>
          <a:p>
            <a:pPr marL="288000" indent="-288000" algn="ctr">
              <a:spcBef>
                <a:spcPts val="0"/>
              </a:spcBef>
              <a:buNone/>
            </a:pPr>
            <a:endParaRPr lang="en-US" sz="2800" dirty="0" smtClean="0"/>
          </a:p>
          <a:p>
            <a:pPr marL="514350" indent="-514350">
              <a:spcBef>
                <a:spcPts val="0"/>
              </a:spcBef>
              <a:buFont typeface="+mj-lt"/>
              <a:buAutoNum type="arabicPeriod" startAt="3"/>
            </a:pPr>
            <a:r>
              <a:rPr lang="en-US" dirty="0" smtClean="0">
                <a:effectLst>
                  <a:outerShdw blurRad="38100" dist="38100" dir="2700000" algn="tl">
                    <a:srgbClr val="000000">
                      <a:alpha val="43137"/>
                    </a:srgbClr>
                  </a:outerShdw>
                </a:effectLst>
              </a:rPr>
              <a:t>Non negativity constrain – </a:t>
            </a:r>
            <a:r>
              <a:rPr lang="en-US" dirty="0" smtClean="0"/>
              <a:t>production quantity must be non negative</a:t>
            </a:r>
          </a:p>
          <a:p>
            <a:pPr marL="514350" indent="-514350" algn="ctr">
              <a:spcBef>
                <a:spcPts val="0"/>
              </a:spcBef>
              <a:buNone/>
            </a:pPr>
            <a:r>
              <a:rPr lang="en-US" sz="2800" dirty="0" smtClean="0"/>
              <a:t>x1, x2</a:t>
            </a:r>
            <a:r>
              <a:rPr lang="sk-SK" sz="2800" dirty="0" smtClean="0"/>
              <a:t> </a:t>
            </a:r>
            <a:r>
              <a:rPr lang="en-US" sz="2800" dirty="0" smtClean="0"/>
              <a:t>&gt;</a:t>
            </a:r>
            <a:r>
              <a:rPr lang="sk-SK" sz="2800" dirty="0" smtClean="0"/>
              <a:t>= 0</a:t>
            </a:r>
            <a:endParaRPr lang="en-US" sz="2800" dirty="0" smtClean="0"/>
          </a:p>
          <a:p>
            <a:pPr marL="514350" indent="-514350">
              <a:spcBef>
                <a:spcPts val="0"/>
              </a:spcBef>
              <a:buFont typeface="+mj-lt"/>
              <a:buAutoNum type="arabicPeriod" startAt="4"/>
            </a:pPr>
            <a:r>
              <a:rPr lang="en-US" dirty="0" smtClean="0">
                <a:effectLst>
                  <a:outerShdw blurRad="38100" dist="38100" dir="2700000" algn="tl">
                    <a:srgbClr val="000000">
                      <a:alpha val="43137"/>
                    </a:srgbClr>
                  </a:outerShdw>
                </a:effectLst>
              </a:rPr>
              <a:t>Integer restriction constrain – </a:t>
            </a:r>
            <a:r>
              <a:rPr lang="en-US" dirty="0" smtClean="0"/>
              <a:t>a whole loaf of bread		x1, x2</a:t>
            </a:r>
            <a:r>
              <a:rPr lang="sk-SK" dirty="0" smtClean="0"/>
              <a:t> = </a:t>
            </a:r>
            <a:r>
              <a:rPr lang="en-US" dirty="0" smtClean="0"/>
              <a:t>integer</a:t>
            </a:r>
          </a:p>
          <a:p>
            <a:pPr marL="514350" indent="-514350">
              <a:spcBef>
                <a:spcPts val="0"/>
              </a:spcBef>
              <a:buFont typeface="+mj-lt"/>
              <a:buAutoNum type="arabicPeriod" startAt="4"/>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86800" cy="838200"/>
          </a:xfrm>
        </p:spPr>
        <p:txBody>
          <a:bodyPr/>
          <a:lstStyle/>
          <a:p>
            <a:r>
              <a:rPr lang="en-US" dirty="0" smtClean="0"/>
              <a:t>Tool for Solving a L</a:t>
            </a:r>
            <a:r>
              <a:rPr lang="sk-SK" dirty="0" smtClean="0"/>
              <a:t>P </a:t>
            </a:r>
            <a:r>
              <a:rPr lang="en-US" dirty="0" smtClean="0"/>
              <a:t>m</a:t>
            </a:r>
            <a:r>
              <a:rPr lang="sk-SK" dirty="0" smtClean="0"/>
              <a:t>odel</a:t>
            </a:r>
            <a:endParaRPr lang="en-US" dirty="0"/>
          </a:p>
        </p:txBody>
      </p:sp>
      <p:sp>
        <p:nvSpPr>
          <p:cNvPr id="3" name="Content Placeholder 2"/>
          <p:cNvSpPr>
            <a:spLocks noGrp="1"/>
          </p:cNvSpPr>
          <p:nvPr>
            <p:ph idx="1"/>
          </p:nvPr>
        </p:nvSpPr>
        <p:spPr/>
        <p:txBody>
          <a:bodyPr/>
          <a:lstStyle/>
          <a:p>
            <a:pPr>
              <a:buNone/>
            </a:pPr>
            <a:r>
              <a:rPr lang="en-US" dirty="0" smtClean="0"/>
              <a:t>SOLVER tool in Excel</a:t>
            </a:r>
            <a:r>
              <a:rPr lang="sk-SK" dirty="0" smtClean="0"/>
              <a:t>:</a:t>
            </a:r>
          </a:p>
          <a:p>
            <a:r>
              <a:rPr lang="en-US" dirty="0" smtClean="0"/>
              <a:t>to solve linear and nonlinear optimization problems </a:t>
            </a:r>
            <a:endParaRPr lang="sk-SK" dirty="0" smtClean="0"/>
          </a:p>
          <a:p>
            <a:r>
              <a:rPr lang="en-US" dirty="0" smtClean="0"/>
              <a:t>allows integer or binary restrictions to be placed on decision variables</a:t>
            </a:r>
            <a:endParaRPr lang="sk-SK" dirty="0" smtClean="0"/>
          </a:p>
          <a:p>
            <a:endParaRPr lang="en-US" dirty="0" smtClean="0"/>
          </a:p>
          <a:p>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60648"/>
            <a:ext cx="8686800" cy="838200"/>
          </a:xfrm>
        </p:spPr>
        <p:txBody>
          <a:bodyPr>
            <a:normAutofit/>
          </a:bodyPr>
          <a:lstStyle/>
          <a:p>
            <a:r>
              <a:rPr lang="en-US" b="1" dirty="0" smtClean="0"/>
              <a:t>Methodology of Econometrics</a:t>
            </a:r>
            <a:endParaRPr lang="en-US" dirty="0"/>
          </a:p>
        </p:txBody>
      </p:sp>
      <p:sp>
        <p:nvSpPr>
          <p:cNvPr id="3" name="Zástupný symbol obsahu 2"/>
          <p:cNvSpPr>
            <a:spLocks noGrp="1"/>
          </p:cNvSpPr>
          <p:nvPr>
            <p:ph idx="1"/>
          </p:nvPr>
        </p:nvSpPr>
        <p:spPr>
          <a:xfrm>
            <a:off x="304800" y="1412776"/>
            <a:ext cx="8686800" cy="5328592"/>
          </a:xfrm>
        </p:spPr>
        <p:txBody>
          <a:bodyPr>
            <a:normAutofit/>
          </a:bodyPr>
          <a:lstStyle/>
          <a:p>
            <a:pPr>
              <a:buNone/>
            </a:pPr>
            <a:r>
              <a:rPr lang="en-US" b="1" dirty="0" smtClean="0"/>
              <a:t>Traditional </a:t>
            </a:r>
            <a:r>
              <a:rPr lang="en-US" dirty="0" smtClean="0"/>
              <a:t>or </a:t>
            </a:r>
            <a:r>
              <a:rPr lang="en-US" b="1" dirty="0" smtClean="0"/>
              <a:t>classical </a:t>
            </a:r>
            <a:r>
              <a:rPr lang="en-US" dirty="0" smtClean="0"/>
              <a:t>methodology</a:t>
            </a:r>
            <a:endParaRPr lang="sk-SK" dirty="0" smtClean="0"/>
          </a:p>
          <a:p>
            <a:pPr>
              <a:buNone/>
            </a:pPr>
            <a:endParaRPr lang="sk-SK" sz="1400" dirty="0" smtClean="0"/>
          </a:p>
          <a:p>
            <a:pPr>
              <a:buNone/>
            </a:pPr>
            <a:r>
              <a:rPr lang="en-US" sz="2400" b="1" dirty="0" smtClean="0"/>
              <a:t>1. Statement of theory or hypothesis</a:t>
            </a:r>
          </a:p>
          <a:p>
            <a:pPr>
              <a:buNone/>
            </a:pPr>
            <a:r>
              <a:rPr lang="en-US" sz="2400" b="1" dirty="0" smtClean="0"/>
              <a:t>2. Specification of the mathematical model</a:t>
            </a:r>
          </a:p>
          <a:p>
            <a:pPr>
              <a:buNone/>
            </a:pPr>
            <a:r>
              <a:rPr lang="en-US" sz="2400" b="1" dirty="0" smtClean="0"/>
              <a:t>3. Specification of the statistical, or econometric model</a:t>
            </a:r>
          </a:p>
          <a:p>
            <a:pPr>
              <a:buNone/>
            </a:pPr>
            <a:r>
              <a:rPr lang="en-US" sz="2400" b="1" dirty="0" smtClean="0"/>
              <a:t>4. Obtaining the data</a:t>
            </a:r>
          </a:p>
          <a:p>
            <a:pPr>
              <a:buNone/>
            </a:pPr>
            <a:r>
              <a:rPr lang="en-US" sz="2400" b="1" dirty="0" smtClean="0"/>
              <a:t>5. Estimation of the parameters of the econometric model</a:t>
            </a:r>
          </a:p>
          <a:p>
            <a:pPr>
              <a:buNone/>
            </a:pPr>
            <a:r>
              <a:rPr lang="en-US" sz="2400" b="1" dirty="0" smtClean="0"/>
              <a:t>6. Hypothesis testing</a:t>
            </a:r>
          </a:p>
          <a:p>
            <a:pPr>
              <a:buNone/>
            </a:pPr>
            <a:r>
              <a:rPr lang="en-US" sz="2400" b="1" dirty="0" smtClean="0"/>
              <a:t>7. Forecasting or prediction</a:t>
            </a:r>
          </a:p>
          <a:p>
            <a:pPr>
              <a:buNone/>
            </a:pPr>
            <a:r>
              <a:rPr lang="en-US" sz="2400" b="1" dirty="0" smtClean="0"/>
              <a:t>8. Using the model for control or policy purposes.</a:t>
            </a:r>
          </a:p>
          <a:p>
            <a:pPr>
              <a:buNone/>
            </a:pPr>
            <a:endParaRPr lang="sk-SK" dirty="0" smtClean="0"/>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t>1</a:t>
            </a:r>
            <a:r>
              <a:rPr lang="en-US" b="1" dirty="0" smtClean="0"/>
              <a:t>. Theory or hypothesis</a:t>
            </a:r>
            <a:r>
              <a:rPr lang="sk-SK" b="1" dirty="0" smtClean="0"/>
              <a:t/>
            </a:r>
            <a:br>
              <a:rPr lang="sk-SK" b="1" dirty="0" smtClean="0"/>
            </a:br>
            <a:endParaRPr lang="sk-SK" dirty="0"/>
          </a:p>
        </p:txBody>
      </p:sp>
      <p:sp>
        <p:nvSpPr>
          <p:cNvPr id="3" name="Zástupný symbol obsahu 2"/>
          <p:cNvSpPr>
            <a:spLocks noGrp="1"/>
          </p:cNvSpPr>
          <p:nvPr>
            <p:ph idx="1"/>
          </p:nvPr>
        </p:nvSpPr>
        <p:spPr>
          <a:xfrm>
            <a:off x="323528" y="1340768"/>
            <a:ext cx="8686800" cy="4813995"/>
          </a:xfrm>
        </p:spPr>
        <p:txBody>
          <a:bodyPr>
            <a:normAutofit/>
          </a:bodyPr>
          <a:lstStyle/>
          <a:p>
            <a:pPr algn="just">
              <a:buNone/>
            </a:pPr>
            <a:r>
              <a:rPr lang="en-US" sz="2200" b="1" dirty="0" smtClean="0"/>
              <a:t>A theory should have a prediction – </a:t>
            </a:r>
            <a:r>
              <a:rPr lang="en-US" sz="2200" b="1" i="1" dirty="0" smtClean="0">
                <a:effectLst>
                  <a:outerShdw blurRad="38100" dist="38100" dir="2700000" algn="tl">
                    <a:srgbClr val="000000">
                      <a:alpha val="43137"/>
                    </a:srgbClr>
                  </a:outerShdw>
                </a:effectLst>
              </a:rPr>
              <a:t>hypothesis</a:t>
            </a:r>
            <a:r>
              <a:rPr lang="en-US" sz="2200" b="1" dirty="0" smtClean="0">
                <a:effectLst>
                  <a:outerShdw blurRad="38100" dist="38100" dir="2700000" algn="tl">
                    <a:srgbClr val="000000">
                      <a:alpha val="43137"/>
                    </a:srgbClr>
                  </a:outerShdw>
                </a:effectLst>
              </a:rPr>
              <a:t> </a:t>
            </a:r>
          </a:p>
          <a:p>
            <a:pPr algn="just">
              <a:buNone/>
            </a:pPr>
            <a:r>
              <a:rPr lang="en-US" sz="2200" b="1" dirty="0" smtClean="0"/>
              <a:t>					</a:t>
            </a:r>
            <a:r>
              <a:rPr lang="en-US" sz="1800" b="1" dirty="0" smtClean="0"/>
              <a:t>(in statistics and econometrics)</a:t>
            </a:r>
          </a:p>
          <a:p>
            <a:pPr algn="just">
              <a:buNone/>
            </a:pPr>
            <a:endParaRPr lang="en-US" sz="1800" b="1" dirty="0" smtClean="0"/>
          </a:p>
          <a:p>
            <a:pPr algn="just">
              <a:buNone/>
            </a:pPr>
            <a:endParaRPr lang="en-US" sz="1800" b="1" dirty="0" smtClean="0"/>
          </a:p>
          <a:p>
            <a:pPr algn="just">
              <a:buNone/>
            </a:pPr>
            <a:r>
              <a:rPr lang="en-US" sz="2000" b="1" dirty="0" smtClean="0"/>
              <a:t>Keynesian theory of consumption:</a:t>
            </a:r>
          </a:p>
          <a:p>
            <a:pPr algn="just">
              <a:buNone/>
            </a:pPr>
            <a:endParaRPr lang="en-US" sz="2000" b="1" dirty="0" smtClean="0"/>
          </a:p>
          <a:p>
            <a:pPr>
              <a:buNone/>
            </a:pPr>
            <a:r>
              <a:rPr lang="en-US" sz="2000" dirty="0" smtClean="0"/>
              <a:t>	Keynes stated - men are disposed to increase their consumption as their income increases, but not as much as the increase in their income.</a:t>
            </a:r>
          </a:p>
          <a:p>
            <a:pPr>
              <a:buNone/>
            </a:pPr>
            <a:endParaRPr lang="en-US" sz="2000" dirty="0" smtClean="0"/>
          </a:p>
          <a:p>
            <a:pPr>
              <a:buNone/>
            </a:pPr>
            <a:r>
              <a:rPr lang="en-US" sz="2000" b="1" dirty="0" smtClean="0"/>
              <a:t>	marginal propensity to consume (MPC) - </a:t>
            </a:r>
            <a:r>
              <a:rPr lang="en-US" sz="2000" dirty="0" smtClean="0"/>
              <a:t>is greater than zero but less than 1.</a:t>
            </a:r>
            <a:endParaRPr lang="en-US" sz="20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t>2. </a:t>
            </a:r>
            <a:r>
              <a:rPr lang="en-US" b="1" dirty="0" smtClean="0"/>
              <a:t>Mathematical Model</a:t>
            </a:r>
            <a:br>
              <a:rPr lang="en-US" b="1" dirty="0" smtClean="0"/>
            </a:br>
            <a:endParaRPr lang="en-US" dirty="0"/>
          </a:p>
        </p:txBody>
      </p:sp>
      <p:sp>
        <p:nvSpPr>
          <p:cNvPr id="3" name="Zástupný symbol obsahu 2"/>
          <p:cNvSpPr>
            <a:spLocks noGrp="1"/>
          </p:cNvSpPr>
          <p:nvPr>
            <p:ph idx="1"/>
          </p:nvPr>
        </p:nvSpPr>
        <p:spPr>
          <a:xfrm>
            <a:off x="304800" y="1268760"/>
            <a:ext cx="8686800" cy="5589240"/>
          </a:xfrm>
        </p:spPr>
        <p:txBody>
          <a:bodyPr>
            <a:normAutofit/>
          </a:bodyPr>
          <a:lstStyle/>
          <a:p>
            <a:pPr>
              <a:buNone/>
            </a:pPr>
            <a:r>
              <a:rPr lang="en-US" dirty="0" smtClean="0"/>
              <a:t>Mathematical equation:</a:t>
            </a:r>
          </a:p>
          <a:p>
            <a:pPr>
              <a:buNone/>
            </a:pPr>
            <a:r>
              <a:rPr lang="en-US" i="1" dirty="0" smtClean="0"/>
              <a:t>				Y</a:t>
            </a:r>
            <a:r>
              <a:rPr lang="en-US" dirty="0" smtClean="0"/>
              <a:t> = β</a:t>
            </a:r>
            <a:r>
              <a:rPr lang="en-US" baseline="-25000" dirty="0" smtClean="0"/>
              <a:t>1</a:t>
            </a:r>
            <a:r>
              <a:rPr lang="en-US" dirty="0" smtClean="0"/>
              <a:t> + β</a:t>
            </a:r>
            <a:r>
              <a:rPr lang="en-US" baseline="-25000" dirty="0" smtClean="0"/>
              <a:t>2</a:t>
            </a:r>
            <a:r>
              <a:rPr lang="en-US" i="1" dirty="0" smtClean="0"/>
              <a:t>X</a:t>
            </a:r>
          </a:p>
          <a:p>
            <a:pPr algn="ctr">
              <a:buNone/>
            </a:pPr>
            <a:r>
              <a:rPr lang="en-US" sz="2000" dirty="0" smtClean="0"/>
              <a:t>β</a:t>
            </a:r>
            <a:r>
              <a:rPr lang="en-US" sz="2000" baseline="-25000" dirty="0" smtClean="0"/>
              <a:t>1</a:t>
            </a:r>
            <a:r>
              <a:rPr lang="en-US" sz="2000" dirty="0" smtClean="0"/>
              <a:t> intercept and β</a:t>
            </a:r>
            <a:r>
              <a:rPr lang="en-US" sz="2000" baseline="-25000" dirty="0" smtClean="0"/>
              <a:t>2</a:t>
            </a:r>
            <a:r>
              <a:rPr lang="en-US" sz="2000" dirty="0" smtClean="0"/>
              <a:t> a slope coefficient.</a:t>
            </a:r>
          </a:p>
          <a:p>
            <a:pPr>
              <a:buNone/>
            </a:pPr>
            <a:r>
              <a:rPr lang="sk-SK" sz="2400" b="1" dirty="0" smtClean="0"/>
              <a:t>THEORY:</a:t>
            </a:r>
          </a:p>
          <a:p>
            <a:r>
              <a:rPr lang="en-US" sz="2400" b="1" dirty="0" smtClean="0"/>
              <a:t>Return to schooling is positive</a:t>
            </a:r>
          </a:p>
          <a:p>
            <a:pPr>
              <a:buNone/>
            </a:pPr>
            <a:r>
              <a:rPr lang="sk-SK" sz="2400" i="1" dirty="0" smtClean="0"/>
              <a:t>		</a:t>
            </a:r>
            <a:r>
              <a:rPr lang="en-US" sz="2400" i="1" dirty="0" smtClean="0"/>
              <a:t>Y  </a:t>
            </a:r>
            <a:r>
              <a:rPr lang="en-US" sz="2400" dirty="0" smtClean="0"/>
              <a:t>= wage</a:t>
            </a:r>
          </a:p>
          <a:p>
            <a:pPr>
              <a:buNone/>
            </a:pPr>
            <a:r>
              <a:rPr lang="en-US" sz="2400" i="1" dirty="0" smtClean="0"/>
              <a:t>		X </a:t>
            </a:r>
            <a:r>
              <a:rPr lang="en-US" sz="2400" dirty="0" smtClean="0"/>
              <a:t>= number of years in school</a:t>
            </a:r>
          </a:p>
          <a:p>
            <a:r>
              <a:rPr lang="en-US" sz="2400" b="1" dirty="0" smtClean="0"/>
              <a:t>Keynesian consumption function:</a:t>
            </a:r>
          </a:p>
          <a:p>
            <a:pPr>
              <a:buNone/>
            </a:pPr>
            <a:r>
              <a:rPr lang="sk-SK" sz="2400" i="1" dirty="0" smtClean="0"/>
              <a:t>		</a:t>
            </a:r>
            <a:r>
              <a:rPr lang="en-US" sz="2400" i="1" dirty="0" smtClean="0"/>
              <a:t>Y  </a:t>
            </a:r>
            <a:r>
              <a:rPr lang="en-US" sz="2400" dirty="0" smtClean="0"/>
              <a:t>= consumption expenditure </a:t>
            </a:r>
          </a:p>
          <a:p>
            <a:pPr>
              <a:buNone/>
            </a:pPr>
            <a:r>
              <a:rPr lang="sk-SK" sz="2400" i="1" dirty="0" smtClean="0"/>
              <a:t>		</a:t>
            </a:r>
            <a:r>
              <a:rPr lang="en-US" sz="2400" i="1" dirty="0" smtClean="0"/>
              <a:t>X </a:t>
            </a:r>
            <a:r>
              <a:rPr lang="en-US" sz="2400" dirty="0" smtClean="0"/>
              <a:t>= income</a:t>
            </a:r>
          </a:p>
          <a:p>
            <a:pPr>
              <a:buNone/>
            </a:pPr>
            <a:r>
              <a:rPr lang="sk-SK" sz="2400" i="1" dirty="0" smtClean="0"/>
              <a:t>		</a:t>
            </a:r>
            <a:r>
              <a:rPr lang="en-US" sz="2400" i="1" dirty="0" smtClean="0"/>
              <a:t>β</a:t>
            </a:r>
            <a:r>
              <a:rPr lang="en-US" sz="2400" dirty="0" smtClean="0"/>
              <a:t>2 measures the MPC 	</a:t>
            </a:r>
            <a:r>
              <a:rPr lang="sk-SK" sz="2400" dirty="0" smtClean="0"/>
              <a:t>0 </a:t>
            </a:r>
            <a:r>
              <a:rPr lang="sk-SK" sz="2400" i="1" dirty="0" smtClean="0"/>
              <a:t>&lt; β</a:t>
            </a:r>
            <a:r>
              <a:rPr lang="sk-SK" sz="2400" dirty="0" smtClean="0"/>
              <a:t>2 </a:t>
            </a:r>
            <a:r>
              <a:rPr lang="sk-SK" sz="2400" i="1" dirty="0" smtClean="0"/>
              <a:t>&lt; </a:t>
            </a:r>
            <a:r>
              <a:rPr lang="sk-SK" sz="2400" dirty="0" smtClean="0"/>
              <a:t>1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t>3. </a:t>
            </a:r>
            <a:r>
              <a:rPr lang="en-US" b="1" dirty="0" smtClean="0"/>
              <a:t>Specification of the Econometric Model</a:t>
            </a:r>
            <a:br>
              <a:rPr lang="en-US" b="1" dirty="0" smtClean="0"/>
            </a:br>
            <a:endParaRPr lang="en-US" dirty="0"/>
          </a:p>
        </p:txBody>
      </p:sp>
      <p:sp>
        <p:nvSpPr>
          <p:cNvPr id="3" name="Zástupný symbol obsahu 2"/>
          <p:cNvSpPr>
            <a:spLocks noGrp="1"/>
          </p:cNvSpPr>
          <p:nvPr>
            <p:ph idx="1"/>
          </p:nvPr>
        </p:nvSpPr>
        <p:spPr>
          <a:xfrm>
            <a:off x="107504" y="1196752"/>
            <a:ext cx="9036496" cy="5661248"/>
          </a:xfrm>
        </p:spPr>
        <p:txBody>
          <a:bodyPr>
            <a:normAutofit/>
          </a:bodyPr>
          <a:lstStyle/>
          <a:p>
            <a:pPr>
              <a:buNone/>
            </a:pPr>
            <a:r>
              <a:rPr lang="en-US" sz="2200" b="1" dirty="0" smtClean="0"/>
              <a:t>Mathematical model</a:t>
            </a:r>
            <a:r>
              <a:rPr lang="en-US" sz="2200" dirty="0" smtClean="0"/>
              <a:t> </a:t>
            </a:r>
            <a:r>
              <a:rPr lang="en-US" sz="2200" b="1" i="1" dirty="0" smtClean="0"/>
              <a:t>- deterministic </a:t>
            </a:r>
            <a:r>
              <a:rPr lang="en-US" sz="2200" dirty="0" smtClean="0"/>
              <a:t>relationship between variables</a:t>
            </a:r>
          </a:p>
          <a:p>
            <a:pPr>
              <a:buNone/>
            </a:pPr>
            <a:endParaRPr lang="en-US" sz="2000" dirty="0" smtClean="0"/>
          </a:p>
          <a:p>
            <a:pPr algn="ctr">
              <a:buNone/>
            </a:pPr>
            <a:r>
              <a:rPr lang="en-US" i="1" dirty="0" smtClean="0"/>
              <a:t>		Y</a:t>
            </a:r>
            <a:r>
              <a:rPr lang="en-US" dirty="0" smtClean="0"/>
              <a:t> = β</a:t>
            </a:r>
            <a:r>
              <a:rPr lang="en-US" baseline="-25000" dirty="0" smtClean="0"/>
              <a:t>1</a:t>
            </a:r>
            <a:r>
              <a:rPr lang="en-US" dirty="0" smtClean="0"/>
              <a:t> + β</a:t>
            </a:r>
            <a:r>
              <a:rPr lang="en-US" baseline="-25000" dirty="0" smtClean="0"/>
              <a:t>2</a:t>
            </a:r>
            <a:r>
              <a:rPr lang="en-US" i="1" dirty="0" smtClean="0"/>
              <a:t>X</a:t>
            </a:r>
            <a:r>
              <a:rPr lang="en-US" dirty="0" smtClean="0"/>
              <a:t> + </a:t>
            </a:r>
            <a:r>
              <a:rPr lang="en-US" i="1" dirty="0" smtClean="0"/>
              <a:t>u 	</a:t>
            </a:r>
            <a:endParaRPr lang="sk-SK" i="1" dirty="0" smtClean="0"/>
          </a:p>
          <a:p>
            <a:pPr>
              <a:buNone/>
            </a:pPr>
            <a:endParaRPr lang="sk-SK" sz="2200" b="1" dirty="0" smtClean="0"/>
          </a:p>
          <a:p>
            <a:pPr>
              <a:buNone/>
            </a:pPr>
            <a:r>
              <a:rPr lang="en-US" sz="2200" b="1" dirty="0" smtClean="0"/>
              <a:t>Econometric model </a:t>
            </a:r>
            <a:r>
              <a:rPr lang="en-US" sz="2200" b="1" i="1" dirty="0" smtClean="0"/>
              <a:t>– random </a:t>
            </a:r>
            <a:r>
              <a:rPr lang="en-US" sz="2200" dirty="0" smtClean="0"/>
              <a:t>or </a:t>
            </a:r>
            <a:r>
              <a:rPr lang="en-US" sz="2200" b="1" i="1" dirty="0" smtClean="0"/>
              <a:t>stochastic </a:t>
            </a:r>
            <a:r>
              <a:rPr lang="en-US" sz="2200" dirty="0" smtClean="0"/>
              <a:t>relationship between variables</a:t>
            </a:r>
            <a:endParaRPr lang="sk-SK" sz="2200" i="1" dirty="0" smtClean="0"/>
          </a:p>
          <a:p>
            <a:pPr algn="ctr">
              <a:buNone/>
            </a:pPr>
            <a:r>
              <a:rPr lang="en-US" i="1" dirty="0" smtClean="0"/>
              <a:t>Y </a:t>
            </a:r>
            <a:r>
              <a:rPr lang="en-US" dirty="0" smtClean="0"/>
              <a:t>= </a:t>
            </a:r>
            <a:r>
              <a:rPr lang="en-US" i="1" dirty="0" smtClean="0"/>
              <a:t>β</a:t>
            </a:r>
            <a:r>
              <a:rPr lang="en-US" dirty="0" smtClean="0"/>
              <a:t>1 + </a:t>
            </a:r>
            <a:r>
              <a:rPr lang="en-US" i="1" dirty="0" smtClean="0"/>
              <a:t>β</a:t>
            </a:r>
            <a:r>
              <a:rPr lang="en-US" dirty="0" smtClean="0"/>
              <a:t>2</a:t>
            </a:r>
            <a:r>
              <a:rPr lang="en-US" i="1" dirty="0" smtClean="0"/>
              <a:t>X </a:t>
            </a:r>
            <a:r>
              <a:rPr lang="en-US" dirty="0" smtClean="0"/>
              <a:t>+ </a:t>
            </a:r>
            <a:r>
              <a:rPr lang="en-US" i="1" dirty="0" smtClean="0">
                <a:sym typeface="Symbol"/>
              </a:rPr>
              <a:t></a:t>
            </a:r>
            <a:r>
              <a:rPr lang="en-US" i="1" dirty="0" smtClean="0"/>
              <a:t> </a:t>
            </a:r>
            <a:endParaRPr lang="en-US" dirty="0" smtClean="0"/>
          </a:p>
          <a:p>
            <a:pPr algn="ctr">
              <a:buNone/>
            </a:pPr>
            <a:r>
              <a:rPr lang="en-US" i="1" dirty="0" smtClean="0"/>
              <a:t> </a:t>
            </a:r>
            <a:r>
              <a:rPr lang="en-US" sz="2200" b="1" dirty="0" smtClean="0">
                <a:effectLst>
                  <a:outerShdw blurRad="38100" dist="38100" dir="2700000" algn="tl">
                    <a:srgbClr val="000000">
                      <a:alpha val="43137"/>
                    </a:srgbClr>
                  </a:outerShdw>
                </a:effectLst>
              </a:rPr>
              <a:t>u or </a:t>
            </a:r>
            <a:r>
              <a:rPr lang="en-US" sz="2200" b="1" i="1" dirty="0" smtClean="0">
                <a:effectLst>
                  <a:outerShdw blurRad="38100" dist="38100" dir="2700000" algn="tl">
                    <a:srgbClr val="000000">
                      <a:alpha val="43137"/>
                    </a:srgbClr>
                  </a:outerShdw>
                </a:effectLst>
                <a:sym typeface="Symbol"/>
              </a:rPr>
              <a:t></a:t>
            </a:r>
            <a:r>
              <a:rPr lang="en-US" sz="2200" b="1" i="1" dirty="0" smtClean="0">
                <a:effectLst>
                  <a:outerShdw blurRad="38100" dist="38100" dir="2700000" algn="tl">
                    <a:srgbClr val="000000">
                      <a:alpha val="43137"/>
                    </a:srgbClr>
                  </a:outerShdw>
                </a:effectLst>
              </a:rPr>
              <a:t> 	</a:t>
            </a:r>
            <a:r>
              <a:rPr lang="en-US" sz="2200" dirty="0" smtClean="0"/>
              <a:t>- </a:t>
            </a:r>
            <a:r>
              <a:rPr lang="en-US" sz="2200" b="1" dirty="0" smtClean="0"/>
              <a:t>disturbance,</a:t>
            </a:r>
            <a:r>
              <a:rPr lang="en-US" sz="2200" dirty="0" smtClean="0"/>
              <a:t> </a:t>
            </a:r>
            <a:r>
              <a:rPr lang="en-US" sz="2200" b="1" dirty="0" smtClean="0"/>
              <a:t>error term, </a:t>
            </a:r>
            <a:r>
              <a:rPr lang="en-US" sz="2200" dirty="0" smtClean="0"/>
              <a:t>or </a:t>
            </a:r>
            <a:r>
              <a:rPr lang="en-US" sz="2200" b="1" dirty="0" smtClean="0"/>
              <a:t>random (stochastic) variable </a:t>
            </a:r>
          </a:p>
          <a:p>
            <a:pPr>
              <a:buNone/>
            </a:pPr>
            <a:r>
              <a:rPr lang="en-US" sz="2200" b="1" dirty="0" smtClean="0"/>
              <a:t>		- </a:t>
            </a:r>
            <a:r>
              <a:rPr lang="en-US" sz="2200" dirty="0" smtClean="0"/>
              <a:t>represents other non-quantifiable, unknown factors that 	  		affect Y, also represents </a:t>
            </a:r>
            <a:r>
              <a:rPr lang="en-US" sz="2200" dirty="0" err="1" smtClean="0"/>
              <a:t>mismeasurements</a:t>
            </a:r>
            <a:r>
              <a:rPr lang="en-US" sz="2200" dirty="0" smtClean="0"/>
              <a:t>	</a:t>
            </a:r>
            <a:r>
              <a:rPr lang="en-US" sz="2400" dirty="0" smtClean="0"/>
              <a:t> </a:t>
            </a:r>
            <a:r>
              <a:rPr lang="en-US" sz="2400" b="1" dirty="0" smtClean="0"/>
              <a:t>	</a:t>
            </a:r>
          </a:p>
          <a:p>
            <a:pPr>
              <a:buNone/>
            </a:pPr>
            <a:endParaRPr lang="en-US" sz="2000" dirty="0" smtClean="0"/>
          </a:p>
          <a:p>
            <a:pPr algn="ctr">
              <a:buNone/>
            </a:pPr>
            <a:r>
              <a:rPr lang="en-US" sz="2000" i="1" dirty="0" smtClean="0">
                <a:effectLst>
                  <a:outerShdw blurRad="38100" dist="38100" dir="2700000" algn="tl">
                    <a:srgbClr val="000000">
                      <a:alpha val="43137"/>
                    </a:srgbClr>
                  </a:outerShdw>
                </a:effectLst>
              </a:rPr>
              <a:t>EXAMLE: relationship between Crop yield vs. Rain fall</a:t>
            </a:r>
            <a:endParaRPr lang="en-US" sz="2000" i="1"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t>4</a:t>
            </a:r>
            <a:r>
              <a:rPr lang="en-US" b="1" dirty="0" smtClean="0"/>
              <a:t>. Obtain Data</a:t>
            </a:r>
            <a:br>
              <a:rPr lang="en-US" b="1" dirty="0" smtClean="0"/>
            </a:br>
            <a:endParaRPr lang="en-US" dirty="0"/>
          </a:p>
        </p:txBody>
      </p:sp>
      <p:sp>
        <p:nvSpPr>
          <p:cNvPr id="3" name="Zástupný symbol obsahu 2"/>
          <p:cNvSpPr>
            <a:spLocks noGrp="1"/>
          </p:cNvSpPr>
          <p:nvPr>
            <p:ph sz="half" idx="1"/>
          </p:nvPr>
        </p:nvSpPr>
        <p:spPr>
          <a:xfrm>
            <a:off x="304800" y="1600200"/>
            <a:ext cx="8371656" cy="4724400"/>
          </a:xfrm>
        </p:spPr>
        <p:txBody>
          <a:bodyPr>
            <a:normAutofit/>
          </a:bodyPr>
          <a:lstStyle/>
          <a:p>
            <a:r>
              <a:rPr lang="en-US" sz="3200" b="1" dirty="0" smtClean="0"/>
              <a:t>observational</a:t>
            </a:r>
            <a:r>
              <a:rPr lang="en-US" sz="3200" dirty="0" smtClean="0"/>
              <a:t> data non-experimental data,</a:t>
            </a:r>
          </a:p>
          <a:p>
            <a:r>
              <a:rPr lang="en-US" sz="3200" b="1" dirty="0" smtClean="0"/>
              <a:t>experimental</a:t>
            </a:r>
            <a:r>
              <a:rPr lang="en-US" sz="3200" dirty="0" smtClean="0"/>
              <a:t> data</a:t>
            </a:r>
          </a:p>
          <a:p>
            <a:pPr>
              <a:buNone/>
            </a:pPr>
            <a:endParaRPr lang="en-US" sz="3200" dirty="0" smtClean="0"/>
          </a:p>
          <a:p>
            <a:pPr>
              <a:buNone/>
            </a:pPr>
            <a:r>
              <a:rPr lang="en-US" sz="3200" b="1" dirty="0" smtClean="0">
                <a:effectLst>
                  <a:outerShdw blurRad="38100" dist="38100" dir="2700000" algn="tl">
                    <a:srgbClr val="000000">
                      <a:alpha val="43137"/>
                    </a:srgbClr>
                  </a:outerShdw>
                </a:effectLst>
              </a:rPr>
              <a:t>Types of Data</a:t>
            </a:r>
          </a:p>
          <a:p>
            <a:r>
              <a:rPr lang="en-US" sz="3200" b="1" dirty="0" smtClean="0"/>
              <a:t>time series data</a:t>
            </a:r>
            <a:endParaRPr lang="en-US" sz="3200" dirty="0" smtClean="0"/>
          </a:p>
          <a:p>
            <a:r>
              <a:rPr lang="en-US" sz="3200" b="1" dirty="0" smtClean="0"/>
              <a:t>cross-section data</a:t>
            </a:r>
            <a:endParaRPr lang="en-US" sz="3200" dirty="0" smtClean="0"/>
          </a:p>
          <a:p>
            <a:r>
              <a:rPr lang="en-US" sz="3200" b="1" dirty="0" smtClean="0"/>
              <a:t>pooled data</a:t>
            </a:r>
            <a:endParaRPr lang="en-US" sz="3200" dirty="0" smtClean="0"/>
          </a:p>
          <a:p>
            <a:pPr>
              <a:buNone/>
            </a:pPr>
            <a:endParaRPr lang="sk-SK" sz="3200" b="1" dirty="0" smtClean="0"/>
          </a:p>
        </p:txBody>
      </p:sp>
      <p:sp>
        <p:nvSpPr>
          <p:cNvPr id="4" name="Zástupný symbol obsahu 3"/>
          <p:cNvSpPr>
            <a:spLocks noGrp="1"/>
          </p:cNvSpPr>
          <p:nvPr>
            <p:ph sz="half" idx="2"/>
          </p:nvPr>
        </p:nvSpPr>
        <p:spPr>
          <a:xfrm>
            <a:off x="4644008" y="3284984"/>
            <a:ext cx="4343400" cy="3255640"/>
          </a:xfrm>
        </p:spPr>
        <p:txBody>
          <a:bodyPr>
            <a:normAutofit/>
          </a:bodyPr>
          <a:lstStyle/>
          <a:p>
            <a:pPr>
              <a:buNone/>
            </a:pPr>
            <a:r>
              <a:rPr lang="en-US" sz="3200" b="1" dirty="0" smtClean="0">
                <a:effectLst>
                  <a:outerShdw blurRad="38100" dist="38100" dir="2700000" algn="tl">
                    <a:srgbClr val="000000">
                      <a:alpha val="43137"/>
                    </a:srgbClr>
                  </a:outerShdw>
                </a:effectLst>
              </a:rPr>
              <a:t>Measurement of Scale</a:t>
            </a:r>
            <a:r>
              <a:rPr lang="en-US" sz="3200" dirty="0" smtClean="0">
                <a:effectLst>
                  <a:outerShdw blurRad="38100" dist="38100" dir="2700000" algn="tl">
                    <a:srgbClr val="000000">
                      <a:alpha val="43137"/>
                    </a:srgbClr>
                  </a:outerShdw>
                </a:effectLst>
              </a:rPr>
              <a:t> </a:t>
            </a:r>
          </a:p>
          <a:p>
            <a:pPr lvl="0"/>
            <a:r>
              <a:rPr lang="en-US" sz="3200" b="1" dirty="0" smtClean="0"/>
              <a:t>Ratio scale</a:t>
            </a:r>
            <a:r>
              <a:rPr lang="en-US" sz="3200" dirty="0" smtClean="0"/>
              <a:t> </a:t>
            </a:r>
          </a:p>
          <a:p>
            <a:pPr lvl="0"/>
            <a:r>
              <a:rPr lang="en-US" sz="3200" b="1" dirty="0" smtClean="0"/>
              <a:t>Interval scale</a:t>
            </a:r>
            <a:r>
              <a:rPr lang="en-US" sz="3200" dirty="0" smtClean="0"/>
              <a:t> </a:t>
            </a:r>
          </a:p>
          <a:p>
            <a:pPr lvl="0"/>
            <a:r>
              <a:rPr lang="en-US" sz="3200" b="1" dirty="0" smtClean="0"/>
              <a:t>Ordinal scale</a:t>
            </a:r>
            <a:r>
              <a:rPr lang="en-US" sz="3200" dirty="0" smtClean="0"/>
              <a:t> </a:t>
            </a:r>
          </a:p>
          <a:p>
            <a:pPr lvl="0"/>
            <a:r>
              <a:rPr lang="en-US" sz="3200" b="1" dirty="0" smtClean="0"/>
              <a:t>Nominal scale</a:t>
            </a:r>
            <a:endParaRPr lang="en-US" sz="3200" dirty="0" smtClean="0"/>
          </a:p>
          <a:p>
            <a:endParaRPr lang="sk-S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en-US" b="1" dirty="0" smtClean="0"/>
              <a:t>5. Estimation of the model</a:t>
            </a:r>
            <a:br>
              <a:rPr lang="en-US" b="1" dirty="0" smtClean="0"/>
            </a:br>
            <a:endParaRPr lang="en-US" dirty="0"/>
          </a:p>
        </p:txBody>
      </p:sp>
      <p:sp>
        <p:nvSpPr>
          <p:cNvPr id="3" name="Zástupný symbol obsahu 2"/>
          <p:cNvSpPr>
            <a:spLocks noGrp="1"/>
          </p:cNvSpPr>
          <p:nvPr>
            <p:ph idx="1"/>
          </p:nvPr>
        </p:nvSpPr>
        <p:spPr>
          <a:xfrm>
            <a:off x="304800" y="1340768"/>
            <a:ext cx="8686800" cy="4739357"/>
          </a:xfrm>
        </p:spPr>
        <p:txBody>
          <a:bodyPr>
            <a:normAutofit/>
          </a:bodyPr>
          <a:lstStyle/>
          <a:p>
            <a:r>
              <a:rPr lang="en-US" dirty="0" smtClean="0"/>
              <a:t>to estimate the parameters of the function, </a:t>
            </a:r>
            <a:r>
              <a:rPr lang="en-US" i="1" dirty="0" smtClean="0"/>
              <a:t>β</a:t>
            </a:r>
            <a:r>
              <a:rPr lang="en-US" dirty="0" smtClean="0"/>
              <a:t>1 and </a:t>
            </a:r>
            <a:r>
              <a:rPr lang="en-US" i="1" dirty="0" smtClean="0"/>
              <a:t>β</a:t>
            </a:r>
            <a:r>
              <a:rPr lang="en-US" dirty="0" smtClean="0"/>
              <a:t>2, </a:t>
            </a:r>
          </a:p>
          <a:p>
            <a:pPr>
              <a:buNone/>
            </a:pPr>
            <a:endParaRPr lang="sk-SK" sz="2400" dirty="0" smtClean="0"/>
          </a:p>
          <a:p>
            <a:pPr algn="ctr">
              <a:buNone/>
            </a:pPr>
            <a:r>
              <a:rPr lang="sk-SK" sz="2800" b="1" i="1" dirty="0" smtClean="0"/>
              <a:t>R</a:t>
            </a:r>
            <a:r>
              <a:rPr lang="en-US" sz="2800" b="1" i="1" dirty="0" smtClean="0"/>
              <a:t>egression analysis</a:t>
            </a:r>
            <a:r>
              <a:rPr lang="sk-SK" sz="2800" b="1" i="1" dirty="0" smtClean="0"/>
              <a:t> - </a:t>
            </a:r>
            <a:r>
              <a:rPr lang="sk-SK" sz="2800" dirty="0" smtClean="0"/>
              <a:t>s</a:t>
            </a:r>
            <a:r>
              <a:rPr lang="en-US" sz="2800" dirty="0" err="1" smtClean="0"/>
              <a:t>tatistical</a:t>
            </a:r>
            <a:r>
              <a:rPr lang="en-US" sz="2800" dirty="0" smtClean="0"/>
              <a:t> technique -</a:t>
            </a:r>
            <a:r>
              <a:rPr lang="sk-SK" sz="2800" dirty="0" smtClean="0"/>
              <a:t> </a:t>
            </a:r>
            <a:r>
              <a:rPr lang="en-GB" sz="2800" dirty="0" smtClean="0"/>
              <a:t>the single most important tool at the econometrician’s disposal</a:t>
            </a:r>
            <a:endParaRPr lang="sk-SK" sz="2800" dirty="0" smtClean="0"/>
          </a:p>
          <a:p>
            <a:pPr algn="ctr">
              <a:buNone/>
            </a:pPr>
            <a:endParaRPr lang="en-US" sz="2800" i="1" dirty="0" smtClean="0"/>
          </a:p>
          <a:p>
            <a:pPr>
              <a:buNone/>
            </a:pPr>
            <a:r>
              <a:rPr lang="en-US" i="1" dirty="0" smtClean="0"/>
              <a:t>			</a:t>
            </a:r>
            <a:r>
              <a:rPr lang="en-US" dirty="0" smtClean="0"/>
              <a:t>Ŷ</a:t>
            </a:r>
            <a:r>
              <a:rPr lang="en-US" i="1" dirty="0" smtClean="0"/>
              <a:t> </a:t>
            </a:r>
            <a:r>
              <a:rPr lang="en-US" dirty="0" smtClean="0"/>
              <a:t>= −184</a:t>
            </a:r>
            <a:r>
              <a:rPr lang="en-US" i="1" dirty="0" smtClean="0"/>
              <a:t>.</a:t>
            </a:r>
            <a:r>
              <a:rPr lang="en-US" dirty="0" smtClean="0"/>
              <a:t>08 + 0</a:t>
            </a:r>
            <a:r>
              <a:rPr lang="en-US" i="1" dirty="0" smtClean="0"/>
              <a:t>.</a:t>
            </a:r>
            <a:r>
              <a:rPr lang="en-US" dirty="0" smtClean="0"/>
              <a:t>7064</a:t>
            </a:r>
            <a:r>
              <a:rPr lang="en-US" i="1" dirty="0" smtClean="0"/>
              <a:t>X</a:t>
            </a:r>
          </a:p>
          <a:p>
            <a:pPr>
              <a:buNone/>
            </a:pPr>
            <a:endParaRPr lang="en-US" dirty="0" smtClean="0"/>
          </a:p>
          <a:p>
            <a:pPr>
              <a:buNone/>
            </a:pPr>
            <a:r>
              <a:rPr lang="en-US" sz="2800" dirty="0" smtClean="0"/>
              <a:t>			Ŷ - is an estimate of consumption</a:t>
            </a:r>
            <a:endParaRPr lang="en-US" sz="2800" i="1" dirty="0" smtClean="0"/>
          </a:p>
          <a:p>
            <a:endParaRPr lang="sk-SK"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S010167117">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7F2B7E9-5261-4B76-8106-8FD597076013}">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3D63DFC5-BD86-44A0-BB46-B5446B26D14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DCC4D5-5D03-4D0C-B4BB-8AC1F52CA6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1459</Words>
  <Application>Microsoft Office PowerPoint</Application>
  <PresentationFormat>Prezentácia na obrazovke (4:3)</PresentationFormat>
  <Paragraphs>270</Paragraphs>
  <Slides>35</Slides>
  <Notes>1</Notes>
  <HiddenSlides>0</HiddenSlides>
  <MMClips>0</MMClips>
  <ScaleCrop>false</ScaleCrop>
  <HeadingPairs>
    <vt:vector size="8" baseType="variant">
      <vt:variant>
        <vt:lpstr>Použité písma</vt:lpstr>
      </vt:variant>
      <vt:variant>
        <vt:i4>7</vt:i4>
      </vt:variant>
      <vt:variant>
        <vt:lpstr>Motív</vt:lpstr>
      </vt:variant>
      <vt:variant>
        <vt:i4>1</vt:i4>
      </vt:variant>
      <vt:variant>
        <vt:lpstr>Vložené servery OLE</vt:lpstr>
      </vt:variant>
      <vt:variant>
        <vt:i4>2</vt:i4>
      </vt:variant>
      <vt:variant>
        <vt:lpstr>Nadpisy snímok</vt:lpstr>
      </vt:variant>
      <vt:variant>
        <vt:i4>35</vt:i4>
      </vt:variant>
    </vt:vector>
  </HeadingPairs>
  <TitlesOfParts>
    <vt:vector size="45" baseType="lpstr">
      <vt:lpstr>Arial</vt:lpstr>
      <vt:lpstr>Calibri</vt:lpstr>
      <vt:lpstr>Franklin Gothic Book</vt:lpstr>
      <vt:lpstr>Franklin Gothic Medium</vt:lpstr>
      <vt:lpstr>Symbol</vt:lpstr>
      <vt:lpstr>Times New Roman</vt:lpstr>
      <vt:lpstr>Wingdings 2</vt:lpstr>
      <vt:lpstr>TS010167117</vt:lpstr>
      <vt:lpstr>Document</vt:lpstr>
      <vt:lpstr>Rovnica</vt:lpstr>
      <vt:lpstr>Prezentácia programu PowerPoint</vt:lpstr>
      <vt:lpstr>Econometrics</vt:lpstr>
      <vt:lpstr>Econometric Theory</vt:lpstr>
      <vt:lpstr>Methodology of Econometrics</vt:lpstr>
      <vt:lpstr>1. Theory or hypothesis </vt:lpstr>
      <vt:lpstr>2. Mathematical Model </vt:lpstr>
      <vt:lpstr>3. Specification of the Econometric Model </vt:lpstr>
      <vt:lpstr>4. Obtain Data </vt:lpstr>
      <vt:lpstr>5. Estimation of the model </vt:lpstr>
      <vt:lpstr>Prezentácia programu PowerPoint</vt:lpstr>
      <vt:lpstr>Prezentácia programu PowerPoint</vt:lpstr>
      <vt:lpstr>TERMINOLOGY AND NOTATION</vt:lpstr>
      <vt:lpstr>Determining the Regression Coefficients Finding a Line of Best Fit</vt:lpstr>
      <vt:lpstr>Ordinary Least Squares (OLS)</vt:lpstr>
      <vt:lpstr>The Theory of OLS</vt:lpstr>
      <vt:lpstr>How does OLS get estimates of the coefficients?</vt:lpstr>
      <vt:lpstr>RESULTS</vt:lpstr>
      <vt:lpstr>Prezentácia programu PowerPoint</vt:lpstr>
      <vt:lpstr>multiple regression model</vt:lpstr>
      <vt:lpstr>Verification of the statistical significance of the model</vt:lpstr>
      <vt:lpstr>Verification of the statistical significance of parameters</vt:lpstr>
      <vt:lpstr>Assumption of Ordinary Least Squares </vt:lpstr>
      <vt:lpstr>The log-log transformation </vt:lpstr>
      <vt:lpstr>Log – log model</vt:lpstr>
      <vt:lpstr>Semi-log transformation</vt:lpstr>
      <vt:lpstr>Dummy variables   </vt:lpstr>
      <vt:lpstr>LINEAR PROGRAMMING</vt:lpstr>
      <vt:lpstr>Linear programming problem</vt:lpstr>
      <vt:lpstr>Linear Programming Model </vt:lpstr>
      <vt:lpstr>A Simple Product-Mix Model</vt:lpstr>
      <vt:lpstr>How Do I Define the LP Model?</vt:lpstr>
      <vt:lpstr>2 step: define the Objective Function</vt:lpstr>
      <vt:lpstr>3 step: define the Constraints</vt:lpstr>
      <vt:lpstr>3 step: define the Constraints</vt:lpstr>
      <vt:lpstr>Tool for Solving a LP model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2010-09-30T09:23:52Z</dcterms:created>
  <dcterms:modified xsi:type="dcterms:W3CDTF">2019-04-05T12:32:43Z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TC101671179990</vt:lpwstr>
  </property>
</Properties>
</file>