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70" r:id="rId6"/>
    <p:sldId id="269" r:id="rId7"/>
    <p:sldId id="272" r:id="rId8"/>
    <p:sldId id="271" r:id="rId9"/>
    <p:sldId id="273" r:id="rId10"/>
    <p:sldId id="27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0811-2036-4256-AAD3-81FE8D31326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86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0811-2036-4256-AAD3-81FE8D31326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916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0811-2036-4256-AAD3-81FE8D31326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0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0811-2036-4256-AAD3-81FE8D31326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662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0811-2036-4256-AAD3-81FE8D31326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56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0811-2036-4256-AAD3-81FE8D31326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78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0811-2036-4256-AAD3-81FE8D31326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12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0811-2036-4256-AAD3-81FE8D31326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29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0811-2036-4256-AAD3-81FE8D31326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2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0811-2036-4256-AAD3-81FE8D31326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195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0811-2036-4256-AAD3-81FE8D31326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22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A0811-2036-4256-AAD3-81FE8D31326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2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sk-SK" b="1" dirty="0" err="1" smtClean="0"/>
              <a:t>Op</a:t>
            </a:r>
            <a:r>
              <a:rPr lang="en-US" b="1" dirty="0" err="1" smtClean="0"/>
              <a:t>eračn</a:t>
            </a:r>
            <a:r>
              <a:rPr lang="sk-SK" b="1" dirty="0" smtClean="0"/>
              <a:t>ý</a:t>
            </a:r>
            <a:r>
              <a:rPr lang="en-US" b="1" dirty="0" smtClean="0"/>
              <a:t> </a:t>
            </a:r>
            <a:r>
              <a:rPr lang="en-US" b="1" dirty="0" err="1" smtClean="0"/>
              <a:t>výskum</a:t>
            </a:r>
            <a:r>
              <a:rPr lang="sk-SK" b="1" dirty="0"/>
              <a:t/>
            </a:r>
            <a:br>
              <a:rPr lang="sk-SK" b="1" dirty="0"/>
            </a:br>
            <a:r>
              <a:rPr lang="en-US" dirty="0"/>
              <a:t/>
            </a:r>
            <a:br>
              <a:rPr lang="en-US" dirty="0"/>
            </a:br>
            <a:r>
              <a:rPr lang="sk-SK" dirty="0" smtClean="0"/>
              <a:t>-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/>
              <a:t>optimálne</a:t>
            </a:r>
            <a:r>
              <a:rPr lang="en-US" sz="4400" dirty="0" smtClean="0"/>
              <a:t> </a:t>
            </a:r>
            <a:r>
              <a:rPr lang="en-US" sz="4400" dirty="0" err="1" smtClean="0"/>
              <a:t>programovanie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7013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4118"/>
          </a:xfrm>
        </p:spPr>
        <p:txBody>
          <a:bodyPr>
            <a:normAutofit/>
          </a:bodyPr>
          <a:lstStyle/>
          <a:p>
            <a:r>
              <a:rPr lang="sk-SK" sz="40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Úloha lineárneho programovania </a:t>
            </a:r>
            <a:r>
              <a:rPr lang="sk-SK" sz="4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s umelou bázou</a:t>
            </a: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622854"/>
            <a:ext cx="10515600" cy="49921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sz="2000" dirty="0"/>
              <a:t>Poľnohospodársky podnik sa rozhoduje, v akom pomere rozdelí 15 ha ornej pôdy medzi pšenicu, </a:t>
            </a:r>
            <a:r>
              <a:rPr lang="sk-SK" sz="2000" dirty="0" smtClean="0"/>
              <a:t> </a:t>
            </a:r>
            <a:r>
              <a:rPr lang="sk-SK" sz="2000" dirty="0"/>
              <a:t>jačmeň a </a:t>
            </a:r>
            <a:r>
              <a:rPr lang="sk-SK" sz="2000" dirty="0" smtClean="0"/>
              <a:t>kukuricu. </a:t>
            </a:r>
            <a:r>
              <a:rPr lang="sk-SK" sz="2000" dirty="0"/>
              <a:t>Očakávaná </a:t>
            </a:r>
            <a:r>
              <a:rPr lang="sk-SK" sz="2000" dirty="0" smtClean="0"/>
              <a:t>hektárová úroda </a:t>
            </a:r>
            <a:r>
              <a:rPr lang="sk-SK" sz="2000" dirty="0"/>
              <a:t>pšenice je </a:t>
            </a:r>
            <a:r>
              <a:rPr lang="sk-SK" sz="2000" dirty="0" smtClean="0"/>
              <a:t>4.8 t, </a:t>
            </a:r>
            <a:r>
              <a:rPr lang="sk-SK" sz="2000" dirty="0"/>
              <a:t>kŕmneho jačmeňa je </a:t>
            </a:r>
            <a:r>
              <a:rPr lang="sk-SK" sz="2000" dirty="0" smtClean="0"/>
              <a:t>3.9 t na, </a:t>
            </a:r>
            <a:r>
              <a:rPr lang="sk-SK" sz="2000" dirty="0"/>
              <a:t>kukurice </a:t>
            </a:r>
            <a:r>
              <a:rPr lang="sk-SK" sz="2000" dirty="0" smtClean="0"/>
              <a:t>5.7 t. </a:t>
            </a:r>
            <a:r>
              <a:rPr lang="sk-SK" sz="2000" dirty="0"/>
              <a:t>K dispozícii na celkové náklady má </a:t>
            </a:r>
            <a:r>
              <a:rPr lang="sk-SK" sz="2000" dirty="0" smtClean="0"/>
              <a:t>5300 </a:t>
            </a:r>
            <a:r>
              <a:rPr lang="sk-SK" sz="2000" dirty="0"/>
              <a:t>€</a:t>
            </a:r>
            <a:r>
              <a:rPr lang="sk-SK" sz="2000" dirty="0" smtClean="0"/>
              <a:t> , </a:t>
            </a:r>
            <a:r>
              <a:rPr lang="sk-SK" sz="2000" dirty="0"/>
              <a:t>pričom na hektár pšenice uvažuje s nákladmi </a:t>
            </a:r>
            <a:r>
              <a:rPr lang="sk-SK" sz="2000" dirty="0" smtClean="0"/>
              <a:t>300 </a:t>
            </a:r>
            <a:r>
              <a:rPr lang="sk-SK" sz="2000" dirty="0"/>
              <a:t>€</a:t>
            </a:r>
            <a:r>
              <a:rPr lang="sk-SK" sz="2000" dirty="0" smtClean="0"/>
              <a:t>, </a:t>
            </a:r>
            <a:r>
              <a:rPr lang="sk-SK" sz="2000" dirty="0"/>
              <a:t>kŕmneho jačmeňa 2</a:t>
            </a:r>
            <a:r>
              <a:rPr lang="sk-SK" sz="2000" dirty="0" smtClean="0"/>
              <a:t>30 </a:t>
            </a:r>
            <a:r>
              <a:rPr lang="sk-SK" sz="2000" dirty="0"/>
              <a:t>€ </a:t>
            </a:r>
            <a:r>
              <a:rPr lang="sk-SK" sz="2000" dirty="0" smtClean="0"/>
              <a:t>a </a:t>
            </a:r>
            <a:r>
              <a:rPr lang="sk-SK" sz="2000" dirty="0"/>
              <a:t>kukurice s </a:t>
            </a:r>
            <a:r>
              <a:rPr lang="sk-SK" sz="2000" dirty="0" smtClean="0"/>
              <a:t>550 €. </a:t>
            </a:r>
            <a:r>
              <a:rPr lang="sk-SK" sz="2000" dirty="0"/>
              <a:t>Poľnohospodársky podnik má uzavretú hospodársku zmluvu na minimálne </a:t>
            </a:r>
            <a:r>
              <a:rPr lang="sk-SK" sz="2000" dirty="0" smtClean="0"/>
              <a:t>50 t </a:t>
            </a:r>
            <a:r>
              <a:rPr lang="sk-SK" sz="2000" dirty="0"/>
              <a:t>zrnín. Očakávaná cena pšenice </a:t>
            </a:r>
            <a:r>
              <a:rPr lang="sk-SK" sz="2000" dirty="0" smtClean="0"/>
              <a:t>155 </a:t>
            </a:r>
            <a:r>
              <a:rPr lang="sk-SK" sz="2000" dirty="0"/>
              <a:t>€/t, kŕmneho jačmeňa </a:t>
            </a:r>
            <a:r>
              <a:rPr lang="sk-SK" sz="2000" dirty="0" smtClean="0"/>
              <a:t>134 </a:t>
            </a:r>
            <a:r>
              <a:rPr lang="sk-SK" sz="2000" dirty="0"/>
              <a:t>€/t a kukurice na zrno </a:t>
            </a:r>
            <a:r>
              <a:rPr lang="sk-SK" sz="2000" dirty="0" smtClean="0"/>
              <a:t>143 </a:t>
            </a:r>
            <a:r>
              <a:rPr lang="sk-SK" sz="2000" dirty="0"/>
              <a:t>€/t</a:t>
            </a:r>
            <a:r>
              <a:rPr lang="sk-SK" sz="2000" dirty="0" smtClean="0"/>
              <a:t>. </a:t>
            </a:r>
            <a:r>
              <a:rPr lang="sk-SK" sz="2000" dirty="0"/>
              <a:t>Úlohou je navrhnúť rozdelenie ornej pôdy medzi pšenicu, kŕmny jačmeň a kukuricu na zrno tak, aby bola dosiahnutá maximálna trhová produkcia. </a:t>
            </a:r>
          </a:p>
          <a:p>
            <a:pPr marL="0" indent="0" algn="just">
              <a:buNone/>
            </a:pPr>
            <a:endParaRPr lang="sk-SK" sz="2000" dirty="0" smtClean="0"/>
          </a:p>
          <a:p>
            <a:pPr marL="0" indent="0" algn="just">
              <a:buNone/>
            </a:pPr>
            <a:endParaRPr lang="sk-SK" sz="2000" dirty="0"/>
          </a:p>
          <a:p>
            <a:pPr marL="0" indent="0" algn="just">
              <a:buNone/>
            </a:pPr>
            <a:endParaRPr lang="sk-SK" sz="2000" dirty="0" smtClean="0"/>
          </a:p>
          <a:p>
            <a:pPr marL="0" indent="0" algn="just">
              <a:buNone/>
            </a:pPr>
            <a:endParaRPr lang="sk-SK" sz="2000" dirty="0"/>
          </a:p>
          <a:p>
            <a:pPr marL="0" indent="0" algn="just">
              <a:buNone/>
            </a:pPr>
            <a:endParaRPr lang="sk-SK" sz="2000" dirty="0" smtClean="0"/>
          </a:p>
          <a:p>
            <a:pPr marL="0" indent="0" algn="just">
              <a:buNone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325503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Ekonomicko-matematický</a:t>
            </a:r>
            <a:r>
              <a:rPr lang="en-US" b="1" dirty="0" smtClean="0"/>
              <a:t> model </a:t>
            </a:r>
            <a:r>
              <a:rPr lang="en-US" b="1" dirty="0" err="1" smtClean="0"/>
              <a:t>úlohy</a:t>
            </a:r>
            <a:r>
              <a:rPr lang="en-US" b="1" dirty="0" smtClean="0"/>
              <a:t> </a:t>
            </a:r>
            <a:r>
              <a:rPr lang="en-US" b="1" dirty="0" err="1" smtClean="0"/>
              <a:t>lineárneho</a:t>
            </a:r>
            <a:r>
              <a:rPr lang="en-US" b="1" dirty="0" smtClean="0"/>
              <a:t> </a:t>
            </a:r>
            <a:r>
              <a:rPr lang="en-US" b="1" dirty="0" err="1" smtClean="0"/>
              <a:t>programovania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Všeobecný</a:t>
            </a:r>
            <a:r>
              <a:rPr lang="en-US" b="1" dirty="0" smtClean="0"/>
              <a:t> </a:t>
            </a:r>
            <a:r>
              <a:rPr lang="en-US" b="1" dirty="0" err="1" smtClean="0"/>
              <a:t>tvar</a:t>
            </a:r>
            <a:r>
              <a:rPr lang="en-US" b="1" dirty="0" smtClean="0"/>
              <a:t> </a:t>
            </a:r>
            <a:r>
              <a:rPr lang="en-US" b="1" dirty="0" err="1" smtClean="0"/>
              <a:t>ekonomicko-matematického</a:t>
            </a:r>
            <a:r>
              <a:rPr lang="en-US" b="1" dirty="0" smtClean="0"/>
              <a:t> </a:t>
            </a:r>
            <a:r>
              <a:rPr lang="en-US" b="1" dirty="0" err="1" smtClean="0"/>
              <a:t>modelu</a:t>
            </a:r>
            <a:r>
              <a:rPr lang="en-US" b="1" dirty="0" smtClean="0"/>
              <a:t> </a:t>
            </a:r>
            <a:r>
              <a:rPr lang="en-US" b="1" dirty="0" err="1" smtClean="0"/>
              <a:t>úlohy</a:t>
            </a:r>
            <a:r>
              <a:rPr lang="en-US" b="1" dirty="0" smtClean="0"/>
              <a:t> LP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350" y="2629316"/>
            <a:ext cx="8739691" cy="32277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1346" y="5168195"/>
            <a:ext cx="5401524" cy="137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04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Všeobecný</a:t>
            </a:r>
            <a:r>
              <a:rPr lang="en-US" b="1" dirty="0" smtClean="0"/>
              <a:t> </a:t>
            </a:r>
            <a:r>
              <a:rPr lang="en-US" b="1" dirty="0" err="1" smtClean="0"/>
              <a:t>tvar</a:t>
            </a:r>
            <a:r>
              <a:rPr lang="en-US" b="1" dirty="0" smtClean="0"/>
              <a:t> </a:t>
            </a:r>
            <a:r>
              <a:rPr lang="en-US" b="1" dirty="0" err="1" smtClean="0"/>
              <a:t>ekonomicko-matematického</a:t>
            </a:r>
            <a:r>
              <a:rPr lang="en-US" b="1" dirty="0" smtClean="0"/>
              <a:t> </a:t>
            </a:r>
            <a:r>
              <a:rPr lang="en-US" b="1" dirty="0" err="1" smtClean="0"/>
              <a:t>modelu</a:t>
            </a:r>
            <a:r>
              <a:rPr lang="en-US" b="1" dirty="0" smtClean="0"/>
              <a:t> </a:t>
            </a:r>
            <a:r>
              <a:rPr lang="en-US" b="1" dirty="0" err="1" smtClean="0"/>
              <a:t>úlohy</a:t>
            </a:r>
            <a:r>
              <a:rPr lang="en-US" b="1" dirty="0" smtClean="0"/>
              <a:t> LP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684" y="1857717"/>
            <a:ext cx="9932421" cy="390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26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Všeobecný</a:t>
            </a:r>
            <a:r>
              <a:rPr lang="en-US" b="1" dirty="0" smtClean="0"/>
              <a:t> </a:t>
            </a:r>
            <a:r>
              <a:rPr lang="en-US" b="1" dirty="0" err="1" smtClean="0"/>
              <a:t>tvar</a:t>
            </a:r>
            <a:r>
              <a:rPr lang="en-US" b="1" dirty="0" smtClean="0"/>
              <a:t> </a:t>
            </a:r>
            <a:r>
              <a:rPr lang="en-US" b="1" dirty="0" err="1" smtClean="0"/>
              <a:t>ekonomicko-matematického</a:t>
            </a:r>
            <a:r>
              <a:rPr lang="en-US" b="1" dirty="0" smtClean="0"/>
              <a:t> </a:t>
            </a:r>
            <a:r>
              <a:rPr lang="en-US" b="1" dirty="0" err="1" smtClean="0"/>
              <a:t>modelu</a:t>
            </a:r>
            <a:r>
              <a:rPr lang="en-US" b="1" dirty="0" smtClean="0"/>
              <a:t> </a:t>
            </a:r>
            <a:r>
              <a:rPr lang="en-US" b="1" dirty="0" err="1" smtClean="0"/>
              <a:t>úlohy</a:t>
            </a:r>
            <a:r>
              <a:rPr lang="en-US" b="1" dirty="0" smtClean="0"/>
              <a:t> LP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5875" y="1496053"/>
            <a:ext cx="9826309" cy="5099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76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Štandardný</a:t>
            </a:r>
            <a:r>
              <a:rPr lang="en-US" b="1" dirty="0" smtClean="0"/>
              <a:t> </a:t>
            </a:r>
            <a:r>
              <a:rPr lang="en-US" b="1" dirty="0" err="1" smtClean="0"/>
              <a:t>tvar</a:t>
            </a:r>
            <a:r>
              <a:rPr lang="en-US" b="1" dirty="0" smtClean="0"/>
              <a:t> </a:t>
            </a:r>
            <a:r>
              <a:rPr lang="en-US" b="1" dirty="0" err="1" smtClean="0"/>
              <a:t>ekonomicko-matematického</a:t>
            </a:r>
            <a:r>
              <a:rPr lang="en-US" b="1" dirty="0" smtClean="0"/>
              <a:t> </a:t>
            </a:r>
            <a:r>
              <a:rPr lang="en-US" b="1" dirty="0" err="1" smtClean="0"/>
              <a:t>modelu</a:t>
            </a:r>
            <a:r>
              <a:rPr lang="en-US" b="1" dirty="0" smtClean="0"/>
              <a:t> </a:t>
            </a:r>
            <a:r>
              <a:rPr lang="en-US" b="1" dirty="0" err="1" smtClean="0"/>
              <a:t>úlohy</a:t>
            </a:r>
            <a:r>
              <a:rPr lang="en-US" b="1" dirty="0" smtClean="0"/>
              <a:t> 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Transformácia</a:t>
            </a:r>
            <a:r>
              <a:rPr lang="en-US" dirty="0" smtClean="0"/>
              <a:t> </a:t>
            </a:r>
            <a:r>
              <a:rPr lang="en-US" dirty="0" err="1" smtClean="0"/>
              <a:t>všeobecnej</a:t>
            </a:r>
            <a:r>
              <a:rPr lang="en-US" dirty="0" smtClean="0"/>
              <a:t> </a:t>
            </a:r>
            <a:r>
              <a:rPr lang="en-US" dirty="0" err="1" smtClean="0"/>
              <a:t>úlohy</a:t>
            </a:r>
            <a:r>
              <a:rPr lang="en-US" dirty="0" smtClean="0"/>
              <a:t> LP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úlohu</a:t>
            </a:r>
            <a:r>
              <a:rPr lang="en-US" dirty="0" smtClean="0"/>
              <a:t> v </a:t>
            </a:r>
            <a:r>
              <a:rPr lang="en-US" dirty="0" err="1" smtClean="0"/>
              <a:t>štandardnom</a:t>
            </a:r>
            <a:r>
              <a:rPr lang="en-US" dirty="0" smtClean="0"/>
              <a:t> </a:t>
            </a:r>
            <a:r>
              <a:rPr lang="en-US" dirty="0" err="1" smtClean="0"/>
              <a:t>tvare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uskutočňuje</a:t>
            </a:r>
            <a:r>
              <a:rPr lang="en-US" dirty="0" smtClean="0"/>
              <a:t> </a:t>
            </a:r>
            <a:r>
              <a:rPr lang="en-US" dirty="0" err="1" smtClean="0"/>
              <a:t>pomocou</a:t>
            </a:r>
            <a:r>
              <a:rPr lang="en-US" dirty="0" smtClean="0"/>
              <a:t> </a:t>
            </a:r>
            <a:r>
              <a:rPr lang="en-US" dirty="0" err="1" smtClean="0"/>
              <a:t>tzv</a:t>
            </a:r>
            <a:r>
              <a:rPr lang="en-US" dirty="0" smtClean="0"/>
              <a:t>. </a:t>
            </a:r>
            <a:r>
              <a:rPr lang="en-US" dirty="0" err="1" smtClean="0"/>
              <a:t>doplnkových</a:t>
            </a:r>
            <a:r>
              <a:rPr lang="en-US" dirty="0" smtClean="0"/>
              <a:t> </a:t>
            </a:r>
            <a:r>
              <a:rPr lang="en-US" dirty="0" err="1" smtClean="0"/>
              <a:t>premenných</a:t>
            </a:r>
            <a:r>
              <a:rPr lang="en-US" dirty="0" smtClean="0"/>
              <a:t>, </a:t>
            </a:r>
            <a:r>
              <a:rPr lang="en-US" dirty="0" err="1" smtClean="0"/>
              <a:t>ktorými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transformujú</a:t>
            </a:r>
            <a:r>
              <a:rPr lang="en-US" dirty="0" smtClean="0"/>
              <a:t> </a:t>
            </a:r>
            <a:r>
              <a:rPr lang="en-US" dirty="0" err="1" smtClean="0"/>
              <a:t>obmedzujúce</a:t>
            </a:r>
            <a:r>
              <a:rPr lang="en-US" dirty="0" smtClean="0"/>
              <a:t> </a:t>
            </a:r>
            <a:r>
              <a:rPr lang="en-US" dirty="0" err="1" smtClean="0"/>
              <a:t>podmienky</a:t>
            </a:r>
            <a:r>
              <a:rPr lang="en-US" dirty="0" smtClean="0"/>
              <a:t> v </a:t>
            </a:r>
            <a:r>
              <a:rPr lang="en-US" dirty="0" err="1" smtClean="0"/>
              <a:t>tvare</a:t>
            </a:r>
            <a:r>
              <a:rPr lang="en-US" dirty="0" smtClean="0"/>
              <a:t> </a:t>
            </a:r>
            <a:r>
              <a:rPr lang="en-US" dirty="0" err="1" smtClean="0"/>
              <a:t>nerovníc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podmienky</a:t>
            </a:r>
            <a:r>
              <a:rPr lang="en-US" dirty="0" smtClean="0"/>
              <a:t> v </a:t>
            </a:r>
            <a:r>
              <a:rPr lang="en-US" dirty="0" err="1" smtClean="0"/>
              <a:t>tvare</a:t>
            </a:r>
            <a:r>
              <a:rPr lang="en-US" dirty="0" smtClean="0"/>
              <a:t> </a:t>
            </a:r>
            <a:r>
              <a:rPr lang="en-US" dirty="0" err="1" smtClean="0"/>
              <a:t>rovníc</a:t>
            </a:r>
            <a:r>
              <a:rPr lang="en-US" dirty="0" smtClean="0"/>
              <a:t> </a:t>
            </a:r>
            <a:r>
              <a:rPr lang="en-US" dirty="0" err="1" smtClean="0"/>
              <a:t>rozšírením</a:t>
            </a:r>
            <a:r>
              <a:rPr lang="en-US" dirty="0" smtClean="0"/>
              <a:t> </a:t>
            </a:r>
            <a:r>
              <a:rPr lang="en-US" dirty="0" err="1" smtClean="0"/>
              <a:t>ľavej</a:t>
            </a:r>
            <a:r>
              <a:rPr lang="en-US" dirty="0" smtClean="0"/>
              <a:t> </a:t>
            </a:r>
            <a:r>
              <a:rPr lang="en-US" dirty="0" err="1" smtClean="0"/>
              <a:t>strany</a:t>
            </a:r>
            <a:r>
              <a:rPr lang="en-US" dirty="0" smtClean="0"/>
              <a:t> </a:t>
            </a:r>
            <a:r>
              <a:rPr lang="en-US" dirty="0" err="1" smtClean="0"/>
              <a:t>príslušnej</a:t>
            </a:r>
            <a:r>
              <a:rPr lang="en-US" dirty="0" smtClean="0"/>
              <a:t> </a:t>
            </a:r>
            <a:r>
              <a:rPr lang="en-US" dirty="0" err="1" smtClean="0"/>
              <a:t>nerovnice</a:t>
            </a:r>
            <a:r>
              <a:rPr lang="en-US" dirty="0" smtClean="0"/>
              <a:t> o </a:t>
            </a:r>
            <a:r>
              <a:rPr lang="en-US" dirty="0" err="1" smtClean="0"/>
              <a:t>doplnkovú</a:t>
            </a:r>
            <a:r>
              <a:rPr lang="en-US" dirty="0" smtClean="0"/>
              <a:t> </a:t>
            </a:r>
            <a:r>
              <a:rPr lang="en-US" dirty="0" err="1" smtClean="0"/>
              <a:t>premennú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a) </a:t>
            </a:r>
            <a:r>
              <a:rPr lang="en-US" dirty="0" err="1" smtClean="0"/>
              <a:t>doplnková</a:t>
            </a:r>
            <a:r>
              <a:rPr lang="en-US" dirty="0" smtClean="0"/>
              <a:t> </a:t>
            </a:r>
            <a:r>
              <a:rPr lang="en-US" dirty="0" err="1" smtClean="0"/>
              <a:t>premenná</a:t>
            </a:r>
            <a:r>
              <a:rPr lang="en-US" dirty="0" smtClean="0"/>
              <a:t> je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ľavej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nerovnice</a:t>
            </a:r>
            <a:r>
              <a:rPr lang="en-US" dirty="0" smtClean="0"/>
              <a:t> </a:t>
            </a:r>
            <a:r>
              <a:rPr lang="en-US" dirty="0" err="1" smtClean="0"/>
              <a:t>typu</a:t>
            </a:r>
            <a:r>
              <a:rPr lang="en-US" dirty="0" smtClean="0"/>
              <a:t> ≤ </a:t>
            </a:r>
            <a:r>
              <a:rPr lang="en-US" dirty="0" err="1" smtClean="0"/>
              <a:t>pripočítaná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b) </a:t>
            </a:r>
            <a:r>
              <a:rPr lang="en-US" dirty="0" err="1" smtClean="0"/>
              <a:t>doplnková</a:t>
            </a:r>
            <a:r>
              <a:rPr lang="en-US" dirty="0" smtClean="0"/>
              <a:t> </a:t>
            </a:r>
            <a:r>
              <a:rPr lang="en-US" dirty="0" err="1" smtClean="0"/>
              <a:t>premenná</a:t>
            </a:r>
            <a:r>
              <a:rPr lang="en-US" dirty="0" smtClean="0"/>
              <a:t> je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ľavej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nerovnice</a:t>
            </a:r>
            <a:r>
              <a:rPr lang="en-US" dirty="0" smtClean="0"/>
              <a:t> </a:t>
            </a:r>
            <a:r>
              <a:rPr lang="en-US" dirty="0" err="1" smtClean="0"/>
              <a:t>typu</a:t>
            </a:r>
            <a:r>
              <a:rPr lang="en-US" dirty="0" smtClean="0"/>
              <a:t> ≥ </a:t>
            </a:r>
            <a:r>
              <a:rPr lang="en-US" dirty="0" err="1" smtClean="0"/>
              <a:t>odpočítaná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615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Štandardný</a:t>
            </a:r>
            <a:r>
              <a:rPr lang="en-US" b="1" dirty="0"/>
              <a:t> </a:t>
            </a:r>
            <a:r>
              <a:rPr lang="en-US" b="1" dirty="0" err="1" smtClean="0"/>
              <a:t>tvar</a:t>
            </a:r>
            <a:r>
              <a:rPr lang="en-US" b="1" dirty="0" smtClean="0"/>
              <a:t> </a:t>
            </a:r>
            <a:r>
              <a:rPr lang="en-US" b="1" dirty="0" err="1"/>
              <a:t>ekonomicko-matematického</a:t>
            </a:r>
            <a:r>
              <a:rPr lang="en-US" b="1" dirty="0"/>
              <a:t> </a:t>
            </a:r>
            <a:r>
              <a:rPr lang="en-US" b="1" dirty="0" err="1"/>
              <a:t>modelu</a:t>
            </a:r>
            <a:r>
              <a:rPr lang="en-US" b="1" dirty="0"/>
              <a:t> </a:t>
            </a:r>
            <a:r>
              <a:rPr lang="en-US" b="1" dirty="0" err="1"/>
              <a:t>úlohy</a:t>
            </a:r>
            <a:r>
              <a:rPr lang="en-US" b="1" dirty="0"/>
              <a:t> 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EMM </a:t>
            </a:r>
            <a:r>
              <a:rPr lang="en-US" dirty="0" err="1" smtClean="0"/>
              <a:t>úlohy</a:t>
            </a:r>
            <a:r>
              <a:rPr lang="en-US" dirty="0" smtClean="0"/>
              <a:t> LP </a:t>
            </a:r>
            <a:r>
              <a:rPr lang="en-US" dirty="0" err="1" smtClean="0"/>
              <a:t>vyjadrený</a:t>
            </a:r>
            <a:r>
              <a:rPr lang="en-US" dirty="0" smtClean="0"/>
              <a:t> v </a:t>
            </a:r>
            <a:r>
              <a:rPr lang="en-US" dirty="0" err="1" smtClean="0"/>
              <a:t>štandardnom</a:t>
            </a:r>
            <a:r>
              <a:rPr lang="en-US" dirty="0" smtClean="0"/>
              <a:t> </a:t>
            </a:r>
            <a:r>
              <a:rPr lang="en-US" dirty="0" err="1" smtClean="0"/>
              <a:t>tvare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686" y="2464560"/>
            <a:ext cx="8854244" cy="327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107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Kánonický</a:t>
            </a:r>
            <a:r>
              <a:rPr lang="en-US" b="1" dirty="0"/>
              <a:t> </a:t>
            </a:r>
            <a:r>
              <a:rPr lang="en-US" b="1" dirty="0" err="1"/>
              <a:t>tvar</a:t>
            </a:r>
            <a:r>
              <a:rPr lang="en-US" b="1" dirty="0"/>
              <a:t> EMM </a:t>
            </a:r>
            <a:r>
              <a:rPr lang="en-US" b="1" dirty="0" err="1"/>
              <a:t>úlohy</a:t>
            </a:r>
            <a:r>
              <a:rPr lang="en-US" b="1" dirty="0"/>
              <a:t> LP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Úloha</a:t>
            </a:r>
            <a:r>
              <a:rPr lang="en-US" dirty="0" smtClean="0"/>
              <a:t> LP je v </a:t>
            </a:r>
            <a:r>
              <a:rPr lang="en-US" b="1" dirty="0" err="1" smtClean="0"/>
              <a:t>kánonickom</a:t>
            </a:r>
            <a:r>
              <a:rPr lang="en-US" b="1" dirty="0" smtClean="0"/>
              <a:t> </a:t>
            </a:r>
            <a:r>
              <a:rPr lang="en-US" b="1" dirty="0" err="1" smtClean="0"/>
              <a:t>tvare</a:t>
            </a:r>
            <a:r>
              <a:rPr lang="en-US" dirty="0" smtClean="0"/>
              <a:t>,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matica</a:t>
            </a:r>
            <a:r>
              <a:rPr lang="en-US" dirty="0" smtClean="0"/>
              <a:t> </a:t>
            </a:r>
            <a:r>
              <a:rPr lang="en-US" dirty="0" err="1" smtClean="0"/>
              <a:t>koeficientov</a:t>
            </a:r>
            <a:r>
              <a:rPr lang="en-US" dirty="0" smtClean="0"/>
              <a:t> v </a:t>
            </a:r>
            <a:r>
              <a:rPr lang="en-US" dirty="0" err="1" smtClean="0"/>
              <a:t>obmedzujúcich</a:t>
            </a:r>
            <a:r>
              <a:rPr lang="en-US" dirty="0" smtClean="0"/>
              <a:t> </a:t>
            </a:r>
            <a:r>
              <a:rPr lang="en-US" dirty="0" err="1" smtClean="0"/>
              <a:t>podmienkach</a:t>
            </a:r>
            <a:r>
              <a:rPr lang="en-US" dirty="0" smtClean="0"/>
              <a:t> </a:t>
            </a:r>
            <a:r>
              <a:rPr lang="en-US" dirty="0" err="1" smtClean="0"/>
              <a:t>úlohy</a:t>
            </a:r>
            <a:r>
              <a:rPr lang="en-US" dirty="0" smtClean="0"/>
              <a:t> v </a:t>
            </a:r>
            <a:r>
              <a:rPr lang="en-US" dirty="0" err="1" smtClean="0"/>
              <a:t>štandardnom</a:t>
            </a:r>
            <a:r>
              <a:rPr lang="en-US" dirty="0" smtClean="0"/>
              <a:t> </a:t>
            </a:r>
            <a:r>
              <a:rPr lang="en-US" dirty="0" err="1" smtClean="0"/>
              <a:t>tvare</a:t>
            </a:r>
            <a:r>
              <a:rPr lang="en-US" dirty="0" smtClean="0"/>
              <a:t> </a:t>
            </a:r>
            <a:r>
              <a:rPr lang="en-US" dirty="0" err="1" smtClean="0"/>
              <a:t>obsahuje</a:t>
            </a:r>
            <a:r>
              <a:rPr lang="en-US" dirty="0" smtClean="0"/>
              <a:t> </a:t>
            </a:r>
            <a:r>
              <a:rPr lang="en-US" b="1" dirty="0" err="1" smtClean="0"/>
              <a:t>jednotkovú</a:t>
            </a:r>
            <a:r>
              <a:rPr lang="en-US" b="1" dirty="0" smtClean="0"/>
              <a:t> </a:t>
            </a:r>
            <a:r>
              <a:rPr lang="en-US" b="1" dirty="0" err="1" smtClean="0"/>
              <a:t>maticu</a:t>
            </a:r>
            <a:r>
              <a:rPr lang="en-US" b="1" dirty="0" smtClean="0"/>
              <a:t> </a:t>
            </a:r>
            <a:r>
              <a:rPr lang="en-US" dirty="0" err="1" smtClean="0"/>
              <a:t>typu</a:t>
            </a:r>
            <a:r>
              <a:rPr lang="en-US" dirty="0" smtClean="0"/>
              <a:t> </a:t>
            </a:r>
            <a:r>
              <a:rPr lang="en-US" dirty="0" err="1" smtClean="0"/>
              <a:t>m.m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submaticu</a:t>
            </a:r>
            <a:r>
              <a:rPr lang="en-US" dirty="0" smtClean="0"/>
              <a:t>. </a:t>
            </a:r>
            <a:r>
              <a:rPr lang="en-US" dirty="0" err="1" smtClean="0"/>
              <a:t>Kánonický</a:t>
            </a:r>
            <a:r>
              <a:rPr lang="en-US" dirty="0" smtClean="0"/>
              <a:t> </a:t>
            </a:r>
            <a:r>
              <a:rPr lang="en-US" dirty="0" err="1" smtClean="0"/>
              <a:t>tvar</a:t>
            </a:r>
            <a:r>
              <a:rPr lang="en-US" dirty="0" smtClean="0"/>
              <a:t> EMM </a:t>
            </a:r>
            <a:r>
              <a:rPr lang="en-US" dirty="0" err="1" smtClean="0"/>
              <a:t>úlohy</a:t>
            </a:r>
            <a:r>
              <a:rPr lang="en-US" dirty="0" smtClean="0"/>
              <a:t> LP, </a:t>
            </a:r>
            <a:r>
              <a:rPr lang="en-US" dirty="0" err="1" smtClean="0"/>
              <a:t>ktorý</a:t>
            </a:r>
            <a:r>
              <a:rPr lang="en-US" dirty="0" smtClean="0"/>
              <a:t> je </a:t>
            </a:r>
            <a:r>
              <a:rPr lang="en-US" dirty="0" err="1" smtClean="0"/>
              <a:t>ekvivalentný</a:t>
            </a:r>
            <a:r>
              <a:rPr lang="en-US" dirty="0" smtClean="0"/>
              <a:t> s </a:t>
            </a:r>
            <a:r>
              <a:rPr lang="en-US" dirty="0" err="1" smtClean="0"/>
              <a:t>úlohou</a:t>
            </a:r>
            <a:r>
              <a:rPr lang="en-US" dirty="0" smtClean="0"/>
              <a:t> v </a:t>
            </a:r>
            <a:r>
              <a:rPr lang="en-US" dirty="0" err="1" smtClean="0"/>
              <a:t>štandardnom</a:t>
            </a:r>
            <a:r>
              <a:rPr lang="en-US" dirty="0" smtClean="0"/>
              <a:t> </a:t>
            </a:r>
            <a:r>
              <a:rPr lang="en-US" dirty="0" err="1" smtClean="0"/>
              <a:t>tvare</a:t>
            </a:r>
            <a:r>
              <a:rPr lang="en-US" dirty="0" smtClean="0"/>
              <a:t>, </a:t>
            </a:r>
            <a:r>
              <a:rPr lang="en-US" dirty="0" err="1" smtClean="0"/>
              <a:t>dostaneme</a:t>
            </a:r>
            <a:r>
              <a:rPr lang="en-US" dirty="0" smtClean="0"/>
              <a:t> </a:t>
            </a:r>
            <a:r>
              <a:rPr lang="en-US" dirty="0" err="1" smtClean="0"/>
              <a:t>Gausovou-Jordanovou</a:t>
            </a:r>
            <a:r>
              <a:rPr lang="en-US" dirty="0" smtClean="0"/>
              <a:t> </a:t>
            </a:r>
            <a:r>
              <a:rPr lang="en-US" dirty="0" err="1" smtClean="0"/>
              <a:t>metódou</a:t>
            </a:r>
            <a:r>
              <a:rPr lang="en-US" dirty="0" smtClean="0"/>
              <a:t> </a:t>
            </a:r>
            <a:r>
              <a:rPr lang="en-US" dirty="0" err="1" smtClean="0"/>
              <a:t>úplnej</a:t>
            </a:r>
            <a:r>
              <a:rPr lang="en-US" dirty="0" smtClean="0"/>
              <a:t> </a:t>
            </a:r>
            <a:r>
              <a:rPr lang="en-US" dirty="0" err="1" smtClean="0"/>
              <a:t>eliminácie</a:t>
            </a:r>
            <a:r>
              <a:rPr lang="en-US" dirty="0" smtClean="0"/>
              <a:t>. </a:t>
            </a:r>
            <a:r>
              <a:rPr lang="en-US" dirty="0" err="1" smtClean="0"/>
              <a:t>Predpokladajme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v </a:t>
            </a:r>
            <a:r>
              <a:rPr lang="en-US" dirty="0" err="1" smtClean="0"/>
              <a:t>sústave</a:t>
            </a:r>
            <a:r>
              <a:rPr lang="en-US" dirty="0" smtClean="0"/>
              <a:t> (2.14) </a:t>
            </a:r>
            <a:r>
              <a:rPr lang="en-US" dirty="0" err="1" smtClean="0"/>
              <a:t>sú</a:t>
            </a:r>
            <a:r>
              <a:rPr lang="en-US" dirty="0" smtClean="0"/>
              <a:t> </a:t>
            </a:r>
            <a:r>
              <a:rPr lang="en-US" dirty="0" err="1" smtClean="0"/>
              <a:t>všetky</a:t>
            </a:r>
            <a:r>
              <a:rPr lang="en-US" dirty="0" smtClean="0"/>
              <a:t> </a:t>
            </a:r>
            <a:r>
              <a:rPr lang="en-US" dirty="0" err="1" smtClean="0"/>
              <a:t>rovnice</a:t>
            </a:r>
            <a:r>
              <a:rPr lang="en-US" dirty="0" smtClean="0"/>
              <a:t> </a:t>
            </a:r>
            <a:r>
              <a:rPr lang="en-US" dirty="0" err="1" smtClean="0"/>
              <a:t>lineárne</a:t>
            </a:r>
            <a:r>
              <a:rPr lang="en-US" dirty="0" smtClean="0"/>
              <a:t> </a:t>
            </a:r>
            <a:r>
              <a:rPr lang="en-US" dirty="0" err="1" smtClean="0"/>
              <a:t>nezávislé</a:t>
            </a:r>
            <a:r>
              <a:rPr lang="en-US" dirty="0" smtClean="0"/>
              <a:t>.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úpravu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kánonický</a:t>
            </a:r>
            <a:r>
              <a:rPr lang="en-US" dirty="0" smtClean="0"/>
              <a:t> </a:t>
            </a:r>
            <a:r>
              <a:rPr lang="en-US" dirty="0" err="1" smtClean="0"/>
              <a:t>tvar</a:t>
            </a:r>
            <a:r>
              <a:rPr lang="en-US" dirty="0" smtClean="0"/>
              <a:t> </a:t>
            </a:r>
            <a:r>
              <a:rPr lang="en-US" dirty="0" err="1" smtClean="0"/>
              <a:t>realizujme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premenných</a:t>
            </a:r>
            <a:r>
              <a:rPr lang="en-US" dirty="0" smtClean="0"/>
              <a:t> x1, x2,...</a:t>
            </a:r>
            <a:r>
              <a:rPr lang="en-US" dirty="0" err="1" smtClean="0"/>
              <a:t>xm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820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Kánonický</a:t>
            </a:r>
            <a:r>
              <a:rPr lang="en-US" b="1" dirty="0" smtClean="0"/>
              <a:t> </a:t>
            </a:r>
            <a:r>
              <a:rPr lang="en-US" b="1" dirty="0" err="1" smtClean="0"/>
              <a:t>tvar</a:t>
            </a:r>
            <a:r>
              <a:rPr lang="en-US" b="1" dirty="0" smtClean="0"/>
              <a:t> EMM </a:t>
            </a:r>
            <a:r>
              <a:rPr lang="en-US" b="1" dirty="0" err="1" smtClean="0"/>
              <a:t>úlohy</a:t>
            </a:r>
            <a:r>
              <a:rPr lang="en-US" b="1" dirty="0" smtClean="0"/>
              <a:t> LP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8209" y="1614641"/>
            <a:ext cx="9208471" cy="5048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878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4118"/>
          </a:xfrm>
        </p:spPr>
        <p:txBody>
          <a:bodyPr>
            <a:normAutofit/>
          </a:bodyPr>
          <a:lstStyle/>
          <a:p>
            <a:r>
              <a:rPr lang="sk-SK" sz="40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Úloha lineárneho programovania bez umelej bázy</a:t>
            </a: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622854"/>
            <a:ext cx="10515600" cy="49921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sz="2000" dirty="0"/>
              <a:t>Podnik uvažuje s možnosťou výroby štyroch druhov výrobkov V</a:t>
            </a:r>
            <a:r>
              <a:rPr lang="sk-SK" sz="2000" baseline="-25000" dirty="0"/>
              <a:t>1</a:t>
            </a:r>
            <a:r>
              <a:rPr lang="sk-SK" sz="2000" dirty="0"/>
              <a:t>, V</a:t>
            </a:r>
            <a:r>
              <a:rPr lang="sk-SK" sz="2000" baseline="-25000" dirty="0"/>
              <a:t>2</a:t>
            </a:r>
            <a:r>
              <a:rPr lang="sk-SK" sz="2000" dirty="0"/>
              <a:t>, V</a:t>
            </a:r>
            <a:r>
              <a:rPr lang="sk-SK" sz="2000" baseline="-25000" dirty="0"/>
              <a:t>3</a:t>
            </a:r>
            <a:r>
              <a:rPr lang="sk-SK" sz="2000" dirty="0"/>
              <a:t>, a pri ich výrobe používa tri rozdielne suroviny S</a:t>
            </a:r>
            <a:r>
              <a:rPr lang="sk-SK" sz="2000" baseline="-25000" dirty="0"/>
              <a:t>1</a:t>
            </a:r>
            <a:r>
              <a:rPr lang="sk-SK" sz="2000" dirty="0"/>
              <a:t>, S</a:t>
            </a:r>
            <a:r>
              <a:rPr lang="sk-SK" sz="2000" baseline="-25000" dirty="0"/>
              <a:t>2</a:t>
            </a:r>
            <a:r>
              <a:rPr lang="sk-SK" sz="2000" dirty="0"/>
              <a:t>, S</a:t>
            </a:r>
            <a:r>
              <a:rPr lang="sk-SK" sz="2000" baseline="-25000" dirty="0"/>
              <a:t>3</a:t>
            </a:r>
            <a:r>
              <a:rPr lang="sk-SK" sz="2000" dirty="0"/>
              <a:t>. Spotreba surovín na jednu jednotku výrobku, disponibilné množstvá surovín v plánovacom období, ako aj realizačné ceny výrobkov sú uvedené v tabuľke 1. Úlohou je navrhnúť takú kombináciu výroby, ktorá na báze disponibilných zdrojov zabezpečí maximálny objem produkcie v realizačných cenách. </a:t>
            </a:r>
            <a:endParaRPr lang="sk-SK" sz="2000" dirty="0" smtClean="0"/>
          </a:p>
          <a:p>
            <a:pPr marL="0" indent="0" algn="just">
              <a:buNone/>
            </a:pPr>
            <a:endParaRPr lang="sk-SK" sz="2000" dirty="0"/>
          </a:p>
          <a:p>
            <a:pPr marL="0" indent="0" algn="just">
              <a:buNone/>
            </a:pPr>
            <a:endParaRPr lang="sk-SK" sz="2000" dirty="0" smtClean="0"/>
          </a:p>
          <a:p>
            <a:pPr marL="0" indent="0" algn="just">
              <a:buNone/>
            </a:pPr>
            <a:endParaRPr lang="sk-SK" sz="2000" dirty="0"/>
          </a:p>
          <a:p>
            <a:pPr marL="0" indent="0" algn="just">
              <a:buNone/>
            </a:pPr>
            <a:endParaRPr lang="sk-SK" sz="2000" dirty="0" smtClean="0"/>
          </a:p>
          <a:p>
            <a:pPr marL="0" indent="0" algn="just">
              <a:buNone/>
            </a:pPr>
            <a:endParaRPr lang="sk-SK" sz="2000" dirty="0"/>
          </a:p>
          <a:p>
            <a:pPr marL="0" indent="0" algn="just">
              <a:buNone/>
            </a:pPr>
            <a:endParaRPr lang="sk-SK" sz="2000" dirty="0" smtClean="0"/>
          </a:p>
          <a:p>
            <a:pPr marL="0" indent="0" algn="just">
              <a:buNone/>
            </a:pPr>
            <a:endParaRPr lang="sk-SK" sz="2000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74800"/>
              </p:ext>
            </p:extLst>
          </p:nvPr>
        </p:nvGraphicFramePr>
        <p:xfrm>
          <a:off x="2298356" y="3501082"/>
          <a:ext cx="6854509" cy="23265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0229"/>
                <a:gridCol w="1370229"/>
                <a:gridCol w="1371070"/>
                <a:gridCol w="1371911"/>
                <a:gridCol w="1371070"/>
              </a:tblGrid>
              <a:tr h="267914"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Výrobok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Surovina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dirty="0" smtClean="0">
                          <a:effectLst/>
                        </a:rPr>
                        <a:t>V</a:t>
                      </a:r>
                      <a:r>
                        <a:rPr lang="sk-SK" sz="1600" baseline="-25000" dirty="0" smtClean="0">
                          <a:effectLst/>
                        </a:rPr>
                        <a:t>1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dirty="0" smtClean="0">
                          <a:effectLst/>
                        </a:rPr>
                        <a:t>V</a:t>
                      </a:r>
                      <a:r>
                        <a:rPr lang="sk-SK" sz="1600" baseline="-25000" dirty="0" smtClean="0">
                          <a:effectLst/>
                        </a:rPr>
                        <a:t>2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dirty="0" smtClean="0">
                          <a:effectLst/>
                        </a:rPr>
                        <a:t>V</a:t>
                      </a:r>
                      <a:r>
                        <a:rPr lang="sk-SK" sz="1600" baseline="-25000" dirty="0" smtClean="0">
                          <a:effectLst/>
                        </a:rPr>
                        <a:t>3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Disponibilné množstvo surovín</a:t>
                      </a:r>
                      <a:endParaRPr lang="sk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348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Spotreba suroviny na jednotku výrobku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679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S</a:t>
                      </a:r>
                      <a:r>
                        <a:rPr lang="sk-SK" sz="1600" baseline="-25000" dirty="0">
                          <a:effectLst/>
                        </a:rPr>
                        <a:t>1</a:t>
                      </a:r>
                      <a:r>
                        <a:rPr lang="sk-SK" sz="1600" baseline="-25000" dirty="0" smtClean="0">
                          <a:effectLst/>
                        </a:rPr>
                        <a:t>: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1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8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4</a:t>
                      </a:r>
                      <a:endParaRPr lang="sk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200</a:t>
                      </a:r>
                      <a:endParaRPr lang="sk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79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S</a:t>
                      </a:r>
                      <a:r>
                        <a:rPr lang="sk-SK" sz="1600" baseline="-25000" dirty="0">
                          <a:effectLst/>
                        </a:rPr>
                        <a:t>2</a:t>
                      </a:r>
                      <a:r>
                        <a:rPr lang="sk-SK" sz="1600" baseline="-25000" dirty="0" smtClean="0">
                          <a:effectLst/>
                        </a:rPr>
                        <a:t>: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12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3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4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300</a:t>
                      </a:r>
                      <a:endParaRPr lang="sk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79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S</a:t>
                      </a:r>
                      <a:r>
                        <a:rPr lang="sk-SK" sz="1600" baseline="-25000" dirty="0">
                          <a:effectLst/>
                        </a:rPr>
                        <a:t>3</a:t>
                      </a:r>
                      <a:r>
                        <a:rPr lang="sk-SK" sz="1600" baseline="-25000" dirty="0" smtClean="0">
                          <a:effectLst/>
                        </a:rPr>
                        <a:t>: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5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0,5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1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150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613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Realizačná cena jednotky výrobku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15</a:t>
                      </a:r>
                      <a:endParaRPr lang="sk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9</a:t>
                      </a:r>
                      <a:endParaRPr lang="sk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6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 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031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375</Words>
  <Application>Microsoft Office PowerPoint</Application>
  <PresentationFormat>Širokouhlá</PresentationFormat>
  <Paragraphs>56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   Operačný výskum  -</vt:lpstr>
      <vt:lpstr>Ekonomicko-matematický model úlohy lineárneho programovania</vt:lpstr>
      <vt:lpstr>Všeobecný tvar ekonomicko-matematického modelu úlohy LP </vt:lpstr>
      <vt:lpstr>Všeobecný tvar ekonomicko-matematického modelu úlohy LP </vt:lpstr>
      <vt:lpstr>Štandardný tvar ekonomicko-matematického modelu úlohy LP</vt:lpstr>
      <vt:lpstr>Štandardný tvar ekonomicko-matematického modelu úlohy LP</vt:lpstr>
      <vt:lpstr>Kánonický tvar EMM úlohy LP </vt:lpstr>
      <vt:lpstr>Kánonický tvar EMM úlohy LP </vt:lpstr>
      <vt:lpstr>Úloha lineárneho programovania bez umelej bázy</vt:lpstr>
      <vt:lpstr>Úloha lineárneho programovania s umelou bázou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Operačný výskum</dc:title>
  <dc:creator>Peter Fandel</dc:creator>
  <cp:lastModifiedBy>mPriezvisko</cp:lastModifiedBy>
  <cp:revision>16</cp:revision>
  <dcterms:created xsi:type="dcterms:W3CDTF">2017-02-13T09:59:13Z</dcterms:created>
  <dcterms:modified xsi:type="dcterms:W3CDTF">2020-02-17T13:10:35Z</dcterms:modified>
</cp:coreProperties>
</file>