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6" r:id="rId3"/>
    <p:sldId id="275" r:id="rId4"/>
    <p:sldId id="277" r:id="rId5"/>
    <p:sldId id="278" r:id="rId6"/>
    <p:sldId id="280" r:id="rId7"/>
    <p:sldId id="279" r:id="rId8"/>
    <p:sldId id="281" r:id="rId9"/>
    <p:sldId id="282" r:id="rId10"/>
    <p:sldId id="283" r:id="rId11"/>
    <p:sldId id="284" r:id="rId12"/>
    <p:sldId id="285" r:id="rId13"/>
    <p:sldId id="2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8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1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6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7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1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2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9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2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A0811-2036-4256-AAD3-81FE8D313263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3D5DF-3924-47FA-AE65-0F3FB730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2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Simplexová</a:t>
            </a:r>
            <a:r>
              <a:rPr lang="sk-SK" b="1" dirty="0" smtClean="0"/>
              <a:t> </a:t>
            </a:r>
            <a:r>
              <a:rPr lang="sk-SK" b="1" dirty="0"/>
              <a:t>metóda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Algoritmus primárne </a:t>
            </a:r>
            <a:r>
              <a:rPr lang="sk-SK" dirty="0" err="1"/>
              <a:t>simplexovej</a:t>
            </a:r>
            <a:r>
              <a:rPr lang="sk-SK" dirty="0"/>
              <a:t> metódy možno ideovo vyjadriť nasledovným spôsobom</a:t>
            </a:r>
            <a:r>
              <a:rPr lang="sk-SK" dirty="0" smtClean="0"/>
              <a:t>: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Stanovenie bázického prípustného riešenia (bázy s maticou B).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Vykonanie testu optimálnosti.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Prechod k novému bázickému prípustnému riešeniu (k novej báze) s lepšou hodnotou účelovej funkcie v prípade, ak testované riešenie nie je optimálne.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Opakovanie bodov 2. a 3.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01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 Prechod k novému bázickému prípustnému riešeniu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Výpočet</a:t>
            </a:r>
            <a:r>
              <a:rPr lang="en-US" b="1" dirty="0" smtClean="0"/>
              <a:t> </a:t>
            </a:r>
            <a:r>
              <a:rPr lang="en-US" b="1" dirty="0" err="1"/>
              <a:t>nového</a:t>
            </a:r>
            <a:r>
              <a:rPr lang="en-US" b="1" dirty="0"/>
              <a:t> </a:t>
            </a:r>
            <a:r>
              <a:rPr lang="en-US" b="1" dirty="0" err="1"/>
              <a:t>prípustného</a:t>
            </a:r>
            <a:r>
              <a:rPr lang="en-US" b="1" dirty="0"/>
              <a:t> </a:t>
            </a:r>
            <a:r>
              <a:rPr lang="en-US" b="1" dirty="0" err="1"/>
              <a:t>bázického</a:t>
            </a:r>
            <a:r>
              <a:rPr lang="en-US" b="1" dirty="0"/>
              <a:t> </a:t>
            </a:r>
            <a:r>
              <a:rPr lang="en-US" b="1" dirty="0" err="1" smtClean="0"/>
              <a:t>riešenia</a:t>
            </a:r>
            <a:r>
              <a:rPr lang="sk-SK" b="1" dirty="0"/>
              <a:t>:</a:t>
            </a:r>
            <a:endParaRPr lang="sk-SK" b="1" dirty="0" smtClean="0"/>
          </a:p>
          <a:p>
            <a:pPr>
              <a:buFontTx/>
              <a:buChar char="-"/>
            </a:pPr>
            <a:r>
              <a:rPr lang="en-US" dirty="0" err="1" smtClean="0"/>
              <a:t>aplikáci</a:t>
            </a:r>
            <a:r>
              <a:rPr lang="sk-SK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Gaussovej-Jordanovej</a:t>
            </a:r>
            <a:r>
              <a:rPr lang="en-US" dirty="0"/>
              <a:t> </a:t>
            </a:r>
            <a:r>
              <a:rPr lang="en-US" dirty="0" err="1"/>
              <a:t>eliminačnej</a:t>
            </a:r>
            <a:r>
              <a:rPr lang="en-US" dirty="0"/>
              <a:t> </a:t>
            </a:r>
            <a:r>
              <a:rPr lang="en-US" dirty="0" err="1" smtClean="0"/>
              <a:t>metódy</a:t>
            </a:r>
            <a:endParaRPr lang="sk-SK" dirty="0" smtClean="0"/>
          </a:p>
          <a:p>
            <a:pPr>
              <a:buFontTx/>
              <a:buChar char="-"/>
            </a:pPr>
            <a:endParaRPr lang="sk-SK" dirty="0" smtClean="0"/>
          </a:p>
          <a:p>
            <a:pPr marL="0" indent="0">
              <a:buNone/>
            </a:pPr>
            <a:r>
              <a:rPr lang="en-US" b="1" dirty="0" smtClean="0"/>
              <a:t>Po </a:t>
            </a:r>
            <a:r>
              <a:rPr lang="en-US" b="1" dirty="0" err="1"/>
              <a:t>konečnom</a:t>
            </a:r>
            <a:r>
              <a:rPr lang="en-US" b="1" dirty="0"/>
              <a:t> </a:t>
            </a:r>
            <a:r>
              <a:rPr lang="en-US" b="1" dirty="0" err="1"/>
              <a:t>počte</a:t>
            </a:r>
            <a:r>
              <a:rPr lang="en-US" b="1" dirty="0"/>
              <a:t> </a:t>
            </a:r>
            <a:r>
              <a:rPr lang="en-US" b="1" dirty="0" err="1"/>
              <a:t>iterácií</a:t>
            </a:r>
            <a:r>
              <a:rPr lang="en-US" b="1" dirty="0"/>
              <a:t> (</a:t>
            </a:r>
            <a:r>
              <a:rPr lang="en-US" b="1" dirty="0" err="1"/>
              <a:t>krokov</a:t>
            </a:r>
            <a:r>
              <a:rPr lang="en-US" b="1" dirty="0"/>
              <a:t>) </a:t>
            </a:r>
            <a:r>
              <a:rPr lang="en-US" b="1" dirty="0" err="1"/>
              <a:t>nastane</a:t>
            </a:r>
            <a:r>
              <a:rPr lang="en-US" b="1" dirty="0"/>
              <a:t> </a:t>
            </a:r>
            <a:r>
              <a:rPr lang="en-US" b="1" dirty="0" err="1"/>
              <a:t>jedna</a:t>
            </a:r>
            <a:r>
              <a:rPr lang="en-US" b="1" dirty="0"/>
              <a:t> z </a:t>
            </a:r>
            <a:r>
              <a:rPr lang="en-US" b="1" dirty="0" err="1"/>
              <a:t>nasledovných</a:t>
            </a:r>
            <a:r>
              <a:rPr lang="en-US" b="1" dirty="0"/>
              <a:t> </a:t>
            </a:r>
            <a:r>
              <a:rPr lang="en-US" b="1" dirty="0" err="1"/>
              <a:t>možností</a:t>
            </a:r>
            <a:r>
              <a:rPr lang="en-US" b="1" dirty="0" smtClean="0"/>
              <a:t>:</a:t>
            </a:r>
            <a:endParaRPr lang="sk-SK" b="1" dirty="0" smtClean="0"/>
          </a:p>
          <a:p>
            <a:pPr marL="0" indent="0">
              <a:buNone/>
            </a:pPr>
            <a:r>
              <a:rPr lang="en-US" dirty="0" smtClean="0"/>
              <a:t>a)</a:t>
            </a:r>
            <a:r>
              <a:rPr lang="sk-SK" dirty="0" smtClean="0"/>
              <a:t> </a:t>
            </a:r>
            <a:r>
              <a:rPr lang="en-US" dirty="0" err="1" smtClean="0"/>
              <a:t>Získané</a:t>
            </a:r>
            <a:r>
              <a:rPr lang="en-US" dirty="0" smtClean="0"/>
              <a:t> </a:t>
            </a:r>
            <a:r>
              <a:rPr lang="en-US" dirty="0" err="1"/>
              <a:t>riešenie</a:t>
            </a:r>
            <a:r>
              <a:rPr lang="en-US" dirty="0"/>
              <a:t> je </a:t>
            </a:r>
            <a:r>
              <a:rPr lang="en-US" dirty="0" err="1"/>
              <a:t>optimálne</a:t>
            </a:r>
            <a:r>
              <a:rPr lang="en-US" dirty="0"/>
              <a:t> a </a:t>
            </a:r>
            <a:r>
              <a:rPr lang="en-US" dirty="0" err="1"/>
              <a:t>všetky</a:t>
            </a:r>
            <a:r>
              <a:rPr lang="en-US" dirty="0"/>
              <a:t> </a:t>
            </a:r>
            <a:r>
              <a:rPr lang="en-US" dirty="0" err="1"/>
              <a:t>indexné</a:t>
            </a:r>
            <a:r>
              <a:rPr lang="en-US" dirty="0"/>
              <a:t> </a:t>
            </a:r>
            <a:r>
              <a:rPr lang="en-US" dirty="0" err="1"/>
              <a:t>čísla</a:t>
            </a:r>
            <a:r>
              <a:rPr lang="en-US" dirty="0"/>
              <a:t> </a:t>
            </a:r>
            <a:r>
              <a:rPr lang="en-US" dirty="0" err="1"/>
              <a:t>odpovedajúce</a:t>
            </a:r>
            <a:r>
              <a:rPr lang="en-US" dirty="0"/>
              <a:t> </a:t>
            </a:r>
            <a:r>
              <a:rPr lang="en-US" dirty="0" err="1"/>
              <a:t>nebázickým</a:t>
            </a:r>
            <a:r>
              <a:rPr lang="en-US" dirty="0"/>
              <a:t> </a:t>
            </a:r>
            <a:r>
              <a:rPr lang="en-US" dirty="0" err="1"/>
              <a:t>premenným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maximalizácii</a:t>
            </a:r>
            <a:r>
              <a:rPr lang="en-US" dirty="0"/>
              <a:t> </a:t>
            </a:r>
            <a:r>
              <a:rPr lang="en-US" dirty="0" err="1"/>
              <a:t>účelovej</a:t>
            </a:r>
            <a:r>
              <a:rPr lang="en-US" dirty="0"/>
              <a:t> </a:t>
            </a:r>
            <a:r>
              <a:rPr lang="en-US" dirty="0" err="1"/>
              <a:t>funkcie</a:t>
            </a:r>
            <a:r>
              <a:rPr lang="en-US" dirty="0"/>
              <a:t> </a:t>
            </a:r>
            <a:r>
              <a:rPr lang="en-US" dirty="0" err="1"/>
              <a:t>kladné</a:t>
            </a:r>
            <a:r>
              <a:rPr lang="en-US" dirty="0"/>
              <a:t> a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minimalizácii</a:t>
            </a:r>
            <a:r>
              <a:rPr lang="en-US" dirty="0"/>
              <a:t> </a:t>
            </a:r>
            <a:r>
              <a:rPr lang="en-US" dirty="0" err="1"/>
              <a:t>účelovej</a:t>
            </a:r>
            <a:r>
              <a:rPr lang="en-US" dirty="0"/>
              <a:t> </a:t>
            </a:r>
            <a:r>
              <a:rPr lang="en-US" dirty="0" err="1"/>
              <a:t>funkcie</a:t>
            </a:r>
            <a:r>
              <a:rPr lang="en-US" dirty="0"/>
              <a:t> </a:t>
            </a:r>
            <a:r>
              <a:rPr lang="en-US" dirty="0" err="1"/>
              <a:t>záporné</a:t>
            </a:r>
            <a:r>
              <a:rPr lang="en-US" dirty="0"/>
              <a:t>. </a:t>
            </a:r>
            <a:r>
              <a:rPr lang="en-US" dirty="0" err="1">
                <a:solidFill>
                  <a:srgbClr val="FF0000"/>
                </a:solidFill>
              </a:rPr>
              <a:t>Optimálne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riešenie</a:t>
            </a:r>
            <a:r>
              <a:rPr lang="en-US" dirty="0">
                <a:solidFill>
                  <a:srgbClr val="FF0000"/>
                </a:solidFill>
              </a:rPr>
              <a:t> je </a:t>
            </a:r>
            <a:r>
              <a:rPr lang="en-US" dirty="0" err="1">
                <a:solidFill>
                  <a:srgbClr val="FF0000"/>
                </a:solidFill>
              </a:rPr>
              <a:t>jediné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)</a:t>
            </a:r>
            <a:r>
              <a:rPr lang="sk-SK" dirty="0" smtClean="0"/>
              <a:t> </a:t>
            </a:r>
            <a:r>
              <a:rPr lang="en-US" dirty="0" err="1" smtClean="0"/>
              <a:t>Získané</a:t>
            </a:r>
            <a:r>
              <a:rPr lang="en-US" dirty="0" smtClean="0"/>
              <a:t> </a:t>
            </a:r>
            <a:r>
              <a:rPr lang="en-US" dirty="0" err="1"/>
              <a:t>riešenie</a:t>
            </a:r>
            <a:r>
              <a:rPr lang="en-US" dirty="0"/>
              <a:t> je </a:t>
            </a:r>
            <a:r>
              <a:rPr lang="en-US" dirty="0" err="1"/>
              <a:t>optimálne</a:t>
            </a:r>
            <a:r>
              <a:rPr lang="en-US" dirty="0"/>
              <a:t> a </a:t>
            </a:r>
            <a:r>
              <a:rPr lang="en-US" dirty="0" err="1"/>
              <a:t>aspoň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indexné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dirty="0" err="1"/>
              <a:t>odpovedajúce</a:t>
            </a:r>
            <a:r>
              <a:rPr lang="en-US" dirty="0"/>
              <a:t> </a:t>
            </a:r>
            <a:r>
              <a:rPr lang="en-US" dirty="0" err="1"/>
              <a:t>nebázickým</a:t>
            </a:r>
            <a:r>
              <a:rPr lang="en-US" dirty="0"/>
              <a:t> </a:t>
            </a:r>
            <a:r>
              <a:rPr lang="en-US" dirty="0" err="1"/>
              <a:t>premenným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hodnotu</a:t>
            </a:r>
            <a:r>
              <a:rPr lang="en-US" dirty="0"/>
              <a:t> </a:t>
            </a:r>
            <a:r>
              <a:rPr lang="en-US" dirty="0" err="1"/>
              <a:t>rovnú</a:t>
            </a:r>
            <a:r>
              <a:rPr lang="en-US" dirty="0"/>
              <a:t> </a:t>
            </a:r>
            <a:r>
              <a:rPr lang="en-US" dirty="0" err="1"/>
              <a:t>nule</a:t>
            </a:r>
            <a:r>
              <a:rPr lang="en-US" dirty="0"/>
              <a:t>.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zaradením</a:t>
            </a:r>
            <a:r>
              <a:rPr lang="en-US" dirty="0"/>
              <a:t> </a:t>
            </a:r>
            <a:r>
              <a:rPr lang="en-US" dirty="0" err="1"/>
              <a:t>premennej</a:t>
            </a:r>
            <a:r>
              <a:rPr lang="en-US" dirty="0"/>
              <a:t> s </a:t>
            </a:r>
            <a:r>
              <a:rPr lang="en-US" dirty="0" err="1"/>
              <a:t>indexným</a:t>
            </a:r>
            <a:r>
              <a:rPr lang="en-US" dirty="0"/>
              <a:t> </a:t>
            </a:r>
            <a:r>
              <a:rPr lang="en-US" dirty="0" err="1"/>
              <a:t>číslom</a:t>
            </a:r>
            <a:r>
              <a:rPr lang="en-US" dirty="0"/>
              <a:t> </a:t>
            </a:r>
            <a:r>
              <a:rPr lang="en-US" dirty="0" err="1"/>
              <a:t>rovným</a:t>
            </a:r>
            <a:r>
              <a:rPr lang="en-US" dirty="0"/>
              <a:t> </a:t>
            </a:r>
            <a:r>
              <a:rPr lang="en-US" dirty="0" err="1"/>
              <a:t>nule</a:t>
            </a:r>
            <a:r>
              <a:rPr lang="en-US" dirty="0"/>
              <a:t> do </a:t>
            </a:r>
            <a:r>
              <a:rPr lang="en-US" dirty="0" err="1"/>
              <a:t>riešenia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získa</a:t>
            </a:r>
            <a:r>
              <a:rPr lang="en-US" dirty="0"/>
              <a:t> </a:t>
            </a:r>
            <a:r>
              <a:rPr lang="en-US" dirty="0" err="1"/>
              <a:t>alternatívne</a:t>
            </a:r>
            <a:r>
              <a:rPr lang="en-US" dirty="0"/>
              <a:t> </a:t>
            </a:r>
            <a:r>
              <a:rPr lang="en-US" dirty="0" err="1"/>
              <a:t>optimálne</a:t>
            </a:r>
            <a:r>
              <a:rPr lang="en-US" dirty="0"/>
              <a:t> </a:t>
            </a:r>
            <a:r>
              <a:rPr lang="en-US" dirty="0" err="1"/>
              <a:t>riešenie</a:t>
            </a:r>
            <a:r>
              <a:rPr lang="en-US" dirty="0"/>
              <a:t>. </a:t>
            </a:r>
            <a:r>
              <a:rPr lang="en-US" dirty="0" err="1"/>
              <a:t>Vtedy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úloha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nekonečne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veľa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konečných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optimálnych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riešení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)</a:t>
            </a:r>
            <a:r>
              <a:rPr lang="sk-SK" dirty="0" smtClean="0"/>
              <a:t> </a:t>
            </a:r>
            <a:r>
              <a:rPr lang="en-US" dirty="0" err="1" smtClean="0"/>
              <a:t>Získané</a:t>
            </a:r>
            <a:r>
              <a:rPr lang="en-US" dirty="0" smtClean="0"/>
              <a:t> </a:t>
            </a:r>
            <a:r>
              <a:rPr lang="en-US" dirty="0" err="1"/>
              <a:t>riešenie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optimálne</a:t>
            </a:r>
            <a:r>
              <a:rPr lang="en-US" dirty="0"/>
              <a:t>, ale </a:t>
            </a:r>
            <a:r>
              <a:rPr lang="en-US" dirty="0" err="1"/>
              <a:t>všetky</a:t>
            </a:r>
            <a:r>
              <a:rPr lang="en-US" dirty="0"/>
              <a:t> </a:t>
            </a:r>
            <a:r>
              <a:rPr lang="en-US" dirty="0" err="1" smtClean="0"/>
              <a:t>koeficienty</a:t>
            </a:r>
            <a:r>
              <a:rPr lang="sk-SK" dirty="0" smtClean="0"/>
              <a:t>            </a:t>
            </a:r>
            <a:r>
              <a:rPr lang="en-US" dirty="0" smtClean="0"/>
              <a:t>. </a:t>
            </a:r>
            <a:r>
              <a:rPr lang="en-US" dirty="0" err="1"/>
              <a:t>Vtedy</a:t>
            </a:r>
            <a:r>
              <a:rPr lang="en-US" dirty="0"/>
              <a:t> </a:t>
            </a:r>
            <a:r>
              <a:rPr lang="en-US" dirty="0" err="1" smtClean="0"/>
              <a:t>premenná</a:t>
            </a:r>
            <a:r>
              <a:rPr lang="en-US" dirty="0" smtClean="0"/>
              <a:t> </a:t>
            </a:r>
            <a:r>
              <a:rPr lang="en-US" b="1" i="1" cap="small" dirty="0" err="1"/>
              <a:t>x</a:t>
            </a:r>
            <a:r>
              <a:rPr lang="en-US" b="1" i="1" cap="small" baseline="-25000" dirty="0" err="1"/>
              <a:t>k</a:t>
            </a:r>
            <a:r>
              <a:rPr lang="en-US" dirty="0" smtClean="0"/>
              <a:t>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ohraničená</a:t>
            </a:r>
            <a:r>
              <a:rPr lang="en-US" dirty="0"/>
              <a:t> a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účelovej</a:t>
            </a:r>
            <a:r>
              <a:rPr lang="en-US" dirty="0"/>
              <a:t> </a:t>
            </a:r>
            <a:r>
              <a:rPr lang="en-US" dirty="0" err="1"/>
              <a:t>funkcie</a:t>
            </a:r>
            <a:r>
              <a:rPr lang="en-US" dirty="0"/>
              <a:t> </a:t>
            </a:r>
            <a:r>
              <a:rPr lang="en-US" dirty="0" err="1"/>
              <a:t>môže</a:t>
            </a:r>
            <a:r>
              <a:rPr lang="en-US" dirty="0"/>
              <a:t> </a:t>
            </a:r>
            <a:r>
              <a:rPr lang="en-US" dirty="0" err="1"/>
              <a:t>neobmedzene</a:t>
            </a:r>
            <a:r>
              <a:rPr lang="en-US" dirty="0"/>
              <a:t> </a:t>
            </a:r>
            <a:r>
              <a:rPr lang="en-US" dirty="0" err="1"/>
              <a:t>rásť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klesať</a:t>
            </a:r>
            <a:r>
              <a:rPr lang="en-US" dirty="0"/>
              <a:t>. </a:t>
            </a:r>
            <a:r>
              <a:rPr lang="en-US" dirty="0" err="1"/>
              <a:t>Vtedy</a:t>
            </a:r>
            <a:r>
              <a:rPr lang="en-US" dirty="0"/>
              <a:t> </a:t>
            </a:r>
            <a:r>
              <a:rPr lang="en-US" dirty="0" err="1"/>
              <a:t>úloha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nemá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konečné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optimálne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riešenie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17742"/>
              </p:ext>
            </p:extLst>
          </p:nvPr>
        </p:nvGraphicFramePr>
        <p:xfrm>
          <a:off x="7503254" y="5142452"/>
          <a:ext cx="687896" cy="343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Rovnica" r:id="rId3" imgW="457200" imgH="228600" progId="Equation.3">
                  <p:embed/>
                </p:oleObj>
              </mc:Choice>
              <mc:Fallback>
                <p:oleObj name="Rovnica" r:id="rId3" imgW="457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03254" y="5142452"/>
                        <a:ext cx="687896" cy="343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2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Konštrukcia</a:t>
            </a:r>
            <a:r>
              <a:rPr lang="en-US" dirty="0"/>
              <a:t> </a:t>
            </a:r>
            <a:r>
              <a:rPr lang="en-US" dirty="0" err="1"/>
              <a:t>východiskového</a:t>
            </a:r>
            <a:r>
              <a:rPr lang="en-US" dirty="0"/>
              <a:t> </a:t>
            </a:r>
            <a:r>
              <a:rPr lang="en-US" dirty="0" err="1"/>
              <a:t>bázického</a:t>
            </a:r>
            <a:r>
              <a:rPr lang="en-US" dirty="0"/>
              <a:t> </a:t>
            </a:r>
            <a:r>
              <a:rPr lang="en-US" dirty="0" err="1"/>
              <a:t>prípustného</a:t>
            </a:r>
            <a:r>
              <a:rPr lang="en-US" dirty="0"/>
              <a:t> </a:t>
            </a:r>
            <a:r>
              <a:rPr lang="en-US" dirty="0" err="1"/>
              <a:t>riešenia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841" y="2078057"/>
            <a:ext cx="10717795" cy="32518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6429" y="2078057"/>
            <a:ext cx="9522284" cy="317345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365609" y="2078057"/>
            <a:ext cx="4903104" cy="3366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2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Konštrukcia</a:t>
            </a:r>
            <a:r>
              <a:rPr lang="en-US" dirty="0"/>
              <a:t> </a:t>
            </a:r>
            <a:r>
              <a:rPr lang="en-US" dirty="0" err="1"/>
              <a:t>východiskového</a:t>
            </a:r>
            <a:r>
              <a:rPr lang="en-US" dirty="0"/>
              <a:t> </a:t>
            </a:r>
            <a:r>
              <a:rPr lang="en-US" dirty="0" err="1"/>
              <a:t>bázického</a:t>
            </a:r>
            <a:r>
              <a:rPr lang="en-US" dirty="0"/>
              <a:t> </a:t>
            </a:r>
            <a:r>
              <a:rPr lang="en-US" dirty="0" err="1"/>
              <a:t>prípustného</a:t>
            </a:r>
            <a:r>
              <a:rPr lang="en-US" dirty="0"/>
              <a:t> </a:t>
            </a:r>
            <a:r>
              <a:rPr lang="en-US" dirty="0" err="1"/>
              <a:t>riešenia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654" y="1690688"/>
            <a:ext cx="7936138" cy="42076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773" y="1968555"/>
            <a:ext cx="2150076" cy="33201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3389" y="1690688"/>
            <a:ext cx="7837932" cy="37050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2030500"/>
            <a:ext cx="1020468" cy="336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2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Vytvorenie k</a:t>
            </a:r>
            <a:r>
              <a:rPr lang="en-US" dirty="0" err="1" smtClean="0"/>
              <a:t>ánonick</a:t>
            </a:r>
            <a:r>
              <a:rPr lang="sk-SK" dirty="0" err="1" smtClean="0"/>
              <a:t>ého</a:t>
            </a:r>
            <a:r>
              <a:rPr lang="en-US" dirty="0" smtClean="0"/>
              <a:t> </a:t>
            </a:r>
            <a:r>
              <a:rPr lang="en-US" dirty="0" err="1" smtClean="0"/>
              <a:t>tvar</a:t>
            </a:r>
            <a:r>
              <a:rPr lang="sk-SK" dirty="0" smtClean="0"/>
              <a:t>u</a:t>
            </a:r>
            <a:r>
              <a:rPr lang="en-US" dirty="0" smtClean="0"/>
              <a:t> „</a:t>
            </a:r>
            <a:r>
              <a:rPr lang="en-US" dirty="0" err="1"/>
              <a:t>umelým</a:t>
            </a:r>
            <a:r>
              <a:rPr lang="en-US" dirty="0"/>
              <a:t> </a:t>
            </a:r>
            <a:r>
              <a:rPr lang="en-US" dirty="0" err="1"/>
              <a:t>spôsobom</a:t>
            </a:r>
            <a:r>
              <a:rPr lang="en-US" dirty="0"/>
              <a:t>“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949" y="1917385"/>
            <a:ext cx="9661554" cy="456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Všeobecný</a:t>
            </a:r>
            <a:r>
              <a:rPr lang="en-US" dirty="0"/>
              <a:t> </a:t>
            </a:r>
            <a:r>
              <a:rPr lang="en-US" dirty="0" err="1"/>
              <a:t>tvar</a:t>
            </a:r>
            <a:r>
              <a:rPr lang="en-US" dirty="0"/>
              <a:t> </a:t>
            </a:r>
            <a:r>
              <a:rPr lang="en-US" dirty="0" err="1" smtClean="0"/>
              <a:t>úlohy</a:t>
            </a:r>
            <a:r>
              <a:rPr lang="en-US" dirty="0" smtClean="0"/>
              <a:t> </a:t>
            </a:r>
            <a:r>
              <a:rPr lang="en-US" dirty="0"/>
              <a:t>LP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73027"/>
            <a:ext cx="9844431" cy="363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6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Štandardný </a:t>
            </a:r>
            <a:r>
              <a:rPr lang="en-US" dirty="0" err="1" smtClean="0"/>
              <a:t>tvar</a:t>
            </a:r>
            <a:r>
              <a:rPr lang="en-US" dirty="0" smtClean="0"/>
              <a:t> </a:t>
            </a:r>
            <a:r>
              <a:rPr lang="en-US" dirty="0" err="1"/>
              <a:t>úlohy</a:t>
            </a:r>
            <a:r>
              <a:rPr lang="en-US" dirty="0"/>
              <a:t> LP</a:t>
            </a: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949459"/>
            <a:ext cx="10580501" cy="390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64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Štandardný </a:t>
            </a:r>
            <a:r>
              <a:rPr lang="en-US" dirty="0" err="1"/>
              <a:t>tvar</a:t>
            </a:r>
            <a:r>
              <a:rPr lang="en-US" dirty="0"/>
              <a:t> </a:t>
            </a:r>
            <a:r>
              <a:rPr lang="en-US" dirty="0" err="1"/>
              <a:t>úlohy</a:t>
            </a:r>
            <a:r>
              <a:rPr lang="en-US" dirty="0"/>
              <a:t> </a:t>
            </a:r>
            <a:r>
              <a:rPr lang="en-US" dirty="0" smtClean="0"/>
              <a:t>LP</a:t>
            </a:r>
            <a:r>
              <a:rPr lang="sk-SK" dirty="0" smtClean="0"/>
              <a:t> s anulovanou ÚF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92940"/>
            <a:ext cx="10045178" cy="370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8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Kánonický</a:t>
            </a:r>
            <a:r>
              <a:rPr lang="en-US" dirty="0"/>
              <a:t> </a:t>
            </a:r>
            <a:r>
              <a:rPr lang="en-US" dirty="0" err="1"/>
              <a:t>tvar</a:t>
            </a:r>
            <a:r>
              <a:rPr lang="en-US" dirty="0"/>
              <a:t> </a:t>
            </a:r>
            <a:r>
              <a:rPr lang="en-US" dirty="0" err="1" smtClean="0"/>
              <a:t>úlohy</a:t>
            </a:r>
            <a:r>
              <a:rPr lang="en-US" dirty="0" smtClean="0"/>
              <a:t> </a:t>
            </a:r>
            <a:r>
              <a:rPr lang="en-US" dirty="0"/>
              <a:t>LP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824784" cy="483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1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sk-SK" dirty="0" smtClean="0"/>
              <a:t>Určenie </a:t>
            </a:r>
            <a:r>
              <a:rPr lang="sk-SK" dirty="0"/>
              <a:t>bázického prípustného </a:t>
            </a:r>
            <a:r>
              <a:rPr lang="sk-SK" dirty="0" smtClean="0"/>
              <a:t>riešenia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9720616" cy="27000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831" y="4527503"/>
            <a:ext cx="6053379" cy="195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sk-SK" dirty="0" smtClean="0"/>
              <a:t>Test optimálnosti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Ak v </a:t>
            </a:r>
            <a:r>
              <a:rPr lang="sk-SK" b="1" dirty="0" err="1"/>
              <a:t>maximalizačnej</a:t>
            </a:r>
            <a:r>
              <a:rPr lang="sk-SK" dirty="0"/>
              <a:t> úlohe LP pre určité bázické prípustné riešenie pre všetky </a:t>
            </a:r>
            <a:r>
              <a:rPr lang="sk-SK" dirty="0" err="1"/>
              <a:t>indexné</a:t>
            </a:r>
            <a:r>
              <a:rPr lang="sk-SK" dirty="0"/>
              <a:t> čísla platí</a:t>
            </a:r>
            <a:r>
              <a:rPr lang="sk-SK" dirty="0" smtClean="0"/>
              <a:t>: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sk-SK" baseline="-25000" dirty="0" smtClean="0"/>
              <a:t>j</a:t>
            </a:r>
            <a:r>
              <a:rPr lang="en-US" baseline="-25000" dirty="0" smtClean="0"/>
              <a:t> </a:t>
            </a:r>
            <a:r>
              <a:rPr lang="sk-SK" dirty="0" smtClean="0">
                <a:sym typeface="Symbol" panose="05050102010706020507" pitchFamily="18" charset="2"/>
              </a:rPr>
              <a:t></a:t>
            </a:r>
            <a:r>
              <a:rPr lang="sk-SK" dirty="0" smtClean="0"/>
              <a:t> 0</a:t>
            </a:r>
            <a:r>
              <a:rPr lang="en-US" dirty="0" smtClean="0"/>
              <a:t>, resp. </a:t>
            </a:r>
            <a:r>
              <a:rPr lang="sk-SK" dirty="0" err="1" smtClean="0"/>
              <a:t>z</a:t>
            </a:r>
            <a:r>
              <a:rPr lang="sk-SK" baseline="-25000" dirty="0" err="1" smtClean="0"/>
              <a:t>j</a:t>
            </a:r>
            <a:r>
              <a:rPr lang="sk-SK" dirty="0" smtClean="0"/>
              <a:t> </a:t>
            </a:r>
            <a:r>
              <a:rPr lang="sk-SK" dirty="0"/>
              <a:t>– </a:t>
            </a:r>
            <a:r>
              <a:rPr lang="sk-SK" dirty="0" err="1"/>
              <a:t>c</a:t>
            </a:r>
            <a:r>
              <a:rPr lang="sk-SK" baseline="-25000" dirty="0" err="1"/>
              <a:t>j</a:t>
            </a:r>
            <a:r>
              <a:rPr lang="sk-SK" dirty="0"/>
              <a:t> </a:t>
            </a:r>
            <a:r>
              <a:rPr lang="sk-SK" dirty="0">
                <a:sym typeface="Symbol" panose="05050102010706020507" pitchFamily="18" charset="2"/>
              </a:rPr>
              <a:t></a:t>
            </a:r>
            <a:r>
              <a:rPr lang="sk-SK" dirty="0"/>
              <a:t> 0; j = 1, 2, ...n, potom je uvedené riešenie optimálnym riešením úlohy LP.</a:t>
            </a:r>
            <a:endParaRPr lang="en-US" dirty="0"/>
          </a:p>
          <a:p>
            <a:pPr lvl="0"/>
            <a:r>
              <a:rPr lang="sk-SK" dirty="0"/>
              <a:t>Ak v </a:t>
            </a:r>
            <a:r>
              <a:rPr lang="sk-SK" b="1" dirty="0" err="1"/>
              <a:t>minimalizačnej</a:t>
            </a:r>
            <a:r>
              <a:rPr lang="sk-SK" dirty="0"/>
              <a:t> úlohe LP pre určité bázické prípustné riešenie pre všetky </a:t>
            </a:r>
            <a:r>
              <a:rPr lang="sk-SK" dirty="0" err="1"/>
              <a:t>indexné</a:t>
            </a:r>
            <a:r>
              <a:rPr lang="sk-SK" dirty="0"/>
              <a:t> čísla platí</a:t>
            </a:r>
            <a:r>
              <a:rPr lang="sk-SK" dirty="0" smtClean="0"/>
              <a:t>:</a:t>
            </a:r>
            <a:r>
              <a:rPr lang="en-US" dirty="0" smtClean="0"/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sk-SK" baseline="-25000" dirty="0"/>
              <a:t>j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sym typeface="Symbol" panose="05050102010706020507" pitchFamily="18" charset="2"/>
              </a:rPr>
              <a:t></a:t>
            </a:r>
            <a:r>
              <a:rPr lang="sk-SK" dirty="0"/>
              <a:t> </a:t>
            </a:r>
            <a:r>
              <a:rPr lang="sk-SK" dirty="0" smtClean="0"/>
              <a:t>0</a:t>
            </a:r>
            <a:r>
              <a:rPr lang="en-US" dirty="0" smtClean="0"/>
              <a:t>, resp. </a:t>
            </a:r>
            <a:r>
              <a:rPr lang="sk-SK" dirty="0" err="1" smtClean="0"/>
              <a:t>z</a:t>
            </a:r>
            <a:r>
              <a:rPr lang="sk-SK" baseline="-25000" dirty="0" err="1" smtClean="0"/>
              <a:t>j</a:t>
            </a:r>
            <a:r>
              <a:rPr lang="sk-SK" dirty="0" smtClean="0"/>
              <a:t> </a:t>
            </a:r>
            <a:r>
              <a:rPr lang="sk-SK" dirty="0"/>
              <a:t>– </a:t>
            </a:r>
            <a:r>
              <a:rPr lang="sk-SK" dirty="0" err="1"/>
              <a:t>c</a:t>
            </a:r>
            <a:r>
              <a:rPr lang="sk-SK" baseline="-25000" dirty="0" err="1"/>
              <a:t>j</a:t>
            </a:r>
            <a:r>
              <a:rPr lang="sk-SK" dirty="0"/>
              <a:t> </a:t>
            </a:r>
            <a:r>
              <a:rPr lang="sk-SK" dirty="0">
                <a:sym typeface="Symbol" panose="05050102010706020507" pitchFamily="18" charset="2"/>
              </a:rPr>
              <a:t></a:t>
            </a:r>
            <a:r>
              <a:rPr lang="sk-SK" dirty="0"/>
              <a:t> 0; j = 1, 2, ...n, potom je riešenie optimálnym riešením úlohy LP.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sk-SK" dirty="0"/>
              <a:t>Prechod k novému bázickému prípustnému riešeniu (k novej báze</a:t>
            </a:r>
            <a:r>
              <a:rPr lang="sk-SK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sk-SK" b="1" dirty="0" smtClean="0"/>
              <a:t>Výber </a:t>
            </a:r>
            <a:r>
              <a:rPr lang="sk-SK" b="1" dirty="0"/>
              <a:t>premennej vstupujúcej do bázického </a:t>
            </a:r>
            <a:r>
              <a:rPr lang="sk-SK" b="1" dirty="0" smtClean="0"/>
              <a:t>riešenia</a:t>
            </a:r>
          </a:p>
          <a:p>
            <a:pPr marL="0" indent="0">
              <a:buNone/>
            </a:pPr>
            <a:endParaRPr lang="en-US" b="1" dirty="0"/>
          </a:p>
          <a:p>
            <a:pPr>
              <a:buFontTx/>
              <a:buChar char="-"/>
            </a:pPr>
            <a:r>
              <a:rPr lang="sk-SK" dirty="0" smtClean="0"/>
              <a:t>V </a:t>
            </a:r>
            <a:r>
              <a:rPr lang="sk-SK" dirty="0" err="1"/>
              <a:t>maximalizačnej</a:t>
            </a:r>
            <a:r>
              <a:rPr lang="sk-SK" dirty="0"/>
              <a:t> úlohe LP je účelné zaradiť medzi bázické premenné v podstate </a:t>
            </a:r>
            <a:r>
              <a:rPr lang="sk-SK" dirty="0" err="1"/>
              <a:t>ľubovolnú</a:t>
            </a:r>
            <a:r>
              <a:rPr lang="sk-SK" dirty="0"/>
              <a:t> </a:t>
            </a:r>
            <a:r>
              <a:rPr lang="sk-SK" b="1" dirty="0"/>
              <a:t>nebázickú</a:t>
            </a:r>
            <a:r>
              <a:rPr lang="sk-SK" dirty="0"/>
              <a:t> premennú </a:t>
            </a:r>
            <a:r>
              <a:rPr lang="sk-SK" dirty="0" err="1"/>
              <a:t>x</a:t>
            </a:r>
            <a:r>
              <a:rPr lang="sk-SK" baseline="-25000" dirty="0" err="1"/>
              <a:t>k</a:t>
            </a:r>
            <a:r>
              <a:rPr lang="sk-SK" dirty="0"/>
              <a:t>, </a:t>
            </a:r>
            <a:r>
              <a:rPr lang="sk-SK" dirty="0" err="1"/>
              <a:t>k</a:t>
            </a:r>
            <a:r>
              <a:rPr lang="sk-SK" dirty="0" err="1">
                <a:sym typeface="Symbol" panose="05050102010706020507" pitchFamily="18" charset="2"/>
              </a:rPr>
              <a:t></a:t>
            </a:r>
            <a:r>
              <a:rPr lang="sk-SK" dirty="0" err="1"/>
              <a:t>B</a:t>
            </a:r>
            <a:r>
              <a:rPr lang="sk-SK" dirty="0"/>
              <a:t>, ktorej </a:t>
            </a:r>
            <a:r>
              <a:rPr lang="sk-SK" dirty="0" err="1"/>
              <a:t>indexné</a:t>
            </a:r>
            <a:r>
              <a:rPr lang="sk-SK" dirty="0"/>
              <a:t> číslo v účelovej funkcii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sk-SK" baseline="-25000" dirty="0" smtClean="0"/>
              <a:t>k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sym typeface="Symbol" panose="05050102010706020507" pitchFamily="18" charset="2"/>
              </a:rPr>
              <a:t></a:t>
            </a:r>
            <a:r>
              <a:rPr lang="en-US" dirty="0" smtClean="0"/>
              <a:t> </a:t>
            </a:r>
            <a:r>
              <a:rPr lang="en-US" dirty="0"/>
              <a:t>0. 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- </a:t>
            </a:r>
            <a:r>
              <a:rPr lang="en-US" dirty="0" err="1" smtClean="0"/>
              <a:t>Naopak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sk-SK" dirty="0"/>
              <a:t> </a:t>
            </a:r>
            <a:r>
              <a:rPr lang="sk-SK" b="1" dirty="0" err="1"/>
              <a:t>minimalizačnej</a:t>
            </a:r>
            <a:r>
              <a:rPr lang="sk-SK" dirty="0"/>
              <a:t> úlohe LP je účelné zaradiť medzi bázické premenné v podstate </a:t>
            </a:r>
            <a:r>
              <a:rPr lang="sk-SK" dirty="0" err="1"/>
              <a:t>ľubovolnú</a:t>
            </a:r>
            <a:r>
              <a:rPr lang="sk-SK" dirty="0"/>
              <a:t> nebázickú premennú </a:t>
            </a:r>
            <a:r>
              <a:rPr lang="sk-SK" dirty="0" err="1"/>
              <a:t>x</a:t>
            </a:r>
            <a:r>
              <a:rPr lang="sk-SK" baseline="-25000" dirty="0" err="1"/>
              <a:t>k</a:t>
            </a:r>
            <a:r>
              <a:rPr lang="sk-SK" dirty="0"/>
              <a:t>, </a:t>
            </a:r>
            <a:r>
              <a:rPr lang="sk-SK" dirty="0" err="1"/>
              <a:t>k</a:t>
            </a:r>
            <a:r>
              <a:rPr lang="sk-SK" dirty="0" err="1">
                <a:sym typeface="Symbol" panose="05050102010706020507" pitchFamily="18" charset="2"/>
              </a:rPr>
              <a:t></a:t>
            </a:r>
            <a:r>
              <a:rPr lang="sk-SK" dirty="0" err="1"/>
              <a:t>B</a:t>
            </a:r>
            <a:r>
              <a:rPr lang="sk-SK" dirty="0"/>
              <a:t>, ktorej </a:t>
            </a:r>
            <a:r>
              <a:rPr lang="sk-SK" dirty="0" err="1"/>
              <a:t>indexné</a:t>
            </a:r>
            <a:r>
              <a:rPr lang="sk-SK" dirty="0"/>
              <a:t> číslo v účelovej funkcii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sk-SK" baseline="-25000" dirty="0" smtClean="0"/>
              <a:t>k</a:t>
            </a:r>
            <a:r>
              <a:rPr lang="sk-SK" dirty="0" smtClean="0"/>
              <a:t> </a:t>
            </a:r>
            <a:r>
              <a:rPr lang="sk-SK" dirty="0">
                <a:sym typeface="Symbol" panose="05050102010706020507" pitchFamily="18" charset="2"/>
              </a:rPr>
              <a:t></a:t>
            </a:r>
            <a:r>
              <a:rPr lang="en-US" dirty="0"/>
              <a:t> 0.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423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 Prechod </a:t>
            </a:r>
            <a:r>
              <a:rPr lang="sk-SK" dirty="0"/>
              <a:t>k novému bázickému prípustnému riešeniu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b) </a:t>
            </a:r>
            <a:r>
              <a:rPr lang="en-US" b="1" dirty="0" err="1" smtClean="0"/>
              <a:t>Výber</a:t>
            </a:r>
            <a:r>
              <a:rPr lang="en-US" b="1" dirty="0" smtClean="0"/>
              <a:t> </a:t>
            </a:r>
            <a:r>
              <a:rPr lang="en-US" b="1" dirty="0" err="1"/>
              <a:t>premennej</a:t>
            </a:r>
            <a:r>
              <a:rPr lang="en-US" b="1" dirty="0"/>
              <a:t> </a:t>
            </a:r>
            <a:r>
              <a:rPr lang="en-US" b="1" dirty="0" err="1"/>
              <a:t>vystupujúcej</a:t>
            </a:r>
            <a:r>
              <a:rPr lang="en-US" b="1" dirty="0"/>
              <a:t> z </a:t>
            </a:r>
            <a:r>
              <a:rPr lang="en-US" b="1" dirty="0" err="1"/>
              <a:t>bázického</a:t>
            </a:r>
            <a:r>
              <a:rPr lang="en-US" b="1" dirty="0"/>
              <a:t> </a:t>
            </a:r>
            <a:r>
              <a:rPr lang="en-US" b="1" dirty="0" err="1"/>
              <a:t>riešenia</a:t>
            </a:r>
            <a:endParaRPr lang="en-US" b="1" dirty="0"/>
          </a:p>
          <a:p>
            <a:pPr marL="0" indent="0">
              <a:buNone/>
            </a:pPr>
            <a:r>
              <a:rPr lang="sk-SK" sz="2000" dirty="0"/>
              <a:t>Predpokladajme, že premennou vstupujúcou do bázického riešenia bude premenná </a:t>
            </a:r>
            <a:r>
              <a:rPr lang="sk-SK" sz="2000" dirty="0" err="1"/>
              <a:t>x</a:t>
            </a:r>
            <a:r>
              <a:rPr lang="sk-SK" sz="2000" baseline="-25000" dirty="0" err="1"/>
              <a:t>k</a:t>
            </a:r>
            <a:r>
              <a:rPr lang="sk-SK" sz="2000" dirty="0"/>
              <a:t>, </a:t>
            </a:r>
            <a:r>
              <a:rPr lang="sk-SK" sz="2000" dirty="0" err="1"/>
              <a:t>k</a:t>
            </a:r>
            <a:r>
              <a:rPr lang="sk-SK" sz="2000" dirty="0" err="1">
                <a:sym typeface="Symbol" panose="05050102010706020507" pitchFamily="18" charset="2"/>
              </a:rPr>
              <a:t></a:t>
            </a:r>
            <a:r>
              <a:rPr lang="sk-SK" sz="2000" dirty="0" err="1"/>
              <a:t>B</a:t>
            </a:r>
            <a:r>
              <a:rPr lang="sk-SK" sz="2000" dirty="0"/>
              <a:t>, ktorá nadobudne hodnotu p, čiže </a:t>
            </a:r>
            <a:r>
              <a:rPr lang="sk-SK" sz="2000" dirty="0" err="1"/>
              <a:t>x</a:t>
            </a:r>
            <a:r>
              <a:rPr lang="sk-SK" sz="2000" baseline="-25000" dirty="0" err="1"/>
              <a:t>k</a:t>
            </a:r>
            <a:r>
              <a:rPr lang="sk-SK" sz="2000" dirty="0"/>
              <a:t> = p </a:t>
            </a:r>
            <a:r>
              <a:rPr lang="en-US" sz="2000" dirty="0"/>
              <a:t>&gt; 0.</a:t>
            </a:r>
            <a:r>
              <a:rPr lang="sk-SK" sz="2000" dirty="0"/>
              <a:t> Potom prípustnosť nového bázického riešenia vyžaduje na základe vzťahu (2.32) platnosť nasledovných vzťahov:</a:t>
            </a: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210433"/>
            <a:ext cx="9038097" cy="19299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043" y="3408933"/>
            <a:ext cx="10038674" cy="3195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3143" y="3421390"/>
            <a:ext cx="8158820" cy="99292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962400" y="4549669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Vzťah</a:t>
            </a:r>
            <a:r>
              <a:rPr lang="en-US" dirty="0"/>
              <a:t> (2.35)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nazýva</a:t>
            </a:r>
            <a:r>
              <a:rPr lang="en-US" dirty="0"/>
              <a:t> </a:t>
            </a:r>
            <a:r>
              <a:rPr lang="en-US" dirty="0" err="1"/>
              <a:t>podmienkou</a:t>
            </a:r>
            <a:r>
              <a:rPr lang="en-US" dirty="0"/>
              <a:t> </a:t>
            </a:r>
            <a:r>
              <a:rPr lang="en-US" dirty="0" err="1"/>
              <a:t>prípustnosti</a:t>
            </a:r>
            <a:r>
              <a:rPr lang="en-US" dirty="0"/>
              <a:t>. </a:t>
            </a:r>
            <a:r>
              <a:rPr lang="en-US" dirty="0" err="1"/>
              <a:t>Táto</a:t>
            </a:r>
            <a:r>
              <a:rPr lang="en-US" dirty="0"/>
              <a:t> je </a:t>
            </a:r>
            <a:r>
              <a:rPr lang="en-US" dirty="0" err="1"/>
              <a:t>podmienkou</a:t>
            </a:r>
            <a:r>
              <a:rPr lang="en-US" dirty="0"/>
              <a:t> </a:t>
            </a:r>
            <a:r>
              <a:rPr lang="en-US" dirty="0" err="1"/>
              <a:t>prechodu</a:t>
            </a:r>
            <a:r>
              <a:rPr lang="en-US" dirty="0"/>
              <a:t> od </a:t>
            </a:r>
            <a:r>
              <a:rPr lang="en-US" dirty="0" err="1"/>
              <a:t>jedného</a:t>
            </a:r>
            <a:r>
              <a:rPr lang="en-US" dirty="0"/>
              <a:t> </a:t>
            </a:r>
            <a:r>
              <a:rPr lang="en-US" dirty="0" err="1"/>
              <a:t>prípustného</a:t>
            </a:r>
            <a:r>
              <a:rPr lang="en-US" dirty="0"/>
              <a:t> </a:t>
            </a:r>
            <a:r>
              <a:rPr lang="en-US" dirty="0" err="1"/>
              <a:t>riešenia</a:t>
            </a:r>
            <a:r>
              <a:rPr lang="en-US" dirty="0"/>
              <a:t> k </a:t>
            </a:r>
            <a:r>
              <a:rPr lang="en-US" dirty="0" err="1"/>
              <a:t>ďaľšiemu</a:t>
            </a:r>
            <a:r>
              <a:rPr lang="en-US" dirty="0"/>
              <a:t> </a:t>
            </a:r>
            <a:r>
              <a:rPr lang="en-US" dirty="0" err="1"/>
              <a:t>prípustnému</a:t>
            </a:r>
            <a:r>
              <a:rPr lang="en-US" dirty="0"/>
              <a:t> </a:t>
            </a:r>
            <a:r>
              <a:rPr lang="en-US" dirty="0" err="1"/>
              <a:t>riešeniu</a:t>
            </a:r>
            <a:r>
              <a:rPr lang="en-US" dirty="0"/>
              <a:t>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7621" y="5195999"/>
            <a:ext cx="8433859" cy="152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494</Words>
  <Application>Microsoft Office PowerPoint</Application>
  <PresentationFormat>Širokouhlá</PresentationFormat>
  <Paragraphs>35</Paragraphs>
  <Slides>13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Office Theme</vt:lpstr>
      <vt:lpstr>Rovnica</vt:lpstr>
      <vt:lpstr>Simplexová metóda </vt:lpstr>
      <vt:lpstr>Všeobecný tvar úlohy LP</vt:lpstr>
      <vt:lpstr>Štandardný tvar úlohy LP</vt:lpstr>
      <vt:lpstr>Štandardný tvar úlohy LP s anulovanou ÚF</vt:lpstr>
      <vt:lpstr>Kánonický tvar úlohy LP</vt:lpstr>
      <vt:lpstr>1. Určenie bázického prípustného riešenia</vt:lpstr>
      <vt:lpstr>2. Test optimálnosti</vt:lpstr>
      <vt:lpstr>3. Prechod k novému bázickému prípustnému riešeniu (k novej báze)</vt:lpstr>
      <vt:lpstr>3. Prechod k novému bázickému prípustnému riešeniu</vt:lpstr>
      <vt:lpstr>3. Prechod k novému bázickému prípustnému riešeniu</vt:lpstr>
      <vt:lpstr>Konštrukcia východiskového bázického prípustného riešenia</vt:lpstr>
      <vt:lpstr>Konštrukcia východiskového bázického prípustného riešenia</vt:lpstr>
      <vt:lpstr>Vytvorenie kánonického tvaru „umelým spôsobom“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Operačný výskum</dc:title>
  <dc:creator>Peter Fandel</dc:creator>
  <cp:lastModifiedBy>mPriezvisko</cp:lastModifiedBy>
  <cp:revision>22</cp:revision>
  <dcterms:created xsi:type="dcterms:W3CDTF">2017-02-13T09:59:13Z</dcterms:created>
  <dcterms:modified xsi:type="dcterms:W3CDTF">2019-02-22T08:12:22Z</dcterms:modified>
</cp:coreProperties>
</file>