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F10D06-AB28-4CEE-9392-2B3D1CD6CABA}" type="datetimeFigureOut">
              <a:rPr lang="en-US"/>
              <a:pPr>
                <a:defRPr/>
              </a:pPr>
              <a:t>12/5/2018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A585AA-90E7-444A-991F-770230ED47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67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A05B02-788B-42A8-AA1A-0D1F2F0BB5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3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F9E33-EEB5-4842-AB3C-5F7779EF7CAD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164D1-5E95-4CC2-BE85-FB77E71B6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CF81-0342-4200-AF02-DAF85B7F9A9E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C1EB1-E2C4-471C-BD8B-F80EA465EC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A0F99-95A6-4564-BC53-C9268AA7FC90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235F-A611-4D88-9F4D-8B664173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9B48-084C-4FE5-9477-9919B5A27200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E34C0-D9C3-445A-BCC5-0CBC0346E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A995-EE2F-4C62-BA7C-B92F53CFC767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71776-D096-4B7B-A9D2-F90E0D3C1A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2C400-8702-46EC-AB77-DA795975E7D3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D8AB-0219-4B3A-8782-7EE5EC6A78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200" y="1316037"/>
            <a:ext cx="42703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62A27-6782-47EA-879B-92CEB0A58F5C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12E72-8F90-48F7-91A3-3254E5021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4AC4E-07CE-4CE7-A25B-42911BBE447C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D2BA-51CD-44CB-9384-8283F9CF4A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837C-8F09-4AA5-AD27-5DC9E4CF3ECB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2C292-5D3D-45EE-B1C3-49EFD2F22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FBAE-350E-4E01-9312-5840F85C46A6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8CF2-6F8D-4A4D-97AD-F0FBD9A33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DD4F-9529-492D-8C8F-792E8D4A23DA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E6DC-CBEF-4442-ACA9-9C2C53C28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663569-CEF0-450B-BB36-68426C956210}" type="datetime2">
              <a:rPr lang="en-US"/>
              <a:pPr>
                <a:defRPr/>
              </a:pPr>
              <a:t>Wednesday, December 05, 2018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5A3071-19CE-49C1-BBF2-B2A8614927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1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Operačný výskum – teória rozhodovania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4794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dirty="0" smtClean="0"/>
              <a:t>Prednáška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>
                <a:effectLst/>
              </a:rPr>
              <a:t>Teória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hier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753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effectLst/>
              </a:rPr>
              <a:t>Základné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pojmy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h</a:t>
            </a:r>
            <a:r>
              <a:rPr lang="sk-SK" b="1" dirty="0" smtClean="0"/>
              <a:t>ra</a:t>
            </a:r>
            <a:r>
              <a:rPr lang="sk-SK" dirty="0" smtClean="0"/>
              <a:t> </a:t>
            </a:r>
          </a:p>
          <a:p>
            <a:r>
              <a:rPr lang="sk-SK" b="1" dirty="0" smtClean="0"/>
              <a:t>hráč</a:t>
            </a:r>
            <a:r>
              <a:rPr lang="sk-SK" dirty="0" smtClean="0"/>
              <a:t> </a:t>
            </a:r>
            <a:r>
              <a:rPr lang="sk-SK" b="1" dirty="0" smtClean="0"/>
              <a:t>stratégia </a:t>
            </a:r>
            <a:r>
              <a:rPr lang="sk-SK" b="1" dirty="0"/>
              <a:t>hráča</a:t>
            </a:r>
            <a:r>
              <a:rPr lang="sk-SK" dirty="0"/>
              <a:t> </a:t>
            </a:r>
            <a:r>
              <a:rPr lang="sk-SK" dirty="0" smtClean="0"/>
              <a:t> - </a:t>
            </a:r>
            <a:r>
              <a:rPr lang="sk-SK" b="1" dirty="0" smtClean="0"/>
              <a:t>množina stratégií</a:t>
            </a:r>
            <a:endParaRPr lang="sk-SK" dirty="0"/>
          </a:p>
          <a:p>
            <a:r>
              <a:rPr lang="sk-SK" b="1" dirty="0"/>
              <a:t> </a:t>
            </a:r>
            <a:r>
              <a:rPr lang="sk-SK" b="1" dirty="0" smtClean="0"/>
              <a:t>partia hry</a:t>
            </a:r>
            <a:endParaRPr lang="sk-SK" dirty="0"/>
          </a:p>
          <a:p>
            <a:r>
              <a:rPr lang="sk-SK" b="1" dirty="0"/>
              <a:t> </a:t>
            </a:r>
            <a:r>
              <a:rPr lang="sk-SK" b="1" dirty="0" smtClean="0"/>
              <a:t>ťah </a:t>
            </a:r>
            <a:r>
              <a:rPr lang="sk-SK" b="1" dirty="0"/>
              <a:t>hry</a:t>
            </a:r>
            <a:r>
              <a:rPr lang="sk-SK" dirty="0"/>
              <a:t> </a:t>
            </a:r>
            <a:r>
              <a:rPr lang="sk-SK" b="1" dirty="0"/>
              <a:t> </a:t>
            </a:r>
            <a:endParaRPr lang="sk-SK" dirty="0"/>
          </a:p>
          <a:p>
            <a:r>
              <a:rPr lang="sk-SK" b="1" dirty="0"/>
              <a:t>platba</a:t>
            </a:r>
            <a:r>
              <a:rPr lang="sk-SK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140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2853" y="273197"/>
            <a:ext cx="8686800" cy="838200"/>
          </a:xfrm>
        </p:spPr>
        <p:txBody>
          <a:bodyPr/>
          <a:lstStyle/>
          <a:p>
            <a:r>
              <a:rPr lang="en-GB" dirty="0" err="1">
                <a:effectLst/>
              </a:rPr>
              <a:t>klasifikácia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hier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616624"/>
          </a:xfrm>
        </p:spPr>
        <p:txBody>
          <a:bodyPr/>
          <a:lstStyle/>
          <a:p>
            <a:pPr lvl="0"/>
            <a:r>
              <a:rPr lang="sk-SK" sz="2400" b="1" i="1" dirty="0"/>
              <a:t>Podľa počtu </a:t>
            </a:r>
            <a:r>
              <a:rPr lang="sk-SK" sz="2400" b="1" i="1" dirty="0" smtClean="0"/>
              <a:t>hráčov: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/>
              <a:t>hry </a:t>
            </a:r>
            <a:r>
              <a:rPr lang="sk-SK" sz="2400" dirty="0"/>
              <a:t>dvoch </a:t>
            </a:r>
            <a:r>
              <a:rPr lang="sk-SK" sz="2400" dirty="0" smtClean="0"/>
              <a:t>hráčov, hry </a:t>
            </a:r>
            <a:r>
              <a:rPr lang="sk-SK" sz="2400" dirty="0"/>
              <a:t>viac </a:t>
            </a:r>
            <a:r>
              <a:rPr lang="sk-SK" sz="2400" dirty="0" smtClean="0"/>
              <a:t>hráčov</a:t>
            </a:r>
            <a:endParaRPr lang="sk-SK" sz="2400" dirty="0"/>
          </a:p>
          <a:p>
            <a:r>
              <a:rPr lang="sk-SK" sz="2400" dirty="0"/>
              <a:t> </a:t>
            </a:r>
            <a:r>
              <a:rPr lang="sk-SK" sz="2400" b="1" i="1" dirty="0" smtClean="0"/>
              <a:t>Podľa </a:t>
            </a:r>
            <a:r>
              <a:rPr lang="sk-SK" sz="2400" b="1" i="1" dirty="0"/>
              <a:t>počtu stratégií rozlišujeme: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/>
              <a:t>hry </a:t>
            </a:r>
            <a:r>
              <a:rPr lang="sk-SK" sz="2400" dirty="0" smtClean="0"/>
              <a:t>konečné, hry </a:t>
            </a:r>
            <a:r>
              <a:rPr lang="sk-SK" sz="2400" dirty="0"/>
              <a:t>nekonečné </a:t>
            </a:r>
            <a:endParaRPr lang="sk-SK" sz="2400" dirty="0"/>
          </a:p>
          <a:p>
            <a:r>
              <a:rPr lang="sk-SK" sz="2400" dirty="0"/>
              <a:t> </a:t>
            </a:r>
            <a:r>
              <a:rPr lang="sk-SK" sz="2400" b="1" i="1" dirty="0"/>
              <a:t>Podľa </a:t>
            </a:r>
            <a:r>
              <a:rPr lang="sk-SK" sz="2400" b="1" i="1" dirty="0"/>
              <a:t>toho, aký je súčet </a:t>
            </a:r>
            <a:r>
              <a:rPr lang="sk-SK" sz="2400" b="1" i="1" dirty="0"/>
              <a:t>platieb: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/>
              <a:t>hry </a:t>
            </a:r>
            <a:r>
              <a:rPr lang="sk-SK" sz="2400" dirty="0"/>
              <a:t>s nulovým </a:t>
            </a:r>
            <a:r>
              <a:rPr lang="sk-SK" sz="2400" dirty="0" smtClean="0"/>
              <a:t>súčtom, hry </a:t>
            </a:r>
            <a:r>
              <a:rPr lang="sk-SK" sz="2400" dirty="0"/>
              <a:t>s nenulovým </a:t>
            </a:r>
            <a:r>
              <a:rPr lang="sk-SK" sz="2400" dirty="0"/>
              <a:t>súčtom</a:t>
            </a:r>
            <a:endParaRPr lang="sk-SK" sz="2400" dirty="0"/>
          </a:p>
          <a:p>
            <a:r>
              <a:rPr lang="sk-SK" sz="2400" dirty="0"/>
              <a:t> </a:t>
            </a:r>
            <a:r>
              <a:rPr lang="sk-SK" sz="2400" b="1" i="1" dirty="0"/>
              <a:t>Podľa </a:t>
            </a:r>
            <a:r>
              <a:rPr lang="sk-SK" sz="2400" b="1" i="1" dirty="0"/>
              <a:t>toho, ako sú hráči informovaní o ťahoch </a:t>
            </a:r>
            <a:r>
              <a:rPr lang="sk-SK" sz="2400" b="1" i="1" dirty="0"/>
              <a:t>protihráča: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/>
              <a:t>hry </a:t>
            </a:r>
            <a:r>
              <a:rPr lang="sk-SK" sz="2400" dirty="0"/>
              <a:t>s úplnou </a:t>
            </a:r>
            <a:r>
              <a:rPr lang="sk-SK" sz="2400" dirty="0" smtClean="0"/>
              <a:t>informáciou, hry </a:t>
            </a:r>
            <a:r>
              <a:rPr lang="sk-SK" sz="2400" dirty="0"/>
              <a:t>s neúplnou </a:t>
            </a:r>
            <a:r>
              <a:rPr lang="sk-SK" sz="2400" dirty="0" smtClean="0"/>
              <a:t>informáciou</a:t>
            </a:r>
            <a:endParaRPr lang="sk-SK" sz="2400" dirty="0"/>
          </a:p>
          <a:p>
            <a:r>
              <a:rPr lang="sk-SK" sz="2400" dirty="0"/>
              <a:t> </a:t>
            </a:r>
            <a:r>
              <a:rPr lang="sk-SK" sz="2400" b="1" i="1" dirty="0"/>
              <a:t>Podľa </a:t>
            </a:r>
            <a:r>
              <a:rPr lang="sk-SK" sz="2400" b="1" i="1" dirty="0"/>
              <a:t>vzťahov medzi hráčmi </a:t>
            </a:r>
            <a:r>
              <a:rPr lang="sk-SK" sz="2400" b="1" i="1" dirty="0"/>
              <a:t>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/>
              <a:t>hry </a:t>
            </a:r>
            <a:r>
              <a:rPr lang="sk-SK" sz="2400" dirty="0" smtClean="0"/>
              <a:t>kooperatívne, hry nekooperatívne</a:t>
            </a:r>
            <a:endParaRPr lang="sk-SK" sz="2400" dirty="0"/>
          </a:p>
          <a:p>
            <a:pPr lvl="0"/>
            <a:r>
              <a:rPr lang="sk-SK" sz="2400" b="1" i="1" dirty="0"/>
              <a:t>Podľa </a:t>
            </a:r>
            <a:r>
              <a:rPr lang="sk-SK" sz="2400" b="1" i="1" dirty="0"/>
              <a:t>správania protihráča poznáme: </a:t>
            </a:r>
            <a:endParaRPr lang="sk-SK" sz="2400" b="1" i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 smtClean="0"/>
              <a:t>hry </a:t>
            </a:r>
            <a:r>
              <a:rPr lang="sk-SK" sz="2400" dirty="0"/>
              <a:t>hrané podľa </a:t>
            </a:r>
            <a:r>
              <a:rPr lang="sk-SK" sz="2400" dirty="0" err="1" smtClean="0"/>
              <a:t>minimaxu</a:t>
            </a:r>
            <a:r>
              <a:rPr lang="sk-SK" sz="2400" dirty="0" smtClean="0"/>
              <a:t>,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k-SK" sz="2400" dirty="0" smtClean="0"/>
              <a:t>hry </a:t>
            </a:r>
            <a:r>
              <a:rPr lang="sk-SK" sz="2400" dirty="0"/>
              <a:t>hrané s </a:t>
            </a:r>
            <a:r>
              <a:rPr lang="sk-SK" sz="2400" dirty="0" smtClean="0"/>
              <a:t>prírodou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437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875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>
                <a:effectLst/>
              </a:rPr>
              <a:t>konečné hry dvoch hráčov s nulovým </a:t>
            </a:r>
            <a:r>
              <a:rPr lang="sk-SK" dirty="0" smtClean="0">
                <a:effectLst/>
              </a:rPr>
              <a:t>súčtom - maticové </a:t>
            </a:r>
            <a:r>
              <a:rPr lang="sk-SK" dirty="0">
                <a:effectLst/>
              </a:rPr>
              <a:t>hry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/>
          <a:lstStyle/>
          <a:p>
            <a:r>
              <a:rPr lang="sk-SK" dirty="0"/>
              <a:t>hráč A </a:t>
            </a:r>
            <a:r>
              <a:rPr lang="sk-SK" dirty="0" smtClean="0"/>
              <a:t>- konečný </a:t>
            </a:r>
            <a:r>
              <a:rPr lang="sk-SK" dirty="0"/>
              <a:t>počet m </a:t>
            </a:r>
            <a:r>
              <a:rPr lang="sk-SK" dirty="0" smtClean="0"/>
              <a:t>stratégií 	A</a:t>
            </a:r>
            <a:r>
              <a:rPr lang="sk-SK" baseline="-25000" dirty="0" smtClean="0"/>
              <a:t>1</a:t>
            </a:r>
            <a:r>
              <a:rPr lang="sk-SK" dirty="0"/>
              <a:t>, A</a:t>
            </a:r>
            <a:r>
              <a:rPr lang="sk-SK" baseline="-25000" dirty="0"/>
              <a:t>2</a:t>
            </a:r>
            <a:r>
              <a:rPr lang="sk-SK" dirty="0"/>
              <a:t>, …, A</a:t>
            </a:r>
            <a:r>
              <a:rPr lang="sk-SK" baseline="-25000" dirty="0"/>
              <a:t>m</a:t>
            </a:r>
            <a:r>
              <a:rPr lang="sk-SK" dirty="0"/>
              <a:t> </a:t>
            </a:r>
            <a:endParaRPr lang="sk-SK" dirty="0"/>
          </a:p>
          <a:p>
            <a:r>
              <a:rPr lang="sk-SK" dirty="0"/>
              <a:t>hráč </a:t>
            </a:r>
            <a:r>
              <a:rPr lang="sk-SK" dirty="0"/>
              <a:t>B </a:t>
            </a:r>
            <a:r>
              <a:rPr lang="sk-SK" dirty="0" smtClean="0"/>
              <a:t> - n </a:t>
            </a:r>
            <a:r>
              <a:rPr lang="sk-SK" dirty="0"/>
              <a:t>stratégií</a:t>
            </a:r>
            <a:r>
              <a:rPr lang="sk-SK" dirty="0" smtClean="0"/>
              <a:t>	B</a:t>
            </a:r>
            <a:r>
              <a:rPr lang="sk-SK" baseline="-25000" dirty="0" smtClean="0"/>
              <a:t>1</a:t>
            </a:r>
            <a:r>
              <a:rPr lang="sk-SK" dirty="0"/>
              <a:t>, B</a:t>
            </a:r>
            <a:r>
              <a:rPr lang="sk-SK" baseline="-25000" dirty="0"/>
              <a:t>2</a:t>
            </a:r>
            <a:r>
              <a:rPr lang="sk-SK" dirty="0"/>
              <a:t>, …, </a:t>
            </a:r>
            <a:r>
              <a:rPr lang="sk-SK" dirty="0" err="1"/>
              <a:t>B</a:t>
            </a:r>
            <a:r>
              <a:rPr lang="sk-SK" baseline="-25000" dirty="0" err="1"/>
              <a:t>n</a:t>
            </a:r>
            <a:r>
              <a:rPr lang="sk-SK" dirty="0"/>
              <a:t>, </a:t>
            </a:r>
            <a:endParaRPr lang="sk-SK" dirty="0" smtClean="0"/>
          </a:p>
          <a:p>
            <a:pPr marL="0" indent="0" algn="ctr">
              <a:buNone/>
            </a:pP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(</a:t>
            </a:r>
            <a:r>
              <a:rPr lang="sk-SK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k-SK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platobná matica</a:t>
            </a: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040999"/>
              </p:ext>
            </p:extLst>
          </p:nvPr>
        </p:nvGraphicFramePr>
        <p:xfrm>
          <a:off x="971601" y="3268504"/>
          <a:ext cx="6381700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631"/>
                <a:gridCol w="1319601"/>
                <a:gridCol w="1063617"/>
                <a:gridCol w="1063617"/>
                <a:gridCol w="1063617"/>
                <a:gridCol w="106361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 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 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Hráč B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Stratégia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B</a:t>
                      </a:r>
                      <a:r>
                        <a:rPr lang="sk-SK" sz="2400" baseline="-25000">
                          <a:effectLst/>
                        </a:rPr>
                        <a:t>1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B</a:t>
                      </a:r>
                      <a:r>
                        <a:rPr lang="sk-SK" sz="2400" baseline="-25000">
                          <a:effectLst/>
                        </a:rPr>
                        <a:t>2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…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B</a:t>
                      </a:r>
                      <a:r>
                        <a:rPr lang="sk-SK" sz="2400" baseline="-25000">
                          <a:effectLst/>
                        </a:rPr>
                        <a:t>n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Hráč A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</a:t>
                      </a:r>
                      <a:r>
                        <a:rPr lang="sk-SK" sz="2400" baseline="-25000" dirty="0">
                          <a:effectLst/>
                        </a:rPr>
                        <a:t>1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11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12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…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1n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</a:t>
                      </a:r>
                      <a:r>
                        <a:rPr lang="sk-SK" sz="2400" baseline="-25000" dirty="0">
                          <a:effectLst/>
                        </a:rPr>
                        <a:t>2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21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22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…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2n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A</a:t>
                      </a:r>
                      <a:r>
                        <a:rPr lang="sk-SK" sz="2400" baseline="-25000">
                          <a:effectLst/>
                        </a:rPr>
                        <a:t>m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</a:t>
                      </a:r>
                      <a:r>
                        <a:rPr lang="sk-SK" sz="2400" baseline="-25000" dirty="0">
                          <a:effectLst/>
                        </a:rPr>
                        <a:t>m1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</a:t>
                      </a:r>
                      <a:r>
                        <a:rPr lang="sk-SK" sz="2400" baseline="-25000" dirty="0">
                          <a:effectLst/>
                        </a:rPr>
                        <a:t>m2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…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dirty="0" err="1">
                          <a:effectLst/>
                        </a:rPr>
                        <a:t>a</a:t>
                      </a:r>
                      <a:r>
                        <a:rPr lang="sk-SK" sz="2400" baseline="-25000" dirty="0" err="1">
                          <a:effectLst/>
                        </a:rPr>
                        <a:t>mn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322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/>
              </a:rPr>
              <a:t>Prvky platobnej matice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k</a:t>
            </a:r>
            <a:r>
              <a:rPr lang="sk-SK" dirty="0" smtClean="0"/>
              <a:t>ladné </a:t>
            </a:r>
            <a:r>
              <a:rPr lang="sk-SK" dirty="0"/>
              <a:t>prvky </a:t>
            </a:r>
            <a:r>
              <a:rPr lang="sk-SK" dirty="0" smtClean="0"/>
              <a:t>matice: výhra </a:t>
            </a:r>
            <a:r>
              <a:rPr lang="sk-SK" dirty="0"/>
              <a:t>hráča A </a:t>
            </a:r>
            <a:r>
              <a:rPr lang="sk-SK" dirty="0" err="1"/>
              <a:t>a</a:t>
            </a:r>
            <a:r>
              <a:rPr lang="sk-SK" dirty="0"/>
              <a:t> súčasne </a:t>
            </a:r>
            <a:r>
              <a:rPr lang="sk-SK" dirty="0" smtClean="0"/>
              <a:t>prehra </a:t>
            </a:r>
            <a:r>
              <a:rPr lang="sk-SK" dirty="0"/>
              <a:t>hráča B </a:t>
            </a:r>
            <a:endParaRPr lang="sk-SK" dirty="0" smtClean="0"/>
          </a:p>
          <a:p>
            <a:pPr lvl="0"/>
            <a:r>
              <a:rPr lang="sk-SK" dirty="0" smtClean="0"/>
              <a:t>záporné </a:t>
            </a:r>
            <a:r>
              <a:rPr lang="sk-SK" dirty="0"/>
              <a:t>prvky </a:t>
            </a:r>
            <a:r>
              <a:rPr lang="sk-SK" dirty="0" smtClean="0"/>
              <a:t>matice: prehra </a:t>
            </a:r>
            <a:r>
              <a:rPr lang="sk-SK" dirty="0"/>
              <a:t>hráča A (zápornú výhru) a výhru hráča B </a:t>
            </a:r>
            <a:endParaRPr lang="sk-SK" dirty="0" smtClean="0"/>
          </a:p>
          <a:p>
            <a:pPr lvl="0"/>
            <a:r>
              <a:rPr lang="sk-SK" dirty="0" smtClean="0"/>
              <a:t>platobnej </a:t>
            </a:r>
            <a:r>
              <a:rPr lang="sk-SK" dirty="0"/>
              <a:t>matice </a:t>
            </a:r>
            <a:r>
              <a:rPr lang="sk-SK" dirty="0" smtClean="0"/>
              <a:t>nulové: nedochádza </a:t>
            </a:r>
            <a:r>
              <a:rPr lang="sk-SK" dirty="0"/>
              <a:t>medzi zúčastnenými hráčmi k </a:t>
            </a:r>
            <a:r>
              <a:rPr lang="sk-SK" dirty="0" smtClean="0"/>
              <a:t>platbe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307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effectLst/>
              </a:rPr>
              <a:t>Hry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hrané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podľa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minimaxu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73960"/>
          </a:xfrm>
        </p:spPr>
        <p:txBody>
          <a:bodyPr/>
          <a:lstStyle/>
          <a:p>
            <a:pPr marL="0" indent="0">
              <a:buNone/>
            </a:pP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Optimálne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stratégie:</a:t>
            </a: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Čisté:</a:t>
            </a:r>
            <a:r>
              <a:rPr lang="sk-SK" dirty="0" smtClean="0"/>
              <a:t> hráč </a:t>
            </a:r>
            <a:r>
              <a:rPr lang="sk-SK" dirty="0"/>
              <a:t>A </a:t>
            </a:r>
            <a:r>
              <a:rPr lang="sk-SK" dirty="0" smtClean="0"/>
              <a:t>- stratégia, </a:t>
            </a:r>
            <a:r>
              <a:rPr lang="sk-SK" dirty="0"/>
              <a:t>ktorá mu zabezpečí maximálnu výhru bez ohľadu na správanie </a:t>
            </a:r>
            <a:r>
              <a:rPr lang="sk-SK" dirty="0" smtClean="0"/>
              <a:t>protihráča B. Hráč B - stratégia, ktorá mu zabezpečí </a:t>
            </a:r>
            <a:r>
              <a:rPr lang="sk-SK" dirty="0"/>
              <a:t>minimálnu prehru bez ohľadu na správanie protihráča A.</a:t>
            </a:r>
          </a:p>
          <a:p>
            <a:pPr lvl="0"/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Zmiešané:</a:t>
            </a:r>
            <a:r>
              <a:rPr lang="sk-SK" dirty="0" smtClean="0"/>
              <a:t> kombinácia stratégií, </a:t>
            </a:r>
            <a:r>
              <a:rPr lang="sk-SK" dirty="0"/>
              <a:t>pričom funkcie jednotlivých stratégií vo zvolenej kombinácii majú náhodný charakter a volia sa podľa počtu pravdepodobnosti.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5590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/>
              </a:rPr>
              <a:t>zmiešaná stratégia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hráča </a:t>
            </a:r>
            <a:r>
              <a:rPr lang="sk-SK" dirty="0" smtClean="0"/>
              <a:t>A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/>
              <a:t>hráča </a:t>
            </a:r>
            <a:r>
              <a:rPr lang="sk-SK" dirty="0" smtClean="0"/>
              <a:t>B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187604"/>
            <a:ext cx="94320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 = (x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x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…, </a:t>
            </a:r>
            <a:r>
              <a:rPr kumimoji="0" lang="sk-SK" altLang="sk-SK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kumimoji="0" lang="sk-SK" altLang="sk-SK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pre x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≥ 0  a </a:t>
            </a:r>
            <a:endParaRPr kumimoji="0" lang="sk-SK" alt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314969"/>
              </p:ext>
            </p:extLst>
          </p:nvPr>
        </p:nvGraphicFramePr>
        <p:xfrm>
          <a:off x="6254872" y="1988840"/>
          <a:ext cx="1020294" cy="85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r:id="rId3" imgW="545863" imgH="457002" progId="Equation.3">
                  <p:embed/>
                </p:oleObj>
              </mc:Choice>
              <mc:Fallback>
                <p:oleObj r:id="rId3" imgW="545863" imgH="45700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872" y="1988840"/>
                        <a:ext cx="1020294" cy="859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39652" y="4052564"/>
            <a:ext cx="9216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= (y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y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…, </a:t>
            </a:r>
            <a:r>
              <a:rPr kumimoji="0" lang="sk-SK" altLang="sk-SK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kumimoji="0" lang="sk-SK" altLang="sk-SK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pre </a:t>
            </a:r>
            <a:r>
              <a:rPr kumimoji="0" lang="sk-SK" altLang="sk-SK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kumimoji="0" lang="sk-SK" altLang="sk-SK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</a:t>
            </a:r>
            <a:r>
              <a:rPr kumimoji="0" lang="sk-SK" altLang="sk-SK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sk-SK" alt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≥ 0 a  </a:t>
            </a:r>
            <a:endParaRPr kumimoji="0" lang="sk-SK" alt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773785"/>
              </p:ext>
            </p:extLst>
          </p:nvPr>
        </p:nvGraphicFramePr>
        <p:xfrm>
          <a:off x="6401663" y="3817144"/>
          <a:ext cx="886756" cy="79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r:id="rId5" imgW="545863" imgH="482391" progId="Equation.3">
                  <p:embed/>
                </p:oleObj>
              </mc:Choice>
              <mc:Fallback>
                <p:oleObj r:id="rId5" imgW="545863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1663" y="3817144"/>
                        <a:ext cx="886756" cy="793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9741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/>
              <a:t>Maticové hry hrané podľa </a:t>
            </a:r>
            <a:r>
              <a:rPr lang="sk-SK" dirty="0" err="1" smtClean="0"/>
              <a:t>minimaxu</a:t>
            </a:r>
            <a:r>
              <a:rPr lang="sk-SK" dirty="0" smtClean="0"/>
              <a:t> – </a:t>
            </a:r>
            <a:br>
              <a:rPr lang="sk-SK" dirty="0" smtClean="0"/>
            </a:br>
            <a:r>
              <a:rPr lang="sk-SK" dirty="0" smtClean="0"/>
              <a:t>v </a:t>
            </a:r>
            <a:r>
              <a:rPr lang="sk-SK" dirty="0"/>
              <a:t>obore čistých stratégií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1"/>
          </a:xfrm>
        </p:spPr>
        <p:txBody>
          <a:bodyPr/>
          <a:lstStyle/>
          <a:p>
            <a:r>
              <a:rPr lang="sk-SK" dirty="0" smtClean="0"/>
              <a:t>hráča A: 			</a:t>
            </a:r>
            <a:r>
              <a:rPr lang="sk-SK" dirty="0"/>
              <a:t> </a:t>
            </a:r>
            <a:r>
              <a:rPr lang="sk-SK" dirty="0" err="1" smtClean="0"/>
              <a:t>maximinová</a:t>
            </a:r>
            <a:r>
              <a:rPr lang="sk-SK" dirty="0" smtClean="0"/>
              <a:t> stratégia</a:t>
            </a:r>
          </a:p>
          <a:p>
            <a:endParaRPr lang="sk-SK" dirty="0"/>
          </a:p>
          <a:p>
            <a:r>
              <a:rPr lang="sk-SK" dirty="0"/>
              <a:t>hráča </a:t>
            </a:r>
            <a:r>
              <a:rPr lang="sk-SK" dirty="0" smtClean="0"/>
              <a:t>B: </a:t>
            </a:r>
            <a:r>
              <a:rPr lang="sk-SK" dirty="0"/>
              <a:t>			 </a:t>
            </a:r>
            <a:r>
              <a:rPr lang="sk-SK" dirty="0" err="1" smtClean="0"/>
              <a:t>minimaxová</a:t>
            </a:r>
            <a:r>
              <a:rPr lang="sk-SK" dirty="0" smtClean="0"/>
              <a:t> stratégia</a:t>
            </a:r>
          </a:p>
          <a:p>
            <a:endParaRPr lang="sk-SK" dirty="0" smtClean="0"/>
          </a:p>
          <a:p>
            <a:pPr marL="0" indent="0">
              <a:buNone/>
            </a:pP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Sedlový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 </a:t>
            </a:r>
            <a:r>
              <a:rPr lang="sk-SK" dirty="0"/>
              <a:t>je vo svojom riadku najmenší a vo svojom stĺpci </a:t>
            </a:r>
            <a:r>
              <a:rPr lang="sk-SK" dirty="0" smtClean="0"/>
              <a:t>najväčší.</a:t>
            </a:r>
          </a:p>
          <a:p>
            <a:pPr marL="0" indent="0" algn="ctr">
              <a:buNone/>
            </a:pPr>
            <a:endParaRPr lang="sk-SK" sz="2800" i="1" dirty="0" smtClean="0"/>
          </a:p>
          <a:p>
            <a:pPr marL="0" indent="0" algn="ctr">
              <a:buNone/>
            </a:pPr>
            <a:r>
              <a:rPr lang="sk-SK" sz="2800" i="1" dirty="0" smtClean="0"/>
              <a:t>Ak </a:t>
            </a:r>
            <a:r>
              <a:rPr lang="sk-SK" sz="2800" i="1" dirty="0"/>
              <a:t>má maticová hra sedlový bod, tak takáto hra má riešenie v obore čistých stratégií. </a:t>
            </a:r>
            <a:endParaRPr lang="sk-SK" sz="2800" i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915816" y="2204863"/>
            <a:ext cx="1209734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928316"/>
              </p:ext>
            </p:extLst>
          </p:nvPr>
        </p:nvGraphicFramePr>
        <p:xfrm>
          <a:off x="2806671" y="1640324"/>
          <a:ext cx="162018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r:id="rId3" imgW="761669" imgH="304668" progId="Equation.3">
                  <p:embed/>
                </p:oleObj>
              </mc:Choice>
              <mc:Fallback>
                <p:oleObj r:id="rId3" imgW="761669" imgH="30466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671" y="1640324"/>
                        <a:ext cx="1620180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 flipV="1">
            <a:off x="2915816" y="3568900"/>
            <a:ext cx="16417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66160"/>
              </p:ext>
            </p:extLst>
          </p:nvPr>
        </p:nvGraphicFramePr>
        <p:xfrm>
          <a:off x="2806671" y="2821287"/>
          <a:ext cx="1545907" cy="59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r:id="rId5" imgW="761669" imgH="291973" progId="Equation.3">
                  <p:embed/>
                </p:oleObj>
              </mc:Choice>
              <mc:Fallback>
                <p:oleObj r:id="rId5" imgW="761669" imgH="29197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671" y="2821287"/>
                        <a:ext cx="1545907" cy="59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494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061"/>
              </p:ext>
            </p:extLst>
          </p:nvPr>
        </p:nvGraphicFramePr>
        <p:xfrm>
          <a:off x="971600" y="1844824"/>
          <a:ext cx="6959600" cy="2400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372"/>
                <a:gridCol w="924990"/>
                <a:gridCol w="940829"/>
                <a:gridCol w="940829"/>
                <a:gridCol w="940829"/>
                <a:gridCol w="940829"/>
                <a:gridCol w="1206922"/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hráč B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B1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B2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B3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min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A1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3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0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5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-2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hráč A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A2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-4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-3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-4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A3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3</a:t>
                      </a:r>
                      <a:endParaRPr lang="sk-SK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3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max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sk-SK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</a:t>
                      </a:r>
                      <a:endParaRPr lang="sk-SK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412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417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/>
              <a:t>Maticové hry hrané podľa </a:t>
            </a:r>
            <a:r>
              <a:rPr lang="sk-SK" dirty="0" err="1"/>
              <a:t>minimaxu</a:t>
            </a:r>
            <a:r>
              <a:rPr lang="sk-SK" dirty="0"/>
              <a:t> – </a:t>
            </a:r>
            <a:br>
              <a:rPr lang="sk-SK" dirty="0"/>
            </a:br>
            <a:r>
              <a:rPr lang="sk-SK" dirty="0"/>
              <a:t>v obore Z</a:t>
            </a:r>
            <a:r>
              <a:rPr lang="sk-SK" dirty="0" smtClean="0"/>
              <a:t>miešaných </a:t>
            </a:r>
            <a:r>
              <a:rPr lang="sk-SK" dirty="0"/>
              <a:t>stratégií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78417" y="1124744"/>
            <a:ext cx="868680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x = (x</a:t>
            </a:r>
            <a:r>
              <a:rPr lang="sk-SK" baseline="-25000" dirty="0"/>
              <a:t>1</a:t>
            </a:r>
            <a:r>
              <a:rPr lang="sk-SK" dirty="0"/>
              <a:t>, x</a:t>
            </a:r>
            <a:r>
              <a:rPr lang="sk-SK" baseline="-25000" dirty="0"/>
              <a:t>2</a:t>
            </a:r>
            <a:r>
              <a:rPr lang="sk-SK" dirty="0"/>
              <a:t>, …, </a:t>
            </a:r>
            <a:r>
              <a:rPr lang="sk-SK" dirty="0" err="1"/>
              <a:t>x</a:t>
            </a:r>
            <a:r>
              <a:rPr lang="sk-SK" baseline="-25000" dirty="0" err="1"/>
              <a:t>m</a:t>
            </a:r>
            <a:r>
              <a:rPr lang="sk-SK" dirty="0"/>
              <a:t>)</a:t>
            </a:r>
            <a:r>
              <a:rPr lang="sk-SK" dirty="0" smtClean="0"/>
              <a:t>	 </a:t>
            </a:r>
            <a:r>
              <a:rPr lang="sk-SK" dirty="0"/>
              <a:t>y = (y</a:t>
            </a:r>
            <a:r>
              <a:rPr lang="sk-SK" baseline="-25000" dirty="0"/>
              <a:t>1</a:t>
            </a:r>
            <a:r>
              <a:rPr lang="sk-SK" dirty="0"/>
              <a:t>, y</a:t>
            </a:r>
            <a:r>
              <a:rPr lang="sk-SK" baseline="-25000" dirty="0"/>
              <a:t>2</a:t>
            </a:r>
            <a:r>
              <a:rPr lang="sk-SK" dirty="0"/>
              <a:t>, …, </a:t>
            </a:r>
            <a:r>
              <a:rPr lang="sk-SK" dirty="0" err="1"/>
              <a:t>y</a:t>
            </a:r>
            <a:r>
              <a:rPr lang="sk-SK" baseline="-25000" dirty="0" err="1"/>
              <a:t>n</a:t>
            </a:r>
            <a:r>
              <a:rPr lang="sk-SK" dirty="0" smtClean="0"/>
              <a:t>)</a:t>
            </a:r>
          </a:p>
          <a:p>
            <a:endParaRPr lang="sk-SK" sz="2800" dirty="0" smtClean="0"/>
          </a:p>
          <a:p>
            <a:r>
              <a:rPr lang="sk-SK" sz="2800" dirty="0" smtClean="0"/>
              <a:t>hráča </a:t>
            </a:r>
            <a:r>
              <a:rPr lang="sk-SK" sz="2800" dirty="0"/>
              <a:t>A </a:t>
            </a:r>
            <a:r>
              <a:rPr lang="sk-SK" sz="2800" dirty="0" smtClean="0"/>
              <a:t>zvolí </a:t>
            </a:r>
            <a:r>
              <a:rPr lang="sk-SK" sz="2800" dirty="0"/>
              <a:t>takú zmiešanú stratégiu, ktorá mu zaručí, aby výška jeho očakávanej výhry bola maximálna, </a:t>
            </a:r>
            <a:r>
              <a:rPr lang="sk-SK" sz="2800" dirty="0" err="1"/>
              <a:t>t.j</a:t>
            </a:r>
            <a:r>
              <a:rPr lang="sk-SK" sz="2800" dirty="0"/>
              <a:t>. aby stredná cena hry </a:t>
            </a:r>
            <a:r>
              <a:rPr lang="sk-SK" sz="2800" dirty="0" smtClean="0"/>
              <a:t>bola: </a:t>
            </a:r>
            <a:endParaRPr lang="sk-SK" sz="2800" dirty="0"/>
          </a:p>
          <a:p>
            <a:pPr marL="0" indent="0">
              <a:buNone/>
            </a:pPr>
            <a:endParaRPr lang="sk-SK" dirty="0" smtClean="0"/>
          </a:p>
          <a:p>
            <a:r>
              <a:rPr lang="sk-SK" sz="2800" dirty="0" smtClean="0"/>
              <a:t>hráč </a:t>
            </a:r>
            <a:r>
              <a:rPr lang="sk-SK" sz="2800" dirty="0"/>
              <a:t>B sa snaží svoju prehru minimalizovať, je pre neho účelné voliť svoju zmiešanú stratégiu tak, aby stredná cena </a:t>
            </a:r>
            <a:r>
              <a:rPr lang="sk-SK" sz="2800" dirty="0" smtClean="0"/>
              <a:t>hry bola:</a:t>
            </a:r>
          </a:p>
          <a:p>
            <a:endParaRPr lang="sk-SK" sz="2800" dirty="0"/>
          </a:p>
          <a:p>
            <a:pPr marL="0" indent="0" algn="ctr">
              <a:buNone/>
            </a:pPr>
            <a:endParaRPr lang="sk-SK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flipV="1">
            <a:off x="2411759" y="2132855"/>
            <a:ext cx="1017463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2517371" y="3789038"/>
            <a:ext cx="13497529" cy="55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191616"/>
              </p:ext>
            </p:extLst>
          </p:nvPr>
        </p:nvGraphicFramePr>
        <p:xfrm>
          <a:off x="3203848" y="3543266"/>
          <a:ext cx="254278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r:id="rId3" imgW="1079032" imgH="304668" progId="Equation.3">
                  <p:embed/>
                </p:oleObj>
              </mc:Choice>
              <mc:Fallback>
                <p:oleObj r:id="rId3" imgW="1079032" imgH="30466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43266"/>
                        <a:ext cx="2542783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 flipV="1">
            <a:off x="1415590" y="5569302"/>
            <a:ext cx="107737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109759"/>
              </p:ext>
            </p:extLst>
          </p:nvPr>
        </p:nvGraphicFramePr>
        <p:xfrm>
          <a:off x="3203848" y="5569302"/>
          <a:ext cx="2614791" cy="721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r:id="rId5" imgW="1104900" imgH="304800" progId="Equation.3">
                  <p:embed/>
                </p:oleObj>
              </mc:Choice>
              <mc:Fallback>
                <p:oleObj r:id="rId5" imgW="1104900" imgH="304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569302"/>
                        <a:ext cx="2614791" cy="721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13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effectLst/>
              </a:rPr>
              <a:t>Metóda ORESTE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328592"/>
          </a:xfrm>
        </p:spPr>
        <p:txBody>
          <a:bodyPr/>
          <a:lstStyle/>
          <a:p>
            <a:pPr marL="0" indent="0">
              <a:buNone/>
            </a:pPr>
            <a:r>
              <a:rPr lang="sk-SK" sz="2800" i="1" dirty="0" smtClean="0"/>
              <a:t>Predpoklady:</a:t>
            </a:r>
          </a:p>
          <a:p>
            <a:r>
              <a:rPr lang="sk-SK" sz="2800" dirty="0" smtClean="0"/>
              <a:t>ordinálne </a:t>
            </a:r>
            <a:r>
              <a:rPr lang="sk-SK" sz="2800" dirty="0"/>
              <a:t>informácie o kritériách a </a:t>
            </a:r>
            <a:r>
              <a:rPr lang="sk-SK" sz="2800" dirty="0" smtClean="0"/>
              <a:t>variantoch</a:t>
            </a:r>
          </a:p>
          <a:p>
            <a:r>
              <a:rPr lang="sk-SK" sz="2800" dirty="0"/>
              <a:t>úplné </a:t>
            </a:r>
            <a:r>
              <a:rPr lang="sk-SK" sz="2800" dirty="0" err="1"/>
              <a:t>kváziusporiadanie</a:t>
            </a:r>
            <a:r>
              <a:rPr lang="sk-SK" sz="2800" dirty="0"/>
              <a:t> </a:t>
            </a:r>
            <a:r>
              <a:rPr lang="sk-SK" sz="2800" dirty="0" smtClean="0"/>
              <a:t>kritérií a variantov</a:t>
            </a:r>
          </a:p>
          <a:p>
            <a:r>
              <a:rPr lang="sk-SK" sz="2800" dirty="0"/>
              <a:t>prípustná existencia indiferentných </a:t>
            </a:r>
            <a:r>
              <a:rPr lang="sk-SK" sz="2800" dirty="0" smtClean="0"/>
              <a:t>variantov</a:t>
            </a:r>
          </a:p>
          <a:p>
            <a:pPr marL="0" indent="0" algn="ctr">
              <a:buNone/>
            </a:pPr>
            <a:endParaRPr lang="sk-SK" sz="2800" i="1" dirty="0" smtClean="0"/>
          </a:p>
          <a:p>
            <a:pPr marL="0" indent="0" algn="ctr">
              <a:buNone/>
            </a:pPr>
            <a:r>
              <a:rPr lang="sk-SK" sz="2800" i="1" dirty="0" smtClean="0"/>
              <a:t>preferencia P </a:t>
            </a:r>
            <a:r>
              <a:rPr lang="en-US" sz="2800" i="1" dirty="0" smtClean="0"/>
              <a:t>-</a:t>
            </a:r>
            <a:r>
              <a:rPr lang="sk-SK" sz="2800" i="1" dirty="0" smtClean="0"/>
              <a:t> </a:t>
            </a:r>
            <a:r>
              <a:rPr lang="en-US" sz="2800" i="1" dirty="0"/>
              <a:t>&gt;</a:t>
            </a:r>
            <a:r>
              <a:rPr lang="sk-SK" sz="2800" i="1" dirty="0" smtClean="0"/>
              <a:t>, </a:t>
            </a:r>
            <a:r>
              <a:rPr lang="sk-SK" sz="2800" i="1" dirty="0"/>
              <a:t>indiferentnosť </a:t>
            </a:r>
            <a:r>
              <a:rPr lang="sk-SK" sz="2800" i="1" dirty="0" smtClean="0"/>
              <a:t>I - </a:t>
            </a:r>
            <a:r>
              <a:rPr lang="sk-SK" sz="2800" dirty="0"/>
              <a:t>~</a:t>
            </a:r>
            <a:r>
              <a:rPr lang="sk-SK" sz="2800" i="1" dirty="0" smtClean="0"/>
              <a:t>, </a:t>
            </a:r>
            <a:endParaRPr lang="en-US" sz="2800" i="1" dirty="0" smtClean="0"/>
          </a:p>
          <a:p>
            <a:pPr marL="0" indent="0" algn="ctr">
              <a:buNone/>
            </a:pPr>
            <a:r>
              <a:rPr lang="sk-SK" sz="2800" i="1" dirty="0" err="1" smtClean="0"/>
              <a:t>neporovnateľnosť</a:t>
            </a:r>
            <a:r>
              <a:rPr lang="sk-SK" sz="2800" i="1" dirty="0" smtClean="0"/>
              <a:t> R</a:t>
            </a:r>
            <a:endParaRPr lang="sk-SK" sz="2800" i="1" dirty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Cieľ: určenie vzdialenosti 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každého variantu podľa každého kritéria od fiktívneho začiatku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2288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effectLst/>
              </a:rPr>
              <a:t>ÚlohA</a:t>
            </a:r>
            <a:r>
              <a:rPr lang="sk-SK" dirty="0" smtClean="0">
                <a:effectLst/>
              </a:rPr>
              <a:t> </a:t>
            </a:r>
            <a:r>
              <a:rPr lang="sk-SK" dirty="0">
                <a:effectLst/>
              </a:rPr>
              <a:t>hráča 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Účelová funkcia:</a:t>
            </a:r>
          </a:p>
          <a:p>
            <a:pPr marL="0" indent="0">
              <a:buNone/>
            </a:pPr>
            <a:r>
              <a:rPr lang="sk-SK" dirty="0" smtClean="0"/>
              <a:t>				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   v</a:t>
            </a:r>
          </a:p>
          <a:p>
            <a:r>
              <a:rPr lang="sk-SK" dirty="0" smtClean="0"/>
              <a:t>Obmedzujúce podmienky: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457200" lvl="1" indent="0">
              <a:buNone/>
            </a:pPr>
            <a:r>
              <a:rPr lang="sk-SK" dirty="0" smtClean="0"/>
              <a:t>		</a:t>
            </a:r>
            <a:endParaRPr lang="sk-SK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428999"/>
            <a:ext cx="126453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975361"/>
              </p:ext>
            </p:extLst>
          </p:nvPr>
        </p:nvGraphicFramePr>
        <p:xfrm>
          <a:off x="1547664" y="3429000"/>
          <a:ext cx="5166574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r:id="rId3" imgW="3124200" imgH="914400" progId="Equation.3">
                  <p:embed/>
                </p:oleObj>
              </mc:Choice>
              <mc:Fallback>
                <p:oleObj r:id="rId3" imgW="31242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429000"/>
                        <a:ext cx="5166574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987824" y="5494016"/>
            <a:ext cx="86827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711789"/>
              </p:ext>
            </p:extLst>
          </p:nvPr>
        </p:nvGraphicFramePr>
        <p:xfrm>
          <a:off x="2366746" y="5494016"/>
          <a:ext cx="3305583" cy="383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r:id="rId5" imgW="1968500" imgH="228600" progId="Equation.3">
                  <p:embed/>
                </p:oleObj>
              </mc:Choice>
              <mc:Fallback>
                <p:oleObj r:id="rId5" imgW="1968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746" y="5494016"/>
                        <a:ext cx="3305583" cy="383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9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effectLst/>
              </a:rPr>
              <a:t>ÚlohA</a:t>
            </a:r>
            <a:r>
              <a:rPr lang="sk-SK" dirty="0" smtClean="0">
                <a:effectLst/>
              </a:rPr>
              <a:t> </a:t>
            </a:r>
            <a:r>
              <a:rPr lang="sk-SK" dirty="0">
                <a:effectLst/>
              </a:rPr>
              <a:t>hráča </a:t>
            </a:r>
            <a:r>
              <a:rPr lang="sk-SK" dirty="0" smtClean="0">
                <a:effectLst/>
              </a:rPr>
              <a:t>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Účelová funkcia:</a:t>
            </a:r>
          </a:p>
          <a:p>
            <a:pPr marL="0" indent="0">
              <a:buNone/>
            </a:pPr>
            <a:r>
              <a:rPr lang="sk-SK" dirty="0" smtClean="0"/>
              <a:t>				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    v</a:t>
            </a:r>
          </a:p>
          <a:p>
            <a:r>
              <a:rPr lang="sk-SK" dirty="0" smtClean="0"/>
              <a:t>Obmedzujúce podmienky: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457200" lvl="1" indent="0">
              <a:buNone/>
            </a:pPr>
            <a:r>
              <a:rPr lang="sk-SK" dirty="0" smtClean="0"/>
              <a:t>		</a:t>
            </a:r>
            <a:endParaRPr lang="sk-SK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428999"/>
            <a:ext cx="126453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987824" y="5494016"/>
            <a:ext cx="86827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29236" y="3284216"/>
            <a:ext cx="11071772" cy="5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53268"/>
              </p:ext>
            </p:extLst>
          </p:nvPr>
        </p:nvGraphicFramePr>
        <p:xfrm>
          <a:off x="868660" y="3568705"/>
          <a:ext cx="6551763" cy="1581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r:id="rId3" imgW="3314700" imgH="800100" progId="Equation.3">
                  <p:embed/>
                </p:oleObj>
              </mc:Choice>
              <mc:Fallback>
                <p:oleObj r:id="rId3" imgW="3314700" imgH="800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60" y="3568705"/>
                        <a:ext cx="6551763" cy="1581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2250" y="5456805"/>
            <a:ext cx="10501712" cy="53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904121"/>
              </p:ext>
            </p:extLst>
          </p:nvPr>
        </p:nvGraphicFramePr>
        <p:xfrm>
          <a:off x="1835696" y="5456806"/>
          <a:ext cx="3875895" cy="477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r:id="rId5" imgW="1930400" imgH="241300" progId="Equation.3">
                  <p:embed/>
                </p:oleObj>
              </mc:Choice>
              <mc:Fallback>
                <p:oleObj r:id="rId5" imgW="19304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456806"/>
                        <a:ext cx="3875895" cy="4773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8018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52365"/>
              </p:ext>
            </p:extLst>
          </p:nvPr>
        </p:nvGraphicFramePr>
        <p:xfrm>
          <a:off x="2267744" y="1412776"/>
          <a:ext cx="2808312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r:id="rId3" imgW="1485900" imgH="914400" progId="Equation.3">
                  <p:embed/>
                </p:oleObj>
              </mc:Choice>
              <mc:Fallback>
                <p:oleObj r:id="rId3" imgW="148590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412776"/>
                        <a:ext cx="2808312" cy="1728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890321" y="3645023"/>
            <a:ext cx="15010164" cy="5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14791"/>
              </p:ext>
            </p:extLst>
          </p:nvPr>
        </p:nvGraphicFramePr>
        <p:xfrm>
          <a:off x="2339753" y="3728884"/>
          <a:ext cx="2736304" cy="1876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r:id="rId5" imgW="1333500" imgH="914400" progId="Equation.3">
                  <p:embed/>
                </p:oleObj>
              </mc:Choice>
              <mc:Fallback>
                <p:oleObj r:id="rId5" imgW="13335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3" y="3728884"/>
                        <a:ext cx="2736304" cy="18763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5837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>
                <a:effectLst/>
              </a:rPr>
              <a:t>Hra </a:t>
            </a:r>
            <a:r>
              <a:rPr lang="sk-SK" dirty="0" smtClean="0">
                <a:effectLst/>
              </a:rPr>
              <a:t>- úloha </a:t>
            </a:r>
            <a:r>
              <a:rPr lang="sk-SK" dirty="0">
                <a:effectLst/>
              </a:rPr>
              <a:t>lineárneho programovania z pohľadu hráča 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i="1" dirty="0" smtClean="0"/>
              <a:t>UF: </a:t>
            </a:r>
            <a:r>
              <a:rPr lang="sk-SK" i="1" dirty="0"/>
              <a:t>max   v    (cena hry</a:t>
            </a:r>
            <a:r>
              <a:rPr lang="sk-SK" i="1" dirty="0" smtClean="0"/>
              <a:t>)</a:t>
            </a:r>
          </a:p>
          <a:p>
            <a:pPr marL="0" indent="0">
              <a:buNone/>
            </a:pPr>
            <a:r>
              <a:rPr lang="sk-SK" i="1" dirty="0" smtClean="0"/>
              <a:t>OP:</a:t>
            </a:r>
          </a:p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endParaRPr lang="sk-SK" i="1" dirty="0" smtClean="0"/>
          </a:p>
          <a:p>
            <a:pPr marL="0" indent="0">
              <a:buNone/>
            </a:pPr>
            <a:r>
              <a:rPr lang="sk-SK" dirty="0" smtClean="0"/>
              <a:t>	x</a:t>
            </a:r>
            <a:r>
              <a:rPr lang="sk-SK" baseline="-25000" dirty="0" smtClean="0"/>
              <a:t>1</a:t>
            </a:r>
            <a:r>
              <a:rPr lang="sk-SK" dirty="0" smtClean="0"/>
              <a:t>  +     x</a:t>
            </a:r>
            <a:r>
              <a:rPr lang="sk-SK" baseline="-25000" dirty="0" smtClean="0"/>
              <a:t>2</a:t>
            </a:r>
            <a:r>
              <a:rPr lang="sk-SK" dirty="0" smtClean="0"/>
              <a:t>  +     x</a:t>
            </a:r>
            <a:r>
              <a:rPr lang="sk-SK" baseline="-25000" dirty="0" smtClean="0"/>
              <a:t>3</a:t>
            </a:r>
            <a:r>
              <a:rPr lang="sk-SK" dirty="0" smtClean="0"/>
              <a:t>    </a:t>
            </a:r>
            <a:r>
              <a:rPr lang="sk-SK" dirty="0"/>
              <a:t>+   </a:t>
            </a:r>
            <a:r>
              <a:rPr lang="sk-SK" dirty="0" smtClean="0"/>
              <a:t>   </a:t>
            </a:r>
            <a:r>
              <a:rPr lang="sk-SK" dirty="0"/>
              <a:t>x</a:t>
            </a:r>
            <a:r>
              <a:rPr lang="sk-SK" baseline="-25000" dirty="0"/>
              <a:t>4</a:t>
            </a:r>
            <a:r>
              <a:rPr lang="sk-SK" dirty="0"/>
              <a:t>   </a:t>
            </a:r>
            <a:r>
              <a:rPr lang="sk-SK" dirty="0" smtClean="0"/>
              <a:t>=     </a:t>
            </a:r>
            <a:r>
              <a:rPr lang="sk-SK" dirty="0"/>
              <a:t>1</a:t>
            </a:r>
          </a:p>
          <a:p>
            <a:pPr marL="0" indent="0">
              <a:buNone/>
            </a:pPr>
            <a:r>
              <a:rPr lang="sk-SK" dirty="0" smtClean="0"/>
              <a:t> 		x</a:t>
            </a:r>
            <a:r>
              <a:rPr lang="sk-SK" baseline="-25000" dirty="0" smtClean="0"/>
              <a:t>1</a:t>
            </a:r>
            <a:r>
              <a:rPr lang="sk-SK" dirty="0"/>
              <a:t>, </a:t>
            </a:r>
            <a:r>
              <a:rPr lang="sk-SK" dirty="0" smtClean="0"/>
              <a:t>x</a:t>
            </a:r>
            <a:r>
              <a:rPr lang="sk-SK" baseline="-25000" dirty="0"/>
              <a:t>2</a:t>
            </a:r>
            <a:r>
              <a:rPr lang="sk-SK" dirty="0" smtClean="0"/>
              <a:t>, x</a:t>
            </a:r>
            <a:r>
              <a:rPr lang="sk-SK" baseline="-25000" dirty="0" smtClean="0"/>
              <a:t>3</a:t>
            </a:r>
            <a:r>
              <a:rPr lang="sk-SK" dirty="0" smtClean="0"/>
              <a:t>, x</a:t>
            </a:r>
            <a:r>
              <a:rPr lang="sk-SK" baseline="-25000" dirty="0" smtClean="0"/>
              <a:t>4</a:t>
            </a:r>
            <a:r>
              <a:rPr lang="sk-SK" dirty="0" smtClean="0"/>
              <a:t>, v,        </a:t>
            </a:r>
            <a:r>
              <a:rPr lang="sk-SK" dirty="0">
                <a:sym typeface="Symbol" panose="05050102010706020507" pitchFamily="18" charset="2"/>
              </a:rPr>
              <a:t></a:t>
            </a:r>
            <a:r>
              <a:rPr lang="sk-SK" dirty="0"/>
              <a:t>      0 </a:t>
            </a:r>
            <a:r>
              <a:rPr lang="sk-SK" i="1" dirty="0" smtClean="0"/>
              <a:t> </a:t>
            </a:r>
            <a:endParaRPr lang="sk-SK" i="1" dirty="0"/>
          </a:p>
          <a:p>
            <a:pPr marL="0" indent="0" algn="ctr">
              <a:buNone/>
            </a:pPr>
            <a:endParaRPr lang="sk-SK" i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49223" y="2564903"/>
            <a:ext cx="11641397" cy="5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30560"/>
              </p:ext>
            </p:extLst>
          </p:nvPr>
        </p:nvGraphicFramePr>
        <p:xfrm>
          <a:off x="1153060" y="2564904"/>
          <a:ext cx="5636786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r:id="rId3" imgW="2946400" imgH="711200" progId="Equation.3">
                  <p:embed/>
                </p:oleObj>
              </mc:Choice>
              <mc:Fallback>
                <p:oleObj r:id="rId3" imgW="29464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060" y="2564904"/>
                        <a:ext cx="5636786" cy="13681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474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>
                <a:effectLst/>
              </a:rPr>
              <a:t>Hra </a:t>
            </a:r>
            <a:r>
              <a:rPr lang="sk-SK" dirty="0" smtClean="0">
                <a:effectLst/>
              </a:rPr>
              <a:t>- úloha </a:t>
            </a:r>
            <a:r>
              <a:rPr lang="sk-SK" dirty="0">
                <a:effectLst/>
              </a:rPr>
              <a:t>lineárneho programovania z pohľadu hráča </a:t>
            </a:r>
            <a:r>
              <a:rPr lang="sk-SK" dirty="0" smtClean="0">
                <a:effectLst/>
              </a:rPr>
              <a:t>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i="1" dirty="0" smtClean="0"/>
              <a:t>UF: min   </a:t>
            </a:r>
            <a:r>
              <a:rPr lang="sk-SK" i="1" dirty="0"/>
              <a:t>v    (cena hry</a:t>
            </a:r>
            <a:r>
              <a:rPr lang="sk-SK" i="1" dirty="0" smtClean="0"/>
              <a:t>)</a:t>
            </a:r>
          </a:p>
          <a:p>
            <a:pPr marL="0" indent="0">
              <a:buNone/>
            </a:pPr>
            <a:r>
              <a:rPr lang="sk-SK" i="1" dirty="0" smtClean="0"/>
              <a:t>OP:</a:t>
            </a:r>
          </a:p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endParaRPr lang="sk-SK" i="1" dirty="0" smtClean="0"/>
          </a:p>
          <a:p>
            <a:pPr marL="0" indent="0">
              <a:buNone/>
            </a:pPr>
            <a:r>
              <a:rPr lang="sk-SK" dirty="0" smtClean="0"/>
              <a:t>	</a:t>
            </a:r>
            <a:endParaRPr lang="sk-SK" i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49223" y="2564903"/>
            <a:ext cx="11641397" cy="5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792984"/>
              </p:ext>
            </p:extLst>
          </p:nvPr>
        </p:nvGraphicFramePr>
        <p:xfrm>
          <a:off x="1259632" y="2708920"/>
          <a:ext cx="5461595" cy="2740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r:id="rId3" imgW="2552700" imgH="1295400" progId="Equation.3">
                  <p:embed/>
                </p:oleObj>
              </mc:Choice>
              <mc:Fallback>
                <p:oleObj r:id="rId3" imgW="2552700" imgH="1295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708920"/>
                        <a:ext cx="5461595" cy="27408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001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effectLst/>
              </a:rPr>
              <a:t>Optimálne riešenie zmiešanej stratégie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Hráč A:</a:t>
            </a:r>
          </a:p>
          <a:p>
            <a:pPr marL="0" indent="0" algn="ctr">
              <a:buNone/>
            </a:pPr>
            <a:r>
              <a:rPr lang="sk-SK" dirty="0"/>
              <a:t>x</a:t>
            </a:r>
            <a:r>
              <a:rPr lang="sk-SK" baseline="-25000" dirty="0"/>
              <a:t>1</a:t>
            </a:r>
            <a:r>
              <a:rPr lang="sk-SK" dirty="0"/>
              <a:t> = 0.402	</a:t>
            </a:r>
            <a:r>
              <a:rPr lang="sk-SK" dirty="0" smtClean="0"/>
              <a:t>, x</a:t>
            </a:r>
            <a:r>
              <a:rPr lang="sk-SK" baseline="-25000" dirty="0" smtClean="0"/>
              <a:t>2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0.494, x</a:t>
            </a:r>
            <a:r>
              <a:rPr lang="sk-SK" baseline="-25000" dirty="0" smtClean="0"/>
              <a:t>3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0.104, x</a:t>
            </a:r>
            <a:r>
              <a:rPr lang="sk-SK" baseline="-25000" dirty="0" smtClean="0"/>
              <a:t>4</a:t>
            </a:r>
            <a:r>
              <a:rPr lang="sk-SK" dirty="0" smtClean="0"/>
              <a:t> </a:t>
            </a:r>
            <a:r>
              <a:rPr lang="sk-SK" dirty="0"/>
              <a:t>= 0	     </a:t>
            </a:r>
            <a:endParaRPr lang="sk-SK" dirty="0" smtClean="0"/>
          </a:p>
          <a:p>
            <a:pPr marL="0" indent="0" algn="ctr">
              <a:buNone/>
            </a:pPr>
            <a:r>
              <a:rPr lang="sk-SK" dirty="0" smtClean="0"/>
              <a:t>v </a:t>
            </a:r>
            <a:r>
              <a:rPr lang="sk-SK" dirty="0"/>
              <a:t>= </a:t>
            </a:r>
            <a:r>
              <a:rPr lang="sk-SK" dirty="0" smtClean="0"/>
              <a:t>11.046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Hráč </a:t>
            </a:r>
            <a:r>
              <a:rPr lang="sk-SK" dirty="0" smtClean="0"/>
              <a:t>B:</a:t>
            </a:r>
          </a:p>
          <a:p>
            <a:pPr marL="0" indent="0" algn="ctr">
              <a:buNone/>
            </a:pPr>
            <a:r>
              <a:rPr lang="sk-SK" dirty="0"/>
              <a:t>y</a:t>
            </a:r>
            <a:r>
              <a:rPr lang="sk-SK" baseline="-25000" dirty="0"/>
              <a:t>1</a:t>
            </a:r>
            <a:r>
              <a:rPr lang="sk-SK" dirty="0"/>
              <a:t> = </a:t>
            </a:r>
            <a:r>
              <a:rPr lang="sk-SK" dirty="0" smtClean="0"/>
              <a:t>0.092, y</a:t>
            </a:r>
            <a:r>
              <a:rPr lang="sk-SK" baseline="-25000" dirty="0" smtClean="0"/>
              <a:t>2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0.540, y</a:t>
            </a:r>
            <a:r>
              <a:rPr lang="sk-SK" baseline="-25000" dirty="0" smtClean="0"/>
              <a:t>3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0.368,</a:t>
            </a:r>
          </a:p>
          <a:p>
            <a:pPr marL="0" indent="0" algn="ctr">
              <a:buNone/>
            </a:pPr>
            <a:r>
              <a:rPr lang="sk-SK" dirty="0" smtClean="0"/>
              <a:t>v </a:t>
            </a:r>
            <a:r>
              <a:rPr lang="sk-SK" dirty="0"/>
              <a:t>= 11.046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27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Postup – krok 1: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29943"/>
          </a:xfrm>
        </p:spPr>
        <p:txBody>
          <a:bodyPr/>
          <a:lstStyle/>
          <a:p>
            <a:pPr marL="0" indent="0">
              <a:buNone/>
            </a:pPr>
            <a:r>
              <a:rPr lang="sk-SK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Kváziusporiadanie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variantov podľa jednotlivých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kritérií</a:t>
            </a:r>
          </a:p>
          <a:p>
            <a:pPr marL="0" indent="0">
              <a:buNone/>
            </a:pP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sz="2800" dirty="0" smtClean="0"/>
              <a:t>indiferentné varianty - </a:t>
            </a:r>
            <a:r>
              <a:rPr lang="sk-SK" sz="2800" dirty="0"/>
              <a:t>priemerné poradové </a:t>
            </a:r>
            <a:r>
              <a:rPr lang="sk-SK" sz="2800" dirty="0" smtClean="0"/>
              <a:t>číslo</a:t>
            </a:r>
            <a:endParaRPr lang="sk-SK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Kváziusporiadanie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kritérií</a:t>
            </a: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55776" y="28529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806848"/>
              </p:ext>
            </p:extLst>
          </p:nvPr>
        </p:nvGraphicFramePr>
        <p:xfrm>
          <a:off x="1043608" y="2492896"/>
          <a:ext cx="691028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r:id="rId3" imgW="2413000" imgH="279400" progId="Equation.3">
                  <p:embed/>
                </p:oleObj>
              </mc:Choice>
              <mc:Fallback>
                <p:oleObj r:id="rId3" imgW="2413000" imgH="279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492896"/>
                        <a:ext cx="6910285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 flipV="1">
            <a:off x="2699792" y="6021287"/>
            <a:ext cx="207383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795727"/>
              </p:ext>
            </p:extLst>
          </p:nvPr>
        </p:nvGraphicFramePr>
        <p:xfrm>
          <a:off x="2699792" y="5500775"/>
          <a:ext cx="3456384" cy="77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r:id="rId5" imgW="1143000" imgH="254000" progId="Equation.3">
                  <p:embed/>
                </p:oleObj>
              </mc:Choice>
              <mc:Fallback>
                <p:oleObj r:id="rId5" imgW="11430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500775"/>
                        <a:ext cx="3456384" cy="777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500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 smtClean="0"/>
              <a:t>Kváriusporiadanie</a:t>
            </a:r>
            <a:r>
              <a:rPr lang="sk-SK" dirty="0" smtClean="0"/>
              <a:t> kritérií: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en-US" dirty="0" smtClean="0"/>
              <a:t>A3 &gt; A2 &gt; A4 &gt; A1</a:t>
            </a:r>
            <a:endParaRPr lang="sk-SK" dirty="0" smtClean="0"/>
          </a:p>
          <a:p>
            <a:pPr marL="0" indent="0">
              <a:buNone/>
            </a:pPr>
            <a:r>
              <a:rPr lang="sk-SK" dirty="0" err="1"/>
              <a:t>Kváriusporiadanie</a:t>
            </a:r>
            <a:r>
              <a:rPr lang="sk-SK" dirty="0"/>
              <a:t> </a:t>
            </a:r>
            <a:r>
              <a:rPr lang="sk-SK" dirty="0" smtClean="0"/>
              <a:t>variantov: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k-SK" dirty="0" smtClean="0"/>
              <a:t>A1: x3 </a:t>
            </a:r>
            <a:r>
              <a:rPr lang="en-US" dirty="0" smtClean="0"/>
              <a:t>&gt; x2 &gt; x1</a:t>
            </a:r>
            <a:endParaRPr lang="sk-SK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k-SK" dirty="0" smtClean="0"/>
              <a:t>A2:</a:t>
            </a:r>
            <a:r>
              <a:rPr lang="en-US" dirty="0" smtClean="0"/>
              <a:t> x1 </a:t>
            </a:r>
            <a:r>
              <a:rPr lang="sk-SK" dirty="0" smtClean="0"/>
              <a:t>~</a:t>
            </a:r>
            <a:r>
              <a:rPr lang="en-US" dirty="0" smtClean="0"/>
              <a:t> x2 &gt; x3</a:t>
            </a:r>
            <a:endParaRPr lang="sk-SK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k-SK" dirty="0" smtClean="0"/>
              <a:t>A3:</a:t>
            </a:r>
            <a:r>
              <a:rPr lang="en-US" dirty="0" smtClean="0"/>
              <a:t> x3 &gt; x2 &gt; x1</a:t>
            </a:r>
            <a:endParaRPr lang="sk-SK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k-SK" dirty="0" smtClean="0"/>
              <a:t>A4:</a:t>
            </a:r>
            <a:r>
              <a:rPr lang="en-US" dirty="0" smtClean="0"/>
              <a:t> x2 &gt; x1 </a:t>
            </a:r>
            <a:r>
              <a:rPr lang="sk-SK" dirty="0" smtClean="0"/>
              <a:t>~</a:t>
            </a:r>
            <a:r>
              <a:rPr lang="en-US" dirty="0" smtClean="0"/>
              <a:t> x3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0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Postup – krok </a:t>
            </a:r>
            <a:r>
              <a:rPr lang="en-US" dirty="0" smtClean="0"/>
              <a:t>2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544615"/>
          </a:xfrm>
        </p:spPr>
        <p:txBody>
          <a:bodyPr/>
          <a:lstStyle/>
          <a:p>
            <a:pPr marL="0" indent="0">
              <a:buNone/>
            </a:pP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Vypočítame maticu vzdialenosti od fiktívneho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začiatku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i="1" dirty="0" err="1" smtClean="0"/>
              <a:t>Dujmovičova</a:t>
            </a:r>
            <a:r>
              <a:rPr lang="sk-SK" i="1" dirty="0" smtClean="0"/>
              <a:t> metrika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sk-SK" sz="2400" dirty="0" smtClean="0"/>
              <a:t>r </a:t>
            </a:r>
            <a:r>
              <a:rPr lang="sk-SK" sz="2400" dirty="0"/>
              <a:t>- je reálne číslo </a:t>
            </a:r>
            <a:r>
              <a:rPr lang="en-US" sz="2400" dirty="0" smtClean="0"/>
              <a:t>= 3</a:t>
            </a:r>
            <a:endParaRPr lang="en-US" sz="2400" i="1" dirty="0"/>
          </a:p>
          <a:p>
            <a:pPr marL="0" indent="0">
              <a:buNone/>
            </a:pPr>
            <a:endParaRPr lang="sk-SK" i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232183"/>
              </p:ext>
            </p:extLst>
          </p:nvPr>
        </p:nvGraphicFramePr>
        <p:xfrm>
          <a:off x="1187624" y="2852936"/>
          <a:ext cx="6040031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r:id="rId3" imgW="2222500" imgH="241300" progId="Equation.3">
                  <p:embed/>
                </p:oleObj>
              </mc:Choice>
              <mc:Fallback>
                <p:oleObj r:id="rId3" imgW="22225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852936"/>
                        <a:ext cx="6040031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 flipV="1">
            <a:off x="4499992" y="5330226"/>
            <a:ext cx="21602400" cy="5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611324"/>
              </p:ext>
            </p:extLst>
          </p:nvPr>
        </p:nvGraphicFramePr>
        <p:xfrm>
          <a:off x="4499992" y="4725144"/>
          <a:ext cx="2880320" cy="1057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r:id="rId5" imgW="1218671" imgH="444307" progId="Equation.3">
                  <p:embed/>
                </p:oleObj>
              </mc:Choice>
              <mc:Fallback>
                <p:oleObj r:id="rId5" imgW="1218671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725144"/>
                        <a:ext cx="2880320" cy="10576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583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598956"/>
              </p:ext>
            </p:extLst>
          </p:nvPr>
        </p:nvGraphicFramePr>
        <p:xfrm>
          <a:off x="1115616" y="1988840"/>
          <a:ext cx="6654802" cy="1838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439"/>
                <a:gridCol w="608439"/>
                <a:gridCol w="1359481"/>
                <a:gridCol w="1359481"/>
                <a:gridCol w="1359481"/>
                <a:gridCol w="1359481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 dirty="0">
                          <a:effectLst/>
                        </a:rPr>
                        <a:t>A1</a:t>
                      </a:r>
                      <a:endParaRPr lang="sk-SK" sz="2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A2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A3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A4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sk-SK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u="none" strike="noStrike">
                          <a:effectLst/>
                        </a:rPr>
                        <a:t>x1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3,57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1,79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2,41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2,77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u="none" strike="noStrike">
                          <a:effectLst/>
                        </a:rPr>
                        <a:t>D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u="none" strike="noStrike">
                          <a:effectLst/>
                        </a:rPr>
                        <a:t>x2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3,30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1,79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1,65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2,41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endParaRPr lang="sk-SK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800" u="none" strike="noStrike">
                          <a:effectLst/>
                        </a:rPr>
                        <a:t>x3</a:t>
                      </a:r>
                      <a:endParaRPr lang="sk-SK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3,19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2,60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>
                          <a:effectLst/>
                        </a:rPr>
                        <a:t>1,00</a:t>
                      </a:r>
                      <a:endParaRPr lang="sk-SK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u="none" strike="noStrike" dirty="0">
                          <a:effectLst/>
                        </a:rPr>
                        <a:t>2,77</a:t>
                      </a:r>
                      <a:endParaRPr lang="sk-SK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88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Postup – krok </a:t>
            </a:r>
            <a:r>
              <a:rPr lang="sk-SK" dirty="0" smtClean="0"/>
              <a:t>3: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/>
          <a:lstStyle/>
          <a:p>
            <a:pPr marL="0" indent="0">
              <a:buNone/>
            </a:pP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Vzdialenosti </a:t>
            </a:r>
            <a:r>
              <a:rPr lang="sk-SK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sk-SK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sú usporiadané a ohodnotené poradovými 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číslami </a:t>
            </a:r>
            <a:r>
              <a:rPr lang="sk-S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rij</a:t>
            </a: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	R </a:t>
            </a:r>
            <a:r>
              <a:rPr lang="sk-SK" dirty="0"/>
              <a:t>= (</a:t>
            </a:r>
            <a:r>
              <a:rPr lang="sk-SK" dirty="0" err="1"/>
              <a:t>r</a:t>
            </a:r>
            <a:r>
              <a:rPr lang="sk-SK" baseline="-25000" dirty="0" err="1"/>
              <a:t>ij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varianty 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sú určené globálne hodnoty, ktorými je dané </a:t>
            </a:r>
            <a:r>
              <a:rPr lang="sk-SK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kváziusporiadanie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variantov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None/>
            </a:pPr>
            <a:endParaRPr lang="sk-SK" dirty="0"/>
          </a:p>
          <a:p>
            <a:pPr marL="0" indent="0">
              <a:buNone/>
            </a:pP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11759" y="5013175"/>
            <a:ext cx="1364941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190158"/>
              </p:ext>
            </p:extLst>
          </p:nvPr>
        </p:nvGraphicFramePr>
        <p:xfrm>
          <a:off x="2411760" y="5013176"/>
          <a:ext cx="3284529" cy="1066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r:id="rId3" imgW="1497950" imgH="482391" progId="Equation.3">
                  <p:embed/>
                </p:oleObj>
              </mc:Choice>
              <mc:Fallback>
                <p:oleObj r:id="rId3" imgW="1497950" imgH="4823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013176"/>
                        <a:ext cx="3284529" cy="1066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523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219200" y="1509713"/>
          <a:ext cx="6705600" cy="383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dij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rij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dij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rij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dij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rij</a:t>
                      </a:r>
                      <a:endParaRPr lang="sk-SK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3,57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1,00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3,57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1,65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5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8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3,30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5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3,30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6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1,79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1,65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2,60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1,65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8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2,41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6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3,19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3,19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2,60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3,19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2,60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1,00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3,30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33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1,00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3,57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12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34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2,77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9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84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09681"/>
              </p:ext>
            </p:extLst>
          </p:nvPr>
        </p:nvGraphicFramePr>
        <p:xfrm>
          <a:off x="179512" y="1988840"/>
          <a:ext cx="8686800" cy="1547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00"/>
                <a:gridCol w="820800"/>
                <a:gridCol w="1174200"/>
                <a:gridCol w="1174200"/>
                <a:gridCol w="1174200"/>
                <a:gridCol w="1174200"/>
                <a:gridCol w="1174200"/>
                <a:gridCol w="1174200"/>
              </a:tblGrid>
              <a:tr h="384750"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sum rij</a:t>
                      </a:r>
                      <a:endParaRPr lang="sk-SK" sz="23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poradie</a:t>
                      </a:r>
                      <a:endParaRPr lang="sk-SK" sz="23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</a:tr>
              <a:tr h="384750"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x1</a:t>
                      </a:r>
                      <a:endParaRPr lang="sk-SK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12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3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5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8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28</a:t>
                      </a:r>
                      <a:endParaRPr lang="sk-SK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3</a:t>
                      </a:r>
                      <a:endParaRPr lang="sk-SK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</a:tr>
              <a:tr h="3847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R</a:t>
                      </a:r>
                      <a:endParaRPr lang="sk-SK" sz="23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x2</a:t>
                      </a:r>
                      <a:endParaRPr lang="sk-SK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11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4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2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6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23</a:t>
                      </a:r>
                      <a:endParaRPr lang="sk-SK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1</a:t>
                      </a:r>
                      <a:endParaRPr lang="sk-SK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</a:tr>
              <a:tr h="393300">
                <a:tc>
                  <a:txBody>
                    <a:bodyPr/>
                    <a:lstStyle/>
                    <a:p>
                      <a:pPr algn="l" fontAlgn="b"/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x3</a:t>
                      </a:r>
                      <a:endParaRPr lang="sk-SK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10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7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1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9</a:t>
                      </a:r>
                      <a:endParaRPr lang="sk-S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>
                          <a:effectLst/>
                        </a:rPr>
                        <a:t>27</a:t>
                      </a:r>
                      <a:endParaRPr lang="sk-SK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300" u="none" strike="noStrike" dirty="0">
                          <a:effectLst/>
                        </a:rPr>
                        <a:t>2</a:t>
                      </a:r>
                      <a:endParaRPr lang="sk-SK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0" marR="8550" marT="85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89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17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591</Words>
  <Application>Microsoft Office PowerPoint</Application>
  <PresentationFormat>Prezentácia na obrazovke (4:3)</PresentationFormat>
  <Paragraphs>354</Paragraphs>
  <Slides>25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5" baseType="lpstr">
      <vt:lpstr>Arial</vt:lpstr>
      <vt:lpstr>Calibri</vt:lpstr>
      <vt:lpstr>Franklin Gothic Book</vt:lpstr>
      <vt:lpstr>Franklin Gothic Medium</vt:lpstr>
      <vt:lpstr>Symbol</vt:lpstr>
      <vt:lpstr>Times New Roman</vt:lpstr>
      <vt:lpstr>Wingdings</vt:lpstr>
      <vt:lpstr>Wingdings 2</vt:lpstr>
      <vt:lpstr>TS010167117</vt:lpstr>
      <vt:lpstr>Equation.3</vt:lpstr>
      <vt:lpstr>Operačný výskum – teória rozhodovania</vt:lpstr>
      <vt:lpstr>Metóda ORESTE</vt:lpstr>
      <vt:lpstr>Postup – krok 1:</vt:lpstr>
      <vt:lpstr>Príklad</vt:lpstr>
      <vt:lpstr>Postup – krok 2:</vt:lpstr>
      <vt:lpstr>príklad</vt:lpstr>
      <vt:lpstr>Postup – krok 3:</vt:lpstr>
      <vt:lpstr>príklad</vt:lpstr>
      <vt:lpstr>príklad</vt:lpstr>
      <vt:lpstr>Teória hier</vt:lpstr>
      <vt:lpstr>Základné pojmy</vt:lpstr>
      <vt:lpstr>klasifikácia hier</vt:lpstr>
      <vt:lpstr>konečné hry dvoch hráčov s nulovým súčtom - maticové hry</vt:lpstr>
      <vt:lpstr>Prvky platobnej matice </vt:lpstr>
      <vt:lpstr>Hry hrané podľa minimaxu</vt:lpstr>
      <vt:lpstr>zmiešaná stratégia</vt:lpstr>
      <vt:lpstr>Maticové hry hrané podľa minimaxu –  v obore čistých stratégií</vt:lpstr>
      <vt:lpstr>Príklad</vt:lpstr>
      <vt:lpstr>Maticové hry hrané podľa minimaxu –  v obore Zmiešaných stratégií</vt:lpstr>
      <vt:lpstr>ÚlohA hráča A</vt:lpstr>
      <vt:lpstr>ÚlohA hráča B</vt:lpstr>
      <vt:lpstr>Príklad</vt:lpstr>
      <vt:lpstr>Hra - úloha lineárneho programovania z pohľadu hráča A</vt:lpstr>
      <vt:lpstr>Hra - úloha lineárneho programovania z pohľadu hráča B</vt:lpstr>
      <vt:lpstr>Optimálne riešenie zmiešanej stratégie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subject/>
  <dc:creator/>
  <cp:keywords/>
  <dc:description/>
  <cp:lastModifiedBy/>
  <cp:revision>3</cp:revision>
  <dcterms:created xsi:type="dcterms:W3CDTF">2010-09-30T09:23:52Z</dcterms:created>
  <dcterms:modified xsi:type="dcterms:W3CDTF">2018-12-05T09:33:25Z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TC101671179990</vt:lpwstr>
  </property>
</Properties>
</file>