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4630400" cy="8229600"/>
  <p:notesSz cx="8229600" cy="14630400"/>
  <p:embeddedFontLst>
    <p:embeddedFont>
      <p:font typeface="Comfortaa"/>
      <p:regular r:id="rId11"/>
    </p:embeddedFont>
    <p:embeddedFont>
      <p:font typeface="Comfortaa"/>
      <p:regular r:id="rId12"/>
    </p:embeddedFont>
    <p:embeddedFont>
      <p:font typeface="Raleway Medium"/>
      <p:regular r:id="rId13"/>
    </p:embeddedFont>
    <p:embeddedFont>
      <p:font typeface="Raleway Medium"/>
      <p:regular r:id="rId14"/>
    </p:embeddedFont>
    <p:embeddedFont>
      <p:font typeface="Raleway Medium"/>
      <p:regular r:id="rId15"/>
    </p:embeddedFont>
    <p:embeddedFont>
      <p:font typeface="Raleway Medium"/>
      <p:regular r:id="rId1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1" Type="http://schemas.openxmlformats.org/officeDocument/2006/relationships/font" Target="fonts/font1.fntdata"/><Relationship Id="rId12" Type="http://schemas.openxmlformats.org/officeDocument/2006/relationships/font" Target="fonts/font2.fntdata"/><Relationship Id="rId13" Type="http://schemas.openxmlformats.org/officeDocument/2006/relationships/font" Target="fonts/font3.fntdata"/><Relationship Id="rId14" Type="http://schemas.openxmlformats.org/officeDocument/2006/relationships/font" Target="fonts/font4.fntdata"/><Relationship Id="rId15" Type="http://schemas.openxmlformats.org/officeDocument/2006/relationships/font" Target="fonts/font5.fntdata"/><Relationship Id="rId16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B1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272B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image" Target="../media/image-4-3.png"/><Relationship Id="rId4" Type="http://schemas.openxmlformats.org/officeDocument/2006/relationships/image" Target="../media/image-4-4.svg"/><Relationship Id="rId5" Type="http://schemas.openxmlformats.org/officeDocument/2006/relationships/image" Target="../media/image-4-5.png"/><Relationship Id="rId6" Type="http://schemas.openxmlformats.org/officeDocument/2006/relationships/image" Target="../media/image-4-6.sv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5.xml"/><Relationship Id="rId9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67462" y="862489"/>
            <a:ext cx="4650581" cy="581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Correlation</a:t>
            </a:r>
            <a:endParaRPr lang="en-US" sz="3650" dirty="0"/>
          </a:p>
        </p:txBody>
      </p:sp>
      <p:sp>
        <p:nvSpPr>
          <p:cNvPr id="4" name="Text 1"/>
          <p:cNvSpPr/>
          <p:nvPr/>
        </p:nvSpPr>
        <p:spPr>
          <a:xfrm>
            <a:off x="6367462" y="1741884"/>
            <a:ext cx="7381875" cy="1305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Correlation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is a foundational statistical concept that quantifies the degree of relationship or association observed between variables. Understanding correlation is essential for interpreting patterns in data and drawing meaningful conclusions in research.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6216729" y="3271361"/>
            <a:ext cx="3737134" cy="4095750"/>
          </a:xfrm>
          <a:prstGeom prst="roundRect">
            <a:avLst>
              <a:gd name="adj" fmla="val 13440"/>
            </a:avLst>
          </a:prstGeom>
          <a:solidFill>
            <a:srgbClr val="FFE14D"/>
          </a:solidFill>
          <a:ln/>
        </p:spPr>
      </p:sp>
      <p:sp>
        <p:nvSpPr>
          <p:cNvPr id="6" name="Text 3"/>
          <p:cNvSpPr/>
          <p:nvPr/>
        </p:nvSpPr>
        <p:spPr>
          <a:xfrm>
            <a:off x="6425922" y="3470077"/>
            <a:ext cx="2474476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What Is Correlation?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6425922" y="3959423"/>
            <a:ext cx="3318748" cy="1305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 statistical measure that assesses how strongly two or more variables are related — and in what direction.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0321290" y="3470077"/>
            <a:ext cx="3435668" cy="581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Why It Matters in Behavioral &amp; Social Research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10321290" y="4250055"/>
            <a:ext cx="3435668" cy="2938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i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Bivariate correlation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— focusing on the relationship between exactly </a:t>
            </a:r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two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variables — is at the core of most behavioral and social science research. Nearly every research question in these fields involves understanding how variables move together, making correlation a central analytical tool.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1063" y="745927"/>
            <a:ext cx="8212812" cy="611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Two Key Correlation Coefficients</a:t>
            </a:r>
            <a:endParaRPr lang="en-US" sz="3850" dirty="0"/>
          </a:p>
        </p:txBody>
      </p:sp>
      <p:sp>
        <p:nvSpPr>
          <p:cNvPr id="3" name="Text 1"/>
          <p:cNvSpPr/>
          <p:nvPr/>
        </p:nvSpPr>
        <p:spPr>
          <a:xfrm>
            <a:off x="881063" y="1798439"/>
            <a:ext cx="12868275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In </a:t>
            </a:r>
            <a:pPr algn="l" indent="0" marL="0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SAS Enterprise Guide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, we focus on obtaining two primary correlation coefficients, each suited to different data types and research conditions.</a:t>
            </a:r>
            <a:endParaRPr lang="en-US" sz="17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1063" y="2751058"/>
            <a:ext cx="3651885" cy="225694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81063" y="5283279"/>
            <a:ext cx="4805958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Pearson Product–Moment Correlation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881063" y="5721429"/>
            <a:ext cx="6296501" cy="1762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Commonly abbreviated as the 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Pearson </a:t>
            </a:r>
            <a:pPr algn="l" indent="0" marL="0">
              <a:lnSpc>
                <a:spcPts val="2750"/>
              </a:lnSpc>
              <a:buNone/>
            </a:pPr>
            <a:r>
              <a:rPr lang="en-US" sz="1700" b="1" i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r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, this coefficient measures the strength and direction of the </a:t>
            </a:r>
            <a:pPr algn="l" indent="0" marL="0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linear relationship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between two quantitative (continuous) variables. It is the most widely used correlation measure in the social sciences.</a:t>
            </a:r>
            <a:endParaRPr lang="en-US" sz="17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836" y="2751058"/>
            <a:ext cx="3651885" cy="225694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52836" y="5283279"/>
            <a:ext cx="4884420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Spearman Rho Correlation Coefficient</a:t>
            </a:r>
            <a:endParaRPr lang="en-US" sz="1900" dirty="0"/>
          </a:p>
        </p:txBody>
      </p:sp>
      <p:sp>
        <p:nvSpPr>
          <p:cNvPr id="9" name="Text 5"/>
          <p:cNvSpPr/>
          <p:nvPr/>
        </p:nvSpPr>
        <p:spPr>
          <a:xfrm>
            <a:off x="7452836" y="5721429"/>
            <a:ext cx="6296501" cy="140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 </a:t>
            </a:r>
            <a:pPr algn="l" indent="0" marL="0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nonparametric alternative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to the Pearson </a:t>
            </a:r>
            <a:pPr algn="l" indent="0" marL="0">
              <a:lnSpc>
                <a:spcPts val="2750"/>
              </a:lnSpc>
              <a:buNone/>
            </a:pPr>
            <a:r>
              <a:rPr lang="en-US" sz="1700" i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r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, the Spearman rho is computed on </a:t>
            </a:r>
            <a:pPr algn="l" indent="0" marL="0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ranked values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rather than raw scores. It is ideal when data do not meet the assumptions of normality or when variables are measured on an ordinal scale.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1063" y="907971"/>
            <a:ext cx="4650581" cy="581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Pearson </a:t>
            </a:r>
            <a:pPr algn="l" indent="0" marL="0">
              <a:lnSpc>
                <a:spcPts val="4550"/>
              </a:lnSpc>
              <a:buNone/>
            </a:pPr>
            <a:r>
              <a:rPr lang="en-US" sz="3650" b="1" i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r</a:t>
            </a:r>
            <a:endParaRPr lang="en-US" sz="3650" dirty="0"/>
          </a:p>
        </p:txBody>
      </p:sp>
      <p:sp>
        <p:nvSpPr>
          <p:cNvPr id="3" name="Text 1"/>
          <p:cNvSpPr/>
          <p:nvPr/>
        </p:nvSpPr>
        <p:spPr>
          <a:xfrm>
            <a:off x="881063" y="1886783"/>
            <a:ext cx="12868275" cy="652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The Pearson product–moment correlation coefficient is arguably the </a:t>
            </a:r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most widely used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measure of association in quantitative research — and the foundation for many advanced statistical procedures such as multiple regression and factor analysis.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881063" y="2763322"/>
            <a:ext cx="6334720" cy="1853327"/>
          </a:xfrm>
          <a:prstGeom prst="roundRect">
            <a:avLst>
              <a:gd name="adj" fmla="val 5921"/>
            </a:avLst>
          </a:prstGeom>
          <a:solidFill>
            <a:srgbClr val="27272B"/>
          </a:solidFill>
          <a:ln w="22860">
            <a:solidFill>
              <a:srgbClr val="5F5F63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858203" y="2763322"/>
            <a:ext cx="91440" cy="1853327"/>
          </a:xfrm>
          <a:prstGeom prst="roundRect">
            <a:avLst>
              <a:gd name="adj" fmla="val 343308"/>
            </a:avLst>
          </a:prstGeom>
          <a:solidFill>
            <a:srgbClr val="FFE14D"/>
          </a:solidFill>
          <a:ln/>
        </p:spPr>
      </p:sp>
      <p:sp>
        <p:nvSpPr>
          <p:cNvPr id="6" name="Text 4"/>
          <p:cNvSpPr/>
          <p:nvPr/>
        </p:nvSpPr>
        <p:spPr>
          <a:xfrm>
            <a:off x="1181695" y="2995374"/>
            <a:ext cx="2363629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Linear Relationship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1181695" y="3405188"/>
            <a:ext cx="5802035" cy="979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Designed specifically to describe the degree to which two </a:t>
            </a:r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quantitative variables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are </a:t>
            </a:r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linearly related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. It assumes a straight-line relationship between the two variables.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414498" y="2763322"/>
            <a:ext cx="6334839" cy="1853327"/>
          </a:xfrm>
          <a:prstGeom prst="roundRect">
            <a:avLst>
              <a:gd name="adj" fmla="val 5921"/>
            </a:avLst>
          </a:prstGeom>
          <a:solidFill>
            <a:srgbClr val="27272B"/>
          </a:solidFill>
          <a:ln w="22860">
            <a:solidFill>
              <a:srgbClr val="5F5F63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391638" y="2763322"/>
            <a:ext cx="91440" cy="1853327"/>
          </a:xfrm>
          <a:prstGeom prst="roundRect">
            <a:avLst>
              <a:gd name="adj" fmla="val 343308"/>
            </a:avLst>
          </a:prstGeom>
          <a:solidFill>
            <a:srgbClr val="FFE14D"/>
          </a:solidFill>
          <a:ln/>
        </p:spPr>
      </p:sp>
      <p:sp>
        <p:nvSpPr>
          <p:cNvPr id="10" name="Text 8"/>
          <p:cNvSpPr/>
          <p:nvPr/>
        </p:nvSpPr>
        <p:spPr>
          <a:xfrm>
            <a:off x="7715131" y="2995374"/>
            <a:ext cx="2325291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Range of Values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7715131" y="3405188"/>
            <a:ext cx="5802154" cy="979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The Pearson </a:t>
            </a:r>
            <a:pPr algn="l" indent="0" marL="0">
              <a:lnSpc>
                <a:spcPts val="2550"/>
              </a:lnSpc>
              <a:buNone/>
            </a:pPr>
            <a:r>
              <a:rPr lang="en-US" sz="1600" i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r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can </a:t>
            </a:r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vary between −1 and +1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. Values near </a:t>
            </a:r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B8860B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zero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indicate weak relationships; values near </a:t>
            </a:r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B8860B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±1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indicate strong relationships.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881063" y="4815364"/>
            <a:ext cx="6334720" cy="2506266"/>
          </a:xfrm>
          <a:prstGeom prst="roundRect">
            <a:avLst>
              <a:gd name="adj" fmla="val 4378"/>
            </a:avLst>
          </a:prstGeom>
          <a:solidFill>
            <a:srgbClr val="27272B"/>
          </a:solidFill>
          <a:ln w="22860">
            <a:solidFill>
              <a:srgbClr val="5F5F63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858203" y="4815364"/>
            <a:ext cx="91440" cy="2506266"/>
          </a:xfrm>
          <a:prstGeom prst="roundRect">
            <a:avLst>
              <a:gd name="adj" fmla="val 343308"/>
            </a:avLst>
          </a:prstGeom>
          <a:solidFill>
            <a:srgbClr val="FFE14D"/>
          </a:solidFill>
          <a:ln/>
        </p:spPr>
      </p:sp>
      <p:sp>
        <p:nvSpPr>
          <p:cNvPr id="14" name="Text 12"/>
          <p:cNvSpPr/>
          <p:nvPr/>
        </p:nvSpPr>
        <p:spPr>
          <a:xfrm>
            <a:off x="1181695" y="5047417"/>
            <a:ext cx="3000494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Direction of Relationship</a:t>
            </a:r>
            <a:endParaRPr lang="en-US" sz="1800" dirty="0"/>
          </a:p>
        </p:txBody>
      </p:sp>
      <p:sp>
        <p:nvSpPr>
          <p:cNvPr id="15" name="Text 13"/>
          <p:cNvSpPr/>
          <p:nvPr/>
        </p:nvSpPr>
        <p:spPr>
          <a:xfrm>
            <a:off x="1181695" y="5457230"/>
            <a:ext cx="5802035" cy="16323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Positive values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signal a </a:t>
            </a:r>
            <a:pPr algn="l" indent="0" marL="0">
              <a:lnSpc>
                <a:spcPts val="2550"/>
              </a:lnSpc>
              <a:buNone/>
            </a:pPr>
            <a:r>
              <a:rPr lang="en-US" sz="1600" i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direct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relationship — higher values on one variable associate with higher values on the other. </a:t>
            </a:r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Negative values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signal an </a:t>
            </a:r>
            <a:pPr algn="l" indent="0" marL="0">
              <a:lnSpc>
                <a:spcPts val="2550"/>
              </a:lnSpc>
              <a:buNone/>
            </a:pPr>
            <a:r>
              <a:rPr lang="en-US" sz="1600" i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inverse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relationship — higher values on one variable associate with lower values on the other.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414498" y="4815364"/>
            <a:ext cx="6334839" cy="2506266"/>
          </a:xfrm>
          <a:prstGeom prst="roundRect">
            <a:avLst>
              <a:gd name="adj" fmla="val 4378"/>
            </a:avLst>
          </a:prstGeom>
          <a:solidFill>
            <a:srgbClr val="27272B"/>
          </a:solidFill>
          <a:ln w="22860">
            <a:solidFill>
              <a:srgbClr val="5F5F63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7391638" y="4815364"/>
            <a:ext cx="91440" cy="2506266"/>
          </a:xfrm>
          <a:prstGeom prst="roundRect">
            <a:avLst>
              <a:gd name="adj" fmla="val 343308"/>
            </a:avLst>
          </a:prstGeom>
          <a:solidFill>
            <a:srgbClr val="FFE14D"/>
          </a:solidFill>
          <a:ln/>
        </p:spPr>
      </p:sp>
      <p:sp>
        <p:nvSpPr>
          <p:cNvPr id="18" name="Text 16"/>
          <p:cNvSpPr/>
          <p:nvPr/>
        </p:nvSpPr>
        <p:spPr>
          <a:xfrm>
            <a:off x="7715131" y="5047417"/>
            <a:ext cx="2681407" cy="2906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D7D4CC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Visual Representation</a:t>
            </a:r>
            <a:endParaRPr lang="en-US" sz="1800" dirty="0"/>
          </a:p>
        </p:txBody>
      </p:sp>
      <p:sp>
        <p:nvSpPr>
          <p:cNvPr id="19" name="Text 17"/>
          <p:cNvSpPr/>
          <p:nvPr/>
        </p:nvSpPr>
        <p:spPr>
          <a:xfrm>
            <a:off x="7715131" y="5457230"/>
            <a:ext cx="5802154" cy="1305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Bivariate correlations can be graphically depicted in a </a:t>
            </a:r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scatterplot</a:t>
            </a:r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, allowing researchers to visually inspect the direction and strength of the relationship before interpreting the coefficient.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81063" y="723543"/>
            <a:ext cx="4895374" cy="6119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Spearman Rho</a:t>
            </a:r>
            <a:endParaRPr lang="en-US" sz="3850" dirty="0"/>
          </a:p>
        </p:txBody>
      </p:sp>
      <p:sp>
        <p:nvSpPr>
          <p:cNvPr id="3" name="Shape 1"/>
          <p:cNvSpPr/>
          <p:nvPr/>
        </p:nvSpPr>
        <p:spPr>
          <a:xfrm>
            <a:off x="722471" y="1665923"/>
            <a:ext cx="6482596" cy="5840135"/>
          </a:xfrm>
          <a:prstGeom prst="roundRect">
            <a:avLst>
              <a:gd name="adj" fmla="val 9053"/>
            </a:avLst>
          </a:prstGeom>
          <a:solidFill>
            <a:srgbClr val="FFE14D"/>
          </a:solidFill>
          <a:ln/>
        </p:spPr>
      </p:sp>
      <p:sp>
        <p:nvSpPr>
          <p:cNvPr id="4" name="Text 2"/>
          <p:cNvSpPr/>
          <p:nvPr/>
        </p:nvSpPr>
        <p:spPr>
          <a:xfrm>
            <a:off x="942737" y="1886188"/>
            <a:ext cx="3989665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The Nonparametric Alternative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942737" y="2412444"/>
            <a:ext cx="6042065" cy="1762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The Spearman rho shares the same interpretive logic as the Pearson </a:t>
            </a:r>
            <a:pPr algn="l" indent="0" marL="0">
              <a:lnSpc>
                <a:spcPts val="2750"/>
              </a:lnSpc>
              <a:buNone/>
            </a:pPr>
            <a:r>
              <a:rPr lang="en-US" sz="1700" i="1" dirty="0">
                <a:solidFill>
                  <a:srgbClr val="000000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r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— including the ±1 range and the meaning of positive vs. negative values — with one critical distinction: the computations are performed on </a:t>
            </a:r>
            <a:pPr algn="l" indent="0" marL="0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ranked values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, not raw scores.</a:t>
            </a:r>
            <a:endParaRPr lang="en-US" sz="1700" dirty="0"/>
          </a:p>
        </p:txBody>
      </p:sp>
      <p:sp>
        <p:nvSpPr>
          <p:cNvPr id="6" name="Text 4"/>
          <p:cNvSpPr/>
          <p:nvPr/>
        </p:nvSpPr>
        <p:spPr>
          <a:xfrm>
            <a:off x="942737" y="4372808"/>
            <a:ext cx="6042065" cy="140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Because it operates on ranks, the Spearman rho is classified as both a </a:t>
            </a:r>
            <a:pPr algn="l" indent="0" marL="0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nonparametric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and </a:t>
            </a:r>
            <a:pPr algn="l" indent="0" marL="0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000000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distribution-free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statistic, making it robust to violations of normality and appropriate for ordinal data.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7591544" y="1886188"/>
            <a:ext cx="3576876" cy="305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FFE14D"/>
                </a:solidFill>
                <a:latin typeface="Comfortaa Bold" pitchFamily="34" charset="0"/>
                <a:ea typeface="Comfortaa Bold" pitchFamily="34" charset="-122"/>
                <a:cs typeface="Comfortaa Bold" pitchFamily="34" charset="-120"/>
              </a:rPr>
              <a:t>When to Use Spearman Rho</a:t>
            </a:r>
            <a:endParaRPr lang="en-US" sz="19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74173" y="2450961"/>
            <a:ext cx="330398" cy="33039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8307467" y="2439948"/>
            <a:ext cx="5449491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Data are measured on an </a:t>
            </a:r>
            <a:pPr algn="l" indent="0" marL="0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ordinal scale</a:t>
            </a:r>
            <a:endParaRPr lang="en-US" sz="1700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173" y="3563362"/>
            <a:ext cx="330398" cy="33039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307467" y="3552349"/>
            <a:ext cx="5449491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The assumption of </a:t>
            </a:r>
            <a:pPr algn="l" indent="0" marL="0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normality is violated</a:t>
            </a:r>
            <a:endParaRPr lang="en-US" sz="1700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74173" y="4675763"/>
            <a:ext cx="330398" cy="33039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307467" y="4664750"/>
            <a:ext cx="5449491" cy="704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The sample contains </a:t>
            </a:r>
            <a:pPr algn="l" indent="0" marL="0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extreme outliers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that would distort the Pearson </a:t>
            </a:r>
            <a:pPr algn="l" indent="0" marL="0">
              <a:lnSpc>
                <a:spcPts val="2750"/>
              </a:lnSpc>
              <a:buNone/>
            </a:pPr>
            <a:r>
              <a:rPr lang="en-US" sz="1700" i="1" dirty="0">
                <a:solidFill>
                  <a:srgbClr val="D7D4CC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r</a:t>
            </a:r>
            <a:endParaRPr lang="en-US" sz="1700" dirty="0"/>
          </a:p>
        </p:txBody>
      </p:sp>
      <p:sp>
        <p:nvSpPr>
          <p:cNvPr id="14" name="Shape 9"/>
          <p:cNvSpPr/>
          <p:nvPr/>
        </p:nvSpPr>
        <p:spPr>
          <a:xfrm>
            <a:off x="7591544" y="5617369"/>
            <a:ext cx="6165413" cy="1640919"/>
          </a:xfrm>
          <a:prstGeom prst="roundRect">
            <a:avLst>
              <a:gd name="adj" fmla="val 20138"/>
            </a:avLst>
          </a:prstGeom>
          <a:solidFill>
            <a:srgbClr val="4D4000"/>
          </a:solidFill>
          <a:ln/>
        </p:spPr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1810" y="5951339"/>
            <a:ext cx="275273" cy="220266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8307348" y="5892641"/>
            <a:ext cx="5229344" cy="1057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In SAS Enterprise Guide: </a:t>
            </a:r>
            <a:pPr algn="l" indent="0" marL="0">
              <a:lnSpc>
                <a:spcPts val="275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Analyze → Multivariate → Correlations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— both Pearson </a:t>
            </a:r>
            <a:pPr algn="l" indent="0" marL="0">
              <a:lnSpc>
                <a:spcPts val="2750"/>
              </a:lnSpc>
              <a:buNone/>
            </a:pPr>
            <a:r>
              <a:rPr lang="en-US" sz="1700" i="1" dirty="0">
                <a:solidFill>
                  <a:srgbClr val="FFFFFF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r</a:t>
            </a:r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Raleway Medium" pitchFamily="34" charset="0"/>
                <a:ea typeface="Raleway Medium" pitchFamily="34" charset="-122"/>
                <a:cs typeface="Raleway Medium" pitchFamily="34" charset="-120"/>
              </a:rPr>
              <a:t> and Spearman rho can be requested from the same dialog.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2026-03-25T13:33:08Z</dcterms:created>
  <dcterms:modified xsi:type="dcterms:W3CDTF">2026-03-25T13:33:08Z</dcterms:modified>
</cp:coreProperties>
</file>