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ppt/tags/tag9.xml" ContentType="application/vnd.openxmlformats-officedocument.presentationml.tags+xml"/>
  <Override PartName="/docProps/app.xml" ContentType="application/vnd.openxmlformats-officedocument.extended-properties+xml"/>
  <Override PartName="/ppt/tags/tag5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10.xml" ContentType="application/vnd.openxmlformats-officedocument.presentationml.tags+xml"/>
  <Override PartName="/ppt/tags/tag8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748" r:id="rId1"/>
  </p:sldMasterIdLst>
  <p:notesMasterIdLst>
    <p:notesMasterId r:id="rId17"/>
  </p:notesMasterIdLst>
  <p:handoutMasterIdLst>
    <p:handoutMasterId r:id="rId18"/>
  </p:handoutMasterIdLst>
  <p:sldIdLst>
    <p:sldId id="398" r:id="rId2"/>
    <p:sldId id="390" r:id="rId3"/>
    <p:sldId id="289" r:id="rId4"/>
    <p:sldId id="290" r:id="rId5"/>
    <p:sldId id="417" r:id="rId6"/>
    <p:sldId id="418" r:id="rId7"/>
    <p:sldId id="291" r:id="rId8"/>
    <p:sldId id="403" r:id="rId9"/>
    <p:sldId id="393" r:id="rId10"/>
    <p:sldId id="292" r:id="rId11"/>
    <p:sldId id="293" r:id="rId12"/>
    <p:sldId id="266" r:id="rId13"/>
    <p:sldId id="297" r:id="rId14"/>
    <p:sldId id="412" r:id="rId15"/>
    <p:sldId id="349" r:id="rId16"/>
  </p:sldIdLst>
  <p:sldSz cx="9144000" cy="6858000" type="screen4x3"/>
  <p:notesSz cx="6797675" cy="9926638"/>
  <p:custDataLst>
    <p:tags r:id="rId19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Priezvisko" initials="m" lastIdx="0" clrIdx="0">
    <p:extLst>
      <p:ext uri="{19B8F6BF-5375-455C-9EA6-DF929625EA0E}">
        <p15:presenceInfo xmlns:p15="http://schemas.microsoft.com/office/powerpoint/2012/main" userId="mPriezvis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DE0BD"/>
    <a:srgbClr val="B9B9ED"/>
    <a:srgbClr val="FFFF99"/>
    <a:srgbClr val="F4C7C6"/>
    <a:srgbClr val="FF6699"/>
    <a:srgbClr val="FF99FF"/>
    <a:srgbClr val="CBD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82" autoAdjust="0"/>
    <p:restoredTop sz="94660"/>
  </p:normalViewPr>
  <p:slideViewPr>
    <p:cSldViewPr>
      <p:cViewPr varScale="1">
        <p:scale>
          <a:sx n="81" d="100"/>
          <a:sy n="81" d="100"/>
        </p:scale>
        <p:origin x="124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96" y="-330"/>
      </p:cViewPr>
      <p:guideLst>
        <p:guide orient="horz" pos="3127"/>
        <p:guide pos="2141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ChangeArrowheads="1"/>
          </p:cNvSpPr>
          <p:nvPr/>
        </p:nvSpPr>
        <p:spPr bwMode="auto">
          <a:xfrm>
            <a:off x="75530" y="9578516"/>
            <a:ext cx="6646616" cy="2981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2467" name="Line 7"/>
          <p:cNvSpPr>
            <a:spLocks noChangeShapeType="1"/>
          </p:cNvSpPr>
          <p:nvPr/>
        </p:nvSpPr>
        <p:spPr bwMode="auto">
          <a:xfrm>
            <a:off x="821386" y="9513028"/>
            <a:ext cx="55734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2468" name="Rectangle 9"/>
          <p:cNvSpPr>
            <a:spLocks noChangeArrowheads="1"/>
          </p:cNvSpPr>
          <p:nvPr/>
        </p:nvSpPr>
        <p:spPr bwMode="auto">
          <a:xfrm>
            <a:off x="70810" y="60318"/>
            <a:ext cx="6656057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</a:pPr>
            <a:r>
              <a:rPr lang="en-US" sz="1200" b="0"/>
              <a:t>	Chapter 3		 3-</a:t>
            </a:r>
            <a:fld id="{22E0F1CD-8EC8-462E-A5CE-181B91311B2F}" type="slidenum">
              <a:rPr lang="en-US" sz="1200" b="0"/>
              <a:pPr eaLnBrk="0" hangingPunct="0">
                <a:tabLst>
                  <a:tab pos="285750" algn="l"/>
                  <a:tab pos="3257550" algn="ctr"/>
                  <a:tab pos="6457950" algn="r"/>
                </a:tabLst>
              </a:pPr>
              <a:t>‹#›</a:t>
            </a:fld>
            <a:endParaRPr lang="en-US" sz="1200" b="0"/>
          </a:p>
        </p:txBody>
      </p:sp>
      <p:sp>
        <p:nvSpPr>
          <p:cNvPr id="62469" name="Rectangle 11"/>
          <p:cNvSpPr>
            <a:spLocks noChangeArrowheads="1"/>
          </p:cNvSpPr>
          <p:nvPr/>
        </p:nvSpPr>
        <p:spPr bwMode="auto">
          <a:xfrm>
            <a:off x="70810" y="9573347"/>
            <a:ext cx="665605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</a:pPr>
            <a:r>
              <a:rPr lang="en-US" sz="1000" b="0"/>
              <a:t>Statistics for Business and Economics, 6/e	© 2007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47337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3557045"/>
            <a:ext cx="4984962" cy="5625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41475" y="661988"/>
            <a:ext cx="3741738" cy="2805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110917" y="388793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110917" y="4218821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110917" y="4549709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1110917" y="4880597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110917" y="5211485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1110917" y="554237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1110917" y="554237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1110917" y="5873261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1110917" y="6204149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1110917" y="6535037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1110917" y="6865925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1110917" y="7196813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1110917" y="7527700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1110917" y="7858588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1110917" y="8189476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1110917" y="8520364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1110917" y="8851252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1110917" y="9182140"/>
            <a:ext cx="4616754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8" name="Line 24"/>
          <p:cNvSpPr>
            <a:spLocks noChangeShapeType="1"/>
          </p:cNvSpPr>
          <p:nvPr/>
        </p:nvSpPr>
        <p:spPr bwMode="auto">
          <a:xfrm>
            <a:off x="519267" y="9513028"/>
            <a:ext cx="580005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0439" name="Rectangle 25"/>
          <p:cNvSpPr>
            <a:spLocks noChangeArrowheads="1"/>
          </p:cNvSpPr>
          <p:nvPr/>
        </p:nvSpPr>
        <p:spPr bwMode="auto">
          <a:xfrm>
            <a:off x="77104" y="67212"/>
            <a:ext cx="6643468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</a:pPr>
            <a:r>
              <a:rPr lang="en-US" sz="1200" b="0"/>
              <a:t>	Chapter 3		3-</a:t>
            </a:r>
            <a:fld id="{8E33ACDA-AFAA-4109-948F-A213B5CAE765}" type="slidenum">
              <a:rPr lang="en-US" sz="1200" b="0"/>
              <a:pPr eaLnBrk="0" hangingPunct="0">
                <a:tabLst>
                  <a:tab pos="285750" algn="l"/>
                  <a:tab pos="3257550" algn="ctr"/>
                  <a:tab pos="6457950" algn="r"/>
                </a:tabLst>
              </a:pPr>
              <a:t>‹#›</a:t>
            </a:fld>
            <a:endParaRPr lang="en-US" sz="1200" b="0"/>
          </a:p>
        </p:txBody>
      </p:sp>
      <p:sp>
        <p:nvSpPr>
          <p:cNvPr id="60440" name="Rectangle 27"/>
          <p:cNvSpPr>
            <a:spLocks noChangeArrowheads="1"/>
          </p:cNvSpPr>
          <p:nvPr/>
        </p:nvSpPr>
        <p:spPr bwMode="auto">
          <a:xfrm>
            <a:off x="70810" y="9573347"/>
            <a:ext cx="665605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</a:pPr>
            <a:r>
              <a:rPr lang="en-US" sz="1000" b="0"/>
              <a:t>Statistics for Business and Economics, 6/e	© 2007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742379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863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3318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6820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3718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2021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9744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5552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7190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3063" y="661988"/>
            <a:ext cx="3738562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31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331025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2235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5108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7336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5378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317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3665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2560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3960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768275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070000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Statistics for Business and Economics, 6e © 2007 Pearson Education,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Chap 3-</a:t>
            </a:r>
            <a:fld id="{27837CB7-6CB7-46F9-80FF-9CAE3B6C3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2331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4" y="2916936"/>
            <a:ext cx="7006081" cy="1320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Describing Data: Numerical</a:t>
            </a:r>
            <a:br>
              <a:rPr lang="en-US" dirty="0"/>
            </a:br>
            <a:endParaRPr lang="sk-SK" dirty="0"/>
          </a:p>
        </p:txBody>
      </p:sp>
      <p:sp>
        <p:nvSpPr>
          <p:cNvPr id="6" name="Subtitle 2"/>
          <p:cNvSpPr txBox="1">
            <a:spLocks noGrp="1"/>
          </p:cNvSpPr>
          <p:nvPr>
            <p:ph idx="1"/>
          </p:nvPr>
        </p:nvSpPr>
        <p:spPr>
          <a:xfrm>
            <a:off x="2048256" y="4526280"/>
            <a:ext cx="6347714" cy="11127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8524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None/>
              <a:tabLst/>
              <a:defRPr/>
            </a:pPr>
            <a:endParaRPr kumimoji="0" lang="sk-SK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55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Arithmetic Mean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077200" cy="41148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The most common measure of </a:t>
            </a:r>
            <a:r>
              <a:rPr lang="sk-SK" sz="2400" dirty="0" err="1">
                <a:solidFill>
                  <a:schemeClr val="tx1"/>
                </a:solidFill>
              </a:rPr>
              <a:t>location</a:t>
            </a:r>
            <a:r>
              <a:rPr lang="sk-SK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Mean = sum of values divided by the number of values</a:t>
            </a:r>
            <a:r>
              <a:rPr lang="sk-SK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Affected by extreme values (outliers) !!!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7467600" y="12033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i="1" dirty="0">
                <a:solidFill>
                  <a:srgbClr val="000099"/>
                </a:solidFill>
              </a:rPr>
              <a:t>(continued)</a:t>
            </a:r>
          </a:p>
        </p:txBody>
      </p:sp>
      <p:sp>
        <p:nvSpPr>
          <p:cNvPr id="11271" name="AutoShape 5"/>
          <p:cNvSpPr>
            <a:spLocks noChangeArrowheads="1"/>
          </p:cNvSpPr>
          <p:nvPr/>
        </p:nvSpPr>
        <p:spPr bwMode="auto">
          <a:xfrm rot="-5400000">
            <a:off x="5905500" y="43053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72" name="Line 6"/>
          <p:cNvSpPr>
            <a:spLocks noChangeShapeType="1"/>
          </p:cNvSpPr>
          <p:nvPr/>
        </p:nvSpPr>
        <p:spPr bwMode="auto">
          <a:xfrm>
            <a:off x="703263" y="3886200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522288" y="3798888"/>
            <a:ext cx="3984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0  1   2   3   4   5   6   7   8   9   10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609600" y="3657600"/>
            <a:ext cx="3143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b="0" dirty="0"/>
          </a:p>
        </p:txBody>
      </p:sp>
      <p:sp>
        <p:nvSpPr>
          <p:cNvPr id="11275" name="Oval 9"/>
          <p:cNvSpPr>
            <a:spLocks noChangeArrowheads="1"/>
          </p:cNvSpPr>
          <p:nvPr/>
        </p:nvSpPr>
        <p:spPr bwMode="auto">
          <a:xfrm>
            <a:off x="8382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76" name="Oval 10"/>
          <p:cNvSpPr>
            <a:spLocks noChangeArrowheads="1"/>
          </p:cNvSpPr>
          <p:nvPr/>
        </p:nvSpPr>
        <p:spPr bwMode="auto">
          <a:xfrm>
            <a:off x="1143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77" name="Oval 11"/>
          <p:cNvSpPr>
            <a:spLocks noChangeArrowheads="1"/>
          </p:cNvSpPr>
          <p:nvPr/>
        </p:nvSpPr>
        <p:spPr bwMode="auto">
          <a:xfrm>
            <a:off x="14478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78" name="Oval 12"/>
          <p:cNvSpPr>
            <a:spLocks noChangeArrowheads="1"/>
          </p:cNvSpPr>
          <p:nvPr/>
        </p:nvSpPr>
        <p:spPr bwMode="auto">
          <a:xfrm>
            <a:off x="17526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79" name="Oval 13"/>
          <p:cNvSpPr>
            <a:spLocks noChangeArrowheads="1"/>
          </p:cNvSpPr>
          <p:nvPr/>
        </p:nvSpPr>
        <p:spPr bwMode="auto">
          <a:xfrm>
            <a:off x="20574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80" name="AutoShape 14"/>
          <p:cNvSpPr>
            <a:spLocks noChangeArrowheads="1"/>
          </p:cNvSpPr>
          <p:nvPr/>
        </p:nvSpPr>
        <p:spPr bwMode="auto">
          <a:xfrm rot="-5400000">
            <a:off x="1257300" y="4305300"/>
            <a:ext cx="609600" cy="228600"/>
          </a:xfrm>
          <a:prstGeom prst="rightArrow">
            <a:avLst>
              <a:gd name="adj1" fmla="val 50000"/>
              <a:gd name="adj2" fmla="val 6716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1447800" y="4800600"/>
            <a:ext cx="1524000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Mean = 3</a:t>
            </a:r>
          </a:p>
        </p:txBody>
      </p:sp>
      <p:sp>
        <p:nvSpPr>
          <p:cNvPr id="11282" name="Line 16"/>
          <p:cNvSpPr>
            <a:spLocks noChangeShapeType="1"/>
          </p:cNvSpPr>
          <p:nvPr/>
        </p:nvSpPr>
        <p:spPr bwMode="auto">
          <a:xfrm>
            <a:off x="5046663" y="3886200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1283" name="Rectangle 17"/>
          <p:cNvSpPr>
            <a:spLocks noChangeArrowheads="1"/>
          </p:cNvSpPr>
          <p:nvPr/>
        </p:nvSpPr>
        <p:spPr bwMode="auto">
          <a:xfrm>
            <a:off x="4724400" y="3810000"/>
            <a:ext cx="3984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  0  1   2   3   4   5   6   7   8   9   10</a:t>
            </a:r>
          </a:p>
        </p:txBody>
      </p:sp>
      <p:sp>
        <p:nvSpPr>
          <p:cNvPr id="11284" name="Rectangle 18"/>
          <p:cNvSpPr>
            <a:spLocks noChangeArrowheads="1"/>
          </p:cNvSpPr>
          <p:nvPr/>
        </p:nvSpPr>
        <p:spPr bwMode="auto">
          <a:xfrm>
            <a:off x="4953000" y="3657600"/>
            <a:ext cx="3143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b="0" dirty="0"/>
          </a:p>
        </p:txBody>
      </p:sp>
      <p:sp>
        <p:nvSpPr>
          <p:cNvPr id="11285" name="Oval 19"/>
          <p:cNvSpPr>
            <a:spLocks noChangeArrowheads="1"/>
          </p:cNvSpPr>
          <p:nvPr/>
        </p:nvSpPr>
        <p:spPr bwMode="auto">
          <a:xfrm>
            <a:off x="51816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86" name="Oval 20"/>
          <p:cNvSpPr>
            <a:spLocks noChangeArrowheads="1"/>
          </p:cNvSpPr>
          <p:nvPr/>
        </p:nvSpPr>
        <p:spPr bwMode="auto">
          <a:xfrm>
            <a:off x="54864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87" name="Oval 21"/>
          <p:cNvSpPr>
            <a:spLocks noChangeArrowheads="1"/>
          </p:cNvSpPr>
          <p:nvPr/>
        </p:nvSpPr>
        <p:spPr bwMode="auto">
          <a:xfrm>
            <a:off x="57912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88" name="Oval 22"/>
          <p:cNvSpPr>
            <a:spLocks noChangeArrowheads="1"/>
          </p:cNvSpPr>
          <p:nvPr/>
        </p:nvSpPr>
        <p:spPr bwMode="auto">
          <a:xfrm>
            <a:off x="60960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89" name="Oval 23"/>
          <p:cNvSpPr>
            <a:spLocks noChangeArrowheads="1"/>
          </p:cNvSpPr>
          <p:nvPr/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1290" name="Rectangle 24"/>
          <p:cNvSpPr>
            <a:spLocks noChangeArrowheads="1"/>
          </p:cNvSpPr>
          <p:nvPr/>
        </p:nvSpPr>
        <p:spPr bwMode="auto">
          <a:xfrm>
            <a:off x="6096000" y="4800600"/>
            <a:ext cx="1524000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Mean = 4</a:t>
            </a:r>
          </a:p>
        </p:txBody>
      </p:sp>
      <p:graphicFrame>
        <p:nvGraphicFramePr>
          <p:cNvPr id="11291" name="Object 25"/>
          <p:cNvGraphicFramePr>
            <a:graphicFrameLocks noChangeAspect="1"/>
          </p:cNvGraphicFramePr>
          <p:nvPr/>
        </p:nvGraphicFramePr>
        <p:xfrm>
          <a:off x="838200" y="5410200"/>
          <a:ext cx="30226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3" name="Equation" r:id="rId5" imgW="1625600" imgH="393700" progId="Equation.3">
                  <p:embed/>
                </p:oleObj>
              </mc:Choice>
              <mc:Fallback>
                <p:oleObj name="Equation" r:id="rId5" imgW="1625600" imgH="39370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30226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2" name="Object 26"/>
          <p:cNvGraphicFramePr>
            <a:graphicFrameLocks noChangeAspect="1"/>
          </p:cNvGraphicFramePr>
          <p:nvPr/>
        </p:nvGraphicFramePr>
        <p:xfrm>
          <a:off x="5276850" y="5410200"/>
          <a:ext cx="31877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4" name="Equation" r:id="rId7" imgW="1714500" imgH="393700" progId="Equation.3">
                  <p:embed/>
                </p:oleObj>
              </mc:Choice>
              <mc:Fallback>
                <p:oleObj name="Equation" r:id="rId7" imgW="1714500" imgH="3937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5410200"/>
                        <a:ext cx="31877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Median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50292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The numerical value in the middle when data set is arranged in order (50% above, 50% below).</a:t>
            </a:r>
          </a:p>
          <a:p>
            <a:pPr eaLnBrk="1" hangingPunct="1"/>
            <a:endParaRPr lang="en-US" sz="2700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r>
              <a:rPr lang="en-US" sz="2700" dirty="0">
                <a:solidFill>
                  <a:schemeClr val="tx1"/>
                </a:solidFill>
              </a:rPr>
              <a:t>Not affected by extreme values</a:t>
            </a:r>
            <a:r>
              <a:rPr lang="sk-SK" sz="2700" dirty="0">
                <a:solidFill>
                  <a:schemeClr val="tx1"/>
                </a:solidFill>
              </a:rPr>
              <a:t>!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12294" name="AutoShape 4"/>
          <p:cNvSpPr>
            <a:spLocks noChangeArrowheads="1"/>
          </p:cNvSpPr>
          <p:nvPr/>
        </p:nvSpPr>
        <p:spPr bwMode="auto">
          <a:xfrm rot="-5400000">
            <a:off x="5600700" y="3533775"/>
            <a:ext cx="457200" cy="228600"/>
          </a:xfrm>
          <a:prstGeom prst="rightArrow">
            <a:avLst>
              <a:gd name="adj1" fmla="val 50000"/>
              <a:gd name="adj2" fmla="val 5037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627063" y="3190875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446088" y="3103563"/>
            <a:ext cx="3984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0  1   2   3   4   5   6   7   8   9   10</a:t>
            </a:r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533400" y="2962275"/>
            <a:ext cx="3143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b="0" dirty="0"/>
          </a:p>
        </p:txBody>
      </p:sp>
      <p:sp>
        <p:nvSpPr>
          <p:cNvPr id="12298" name="Oval 8"/>
          <p:cNvSpPr>
            <a:spLocks noChangeArrowheads="1"/>
          </p:cNvSpPr>
          <p:nvPr/>
        </p:nvSpPr>
        <p:spPr bwMode="auto">
          <a:xfrm>
            <a:off x="7620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299" name="Oval 9"/>
          <p:cNvSpPr>
            <a:spLocks noChangeArrowheads="1"/>
          </p:cNvSpPr>
          <p:nvPr/>
        </p:nvSpPr>
        <p:spPr bwMode="auto">
          <a:xfrm>
            <a:off x="10668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00" name="Oval 10"/>
          <p:cNvSpPr>
            <a:spLocks noChangeArrowheads="1"/>
          </p:cNvSpPr>
          <p:nvPr/>
        </p:nvSpPr>
        <p:spPr bwMode="auto">
          <a:xfrm>
            <a:off x="13716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01" name="Oval 11"/>
          <p:cNvSpPr>
            <a:spLocks noChangeArrowheads="1"/>
          </p:cNvSpPr>
          <p:nvPr/>
        </p:nvSpPr>
        <p:spPr bwMode="auto">
          <a:xfrm>
            <a:off x="16764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02" name="Oval 12"/>
          <p:cNvSpPr>
            <a:spLocks noChangeArrowheads="1"/>
          </p:cNvSpPr>
          <p:nvPr/>
        </p:nvSpPr>
        <p:spPr bwMode="auto">
          <a:xfrm>
            <a:off x="19812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03" name="AutoShape 13"/>
          <p:cNvSpPr>
            <a:spLocks noChangeArrowheads="1"/>
          </p:cNvSpPr>
          <p:nvPr/>
        </p:nvSpPr>
        <p:spPr bwMode="auto">
          <a:xfrm rot="-5400000">
            <a:off x="1257300" y="3533775"/>
            <a:ext cx="457200" cy="228600"/>
          </a:xfrm>
          <a:prstGeom prst="rightArrow">
            <a:avLst>
              <a:gd name="adj1" fmla="val 50000"/>
              <a:gd name="adj2" fmla="val 5037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1371600" y="3952875"/>
            <a:ext cx="1828800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Median = 3</a:t>
            </a:r>
          </a:p>
        </p:txBody>
      </p:sp>
      <p:sp>
        <p:nvSpPr>
          <p:cNvPr id="12305" name="Line 15"/>
          <p:cNvSpPr>
            <a:spLocks noChangeShapeType="1"/>
          </p:cNvSpPr>
          <p:nvPr/>
        </p:nvSpPr>
        <p:spPr bwMode="auto">
          <a:xfrm>
            <a:off x="4970463" y="3190875"/>
            <a:ext cx="3354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4648200" y="3114675"/>
            <a:ext cx="3984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  0  1   2   3   4   5   6   7   8   9   10</a:t>
            </a:r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4876800" y="2962275"/>
            <a:ext cx="3143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b="0" dirty="0"/>
          </a:p>
        </p:txBody>
      </p:sp>
      <p:sp>
        <p:nvSpPr>
          <p:cNvPr id="12308" name="Oval 18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09" name="Oval 19"/>
          <p:cNvSpPr>
            <a:spLocks noChangeArrowheads="1"/>
          </p:cNvSpPr>
          <p:nvPr/>
        </p:nvSpPr>
        <p:spPr bwMode="auto">
          <a:xfrm>
            <a:off x="54102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10" name="Oval 20"/>
          <p:cNvSpPr>
            <a:spLocks noChangeArrowheads="1"/>
          </p:cNvSpPr>
          <p:nvPr/>
        </p:nvSpPr>
        <p:spPr bwMode="auto">
          <a:xfrm>
            <a:off x="57150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11" name="Oval 21"/>
          <p:cNvSpPr>
            <a:spLocks noChangeArrowheads="1"/>
          </p:cNvSpPr>
          <p:nvPr/>
        </p:nvSpPr>
        <p:spPr bwMode="auto">
          <a:xfrm>
            <a:off x="60198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12" name="Oval 22"/>
          <p:cNvSpPr>
            <a:spLocks noChangeArrowheads="1"/>
          </p:cNvSpPr>
          <p:nvPr/>
        </p:nvSpPr>
        <p:spPr bwMode="auto">
          <a:xfrm>
            <a:off x="8001000" y="2962275"/>
            <a:ext cx="228600" cy="2286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5715000" y="3952875"/>
            <a:ext cx="1828800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Median = 3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086600" cy="990600"/>
          </a:xfrm>
        </p:spPr>
        <p:txBody>
          <a:bodyPr/>
          <a:lstStyle/>
          <a:p>
            <a:pPr eaLnBrk="1" hangingPunct="1"/>
            <a:r>
              <a:rPr lang="en-US" dirty="0"/>
              <a:t>Mode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77200" cy="453231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A measure of location.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Value that occurs most often in the data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set.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Not affected by extreme values.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Used for numerical </a:t>
            </a:r>
            <a:r>
              <a:rPr lang="sk-SK" dirty="0">
                <a:solidFill>
                  <a:schemeClr val="tx1"/>
                </a:solidFill>
              </a:rPr>
              <a:t>and </a:t>
            </a:r>
            <a:r>
              <a:rPr lang="sk-SK" dirty="0" err="1">
                <a:solidFill>
                  <a:schemeClr val="tx1"/>
                </a:solidFill>
              </a:rPr>
              <a:t>also</a:t>
            </a:r>
            <a:r>
              <a:rPr lang="en-US" dirty="0">
                <a:solidFill>
                  <a:schemeClr val="tx1"/>
                </a:solidFill>
              </a:rPr>
              <a:t> categorical data.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There may be no mode.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There may be several modes – data are multimodal.</a:t>
            </a:r>
          </a:p>
          <a:p>
            <a:pPr eaLnBrk="1" hangingPunct="1"/>
            <a:endParaRPr lang="en-US" dirty="0"/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>
            <a:off x="768350" y="5576888"/>
            <a:ext cx="3354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609600" y="5570538"/>
            <a:ext cx="54102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0   1   2   3   4   5   6   7   8   9   10   11   12   13   14</a:t>
            </a:r>
            <a:r>
              <a:rPr lang="en-US" sz="1800" dirty="0"/>
              <a:t>   </a:t>
            </a:r>
          </a:p>
        </p:txBody>
      </p:sp>
      <p:sp>
        <p:nvSpPr>
          <p:cNvPr id="14344" name="Oval 6"/>
          <p:cNvSpPr>
            <a:spLocks noChangeArrowheads="1"/>
          </p:cNvSpPr>
          <p:nvPr/>
        </p:nvSpPr>
        <p:spPr bwMode="auto">
          <a:xfrm>
            <a:off x="9144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45" name="Oval 7"/>
          <p:cNvSpPr>
            <a:spLocks noChangeArrowheads="1"/>
          </p:cNvSpPr>
          <p:nvPr/>
        </p:nvSpPr>
        <p:spPr bwMode="auto">
          <a:xfrm>
            <a:off x="15128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46" name="Oval 8"/>
          <p:cNvSpPr>
            <a:spLocks noChangeArrowheads="1"/>
          </p:cNvSpPr>
          <p:nvPr/>
        </p:nvSpPr>
        <p:spPr bwMode="auto">
          <a:xfrm>
            <a:off x="2046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47" name="Oval 9"/>
          <p:cNvSpPr>
            <a:spLocks noChangeArrowheads="1"/>
          </p:cNvSpPr>
          <p:nvPr/>
        </p:nvSpPr>
        <p:spPr bwMode="auto">
          <a:xfrm>
            <a:off x="2672493" y="53101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48" name="Oval 10"/>
          <p:cNvSpPr>
            <a:spLocks noChangeArrowheads="1"/>
          </p:cNvSpPr>
          <p:nvPr/>
        </p:nvSpPr>
        <p:spPr bwMode="auto">
          <a:xfrm>
            <a:off x="2046288" y="51196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49" name="Oval 11"/>
          <p:cNvSpPr>
            <a:spLocks noChangeArrowheads="1"/>
          </p:cNvSpPr>
          <p:nvPr/>
        </p:nvSpPr>
        <p:spPr bwMode="auto">
          <a:xfrm>
            <a:off x="3189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50" name="Oval 12"/>
          <p:cNvSpPr>
            <a:spLocks noChangeArrowheads="1"/>
          </p:cNvSpPr>
          <p:nvPr/>
        </p:nvSpPr>
        <p:spPr bwMode="auto">
          <a:xfrm>
            <a:off x="3189288" y="51196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51" name="Oval 13"/>
          <p:cNvSpPr>
            <a:spLocks noChangeArrowheads="1"/>
          </p:cNvSpPr>
          <p:nvPr/>
        </p:nvSpPr>
        <p:spPr bwMode="auto">
          <a:xfrm>
            <a:off x="3189288" y="48910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3407410" y="4114802"/>
            <a:ext cx="16986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Mode = 9</a:t>
            </a:r>
          </a:p>
        </p:txBody>
      </p:sp>
      <p:sp>
        <p:nvSpPr>
          <p:cNvPr id="14353" name="Oval 15"/>
          <p:cNvSpPr>
            <a:spLocks noChangeArrowheads="1"/>
          </p:cNvSpPr>
          <p:nvPr/>
        </p:nvSpPr>
        <p:spPr bwMode="auto">
          <a:xfrm>
            <a:off x="3570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54" name="AutoShape 16"/>
          <p:cNvSpPr>
            <a:spLocks noChangeArrowheads="1"/>
          </p:cNvSpPr>
          <p:nvPr/>
        </p:nvSpPr>
        <p:spPr bwMode="auto">
          <a:xfrm rot="5400000">
            <a:off x="2998787" y="4313841"/>
            <a:ext cx="609600" cy="398463"/>
          </a:xfrm>
          <a:prstGeom prst="rightArrow">
            <a:avLst>
              <a:gd name="adj1" fmla="val 31481"/>
              <a:gd name="adj2" fmla="val 3865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>
            <a:off x="3968750" y="5576888"/>
            <a:ext cx="1296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4356" name="Oval 18"/>
          <p:cNvSpPr>
            <a:spLocks noChangeArrowheads="1"/>
          </p:cNvSpPr>
          <p:nvPr/>
        </p:nvSpPr>
        <p:spPr bwMode="auto">
          <a:xfrm>
            <a:off x="43322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57" name="Oval 19"/>
          <p:cNvSpPr>
            <a:spLocks noChangeArrowheads="1"/>
          </p:cNvSpPr>
          <p:nvPr/>
        </p:nvSpPr>
        <p:spPr bwMode="auto">
          <a:xfrm>
            <a:off x="4332288" y="51196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58" name="Oval 20"/>
          <p:cNvSpPr>
            <a:spLocks noChangeArrowheads="1"/>
          </p:cNvSpPr>
          <p:nvPr/>
        </p:nvSpPr>
        <p:spPr bwMode="auto">
          <a:xfrm>
            <a:off x="47894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59" name="Oval 21"/>
          <p:cNvSpPr>
            <a:spLocks noChangeArrowheads="1"/>
          </p:cNvSpPr>
          <p:nvPr/>
        </p:nvSpPr>
        <p:spPr bwMode="auto">
          <a:xfrm>
            <a:off x="51704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 flipV="1">
            <a:off x="6477000" y="5576888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6477000" y="5503863"/>
            <a:ext cx="25368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0   1   2   3   4   5   6</a:t>
            </a:r>
          </a:p>
        </p:txBody>
      </p:sp>
      <p:sp>
        <p:nvSpPr>
          <p:cNvPr id="14362" name="Oval 24"/>
          <p:cNvSpPr>
            <a:spLocks noChangeArrowheads="1"/>
          </p:cNvSpPr>
          <p:nvPr/>
        </p:nvSpPr>
        <p:spPr bwMode="auto">
          <a:xfrm>
            <a:off x="65532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63" name="Oval 25"/>
          <p:cNvSpPr>
            <a:spLocks noChangeArrowheads="1"/>
          </p:cNvSpPr>
          <p:nvPr/>
        </p:nvSpPr>
        <p:spPr bwMode="auto">
          <a:xfrm>
            <a:off x="68580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64" name="Oval 26"/>
          <p:cNvSpPr>
            <a:spLocks noChangeArrowheads="1"/>
          </p:cNvSpPr>
          <p:nvPr/>
        </p:nvSpPr>
        <p:spPr bwMode="auto">
          <a:xfrm>
            <a:off x="71628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65" name="Oval 27"/>
          <p:cNvSpPr>
            <a:spLocks noChangeArrowheads="1"/>
          </p:cNvSpPr>
          <p:nvPr/>
        </p:nvSpPr>
        <p:spPr bwMode="auto">
          <a:xfrm>
            <a:off x="7467600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66" name="Oval 29"/>
          <p:cNvSpPr>
            <a:spLocks noChangeArrowheads="1"/>
          </p:cNvSpPr>
          <p:nvPr/>
        </p:nvSpPr>
        <p:spPr bwMode="auto">
          <a:xfrm>
            <a:off x="80660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67" name="Oval 30"/>
          <p:cNvSpPr>
            <a:spLocks noChangeArrowheads="1"/>
          </p:cNvSpPr>
          <p:nvPr/>
        </p:nvSpPr>
        <p:spPr bwMode="auto">
          <a:xfrm>
            <a:off x="8370888" y="53482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14368" name="Rectangle 31"/>
          <p:cNvSpPr>
            <a:spLocks noChangeArrowheads="1"/>
          </p:cNvSpPr>
          <p:nvPr/>
        </p:nvSpPr>
        <p:spPr bwMode="auto">
          <a:xfrm>
            <a:off x="6672263" y="4160520"/>
            <a:ext cx="1622425" cy="4667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No Mode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73949E-D2CF-4D3E-8CBE-A86EDFB91074}"/>
              </a:ext>
            </a:extLst>
          </p:cNvPr>
          <p:cNvSpPr txBox="1"/>
          <p:nvPr/>
        </p:nvSpPr>
        <p:spPr>
          <a:xfrm>
            <a:off x="4202367" y="6025862"/>
            <a:ext cx="3190176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sk-SK" sz="1600" dirty="0" err="1"/>
              <a:t>Can</a:t>
            </a:r>
            <a:r>
              <a:rPr lang="sk-SK" sz="1600" dirty="0"/>
              <a:t> </a:t>
            </a:r>
            <a:r>
              <a:rPr lang="sk-SK" sz="1600" dirty="0" err="1"/>
              <a:t>you</a:t>
            </a:r>
            <a:r>
              <a:rPr lang="sk-SK" sz="1600" dirty="0"/>
              <a:t> </a:t>
            </a:r>
            <a:r>
              <a:rPr lang="sk-SK" sz="1600" dirty="0" err="1"/>
              <a:t>give</a:t>
            </a:r>
            <a:r>
              <a:rPr lang="sk-SK" sz="1600" dirty="0"/>
              <a:t> </a:t>
            </a:r>
            <a:r>
              <a:rPr lang="sk-SK" sz="1600" dirty="0" err="1"/>
              <a:t>me</a:t>
            </a:r>
            <a:r>
              <a:rPr lang="sk-SK" sz="1600" dirty="0"/>
              <a:t> </a:t>
            </a:r>
            <a:r>
              <a:rPr lang="sk-SK" sz="1600" dirty="0" err="1"/>
              <a:t>an</a:t>
            </a:r>
            <a:r>
              <a:rPr lang="sk-SK" sz="1600" dirty="0"/>
              <a:t> </a:t>
            </a:r>
            <a:r>
              <a:rPr lang="sk-SK" sz="1600" dirty="0" err="1"/>
              <a:t>example</a:t>
            </a:r>
            <a:r>
              <a:rPr lang="sk-SK" sz="1600" dirty="0"/>
              <a:t> of </a:t>
            </a:r>
            <a:r>
              <a:rPr lang="sk-SK" sz="1600" dirty="0" err="1"/>
              <a:t>multimod</a:t>
            </a:r>
            <a:r>
              <a:rPr lang="en-US" sz="1600" dirty="0"/>
              <a:t>a</a:t>
            </a:r>
            <a:r>
              <a:rPr lang="sk-SK" sz="1600" dirty="0"/>
              <a:t>l </a:t>
            </a:r>
            <a:r>
              <a:rPr lang="sk-SK" sz="1600" dirty="0" err="1"/>
              <a:t>data</a:t>
            </a:r>
            <a:r>
              <a:rPr lang="sk-SK" sz="1600" dirty="0"/>
              <a:t> set?</a:t>
            </a:r>
            <a:endParaRPr lang="en-GB" sz="1600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742113" cy="990600"/>
          </a:xfrm>
        </p:spPr>
        <p:txBody>
          <a:bodyPr>
            <a:normAutofit fontScale="90000"/>
          </a:bodyPr>
          <a:lstStyle/>
          <a:p>
            <a:pPr defTabSz="914400" eaLnBrk="1" hangingPunct="1">
              <a:lnSpc>
                <a:spcPct val="80000"/>
              </a:lnSpc>
            </a:pPr>
            <a:r>
              <a:rPr lang="en-US" dirty="0"/>
              <a:t>Review Example:</a:t>
            </a:r>
            <a:br>
              <a:rPr lang="en-US" dirty="0"/>
            </a:br>
            <a:r>
              <a:rPr lang="en-US" dirty="0"/>
              <a:t>Summary Statistics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2133600"/>
            <a:ext cx="6705600" cy="4114800"/>
          </a:xfrm>
        </p:spPr>
        <p:txBody>
          <a:bodyPr>
            <a:normAutofit lnSpcReduction="10000"/>
          </a:bodyPr>
          <a:lstStyle/>
          <a:p>
            <a:pPr marL="342900" indent="-342900" defTabSz="914400" eaLnBrk="1" hangingPunct="1"/>
            <a:r>
              <a:rPr lang="en-US" sz="2700" b="1" dirty="0">
                <a:solidFill>
                  <a:schemeClr val="tx1"/>
                </a:solidFill>
              </a:rPr>
              <a:t>Mean:</a:t>
            </a:r>
            <a:r>
              <a:rPr lang="en-US" sz="2700" dirty="0">
                <a:solidFill>
                  <a:schemeClr val="tx1"/>
                </a:solidFill>
              </a:rPr>
              <a:t>    (€3,000,000/5)  </a:t>
            </a:r>
          </a:p>
          <a:p>
            <a:pPr marL="342900" indent="-342900" defTabSz="914400" eaLnBrk="1" hangingPunct="1">
              <a:buFont typeface="Wingdings" pitchFamily="2" charset="2"/>
              <a:buNone/>
            </a:pPr>
            <a:r>
              <a:rPr lang="en-US" sz="2700" dirty="0"/>
              <a:t>			 </a:t>
            </a:r>
            <a:r>
              <a:rPr lang="en-US" sz="2700" dirty="0">
                <a:solidFill>
                  <a:schemeClr val="tx1"/>
                </a:solidFill>
              </a:rPr>
              <a:t>=</a:t>
            </a:r>
            <a:r>
              <a:rPr lang="en-US" sz="2700" dirty="0"/>
              <a:t>  </a:t>
            </a:r>
            <a:r>
              <a:rPr lang="en-US" sz="2700" b="1" dirty="0">
                <a:solidFill>
                  <a:schemeClr val="folHlink"/>
                </a:solidFill>
              </a:rPr>
              <a:t>€600,000</a:t>
            </a:r>
          </a:p>
          <a:p>
            <a:pPr marL="342900" indent="-342900" defTabSz="914400" eaLnBrk="1" hangingPunct="1"/>
            <a:endParaRPr lang="en-US" sz="2700" dirty="0">
              <a:solidFill>
                <a:schemeClr val="hlink"/>
              </a:solidFill>
            </a:endParaRPr>
          </a:p>
          <a:p>
            <a:pPr marL="342900" indent="-342900" defTabSz="914400" eaLnBrk="1" hangingPunct="1"/>
            <a:r>
              <a:rPr lang="en-US" sz="2700" b="1" dirty="0">
                <a:solidFill>
                  <a:schemeClr val="tx1"/>
                </a:solidFill>
              </a:rPr>
              <a:t>Median:</a:t>
            </a:r>
            <a:r>
              <a:rPr lang="en-US" sz="2700" dirty="0">
                <a:solidFill>
                  <a:schemeClr val="tx1"/>
                </a:solidFill>
              </a:rPr>
              <a:t>  middle value of ranked data</a:t>
            </a:r>
            <a:r>
              <a:rPr lang="en-US" sz="2700" dirty="0"/>
              <a:t> </a:t>
            </a:r>
            <a:br>
              <a:rPr lang="en-US" sz="2700" dirty="0"/>
            </a:br>
            <a:r>
              <a:rPr lang="en-US" sz="2700" dirty="0"/>
              <a:t>                 </a:t>
            </a:r>
            <a:r>
              <a:rPr lang="en-US" sz="2700" dirty="0">
                <a:solidFill>
                  <a:schemeClr val="tx1"/>
                </a:solidFill>
              </a:rPr>
              <a:t>=</a:t>
            </a:r>
            <a:r>
              <a:rPr lang="en-US" sz="2700" dirty="0"/>
              <a:t> </a:t>
            </a:r>
            <a:r>
              <a:rPr lang="en-US" sz="2700" b="1" dirty="0">
                <a:solidFill>
                  <a:schemeClr val="folHlink"/>
                </a:solidFill>
              </a:rPr>
              <a:t>€300,000</a:t>
            </a:r>
          </a:p>
          <a:p>
            <a:pPr marL="342900" indent="-342900" defTabSz="914400" eaLnBrk="1" hangingPunct="1"/>
            <a:endParaRPr lang="en-US" sz="2700" dirty="0">
              <a:solidFill>
                <a:schemeClr val="folHlink"/>
              </a:solidFill>
            </a:endParaRPr>
          </a:p>
          <a:p>
            <a:pPr marL="342900" indent="-342900" defTabSz="914400" eaLnBrk="1" hangingPunct="1"/>
            <a:r>
              <a:rPr lang="en-US" sz="2700" b="1" dirty="0">
                <a:solidFill>
                  <a:schemeClr val="tx1"/>
                </a:solidFill>
              </a:rPr>
              <a:t>Mode:</a:t>
            </a:r>
            <a:r>
              <a:rPr lang="en-US" sz="2700" dirty="0">
                <a:solidFill>
                  <a:schemeClr val="tx1"/>
                </a:solidFill>
              </a:rPr>
              <a:t>  most frequent value </a:t>
            </a:r>
            <a:br>
              <a:rPr lang="en-US" sz="2700" dirty="0"/>
            </a:br>
            <a:r>
              <a:rPr lang="en-US" sz="2700" dirty="0"/>
              <a:t>                </a:t>
            </a:r>
            <a:r>
              <a:rPr lang="en-US" sz="2700" dirty="0">
                <a:solidFill>
                  <a:schemeClr val="tx1"/>
                </a:solidFill>
              </a:rPr>
              <a:t>=</a:t>
            </a:r>
            <a:r>
              <a:rPr lang="en-US" sz="2700" dirty="0"/>
              <a:t> </a:t>
            </a:r>
            <a:r>
              <a:rPr lang="en-US" sz="2700" b="1" dirty="0">
                <a:solidFill>
                  <a:schemeClr val="folHlink"/>
                </a:solidFill>
              </a:rPr>
              <a:t>€100,000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1000" y="2002536"/>
            <a:ext cx="2057400" cy="2708275"/>
          </a:xfrm>
          <a:prstGeom prst="rect">
            <a:avLst/>
          </a:prstGeom>
          <a:solidFill>
            <a:srgbClr val="FDE0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House Prices: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  €2,000,000</a:t>
            </a:r>
          </a:p>
          <a:p>
            <a:pPr eaLnBrk="0" hangingPunct="0"/>
            <a:r>
              <a:rPr lang="en-US" sz="2000" dirty="0"/>
              <a:t>            500,000</a:t>
            </a:r>
            <a:br>
              <a:rPr lang="en-US" sz="2000" dirty="0"/>
            </a:br>
            <a:r>
              <a:rPr lang="en-US" sz="2000" dirty="0"/>
              <a:t>            300,000</a:t>
            </a:r>
            <a:br>
              <a:rPr lang="en-US" sz="2000" dirty="0"/>
            </a:br>
            <a:r>
              <a:rPr lang="en-US" sz="2000" dirty="0"/>
              <a:t>            100,000</a:t>
            </a:r>
            <a:br>
              <a:rPr lang="en-US" sz="2000" dirty="0"/>
            </a:br>
            <a:r>
              <a:rPr lang="en-US" sz="2000" dirty="0"/>
              <a:t>         </a:t>
            </a:r>
            <a:r>
              <a:rPr lang="en-US" sz="2000" u="sng" dirty="0"/>
              <a:t>   100,000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0" dirty="0"/>
              <a:t>Sum  </a:t>
            </a:r>
            <a:r>
              <a:rPr lang="en-US" sz="2000" dirty="0"/>
              <a:t>3,000,000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987552" y="246888"/>
            <a:ext cx="7793038" cy="1066800"/>
          </a:xfrm>
          <a:noFill/>
        </p:spPr>
        <p:txBody>
          <a:bodyPr>
            <a:normAutofit fontScale="90000"/>
          </a:bodyPr>
          <a:lstStyle/>
          <a:p>
            <a:pPr defTabSz="914400" eaLnBrk="1" hangingPunct="1">
              <a:lnSpc>
                <a:spcPct val="80000"/>
              </a:lnSpc>
            </a:pPr>
            <a:r>
              <a:rPr lang="en-US" dirty="0"/>
              <a:t> Which measure of location </a:t>
            </a:r>
            <a:br>
              <a:rPr lang="en-US" dirty="0"/>
            </a:br>
            <a:r>
              <a:rPr lang="en-US" dirty="0"/>
              <a:t>is the “best”?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0838"/>
            <a:ext cx="6324600" cy="4114800"/>
          </a:xfrm>
        </p:spPr>
        <p:txBody>
          <a:bodyPr/>
          <a:lstStyle/>
          <a:p>
            <a:pPr marL="342900" indent="-342900" defTabSz="914400" eaLnBrk="1" hangingPunct="1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Mean</a:t>
            </a:r>
            <a:r>
              <a:rPr lang="en-US" sz="2000" dirty="0">
                <a:solidFill>
                  <a:schemeClr val="folHlink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is generally used, unless extreme values (outliers) exist.</a:t>
            </a:r>
          </a:p>
          <a:p>
            <a:pPr marL="342900" indent="-342900" defTabSz="914400" eaLnBrk="1" hangingPunct="1">
              <a:spcBef>
                <a:spcPct val="55000"/>
              </a:spcBef>
            </a:pPr>
            <a:r>
              <a:rPr lang="en-US" sz="2000" dirty="0">
                <a:solidFill>
                  <a:schemeClr val="tx1"/>
                </a:solidFill>
              </a:rPr>
              <a:t>Then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median</a:t>
            </a:r>
            <a:r>
              <a:rPr lang="en-US" sz="2000" dirty="0">
                <a:solidFill>
                  <a:schemeClr val="folHlink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is often used, since the median is not sensitive to extreme values.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47335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Quartiles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467600" cy="950913"/>
          </a:xfrm>
          <a:noFill/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</a:rPr>
              <a:t>Quartiles split the ranked data into 4 segments with an equal number of values per segment.</a:t>
            </a: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1600200" y="2667000"/>
            <a:ext cx="1149350" cy="457200"/>
          </a:xfrm>
          <a:prstGeom prst="rect">
            <a:avLst/>
          </a:prstGeom>
          <a:solidFill>
            <a:srgbClr val="B9B9E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2590800" y="2667000"/>
            <a:ext cx="1143000" cy="457200"/>
          </a:xfrm>
          <a:prstGeom prst="rect">
            <a:avLst/>
          </a:prstGeom>
          <a:solidFill>
            <a:srgbClr val="FDE0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3733800" y="2667000"/>
            <a:ext cx="1758950" cy="457200"/>
          </a:xfrm>
          <a:prstGeom prst="rect">
            <a:avLst/>
          </a:prstGeom>
          <a:solidFill>
            <a:srgbClr val="E9E9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5334000" y="2667000"/>
            <a:ext cx="1905000" cy="457200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1676400" y="2667000"/>
            <a:ext cx="923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25%</a:t>
            </a:r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2743200" y="2667000"/>
            <a:ext cx="923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25%</a:t>
            </a:r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4038600" y="2667000"/>
            <a:ext cx="923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25%</a:t>
            </a:r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5715000" y="2667000"/>
            <a:ext cx="923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25%</a:t>
            </a:r>
          </a:p>
        </p:txBody>
      </p:sp>
      <p:sp>
        <p:nvSpPr>
          <p:cNvPr id="24590" name="AutoShape 12"/>
          <p:cNvSpPr>
            <a:spLocks noChangeArrowheads="1"/>
          </p:cNvSpPr>
          <p:nvPr/>
        </p:nvSpPr>
        <p:spPr bwMode="auto">
          <a:xfrm rot="-5400000">
            <a:off x="24765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768096" y="409956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 b="0" dirty="0"/>
              <a:t>The first quartile, Q</a:t>
            </a:r>
            <a:r>
              <a:rPr lang="en-US" sz="2300" b="0" baseline="-25000" dirty="0"/>
              <a:t>1</a:t>
            </a:r>
            <a:r>
              <a:rPr lang="en-US" sz="2300" b="0" dirty="0"/>
              <a:t>, is the value for which 25% of the observations are smaller and 75% are larger.</a:t>
            </a:r>
          </a:p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 b="0" dirty="0"/>
              <a:t>Q</a:t>
            </a:r>
            <a:r>
              <a:rPr lang="en-US" sz="2300" b="0" baseline="-25000" dirty="0"/>
              <a:t>2</a:t>
            </a:r>
            <a:r>
              <a:rPr lang="en-US" sz="2300" b="0" dirty="0"/>
              <a:t> is the same as the median (50% are smaller, 50% are larger).</a:t>
            </a:r>
          </a:p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 b="0" dirty="0"/>
              <a:t>Only 25% of the observations are greater than the third quartile.</a:t>
            </a:r>
          </a:p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300" b="0" dirty="0">
              <a:solidFill>
                <a:schemeClr val="folHlink"/>
              </a:solidFill>
            </a:endParaRPr>
          </a:p>
        </p:txBody>
      </p:sp>
      <p:sp>
        <p:nvSpPr>
          <p:cNvPr id="24592" name="AutoShape 14"/>
          <p:cNvSpPr>
            <a:spLocks noChangeArrowheads="1"/>
          </p:cNvSpPr>
          <p:nvPr/>
        </p:nvSpPr>
        <p:spPr bwMode="auto">
          <a:xfrm rot="-5400000">
            <a:off x="36195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593" name="AutoShape 15"/>
          <p:cNvSpPr>
            <a:spLocks noChangeArrowheads="1"/>
          </p:cNvSpPr>
          <p:nvPr/>
        </p:nvSpPr>
        <p:spPr bwMode="auto">
          <a:xfrm rot="-5400000">
            <a:off x="5219700" y="32385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594" name="Rectangle 16"/>
          <p:cNvSpPr>
            <a:spLocks noChangeArrowheads="1"/>
          </p:cNvSpPr>
          <p:nvPr/>
        </p:nvSpPr>
        <p:spPr bwMode="auto">
          <a:xfrm>
            <a:off x="22860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300" b="0"/>
              <a:t>Q1</a:t>
            </a:r>
          </a:p>
        </p:txBody>
      </p:sp>
      <p:sp>
        <p:nvSpPr>
          <p:cNvPr id="24595" name="Rectangle 17"/>
          <p:cNvSpPr>
            <a:spLocks noChangeArrowheads="1"/>
          </p:cNvSpPr>
          <p:nvPr/>
        </p:nvSpPr>
        <p:spPr bwMode="auto">
          <a:xfrm>
            <a:off x="34290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300" b="0"/>
              <a:t>Q2</a:t>
            </a:r>
          </a:p>
        </p:txBody>
      </p:sp>
      <p:sp>
        <p:nvSpPr>
          <p:cNvPr id="24596" name="Rectangle 18"/>
          <p:cNvSpPr>
            <a:spLocks noChangeArrowheads="1"/>
          </p:cNvSpPr>
          <p:nvPr/>
        </p:nvSpPr>
        <p:spPr bwMode="auto">
          <a:xfrm>
            <a:off x="51054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20675" indent="-320675" defTabSz="852488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300" b="0"/>
              <a:t>Q3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Why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en-GB" dirty="0"/>
              <a:t>descriptive</a:t>
            </a:r>
            <a:r>
              <a:rPr lang="sk-SK" dirty="0"/>
              <a:t> </a:t>
            </a:r>
            <a:r>
              <a:rPr lang="sk-SK" dirty="0" err="1"/>
              <a:t>statistics</a:t>
            </a:r>
            <a:r>
              <a:rPr lang="sk-SK" dirty="0"/>
              <a:t> </a:t>
            </a:r>
            <a:r>
              <a:rPr lang="sk-SK" dirty="0" err="1"/>
              <a:t>important</a:t>
            </a:r>
            <a:r>
              <a:rPr lang="sk-SK" dirty="0"/>
              <a:t> to managers?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19" y="2295144"/>
            <a:ext cx="7205472" cy="331616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managers </a:t>
            </a:r>
            <a:r>
              <a:rPr lang="sk-SK" sz="2400" dirty="0" err="1">
                <a:solidFill>
                  <a:schemeClr val="tx1"/>
                </a:solidFill>
              </a:rPr>
              <a:t>should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know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how</a:t>
            </a:r>
            <a:r>
              <a:rPr lang="sk-SK" sz="2400" dirty="0">
                <a:solidFill>
                  <a:schemeClr val="tx1"/>
                </a:solidFill>
              </a:rPr>
              <a:t> to </a:t>
            </a:r>
            <a:r>
              <a:rPr lang="sk-SK" sz="2400" dirty="0" err="1">
                <a:solidFill>
                  <a:schemeClr val="tx1"/>
                </a:solidFill>
              </a:rPr>
              <a:t>use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err="1">
                <a:solidFill>
                  <a:schemeClr val="tx1"/>
                </a:solidFill>
              </a:rPr>
              <a:t>the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numerical descriptive measures that provide very brief and easy-to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understand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summaries of a data collection.</a:t>
            </a:r>
            <a:endParaRPr lang="sk-SK" sz="2400" dirty="0">
              <a:solidFill>
                <a:schemeClr val="tx1"/>
              </a:solidFill>
            </a:endParaRPr>
          </a:p>
          <a:p>
            <a:endParaRPr lang="sk-SK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categories into which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these measures fa</a:t>
            </a:r>
            <a:r>
              <a:rPr lang="sk-SK" sz="2400" dirty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>l: </a:t>
            </a:r>
            <a:r>
              <a:rPr lang="en-US" sz="2400" b="1" dirty="0">
                <a:solidFill>
                  <a:schemeClr val="tx1"/>
                </a:solidFill>
              </a:rPr>
              <a:t>measures of </a:t>
            </a:r>
            <a:r>
              <a:rPr lang="sk-SK" sz="2400" b="1" dirty="0" err="1">
                <a:solidFill>
                  <a:schemeClr val="tx1"/>
                </a:solidFill>
              </a:rPr>
              <a:t>location</a:t>
            </a:r>
            <a:r>
              <a:rPr lang="sk-SK" sz="2400" b="1" dirty="0">
                <a:solidFill>
                  <a:schemeClr val="tx1"/>
                </a:solidFill>
              </a:rPr>
              <a:t>,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measures of variability</a:t>
            </a:r>
            <a:r>
              <a:rPr lang="sk-SK" sz="2400" b="1" dirty="0">
                <a:solidFill>
                  <a:schemeClr val="tx1"/>
                </a:solidFill>
              </a:rPr>
              <a:t>, </a:t>
            </a:r>
            <a:r>
              <a:rPr lang="sk-SK" sz="2400" b="1" dirty="0" err="1">
                <a:solidFill>
                  <a:schemeClr val="tx1"/>
                </a:solidFill>
              </a:rPr>
              <a:t>measures</a:t>
            </a:r>
            <a:r>
              <a:rPr lang="sk-SK" sz="2400" b="1" dirty="0">
                <a:solidFill>
                  <a:schemeClr val="tx1"/>
                </a:solidFill>
              </a:rPr>
              <a:t> of </a:t>
            </a:r>
            <a:r>
              <a:rPr lang="sk-SK" sz="2400" b="1" dirty="0" err="1">
                <a:solidFill>
                  <a:schemeClr val="tx1"/>
                </a:solidFill>
              </a:rPr>
              <a:t>skewness</a:t>
            </a:r>
            <a:r>
              <a:rPr lang="sk-SK" sz="2400" b="1" dirty="0">
                <a:solidFill>
                  <a:schemeClr val="tx1"/>
                </a:solidFill>
              </a:rPr>
              <a:t> and </a:t>
            </a:r>
            <a:r>
              <a:rPr lang="sk-SK" sz="2400" b="1" dirty="0" err="1">
                <a:solidFill>
                  <a:schemeClr val="tx1"/>
                </a:solidFill>
              </a:rPr>
              <a:t>measures</a:t>
            </a:r>
            <a:r>
              <a:rPr lang="sk-SK" sz="2400" b="1" dirty="0">
                <a:solidFill>
                  <a:schemeClr val="tx1"/>
                </a:solidFill>
              </a:rPr>
              <a:t> of </a:t>
            </a:r>
            <a:r>
              <a:rPr lang="sk-SK" sz="2400" b="1" dirty="0" err="1">
                <a:solidFill>
                  <a:schemeClr val="tx1"/>
                </a:solidFill>
              </a:rPr>
              <a:t>kurtosis</a:t>
            </a:r>
            <a:r>
              <a:rPr lang="sk-SK" sz="24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dirty="0"/>
              <a:t>Topic Goals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1"/>
                </a:solidFill>
              </a:rPr>
              <a:t>After completing this topic, you should be able to compute and interpret the: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sz="2000" dirty="0">
                <a:solidFill>
                  <a:schemeClr val="tx1"/>
                </a:solidFill>
              </a:rPr>
              <a:t>Measures of location, dispersion, </a:t>
            </a:r>
            <a:r>
              <a:rPr lang="en-US" sz="2000" dirty="0" err="1">
                <a:solidFill>
                  <a:schemeClr val="tx1"/>
                </a:solidFill>
              </a:rPr>
              <a:t>varia</a:t>
            </a:r>
            <a:r>
              <a:rPr lang="sk-SK" sz="2000" dirty="0" err="1">
                <a:solidFill>
                  <a:schemeClr val="tx1"/>
                </a:solidFill>
              </a:rPr>
              <a:t>bility</a:t>
            </a:r>
            <a:r>
              <a:rPr lang="en-US" sz="2000" dirty="0">
                <a:solidFill>
                  <a:schemeClr val="tx1"/>
                </a:solidFill>
              </a:rPr>
              <a:t>, and shape</a:t>
            </a:r>
          </a:p>
          <a:p>
            <a:pPr lvl="1" eaLnBrk="1" hangingPunct="1"/>
            <a:r>
              <a:rPr lang="en-US" sz="1800" dirty="0">
                <a:solidFill>
                  <a:schemeClr val="tx1"/>
                </a:solidFill>
              </a:rPr>
              <a:t>(Arithmetic) Mean, median, mode, geometric mean</a:t>
            </a:r>
          </a:p>
          <a:p>
            <a:pPr lvl="1" eaLnBrk="1" hangingPunct="1"/>
            <a:r>
              <a:rPr lang="en-US" sz="1800" dirty="0">
                <a:solidFill>
                  <a:schemeClr val="tx1"/>
                </a:solidFill>
              </a:rPr>
              <a:t>Quartiles</a:t>
            </a:r>
          </a:p>
          <a:p>
            <a:pPr lvl="1" eaLnBrk="1" hangingPunct="1"/>
            <a:r>
              <a:rPr lang="en-US" sz="1800" dirty="0">
                <a:solidFill>
                  <a:schemeClr val="tx1"/>
                </a:solidFill>
              </a:rPr>
              <a:t>Five number summary and box-and-whisker plots </a:t>
            </a:r>
          </a:p>
          <a:p>
            <a:pPr lvl="1" eaLnBrk="1" hangingPunct="1"/>
            <a:r>
              <a:rPr lang="en-US" sz="1800" dirty="0">
                <a:solidFill>
                  <a:schemeClr val="tx1"/>
                </a:solidFill>
              </a:rPr>
              <a:t>Range, interquartile range, variance and standard deviation, coefficient of variation</a:t>
            </a:r>
          </a:p>
          <a:p>
            <a:pPr lvl="1" eaLnBrk="1" hangingPunct="1"/>
            <a:r>
              <a:rPr lang="en-US" sz="1800" dirty="0">
                <a:solidFill>
                  <a:schemeClr val="tx1"/>
                </a:solidFill>
              </a:rPr>
              <a:t>Symmetric and skewed distributions</a:t>
            </a:r>
          </a:p>
          <a:p>
            <a:pPr lvl="1" eaLnBrk="1" hangingPunct="1"/>
            <a:r>
              <a:rPr lang="en-US" sz="1800" dirty="0">
                <a:solidFill>
                  <a:schemeClr val="tx1"/>
                </a:solidFill>
              </a:rPr>
              <a:t>Flat and peaked distribution</a:t>
            </a:r>
          </a:p>
          <a:p>
            <a:pPr lvl="1" eaLnBrk="1" hangingPunct="1"/>
            <a:endParaRPr lang="en-US" sz="18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/>
              <a:t>Describing Data Numerically</a:t>
            </a:r>
          </a:p>
        </p:txBody>
      </p:sp>
      <p:sp>
        <p:nvSpPr>
          <p:cNvPr id="7172" name="Line 2"/>
          <p:cNvSpPr>
            <a:spLocks noChangeShapeType="1"/>
          </p:cNvSpPr>
          <p:nvPr/>
        </p:nvSpPr>
        <p:spPr bwMode="auto">
          <a:xfrm>
            <a:off x="2208213" y="2360613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7174" name="Line 4"/>
          <p:cNvSpPr>
            <a:spLocks noChangeShapeType="1"/>
          </p:cNvSpPr>
          <p:nvPr/>
        </p:nvSpPr>
        <p:spPr bwMode="auto">
          <a:xfrm>
            <a:off x="4038600" y="2055813"/>
            <a:ext cx="1588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>
            <a:off x="2209800" y="2362200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1536700" y="3355975"/>
            <a:ext cx="2211388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Arithmetic Mean</a:t>
            </a: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1524000" y="3886200"/>
            <a:ext cx="1141413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Median</a:t>
            </a: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1524000" y="4419600"/>
            <a:ext cx="911225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Mode</a:t>
            </a:r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2362200" y="1676400"/>
            <a:ext cx="3656013" cy="406400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Describing Data Numerically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334000" y="4419600"/>
            <a:ext cx="12954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Variance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5334000" y="4953000"/>
            <a:ext cx="25146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Standard Deviation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5334000" y="5537200"/>
            <a:ext cx="29718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Coefficient of Variation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334000" y="3352800"/>
            <a:ext cx="9906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Range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5334000" y="3886200"/>
            <a:ext cx="25146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Interquartile Range</a:t>
            </a:r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1295397" y="3048000"/>
            <a:ext cx="12703" cy="2667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12954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1295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>
            <a:off x="12954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89" name="Rectangle 25"/>
          <p:cNvSpPr>
            <a:spLocks noChangeArrowheads="1"/>
          </p:cNvSpPr>
          <p:nvPr/>
        </p:nvSpPr>
        <p:spPr bwMode="auto">
          <a:xfrm>
            <a:off x="1143000" y="2667000"/>
            <a:ext cx="2362200" cy="39754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Location </a:t>
            </a:r>
          </a:p>
        </p:txBody>
      </p:sp>
      <p:sp>
        <p:nvSpPr>
          <p:cNvPr id="7190" name="Line 26"/>
          <p:cNvSpPr>
            <a:spLocks noChangeShapeType="1"/>
          </p:cNvSpPr>
          <p:nvPr/>
        </p:nvSpPr>
        <p:spPr bwMode="auto">
          <a:xfrm>
            <a:off x="5105400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91" name="Line 27"/>
          <p:cNvSpPr>
            <a:spLocks noChangeShapeType="1"/>
          </p:cNvSpPr>
          <p:nvPr/>
        </p:nvSpPr>
        <p:spPr bwMode="auto">
          <a:xfrm>
            <a:off x="51054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>
            <a:off x="5105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51054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94" name="Line 30"/>
          <p:cNvSpPr>
            <a:spLocks noChangeShapeType="1"/>
          </p:cNvSpPr>
          <p:nvPr/>
        </p:nvSpPr>
        <p:spPr bwMode="auto">
          <a:xfrm>
            <a:off x="51054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95" name="Line 31"/>
          <p:cNvSpPr>
            <a:spLocks noChangeShapeType="1"/>
          </p:cNvSpPr>
          <p:nvPr/>
        </p:nvSpPr>
        <p:spPr bwMode="auto">
          <a:xfrm>
            <a:off x="5105400" y="571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7196" name="Rectangle 32"/>
          <p:cNvSpPr>
            <a:spLocks noChangeArrowheads="1"/>
          </p:cNvSpPr>
          <p:nvPr/>
        </p:nvSpPr>
        <p:spPr bwMode="auto">
          <a:xfrm>
            <a:off x="4953000" y="2667000"/>
            <a:ext cx="1828800" cy="406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Variation</a:t>
            </a:r>
          </a:p>
        </p:txBody>
      </p:sp>
      <p:sp>
        <p:nvSpPr>
          <p:cNvPr id="7197" name="Line 38"/>
          <p:cNvSpPr>
            <a:spLocks noChangeShapeType="1"/>
          </p:cNvSpPr>
          <p:nvPr/>
        </p:nvSpPr>
        <p:spPr bwMode="auto">
          <a:xfrm>
            <a:off x="6019800" y="2362200"/>
            <a:ext cx="1588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7198" name="Rectangle 39"/>
          <p:cNvSpPr>
            <a:spLocks noChangeArrowheads="1"/>
          </p:cNvSpPr>
          <p:nvPr/>
        </p:nvSpPr>
        <p:spPr bwMode="auto">
          <a:xfrm>
            <a:off x="1508125" y="4981575"/>
            <a:ext cx="2211388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Geometric Mean</a:t>
            </a:r>
          </a:p>
        </p:txBody>
      </p:sp>
      <p:sp>
        <p:nvSpPr>
          <p:cNvPr id="7199" name="Line 40"/>
          <p:cNvSpPr>
            <a:spLocks noChangeShapeType="1"/>
          </p:cNvSpPr>
          <p:nvPr/>
        </p:nvSpPr>
        <p:spPr bwMode="auto">
          <a:xfrm>
            <a:off x="1279525" y="5184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 flipV="1">
            <a:off x="1295397" y="5701630"/>
            <a:ext cx="241303" cy="19719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sk-SK" dirty="0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1508125" y="5543550"/>
            <a:ext cx="1385887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k-SK" sz="2000" dirty="0" err="1"/>
              <a:t>Quartiles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34FF6-6645-4AD7-963E-542E23E4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Is Central Tendency?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7E482-8686-4613-BE35-29AEB3F27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65960"/>
            <a:ext cx="6347714" cy="3880773"/>
          </a:xfrm>
        </p:spPr>
        <p:txBody>
          <a:bodyPr/>
          <a:lstStyle/>
          <a:p>
            <a:pPr algn="just"/>
            <a:r>
              <a:rPr lang="en-GB" dirty="0">
                <a:solidFill>
                  <a:schemeClr val="tx1"/>
                </a:solidFill>
              </a:rPr>
              <a:t>A </a:t>
            </a:r>
            <a:r>
              <a:rPr lang="en-GB" b="1" dirty="0">
                <a:solidFill>
                  <a:schemeClr val="tx1"/>
                </a:solidFill>
              </a:rPr>
              <a:t>measure of central tendency</a:t>
            </a:r>
            <a:r>
              <a:rPr lang="en-GB" dirty="0">
                <a:solidFill>
                  <a:schemeClr val="tx1"/>
                </a:solidFill>
              </a:rPr>
              <a:t> is a single value that describes the way in which a group of data cluster around a central value. To put in other words, it is a way to describe the </a:t>
            </a:r>
            <a:r>
              <a:rPr lang="en-GB" dirty="0" err="1">
                <a:solidFill>
                  <a:schemeClr val="tx1"/>
                </a:solidFill>
              </a:rPr>
              <a:t>center</a:t>
            </a:r>
            <a:r>
              <a:rPr lang="en-GB" dirty="0">
                <a:solidFill>
                  <a:schemeClr val="tx1"/>
                </a:solidFill>
              </a:rPr>
              <a:t> of a data set. There are three </a:t>
            </a:r>
            <a:r>
              <a:rPr lang="sk-SK" dirty="0">
                <a:solidFill>
                  <a:schemeClr val="tx1"/>
                </a:solidFill>
              </a:rPr>
              <a:t>most </a:t>
            </a:r>
            <a:r>
              <a:rPr lang="sk-SK" dirty="0" err="1">
                <a:solidFill>
                  <a:schemeClr val="tx1"/>
                </a:solidFill>
              </a:rPr>
              <a:t>important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measures of central tendency: the mean, the median, and the mode.</a:t>
            </a:r>
            <a:endParaRPr lang="sk-SK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Measures of central tendency (location) could be used only for numerical data.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It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does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not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make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sence</a:t>
            </a:r>
            <a:r>
              <a:rPr lang="sk-SK" dirty="0">
                <a:solidFill>
                  <a:schemeClr val="tx1"/>
                </a:solidFill>
              </a:rPr>
              <a:t> to </a:t>
            </a:r>
            <a:r>
              <a:rPr lang="sk-SK" dirty="0" err="1">
                <a:solidFill>
                  <a:schemeClr val="tx1"/>
                </a:solidFill>
              </a:rPr>
              <a:t>compute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them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for</a:t>
            </a:r>
            <a:r>
              <a:rPr lang="sk-SK" dirty="0">
                <a:solidFill>
                  <a:schemeClr val="tx1"/>
                </a:solidFill>
              </a:rPr>
              <a:t> a </a:t>
            </a:r>
            <a:r>
              <a:rPr lang="sk-SK" dirty="0" err="1">
                <a:solidFill>
                  <a:schemeClr val="tx1"/>
                </a:solidFill>
              </a:rPr>
              <a:t>nominal</a:t>
            </a:r>
            <a:r>
              <a:rPr lang="sk-SK" dirty="0">
                <a:solidFill>
                  <a:schemeClr val="tx1"/>
                </a:solidFill>
              </a:rPr>
              <a:t> or </a:t>
            </a:r>
            <a:r>
              <a:rPr lang="sk-SK" dirty="0" err="1">
                <a:solidFill>
                  <a:schemeClr val="tx1"/>
                </a:solidFill>
              </a:rPr>
              <a:t>ordinal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scaled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data</a:t>
            </a:r>
            <a:r>
              <a:rPr lang="sk-SK" dirty="0">
                <a:solidFill>
                  <a:schemeClr val="tx1"/>
                </a:solidFill>
              </a:rPr>
              <a:t> (</a:t>
            </a:r>
            <a:r>
              <a:rPr lang="sk-SK" dirty="0" err="1">
                <a:solidFill>
                  <a:schemeClr val="tx1"/>
                </a:solidFill>
              </a:rPr>
              <a:t>except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mode</a:t>
            </a:r>
            <a:r>
              <a:rPr lang="sk-SK" dirty="0">
                <a:solidFill>
                  <a:schemeClr val="tx1"/>
                </a:solidFill>
              </a:rPr>
              <a:t>).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3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13A31-6BD0-488B-928C-74B31B4ED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Why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central</a:t>
            </a:r>
            <a:r>
              <a:rPr lang="sk-SK" dirty="0"/>
              <a:t> </a:t>
            </a:r>
            <a:r>
              <a:rPr lang="sk-SK" dirty="0" err="1"/>
              <a:t>tendency</a:t>
            </a:r>
            <a:r>
              <a:rPr lang="sk-SK" dirty="0"/>
              <a:t> </a:t>
            </a:r>
            <a:r>
              <a:rPr lang="sk-SK" dirty="0" err="1"/>
              <a:t>important</a:t>
            </a:r>
            <a:r>
              <a:rPr lang="sk-SK" dirty="0"/>
              <a:t>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6C07D-6042-4C37-A1DC-04C01EF81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405" y="2002536"/>
            <a:ext cx="6347714" cy="4523674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 </a:t>
            </a:r>
            <a:r>
              <a:rPr lang="en-GB" sz="2000" b="1" dirty="0">
                <a:solidFill>
                  <a:schemeClr val="tx1"/>
                </a:solidFill>
              </a:rPr>
              <a:t>It </a:t>
            </a:r>
            <a:r>
              <a:rPr lang="en-GB" sz="2000" b="1" dirty="0" err="1">
                <a:solidFill>
                  <a:schemeClr val="tx1"/>
                </a:solidFill>
              </a:rPr>
              <a:t>groupes</a:t>
            </a:r>
            <a:r>
              <a:rPr lang="en-GB" sz="2000" b="1" dirty="0">
                <a:solidFill>
                  <a:schemeClr val="tx1"/>
                </a:solidFill>
              </a:rPr>
              <a:t> the data set to one representative value, which is useful when you are working with large amounts of data</a:t>
            </a:r>
            <a:r>
              <a:rPr lang="sk-SK" sz="2000" b="1" dirty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GB" sz="1800" dirty="0">
                <a:solidFill>
                  <a:schemeClr val="tx1"/>
                </a:solidFill>
              </a:rPr>
              <a:t>Could you imagine how difficult it would be to describe the central location of a 1000-item data set if you had to consider every number individually?</a:t>
            </a:r>
            <a:endParaRPr lang="sk-SK" sz="1800" dirty="0">
              <a:solidFill>
                <a:schemeClr val="tx1"/>
              </a:solidFill>
            </a:endParaRPr>
          </a:p>
          <a:p>
            <a:pPr algn="just"/>
            <a:r>
              <a:rPr lang="sk-SK" sz="2000" b="1" dirty="0" err="1">
                <a:solidFill>
                  <a:schemeClr val="tx1"/>
                </a:solidFill>
              </a:rPr>
              <a:t>It</a:t>
            </a:r>
            <a:r>
              <a:rPr lang="sk-SK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</a:rPr>
              <a:t>allows you to compare one data set to another. </a:t>
            </a:r>
            <a:endParaRPr lang="sk-SK" sz="2000" b="1" dirty="0">
              <a:solidFill>
                <a:schemeClr val="tx1"/>
              </a:solidFill>
            </a:endParaRPr>
          </a:p>
          <a:p>
            <a:pPr lvl="1" algn="just"/>
            <a:r>
              <a:rPr lang="en-GB" sz="1800" dirty="0">
                <a:solidFill>
                  <a:schemeClr val="tx1"/>
                </a:solidFill>
              </a:rPr>
              <a:t>For example, let's say you have a sample of girls and a sample of boys, and you are interested in comparing their heights. By calculating the average height for each sample, you could easily draw comparisons between the girls and boys.</a:t>
            </a:r>
            <a:endParaRPr lang="sk-SK" sz="1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89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558006" y="471837"/>
            <a:ext cx="7793038" cy="762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/>
              <a:t>Measures of Location</a:t>
            </a:r>
            <a:r>
              <a:rPr lang="sk-SK" dirty="0"/>
              <a:t> – </a:t>
            </a:r>
            <a:r>
              <a:rPr lang="sk-SK" dirty="0" err="1"/>
              <a:t>Central</a:t>
            </a:r>
            <a:r>
              <a:rPr lang="sk-SK" dirty="0"/>
              <a:t> </a:t>
            </a:r>
            <a:r>
              <a:rPr lang="sk-SK" dirty="0" err="1"/>
              <a:t>tendency</a:t>
            </a:r>
            <a:endParaRPr lang="en-US" dirty="0"/>
          </a:p>
        </p:txBody>
      </p:sp>
      <p:sp>
        <p:nvSpPr>
          <p:cNvPr id="8196" name="Line 2"/>
          <p:cNvSpPr>
            <a:spLocks noChangeShapeType="1"/>
          </p:cNvSpPr>
          <p:nvPr/>
        </p:nvSpPr>
        <p:spPr bwMode="auto">
          <a:xfrm>
            <a:off x="4343400" y="2209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778125" y="1828800"/>
            <a:ext cx="3200400" cy="366767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000066"/>
                </a:solidFill>
              </a:rPr>
              <a:t>Location</a:t>
            </a:r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1600200" y="28194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838200" y="3278188"/>
            <a:ext cx="1447800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66"/>
                </a:solidFill>
              </a:rPr>
              <a:t>Mean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3736975" y="3278188"/>
            <a:ext cx="1292225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66"/>
                </a:solidFill>
              </a:rPr>
              <a:t>Median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6248400" y="3276600"/>
            <a:ext cx="1219200" cy="4064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66"/>
                </a:solidFill>
              </a:rPr>
              <a:t>Mode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6781800" y="2819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595438" y="2819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343400" y="2819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429000" y="4419600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3463925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4225925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4454525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665538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4606925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997325" y="42672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 rot="-5400000">
            <a:off x="3959225" y="45339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4884738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3665538" y="3962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3665538" y="4114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6137275" y="4419600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 dirty="0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61722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69342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71628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6373813" y="42672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73152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6705600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24" name="AutoShape 32"/>
          <p:cNvSpPr>
            <a:spLocks noChangeArrowheads="1"/>
          </p:cNvSpPr>
          <p:nvPr/>
        </p:nvSpPr>
        <p:spPr bwMode="auto">
          <a:xfrm rot="-5400000">
            <a:off x="6362700" y="4533900"/>
            <a:ext cx="228600" cy="152400"/>
          </a:xfrm>
          <a:prstGeom prst="right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7593013" y="4267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>
            <a:off x="6373813" y="39624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>
            <a:off x="6373813" y="4114800"/>
            <a:ext cx="152400" cy="152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 dirty="0"/>
          </a:p>
        </p:txBody>
      </p:sp>
      <p:graphicFrame>
        <p:nvGraphicFramePr>
          <p:cNvPr id="8228" name="Object 36"/>
          <p:cNvGraphicFramePr>
            <a:graphicFrameLocks noChangeAspect="1"/>
          </p:cNvGraphicFramePr>
          <p:nvPr/>
        </p:nvGraphicFramePr>
        <p:xfrm>
          <a:off x="822325" y="4114800"/>
          <a:ext cx="1173163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5" imgW="609600" imgH="609600" progId="">
                  <p:embed/>
                </p:oleObj>
              </mc:Choice>
              <mc:Fallback>
                <p:oleObj name="Equation" r:id="rId5" imgW="609600" imgH="60960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4114800"/>
                        <a:ext cx="1173163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9" name="Text Box 38"/>
          <p:cNvSpPr txBox="1">
            <a:spLocks noChangeArrowheads="1"/>
          </p:cNvSpPr>
          <p:nvPr/>
        </p:nvSpPr>
        <p:spPr bwMode="auto">
          <a:xfrm>
            <a:off x="3657600" y="1371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folHlink"/>
                </a:solidFill>
              </a:rPr>
              <a:t>Overview</a:t>
            </a:r>
          </a:p>
        </p:txBody>
      </p:sp>
      <p:sp>
        <p:nvSpPr>
          <p:cNvPr id="8230" name="Text Box 39"/>
          <p:cNvSpPr txBox="1">
            <a:spLocks noChangeArrowheads="1"/>
          </p:cNvSpPr>
          <p:nvPr/>
        </p:nvSpPr>
        <p:spPr bwMode="auto">
          <a:xfrm>
            <a:off x="3429000" y="5394325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/>
              <a:t>Midpoint of ranked values</a:t>
            </a:r>
          </a:p>
        </p:txBody>
      </p:sp>
      <p:sp>
        <p:nvSpPr>
          <p:cNvPr id="8231" name="Text Box 40"/>
          <p:cNvSpPr txBox="1">
            <a:spLocks noChangeArrowheads="1"/>
          </p:cNvSpPr>
          <p:nvPr/>
        </p:nvSpPr>
        <p:spPr bwMode="auto">
          <a:xfrm>
            <a:off x="5943600" y="5394325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/>
              <a:t>Most frequently observed value</a:t>
            </a:r>
          </a:p>
        </p:txBody>
      </p:sp>
      <p:sp>
        <p:nvSpPr>
          <p:cNvPr id="8232" name="Text Box 41"/>
          <p:cNvSpPr txBox="1">
            <a:spLocks noChangeArrowheads="1"/>
          </p:cNvSpPr>
          <p:nvPr/>
        </p:nvSpPr>
        <p:spPr bwMode="auto">
          <a:xfrm>
            <a:off x="838200" y="54102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/>
              <a:t>Arithmetic average</a:t>
            </a:r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Mean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598" y="1709928"/>
                <a:ext cx="6632449" cy="4331435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The most important numerical measure of location.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The arithmetic mean of a collection of numerical values is the sum of these</a:t>
                </a:r>
                <a:r>
                  <a:rPr lang="sk-SK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</a:rPr>
                  <a:t>values divided by the number of values. </a:t>
                </a:r>
                <a:endParaRPr lang="sk-SK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If the data are from a population, the mean is denoted by Greek letter </a:t>
                </a:r>
                <a:r>
                  <a:rPr lang="sk-SK" sz="2000" b="1" dirty="0">
                    <a:solidFill>
                      <a:schemeClr val="tx1"/>
                    </a:solidFill>
                  </a:rPr>
                  <a:t>µ</a:t>
                </a:r>
                <a:r>
                  <a:rPr lang="sk-SK" sz="2000" dirty="0">
                    <a:solidFill>
                      <a:schemeClr val="tx1"/>
                    </a:solidFill>
                  </a:rPr>
                  <a:t> (mu).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If the data are from a sample, the mean is denoted by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  <m:r>
                      <m:rPr>
                        <m:nor/>
                      </m:rPr>
                      <a:rPr lang="sk-SK" sz="2000" b="0" i="0" smtClean="0">
                        <a:solidFill>
                          <a:schemeClr val="tx1"/>
                        </a:solidFill>
                      </a:rPr>
                      <m:t> (</m:t>
                    </m:r>
                    <m:r>
                      <m:rPr>
                        <m:nor/>
                      </m:rPr>
                      <a:rPr lang="sk-SK" sz="2000" b="0" i="0" smtClean="0">
                        <a:solidFill>
                          <a:schemeClr val="tx1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−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bar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sk-SK" sz="2000" b="1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A population parameter is any measurable</a:t>
                </a:r>
                <a:r>
                  <a:rPr lang="sk-SK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</a:rPr>
                  <a:t>characteristic of a population.</a:t>
                </a:r>
                <a:endParaRPr lang="sk-SK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A sample statistic is any measurable characteristic of a sample.</a:t>
                </a:r>
                <a:endParaRPr lang="sk-SK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k-SK" sz="2000" dirty="0"/>
              </a:p>
              <a:p>
                <a:endParaRPr lang="sk-SK" sz="2000" b="1" dirty="0">
                  <a:solidFill>
                    <a:schemeClr val="tx1"/>
                  </a:solidFill>
                </a:endParaRPr>
              </a:p>
              <a:p>
                <a:pPr marL="342900" lvl="1" indent="-342900"/>
                <a:endParaRPr lang="sk-SK" altLang="sk-SK" sz="2000" dirty="0">
                  <a:solidFill>
                    <a:schemeClr val="tx1"/>
                  </a:solidFill>
                </a:endParaRPr>
              </a:p>
              <a:p>
                <a:endParaRPr lang="sk-SK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8" y="1709928"/>
                <a:ext cx="6632449" cy="4331435"/>
              </a:xfrm>
              <a:blipFill>
                <a:blip r:embed="rId2"/>
                <a:stretch>
                  <a:fillRect l="-827" t="-70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818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Characteristics of the arithmetic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778753" cy="388077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l. Every data set measured on an interval or ratio scale has a mean.</a:t>
            </a:r>
          </a:p>
          <a:p>
            <a:r>
              <a:rPr lang="en-US" sz="2000" dirty="0">
                <a:solidFill>
                  <a:schemeClr val="tx1"/>
                </a:solidFill>
              </a:rPr>
              <a:t>2. The mean has valuable mathematical properties that make it convenient to</a:t>
            </a:r>
            <a:r>
              <a:rPr lang="sk-SK" sz="2000" dirty="0">
                <a:solidFill>
                  <a:schemeClr val="tx1"/>
                </a:solidFill>
              </a:rPr>
              <a:t> use in </a:t>
            </a:r>
            <a:r>
              <a:rPr lang="sk-SK" sz="2000" dirty="0" err="1">
                <a:solidFill>
                  <a:schemeClr val="tx1"/>
                </a:solidFill>
              </a:rPr>
              <a:t>further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calculations</a:t>
            </a:r>
            <a:r>
              <a:rPr lang="sk-SK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3. The mean is sensitive to extreme values.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4. The sum of the deviations of the numbers in a data set from the mean is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zero</a:t>
            </a:r>
            <a:r>
              <a:rPr lang="sk-SK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5. The sum of the squared deviations of the numbers in a data set from the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mean is a minimum value</a:t>
            </a:r>
            <a:r>
              <a:rPr lang="sk-SK" sz="20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Describing Data Numerical"/>
  <p:tag name="ISPRING_RESOURCE_FOLDER" val="E:\STAT\3.Describing_Data_Numerical\"/>
  <p:tag name="ISPRING_UUID" val="{17E8A87F-A7C2-4C34-86C9-849AFB37F33C}"/>
  <p:tag name="ISPRING_RESOURCE_PATHS_HASH" val="41a7fb60e0e9da9bde1d6b797bc7807df7696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heme/theme1.xml><?xml version="1.0" encoding="utf-8"?>
<a:theme xmlns:a="http://schemas.openxmlformats.org/drawingml/2006/main" name="Odznak">
  <a:themeElements>
    <a:clrScheme name="Odzna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a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a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A71563AF82548B130EBBB2126EB58" ma:contentTypeVersion="4" ma:contentTypeDescription="Create a new document." ma:contentTypeScope="" ma:versionID="ae7cd85b95566b047bb2a351ee572b21">
  <xsd:schema xmlns:xsd="http://www.w3.org/2001/XMLSchema" xmlns:xs="http://www.w3.org/2001/XMLSchema" xmlns:p="http://schemas.microsoft.com/office/2006/metadata/properties" xmlns:ns2="8bc9f779-d041-40a3-b479-2b2fcf359b39" targetNamespace="http://schemas.microsoft.com/office/2006/metadata/properties" ma:root="true" ma:fieldsID="50fbb609c15130c92e35ef2f5e869c14" ns2:_="">
    <xsd:import namespace="8bc9f779-d041-40a3-b479-2b2fcf359b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9f779-d041-40a3-b479-2b2fcf359b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73AA02-69BE-4540-8717-4E18A609FD5E}"/>
</file>

<file path=customXml/itemProps2.xml><?xml version="1.0" encoding="utf-8"?>
<ds:datastoreItem xmlns:ds="http://schemas.openxmlformats.org/officeDocument/2006/customXml" ds:itemID="{F483CA52-4277-4CEF-94BB-394CB28DC61E}"/>
</file>

<file path=customXml/itemProps3.xml><?xml version="1.0" encoding="utf-8"?>
<ds:datastoreItem xmlns:ds="http://schemas.openxmlformats.org/officeDocument/2006/customXml" ds:itemID="{073158BC-FDB8-4E3D-955D-B74F0560337C}"/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TM10001106[[fn=Odznak]]</Template>
  <TotalTime>18155</TotalTime>
  <Pages>20</Pages>
  <Words>814</Words>
  <Application>Microsoft Office PowerPoint</Application>
  <PresentationFormat>Prezentácia na obrazovke (4:3)</PresentationFormat>
  <Paragraphs>119</Paragraphs>
  <Slides>15</Slides>
  <Notes>9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Gill Sans MT</vt:lpstr>
      <vt:lpstr>Impact</vt:lpstr>
      <vt:lpstr>Wingdings</vt:lpstr>
      <vt:lpstr>Odznak</vt:lpstr>
      <vt:lpstr>Equation</vt:lpstr>
      <vt:lpstr>Describing Data: Numerical </vt:lpstr>
      <vt:lpstr>Why is descriptive statistics important to managers?</vt:lpstr>
      <vt:lpstr>Topic Goals</vt:lpstr>
      <vt:lpstr>Describing Data Numerically</vt:lpstr>
      <vt:lpstr>What Is Central Tendency? </vt:lpstr>
      <vt:lpstr>Why is central tendency important?</vt:lpstr>
      <vt:lpstr>Measures of Location – Central tendency</vt:lpstr>
      <vt:lpstr>Arithmetic Mean</vt:lpstr>
      <vt:lpstr>Characteristics of the arithmetic mean</vt:lpstr>
      <vt:lpstr>Arithmetic Mean</vt:lpstr>
      <vt:lpstr>Median</vt:lpstr>
      <vt:lpstr>Mode</vt:lpstr>
      <vt:lpstr>Review Example: Summary Statistics</vt:lpstr>
      <vt:lpstr> Which measure of location  is the “best”?</vt:lpstr>
      <vt:lpstr>Quartiles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Data: Numerical</dc:title>
  <dc:creator>Administrator</dc:creator>
  <cp:lastModifiedBy>Hana</cp:lastModifiedBy>
  <cp:revision>430</cp:revision>
  <cp:lastPrinted>2019-09-25T13:06:05Z</cp:lastPrinted>
  <dcterms:created xsi:type="dcterms:W3CDTF">2001-01-16T02:05:37Z</dcterms:created>
  <dcterms:modified xsi:type="dcterms:W3CDTF">2020-02-09T10:32:15Z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0x0101005BFA71563AF82548B130EBBB2126EB58</vt:lpwstr>
  </property>
</Properties>
</file>