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tags/tag18.xml" ContentType="application/vnd.openxmlformats-officedocument.presentationml.tags+xml"/>
  <Override PartName="/ppt/tags/tag14.xml" ContentType="application/vnd.openxmlformats-officedocument.presentationml.tags+xml"/>
  <Override PartName="/docProps/app.xml" ContentType="application/vnd.openxmlformats-officedocument.extended-properties+xml"/>
  <Override PartName="/ppt/tags/tag17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707" r:id="rId1"/>
  </p:sldMasterIdLst>
  <p:notesMasterIdLst>
    <p:notesMasterId r:id="rId25"/>
  </p:notesMasterIdLst>
  <p:handoutMasterIdLst>
    <p:handoutMasterId r:id="rId26"/>
  </p:handoutMasterIdLst>
  <p:sldIdLst>
    <p:sldId id="398" r:id="rId2"/>
    <p:sldId id="302" r:id="rId3"/>
    <p:sldId id="304" r:id="rId4"/>
    <p:sldId id="305" r:id="rId5"/>
    <p:sldId id="306" r:id="rId6"/>
    <p:sldId id="416" r:id="rId7"/>
    <p:sldId id="417" r:id="rId8"/>
    <p:sldId id="307" r:id="rId9"/>
    <p:sldId id="308" r:id="rId10"/>
    <p:sldId id="356" r:id="rId11"/>
    <p:sldId id="357" r:id="rId12"/>
    <p:sldId id="309" r:id="rId13"/>
    <p:sldId id="312" r:id="rId14"/>
    <p:sldId id="313" r:id="rId15"/>
    <p:sldId id="316" r:id="rId16"/>
    <p:sldId id="381" r:id="rId17"/>
    <p:sldId id="383" r:id="rId18"/>
    <p:sldId id="384" r:id="rId19"/>
    <p:sldId id="387" r:id="rId20"/>
    <p:sldId id="385" r:id="rId21"/>
    <p:sldId id="386" r:id="rId22"/>
    <p:sldId id="361" r:id="rId23"/>
    <p:sldId id="362" r:id="rId24"/>
  </p:sldIdLst>
  <p:sldSz cx="9144000" cy="6858000" type="screen4x3"/>
  <p:notesSz cx="6797675" cy="9926638"/>
  <p:custDataLst>
    <p:tags r:id="rId27"/>
  </p:custData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Priezvisko" initials="m" lastIdx="0" clrIdx="0">
    <p:extLst>
      <p:ext uri="{19B8F6BF-5375-455C-9EA6-DF929625EA0E}">
        <p15:presenceInfo xmlns:p15="http://schemas.microsoft.com/office/powerpoint/2012/main" userId="mPriezvisk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0BD"/>
    <a:srgbClr val="CCECFF"/>
    <a:srgbClr val="B9B9ED"/>
    <a:srgbClr val="FFFF99"/>
    <a:srgbClr val="F4C7C6"/>
    <a:srgbClr val="FF6699"/>
    <a:srgbClr val="FF99FF"/>
    <a:srgbClr val="CBDD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5" autoAdjust="0"/>
    <p:restoredTop sz="94661"/>
  </p:normalViewPr>
  <p:slideViewPr>
    <p:cSldViewPr>
      <p:cViewPr varScale="1">
        <p:scale>
          <a:sx n="81" d="100"/>
          <a:sy n="81" d="100"/>
        </p:scale>
        <p:origin x="125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2196" y="-330"/>
      </p:cViewPr>
      <p:guideLst>
        <p:guide orient="horz" pos="3127"/>
        <p:guide pos="2141"/>
      </p:guideLst>
    </p:cSldViewPr>
  </p:notesViewPr>
  <p:gridSpacing cx="36576" cy="36576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5"/>
          <p:cNvSpPr>
            <a:spLocks noChangeArrowheads="1"/>
          </p:cNvSpPr>
          <p:nvPr/>
        </p:nvSpPr>
        <p:spPr bwMode="auto">
          <a:xfrm>
            <a:off x="75530" y="9578516"/>
            <a:ext cx="6646616" cy="2981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2467" name="Line 7"/>
          <p:cNvSpPr>
            <a:spLocks noChangeShapeType="1"/>
          </p:cNvSpPr>
          <p:nvPr/>
        </p:nvSpPr>
        <p:spPr bwMode="auto">
          <a:xfrm>
            <a:off x="821386" y="9513028"/>
            <a:ext cx="5573464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2468" name="Rectangle 9"/>
          <p:cNvSpPr>
            <a:spLocks noChangeArrowheads="1"/>
          </p:cNvSpPr>
          <p:nvPr/>
        </p:nvSpPr>
        <p:spPr bwMode="auto">
          <a:xfrm>
            <a:off x="70810" y="60318"/>
            <a:ext cx="6656057" cy="2744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3257550" algn="ctr"/>
                <a:tab pos="6457950" algn="r"/>
              </a:tabLst>
            </a:pPr>
            <a:r>
              <a:rPr lang="en-US" sz="1200" b="0"/>
              <a:t>	Chapter 3		 3-</a:t>
            </a:r>
            <a:fld id="{22E0F1CD-8EC8-462E-A5CE-181B91311B2F}" type="slidenum">
              <a:rPr lang="en-US" sz="1200" b="0"/>
              <a:pPr eaLnBrk="0" hangingPunct="0">
                <a:tabLst>
                  <a:tab pos="285750" algn="l"/>
                  <a:tab pos="3257550" algn="ctr"/>
                  <a:tab pos="6457950" algn="r"/>
                </a:tabLst>
              </a:pPr>
              <a:t>‹#›</a:t>
            </a:fld>
            <a:endParaRPr lang="en-US" sz="1200" b="0"/>
          </a:p>
        </p:txBody>
      </p:sp>
      <p:sp>
        <p:nvSpPr>
          <p:cNvPr id="62469" name="Rectangle 11"/>
          <p:cNvSpPr>
            <a:spLocks noChangeArrowheads="1"/>
          </p:cNvSpPr>
          <p:nvPr/>
        </p:nvSpPr>
        <p:spPr bwMode="auto">
          <a:xfrm>
            <a:off x="70810" y="9573347"/>
            <a:ext cx="6656057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6457950" algn="r"/>
              </a:tabLst>
            </a:pPr>
            <a:r>
              <a:rPr lang="en-US" sz="1000" b="0"/>
              <a:t>Statistics for Business and Economics, 6/e	© 2007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2473374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3557045"/>
            <a:ext cx="4984962" cy="5625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041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641475" y="661988"/>
            <a:ext cx="3741738" cy="2805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60420" name="Line 4"/>
          <p:cNvSpPr>
            <a:spLocks noChangeShapeType="1"/>
          </p:cNvSpPr>
          <p:nvPr/>
        </p:nvSpPr>
        <p:spPr bwMode="auto">
          <a:xfrm>
            <a:off x="1110917" y="3887933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>
            <a:off x="1110917" y="4218821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22" name="Line 6"/>
          <p:cNvSpPr>
            <a:spLocks noChangeShapeType="1"/>
          </p:cNvSpPr>
          <p:nvPr/>
        </p:nvSpPr>
        <p:spPr bwMode="auto">
          <a:xfrm>
            <a:off x="1110917" y="4549709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23" name="Line 7"/>
          <p:cNvSpPr>
            <a:spLocks noChangeShapeType="1"/>
          </p:cNvSpPr>
          <p:nvPr/>
        </p:nvSpPr>
        <p:spPr bwMode="auto">
          <a:xfrm>
            <a:off x="1110917" y="4880597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24" name="Line 8"/>
          <p:cNvSpPr>
            <a:spLocks noChangeShapeType="1"/>
          </p:cNvSpPr>
          <p:nvPr/>
        </p:nvSpPr>
        <p:spPr bwMode="auto">
          <a:xfrm>
            <a:off x="1110917" y="5211485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1110917" y="5542373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1110917" y="5542373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1110917" y="5873261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1110917" y="6204149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29" name="Line 13"/>
          <p:cNvSpPr>
            <a:spLocks noChangeShapeType="1"/>
          </p:cNvSpPr>
          <p:nvPr/>
        </p:nvSpPr>
        <p:spPr bwMode="auto">
          <a:xfrm>
            <a:off x="1110917" y="6535037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1110917" y="6865925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31" name="Line 15"/>
          <p:cNvSpPr>
            <a:spLocks noChangeShapeType="1"/>
          </p:cNvSpPr>
          <p:nvPr/>
        </p:nvSpPr>
        <p:spPr bwMode="auto">
          <a:xfrm>
            <a:off x="1110917" y="7196813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32" name="Line 16"/>
          <p:cNvSpPr>
            <a:spLocks noChangeShapeType="1"/>
          </p:cNvSpPr>
          <p:nvPr/>
        </p:nvSpPr>
        <p:spPr bwMode="auto">
          <a:xfrm>
            <a:off x="1110917" y="7527700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33" name="Line 17"/>
          <p:cNvSpPr>
            <a:spLocks noChangeShapeType="1"/>
          </p:cNvSpPr>
          <p:nvPr/>
        </p:nvSpPr>
        <p:spPr bwMode="auto">
          <a:xfrm>
            <a:off x="1110917" y="7858588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34" name="Line 18"/>
          <p:cNvSpPr>
            <a:spLocks noChangeShapeType="1"/>
          </p:cNvSpPr>
          <p:nvPr/>
        </p:nvSpPr>
        <p:spPr bwMode="auto">
          <a:xfrm>
            <a:off x="1110917" y="8189476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35" name="Line 19"/>
          <p:cNvSpPr>
            <a:spLocks noChangeShapeType="1"/>
          </p:cNvSpPr>
          <p:nvPr/>
        </p:nvSpPr>
        <p:spPr bwMode="auto">
          <a:xfrm>
            <a:off x="1110917" y="8520364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36" name="Line 20"/>
          <p:cNvSpPr>
            <a:spLocks noChangeShapeType="1"/>
          </p:cNvSpPr>
          <p:nvPr/>
        </p:nvSpPr>
        <p:spPr bwMode="auto">
          <a:xfrm>
            <a:off x="1110917" y="8851252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37" name="Line 21"/>
          <p:cNvSpPr>
            <a:spLocks noChangeShapeType="1"/>
          </p:cNvSpPr>
          <p:nvPr/>
        </p:nvSpPr>
        <p:spPr bwMode="auto">
          <a:xfrm>
            <a:off x="1110917" y="9182140"/>
            <a:ext cx="4616754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38" name="Line 24"/>
          <p:cNvSpPr>
            <a:spLocks noChangeShapeType="1"/>
          </p:cNvSpPr>
          <p:nvPr/>
        </p:nvSpPr>
        <p:spPr bwMode="auto">
          <a:xfrm>
            <a:off x="519267" y="9513028"/>
            <a:ext cx="580005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0439" name="Rectangle 25"/>
          <p:cNvSpPr>
            <a:spLocks noChangeArrowheads="1"/>
          </p:cNvSpPr>
          <p:nvPr/>
        </p:nvSpPr>
        <p:spPr bwMode="auto">
          <a:xfrm>
            <a:off x="77104" y="67212"/>
            <a:ext cx="6643468" cy="2744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3257550" algn="ctr"/>
                <a:tab pos="6457950" algn="r"/>
              </a:tabLst>
            </a:pPr>
            <a:r>
              <a:rPr lang="en-US" sz="1200" b="0"/>
              <a:t>	Chapter 3		3-</a:t>
            </a:r>
            <a:fld id="{8E33ACDA-AFAA-4109-948F-A213B5CAE765}" type="slidenum">
              <a:rPr lang="en-US" sz="1200" b="0"/>
              <a:pPr eaLnBrk="0" hangingPunct="0">
                <a:tabLst>
                  <a:tab pos="285750" algn="l"/>
                  <a:tab pos="3257550" algn="ctr"/>
                  <a:tab pos="6457950" algn="r"/>
                </a:tabLst>
              </a:pPr>
              <a:t>‹#›</a:t>
            </a:fld>
            <a:endParaRPr lang="en-US" sz="1200" b="0"/>
          </a:p>
        </p:txBody>
      </p:sp>
      <p:sp>
        <p:nvSpPr>
          <p:cNvPr id="60440" name="Rectangle 27"/>
          <p:cNvSpPr>
            <a:spLocks noChangeArrowheads="1"/>
          </p:cNvSpPr>
          <p:nvPr/>
        </p:nvSpPr>
        <p:spPr bwMode="auto">
          <a:xfrm>
            <a:off x="70810" y="9573347"/>
            <a:ext cx="6656057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6457950" algn="r"/>
              </a:tabLst>
            </a:pPr>
            <a:r>
              <a:rPr lang="en-US" sz="1000" b="0"/>
              <a:t>Statistics for Business and Economics, 6/e	© 2007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37423790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782263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714843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25902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786423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166943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8300" y="661988"/>
            <a:ext cx="3748088" cy="2813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872748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8300" y="661988"/>
            <a:ext cx="3748088" cy="2813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077231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916978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81696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305334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68558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288535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31568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754815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53294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3267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994448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49249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97153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3063" y="661988"/>
            <a:ext cx="3738562" cy="2805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09701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Statistics for Business and Economics, 6e © 2007 Pearson Education,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Chap 3-</a:t>
            </a:r>
            <a:fld id="{27837CB7-6CB7-46F9-80FF-9CAE3B6C33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42783641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Statistics for Business and Economics, 6e © 2007 Pearson Education,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Chap 3-</a:t>
            </a:r>
            <a:fld id="{27837CB7-6CB7-46F9-80FF-9CAE3B6C33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85109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Statistics for Business and Economics, 6e © 2007 Pearson Education,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Chap 3-</a:t>
            </a:r>
            <a:fld id="{27837CB7-6CB7-46F9-80FF-9CAE3B6C33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553972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Statistics for Business and Economics, 6e © 2007 Pearson Education,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Chap 3-</a:t>
            </a:r>
            <a:fld id="{F09FB798-5A5C-43A1-ACDA-314D6B4583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913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Statistics for Business and Economics, 6e © 2007 Pearson Education,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Chap 3-</a:t>
            </a:r>
            <a:fld id="{27837CB7-6CB7-46F9-80FF-9CAE3B6C33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547096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Statistics for Business and Economics, 6e © 2007 Pearson Education,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Chap 3-</a:t>
            </a:r>
            <a:fld id="{27837CB7-6CB7-46F9-80FF-9CAE3B6C33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38161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Statistics for Business and Economics, 6e © 2007 Pearson Education,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Chap 3-</a:t>
            </a:r>
            <a:fld id="{27837CB7-6CB7-46F9-80FF-9CAE3B6C33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87315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Statistics for Business and Economics, 6e © 2007 Pearson Education,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Chap 3-</a:t>
            </a:r>
            <a:fld id="{27837CB7-6CB7-46F9-80FF-9CAE3B6C33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510405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Statistics for Business and Economics, 6e © 2007 Pearson Education,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Chap 3-</a:t>
            </a:r>
            <a:fld id="{27837CB7-6CB7-46F9-80FF-9CAE3B6C33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31514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pPr>
              <a:defRPr/>
            </a:pPr>
            <a:r>
              <a:rPr lang="en-US"/>
              <a:t>Statistics for Business and Economics, 6e © 2007 Pearson Education,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pPr>
              <a:defRPr/>
            </a:pPr>
            <a:r>
              <a:rPr lang="en-US"/>
              <a:t>Chap 3-</a:t>
            </a:r>
            <a:fld id="{27837CB7-6CB7-46F9-80FF-9CAE3B6C33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234680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pPr>
              <a:defRPr/>
            </a:pPr>
            <a:r>
              <a:rPr lang="en-US"/>
              <a:t>Statistics for Business and Economics, 6e © 2007 Pearson Education,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pPr>
              <a:defRPr/>
            </a:pPr>
            <a:r>
              <a:rPr lang="en-US"/>
              <a:t>Chap 3-</a:t>
            </a:r>
            <a:fld id="{27837CB7-6CB7-46F9-80FF-9CAE3B6C33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37518974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Statistics for Business and Economics, 6e © 2007 Pearson Education,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Chap 3-</a:t>
            </a:r>
            <a:fld id="{27837CB7-6CB7-46F9-80FF-9CAE3B6C33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89451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0" pos="594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5.bin"/><Relationship Id="rId2" Type="http://schemas.openxmlformats.org/officeDocument/2006/relationships/tags" Target="../tags/tag1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7.bin"/><Relationship Id="rId2" Type="http://schemas.openxmlformats.org/officeDocument/2006/relationships/tags" Target="../tags/tag20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8.wmf"/><Relationship Id="rId4" Type="http://schemas.openxmlformats.org/officeDocument/2006/relationships/notesSlide" Target="../notesSlides/notesSlide19.xml"/><Relationship Id="rId9" Type="http://schemas.openxmlformats.org/officeDocument/2006/relationships/oleObject" Target="../embeddings/oleObject8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2.wmf"/><Relationship Id="rId2" Type="http://schemas.openxmlformats.org/officeDocument/2006/relationships/tags" Target="../tags/tag2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1.wmf"/><Relationship Id="rId4" Type="http://schemas.openxmlformats.org/officeDocument/2006/relationships/notesSlide" Target="../notesSlides/notesSlide20.xml"/><Relationship Id="rId9" Type="http://schemas.openxmlformats.org/officeDocument/2006/relationships/oleObject" Target="../embeddings/oleObject1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824" y="2916936"/>
            <a:ext cx="7006081" cy="1320800"/>
          </a:xfrm>
        </p:spPr>
        <p:txBody>
          <a:bodyPr>
            <a:normAutofit/>
          </a:bodyPr>
          <a:lstStyle/>
          <a:p>
            <a:r>
              <a:rPr lang="en-US" sz="4000" dirty="0"/>
              <a:t>Describing Data: Numerical</a:t>
            </a:r>
            <a:r>
              <a:rPr lang="sk-SK" sz="4000" dirty="0"/>
              <a:t> 								</a:t>
            </a:r>
            <a:endParaRPr lang="sk-SK" dirty="0"/>
          </a:p>
        </p:txBody>
      </p:sp>
      <p:sp>
        <p:nvSpPr>
          <p:cNvPr id="6" name="Subtitle 2"/>
          <p:cNvSpPr txBox="1">
            <a:spLocks noGrp="1"/>
          </p:cNvSpPr>
          <p:nvPr>
            <p:ph idx="1"/>
          </p:nvPr>
        </p:nvSpPr>
        <p:spPr>
          <a:xfrm>
            <a:off x="2048256" y="4526280"/>
            <a:ext cx="6347714" cy="1112747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8524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None/>
              <a:tabLst/>
              <a:defRPr/>
            </a:pPr>
            <a:endParaRPr kumimoji="0" lang="sk-SK" sz="20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3553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320675"/>
            <a:ext cx="7793038" cy="898525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60000"/>
              </a:lnSpc>
            </a:pPr>
            <a:r>
              <a:rPr lang="en-US" dirty="0"/>
              <a:t>Sample Variance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676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609599" y="1280357"/>
                <a:ext cx="6347714" cy="5257603"/>
              </a:xfrm>
            </p:spPr>
            <p:txBody>
              <a:bodyPr>
                <a:normAutofit/>
              </a:bodyPr>
              <a:lstStyle/>
              <a:p>
                <a:pPr eaLnBrk="1" hangingPunct="1"/>
                <a:r>
                  <a:rPr lang="en-US" sz="2000" dirty="0">
                    <a:solidFill>
                      <a:schemeClr val="tx1"/>
                    </a:solidFill>
                  </a:rPr>
                  <a:t>Average of squared deviations of values </a:t>
                </a:r>
                <a:r>
                  <a:rPr lang="sk-SK" sz="2000" dirty="0" err="1">
                    <a:solidFill>
                      <a:schemeClr val="tx1"/>
                    </a:solidFill>
                  </a:rPr>
                  <a:t>around</a:t>
                </a:r>
                <a:r>
                  <a:rPr lang="en-US" sz="2000" dirty="0">
                    <a:solidFill>
                      <a:schemeClr val="tx1"/>
                    </a:solidFill>
                  </a:rPr>
                  <a:t> the mean</a:t>
                </a:r>
                <a:r>
                  <a:rPr lang="sk-SK" sz="2000" dirty="0">
                    <a:solidFill>
                      <a:schemeClr val="tx1"/>
                    </a:solidFill>
                  </a:rPr>
                  <a:t>.</a:t>
                </a:r>
                <a:endParaRPr lang="en-US" sz="2000" dirty="0">
                  <a:solidFill>
                    <a:schemeClr val="tx1"/>
                  </a:solidFill>
                </a:endParaRPr>
              </a:p>
              <a:p>
                <a:pPr lvl="1" eaLnBrk="1" hangingPunct="1">
                  <a:lnSpc>
                    <a:spcPct val="120000"/>
                  </a:lnSpc>
                </a:pPr>
                <a:r>
                  <a:rPr lang="en-US" sz="1800" dirty="0">
                    <a:solidFill>
                      <a:schemeClr val="tx1"/>
                    </a:solidFill>
                  </a:rPr>
                  <a:t>Sample variance:</a:t>
                </a:r>
                <a:endParaRPr lang="sk-SK" sz="1800" dirty="0">
                  <a:solidFill>
                    <a:schemeClr val="tx1"/>
                  </a:solidFill>
                </a:endParaRPr>
              </a:p>
              <a:p>
                <a:pPr lvl="1">
                  <a:lnSpc>
                    <a:spcPct val="120000"/>
                  </a:lnSpc>
                </a:pPr>
                <a:r>
                  <a:rPr lang="sk-SK" sz="1800" dirty="0" err="1">
                    <a:solidFill>
                      <a:schemeClr val="tx1"/>
                    </a:solidFill>
                  </a:rPr>
                  <a:t>The</a:t>
                </a:r>
                <a:r>
                  <a:rPr lang="sk-SK" sz="1800" dirty="0">
                    <a:solidFill>
                      <a:schemeClr val="tx1"/>
                    </a:solidFill>
                  </a:rPr>
                  <a:t> </a:t>
                </a:r>
                <a:r>
                  <a:rPr lang="sk-SK" sz="1800" dirty="0" err="1">
                    <a:solidFill>
                      <a:schemeClr val="tx1"/>
                    </a:solidFill>
                  </a:rPr>
                  <a:t>samle</a:t>
                </a:r>
                <a:r>
                  <a:rPr lang="sk-SK" sz="1800" dirty="0">
                    <a:solidFill>
                      <a:schemeClr val="tx1"/>
                    </a:solidFill>
                  </a:rPr>
                  <a:t> </a:t>
                </a:r>
                <a:r>
                  <a:rPr lang="sk-SK" sz="1800" dirty="0" err="1">
                    <a:solidFill>
                      <a:schemeClr val="tx1"/>
                    </a:solidFill>
                  </a:rPr>
                  <a:t>variance</a:t>
                </a:r>
                <a:r>
                  <a:rPr lang="sk-SK" sz="1800" dirty="0">
                    <a:solidFill>
                      <a:schemeClr val="tx1"/>
                    </a:solidFill>
                  </a:rPr>
                  <a:t> </a:t>
                </a:r>
                <a:r>
                  <a:rPr lang="sk-SK" sz="1800" dirty="0" err="1">
                    <a:solidFill>
                      <a:schemeClr val="tx1"/>
                    </a:solidFill>
                  </a:rPr>
                  <a:t>is</a:t>
                </a:r>
                <a:r>
                  <a:rPr lang="sk-SK" sz="1800" dirty="0">
                    <a:solidFill>
                      <a:schemeClr val="tx1"/>
                    </a:solidFill>
                  </a:rPr>
                  <a:t> </a:t>
                </a:r>
                <a:r>
                  <a:rPr lang="sk-SK" sz="1800" dirty="0" err="1">
                    <a:solidFill>
                      <a:schemeClr val="tx1"/>
                    </a:solidFill>
                  </a:rPr>
                  <a:t>denoted</a:t>
                </a:r>
                <a:r>
                  <a:rPr lang="sk-SK" sz="1800" dirty="0">
                    <a:solidFill>
                      <a:schemeClr val="tx1"/>
                    </a:solidFill>
                  </a:rPr>
                  <a:t>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k-SK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k-SK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𝒔</m:t>
                        </m:r>
                      </m:e>
                      <m:sup>
                        <m:r>
                          <a:rPr lang="sk-SK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sk-SK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sk-SK" sz="1800" b="1" dirty="0"/>
              </a:p>
              <a:p>
                <a:pPr lvl="1">
                  <a:lnSpc>
                    <a:spcPct val="120000"/>
                  </a:lnSpc>
                </a:pPr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67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599" y="1280357"/>
                <a:ext cx="6347714" cy="5257603"/>
              </a:xfrm>
              <a:blipFill>
                <a:blip r:embed="rId4"/>
                <a:stretch>
                  <a:fillRect l="-865" t="-463" r="-768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Population Standard Deviation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701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914400" y="1676400"/>
                <a:ext cx="8001000" cy="4532313"/>
              </a:xfrm>
            </p:spPr>
            <p:txBody>
              <a:bodyPr/>
              <a:lstStyle/>
              <a:p>
                <a:r>
                  <a:rPr lang="en-US" dirty="0"/>
                  <a:t>The square root of population variance</a:t>
                </a:r>
                <a:r>
                  <a:rPr lang="sk-SK" dirty="0"/>
                  <a:t> </a:t>
                </a:r>
                <a14:m>
                  <m:oMath xmlns:m="http://schemas.openxmlformats.org/officeDocument/2006/math">
                    <m:r>
                      <a:rPr lang="sk-SK" sz="2000" b="1" i="1">
                        <a:latin typeface="Cambria Math" panose="02040503050406030204" pitchFamily="18" charset="0"/>
                      </a:rPr>
                      <m:t>𝝈</m:t>
                    </m:r>
                    <m:r>
                      <a:rPr lang="sk-SK" sz="2000" b="1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sk-SK" sz="20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sk-SK" sz="2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k-SK" sz="2000" b="1" i="1">
                                <a:latin typeface="Cambria Math" panose="02040503050406030204" pitchFamily="18" charset="0"/>
                              </a:rPr>
                              <m:t>𝝈</m:t>
                            </m:r>
                          </m:e>
                          <m:sup>
                            <m:r>
                              <a:rPr lang="sk-SK" sz="20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rad>
                  </m:oMath>
                </a14:m>
                <a:r>
                  <a:rPr lang="sk-SK" dirty="0"/>
                  <a:t>.</a:t>
                </a:r>
                <a:endParaRPr lang="en-US" dirty="0"/>
              </a:p>
              <a:p>
                <a:pPr eaLnBrk="1" hangingPunct="1"/>
                <a:r>
                  <a:rPr lang="en-US" dirty="0"/>
                  <a:t>Most common used measure of variation</a:t>
                </a:r>
                <a:r>
                  <a:rPr lang="sk-SK" dirty="0"/>
                  <a:t>.</a:t>
                </a:r>
                <a:endParaRPr lang="en-US" dirty="0"/>
              </a:p>
              <a:p>
                <a:pPr eaLnBrk="1" hangingPunct="1"/>
                <a:r>
                  <a:rPr lang="en-US" dirty="0"/>
                  <a:t>Shows variation about the mean</a:t>
                </a:r>
                <a:r>
                  <a:rPr lang="sk-SK" dirty="0"/>
                  <a:t>.</a:t>
                </a:r>
                <a:endParaRPr lang="en-US" dirty="0"/>
              </a:p>
              <a:p>
                <a:pPr eaLnBrk="1" hangingPunct="1"/>
                <a:r>
                  <a:rPr lang="en-US" dirty="0"/>
                  <a:t>Has the </a:t>
                </a:r>
                <a:r>
                  <a:rPr lang="en-US" dirty="0">
                    <a:solidFill>
                      <a:schemeClr val="hlink"/>
                    </a:solidFill>
                  </a:rPr>
                  <a:t>same units as the original data</a:t>
                </a:r>
                <a:r>
                  <a:rPr lang="sk-SK" dirty="0">
                    <a:solidFill>
                      <a:schemeClr val="hlink"/>
                    </a:solidFill>
                  </a:rPr>
                  <a:t>.</a:t>
                </a:r>
                <a:endParaRPr lang="en-US" dirty="0">
                  <a:solidFill>
                    <a:schemeClr val="hlink"/>
                  </a:solidFill>
                </a:endParaRPr>
              </a:p>
              <a:p>
                <a:pPr eaLnBrk="1" hangingPunct="1">
                  <a:buNone/>
                </a:pPr>
                <a:endParaRPr lang="en-US" dirty="0">
                  <a:solidFill>
                    <a:schemeClr val="hlink"/>
                  </a:solidFill>
                </a:endParaRPr>
              </a:p>
            </p:txBody>
          </p:sp>
        </mc:Choice>
        <mc:Fallback xmlns="">
          <p:sp>
            <p:nvSpPr>
              <p:cNvPr id="2970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0" y="1676400"/>
                <a:ext cx="8001000" cy="4532313"/>
              </a:xfrm>
              <a:blipFill>
                <a:blip r:embed="rId4"/>
                <a:stretch>
                  <a:fillRect l="-685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Sample Standard Deviation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25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533400" y="1676400"/>
                <a:ext cx="8382000" cy="4532313"/>
              </a:xfrm>
            </p:spPr>
            <p:txBody>
              <a:bodyPr/>
              <a:lstStyle/>
              <a:p>
                <a:r>
                  <a:rPr lang="en-US" dirty="0"/>
                  <a:t>The square root of the sample variance</a:t>
                </a:r>
                <a:r>
                  <a:rPr lang="sk-SK" dirty="0"/>
                  <a:t> </a:t>
                </a:r>
                <a14:m>
                  <m:oMath xmlns:m="http://schemas.openxmlformats.org/officeDocument/2006/math">
                    <m:r>
                      <a:rPr lang="sk-SK" sz="2000" b="1" i="1">
                        <a:latin typeface="Cambria Math" panose="02040503050406030204" pitchFamily="18" charset="0"/>
                      </a:rPr>
                      <m:t>𝒔</m:t>
                    </m:r>
                    <m:r>
                      <a:rPr lang="sk-SK" sz="2000" b="1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sk-SK" sz="20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sk-SK" sz="2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k-SK" sz="2000" b="1" i="1">
                                <a:latin typeface="Cambria Math" panose="02040503050406030204" pitchFamily="18" charset="0"/>
                              </a:rPr>
                              <m:t>𝒔</m:t>
                            </m:r>
                          </m:e>
                          <m:sup>
                            <m:r>
                              <a:rPr lang="sk-SK" sz="20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rad>
                  </m:oMath>
                </a14:m>
                <a:r>
                  <a:rPr lang="sk-SK" dirty="0"/>
                  <a:t>.</a:t>
                </a:r>
                <a:endParaRPr lang="en-US" dirty="0"/>
              </a:p>
              <a:p>
                <a:pPr eaLnBrk="1" hangingPunct="1"/>
                <a:r>
                  <a:rPr lang="en-US" dirty="0"/>
                  <a:t>Most common used measure of variation</a:t>
                </a:r>
                <a:r>
                  <a:rPr lang="sk-SK" dirty="0"/>
                  <a:t>.</a:t>
                </a:r>
                <a:endParaRPr lang="en-US" dirty="0"/>
              </a:p>
              <a:p>
                <a:pPr eaLnBrk="1" hangingPunct="1"/>
                <a:r>
                  <a:rPr lang="en-US" dirty="0"/>
                  <a:t>Shows variation about the mean</a:t>
                </a:r>
                <a:r>
                  <a:rPr lang="sk-SK" dirty="0"/>
                  <a:t>.</a:t>
                </a:r>
                <a:endParaRPr lang="en-US" dirty="0"/>
              </a:p>
              <a:p>
                <a:pPr eaLnBrk="1" hangingPunct="1"/>
                <a:r>
                  <a:rPr lang="en-US" dirty="0"/>
                  <a:t>Has the </a:t>
                </a:r>
                <a:r>
                  <a:rPr lang="en-US" dirty="0">
                    <a:solidFill>
                      <a:schemeClr val="hlink"/>
                    </a:solidFill>
                  </a:rPr>
                  <a:t>same units as the original data</a:t>
                </a:r>
                <a:r>
                  <a:rPr lang="sk-SK" dirty="0">
                    <a:solidFill>
                      <a:schemeClr val="hlink"/>
                    </a:solidFill>
                  </a:rPr>
                  <a:t>.</a:t>
                </a:r>
                <a:endParaRPr lang="en-US" dirty="0">
                  <a:solidFill>
                    <a:schemeClr val="hlink"/>
                  </a:solidFill>
                </a:endParaRPr>
              </a:p>
              <a:p>
                <a:pPr eaLnBrk="1" hangingPunct="1"/>
                <a:endParaRPr lang="en-US" sz="1400" dirty="0"/>
              </a:p>
            </p:txBody>
          </p:sp>
        </mc:Choice>
        <mc:Fallback xmlns="">
          <p:sp>
            <p:nvSpPr>
              <p:cNvPr id="3072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676400"/>
                <a:ext cx="8382000" cy="4532313"/>
              </a:xfrm>
              <a:blipFill>
                <a:blip r:embed="rId4"/>
                <a:stretch>
                  <a:fillRect l="-655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/>
              <a:t>Comparing Standard Deviations</a:t>
            </a:r>
          </a:p>
        </p:txBody>
      </p:sp>
      <p:graphicFrame>
        <p:nvGraphicFramePr>
          <p:cNvPr id="34821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4503738" y="3308350"/>
          <a:ext cx="430212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91" name="Equation" r:id="rId5" imgW="428724" imgH="542628" progId="">
                  <p:embed/>
                </p:oleObj>
              </mc:Choice>
              <mc:Fallback>
                <p:oleObj name="Equation" r:id="rId5" imgW="428724" imgH="542628" progId="">
                  <p:embed/>
                  <p:pic>
                    <p:nvPicPr>
                      <p:cNvPr id="0" name="Picture 15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3738" y="3308350"/>
                        <a:ext cx="430212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2" name="Rectangle 4"/>
          <p:cNvSpPr>
            <a:spLocks noChangeArrowheads="1"/>
          </p:cNvSpPr>
          <p:nvPr/>
        </p:nvSpPr>
        <p:spPr bwMode="auto">
          <a:xfrm>
            <a:off x="6934200" y="2162175"/>
            <a:ext cx="1981200" cy="809625"/>
          </a:xfrm>
          <a:prstGeom prst="rect">
            <a:avLst/>
          </a:prstGeom>
          <a:solidFill>
            <a:srgbClr val="F4C7C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0"/>
              <a:t>Mean = 15.5</a:t>
            </a:r>
          </a:p>
          <a:p>
            <a:pPr eaLnBrk="0" hangingPunct="0">
              <a:lnSpc>
                <a:spcPct val="30000"/>
              </a:lnSpc>
              <a:spcBef>
                <a:spcPct val="50000"/>
              </a:spcBef>
            </a:pPr>
            <a:r>
              <a:rPr lang="en-US" sz="2800" b="0"/>
              <a:t>  s = </a:t>
            </a:r>
            <a:r>
              <a:rPr lang="en-US" b="0"/>
              <a:t>3.338</a:t>
            </a:r>
            <a:r>
              <a:rPr lang="en-US" sz="2800" b="0"/>
              <a:t>         </a:t>
            </a:r>
          </a:p>
        </p:txBody>
      </p:sp>
      <p:sp>
        <p:nvSpPr>
          <p:cNvPr id="34823" name="Line 5"/>
          <p:cNvSpPr>
            <a:spLocks noChangeShapeType="1"/>
          </p:cNvSpPr>
          <p:nvPr/>
        </p:nvSpPr>
        <p:spPr bwMode="auto">
          <a:xfrm>
            <a:off x="1179513" y="2667000"/>
            <a:ext cx="51831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34824" name="Rectangle 6"/>
          <p:cNvSpPr>
            <a:spLocks noChangeArrowheads="1"/>
          </p:cNvSpPr>
          <p:nvPr/>
        </p:nvSpPr>
        <p:spPr bwMode="auto">
          <a:xfrm>
            <a:off x="981075" y="2654300"/>
            <a:ext cx="55721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/>
              <a:t>11    12    13    14    15    16    17    18    19    20   21</a:t>
            </a:r>
          </a:p>
        </p:txBody>
      </p:sp>
      <p:sp>
        <p:nvSpPr>
          <p:cNvPr id="34825" name="Oval 7"/>
          <p:cNvSpPr>
            <a:spLocks noChangeArrowheads="1"/>
          </p:cNvSpPr>
          <p:nvPr/>
        </p:nvSpPr>
        <p:spPr bwMode="auto">
          <a:xfrm>
            <a:off x="1062038" y="24384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26" name="Oval 8"/>
          <p:cNvSpPr>
            <a:spLocks noChangeArrowheads="1"/>
          </p:cNvSpPr>
          <p:nvPr/>
        </p:nvSpPr>
        <p:spPr bwMode="auto">
          <a:xfrm>
            <a:off x="1595438" y="24384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27" name="Oval 9"/>
          <p:cNvSpPr>
            <a:spLocks noChangeArrowheads="1"/>
          </p:cNvSpPr>
          <p:nvPr/>
        </p:nvSpPr>
        <p:spPr bwMode="auto">
          <a:xfrm>
            <a:off x="2128838" y="24384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28" name="Oval 10"/>
          <p:cNvSpPr>
            <a:spLocks noChangeArrowheads="1"/>
          </p:cNvSpPr>
          <p:nvPr/>
        </p:nvSpPr>
        <p:spPr bwMode="auto">
          <a:xfrm>
            <a:off x="3652838" y="24384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29" name="Oval 11"/>
          <p:cNvSpPr>
            <a:spLocks noChangeArrowheads="1"/>
          </p:cNvSpPr>
          <p:nvPr/>
        </p:nvSpPr>
        <p:spPr bwMode="auto">
          <a:xfrm>
            <a:off x="3652838" y="22098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30" name="Oval 12"/>
          <p:cNvSpPr>
            <a:spLocks noChangeArrowheads="1"/>
          </p:cNvSpPr>
          <p:nvPr/>
        </p:nvSpPr>
        <p:spPr bwMode="auto">
          <a:xfrm>
            <a:off x="4110038" y="24384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31" name="Oval 13"/>
          <p:cNvSpPr>
            <a:spLocks noChangeArrowheads="1"/>
          </p:cNvSpPr>
          <p:nvPr/>
        </p:nvSpPr>
        <p:spPr bwMode="auto">
          <a:xfrm>
            <a:off x="4643438" y="24384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32" name="Oval 14"/>
          <p:cNvSpPr>
            <a:spLocks noChangeArrowheads="1"/>
          </p:cNvSpPr>
          <p:nvPr/>
        </p:nvSpPr>
        <p:spPr bwMode="auto">
          <a:xfrm>
            <a:off x="6091238" y="24384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33" name="Rectangle 15"/>
          <p:cNvSpPr>
            <a:spLocks noChangeArrowheads="1"/>
          </p:cNvSpPr>
          <p:nvPr/>
        </p:nvSpPr>
        <p:spPr bwMode="auto">
          <a:xfrm>
            <a:off x="981075" y="4102100"/>
            <a:ext cx="5495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dirty="0"/>
              <a:t>11    12    13    14    15    16    17    18    19    20  21</a:t>
            </a:r>
          </a:p>
        </p:txBody>
      </p:sp>
      <p:sp>
        <p:nvSpPr>
          <p:cNvPr id="34834" name="Rectangle 16"/>
          <p:cNvSpPr>
            <a:spLocks noChangeArrowheads="1"/>
          </p:cNvSpPr>
          <p:nvPr/>
        </p:nvSpPr>
        <p:spPr bwMode="auto">
          <a:xfrm>
            <a:off x="1063625" y="3354388"/>
            <a:ext cx="1292225" cy="466725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0"/>
              <a:t>Data B</a:t>
            </a:r>
          </a:p>
        </p:txBody>
      </p:sp>
      <p:sp>
        <p:nvSpPr>
          <p:cNvPr id="34835" name="Rectangle 17"/>
          <p:cNvSpPr>
            <a:spLocks noChangeArrowheads="1"/>
          </p:cNvSpPr>
          <p:nvPr/>
        </p:nvSpPr>
        <p:spPr bwMode="auto">
          <a:xfrm>
            <a:off x="1063625" y="1830388"/>
            <a:ext cx="1292225" cy="466725"/>
          </a:xfrm>
          <a:prstGeom prst="rect">
            <a:avLst/>
          </a:prstGeom>
          <a:solidFill>
            <a:srgbClr val="F4C7C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0"/>
              <a:t>Data A</a:t>
            </a:r>
          </a:p>
        </p:txBody>
      </p:sp>
      <p:sp>
        <p:nvSpPr>
          <p:cNvPr id="34836" name="Line 18"/>
          <p:cNvSpPr>
            <a:spLocks noChangeShapeType="1"/>
          </p:cNvSpPr>
          <p:nvPr/>
        </p:nvSpPr>
        <p:spPr bwMode="auto">
          <a:xfrm>
            <a:off x="1155700" y="4114800"/>
            <a:ext cx="51831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34837" name="Oval 19"/>
          <p:cNvSpPr>
            <a:spLocks noChangeArrowheads="1"/>
          </p:cNvSpPr>
          <p:nvPr/>
        </p:nvSpPr>
        <p:spPr bwMode="auto">
          <a:xfrm>
            <a:off x="3119438" y="38862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38" name="Oval 20"/>
          <p:cNvSpPr>
            <a:spLocks noChangeArrowheads="1"/>
          </p:cNvSpPr>
          <p:nvPr/>
        </p:nvSpPr>
        <p:spPr bwMode="auto">
          <a:xfrm>
            <a:off x="3652838" y="38862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39" name="Oval 21"/>
          <p:cNvSpPr>
            <a:spLocks noChangeArrowheads="1"/>
          </p:cNvSpPr>
          <p:nvPr/>
        </p:nvSpPr>
        <p:spPr bwMode="auto">
          <a:xfrm>
            <a:off x="3119438" y="36576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40" name="Oval 22"/>
          <p:cNvSpPr>
            <a:spLocks noChangeArrowheads="1"/>
          </p:cNvSpPr>
          <p:nvPr/>
        </p:nvSpPr>
        <p:spPr bwMode="auto">
          <a:xfrm>
            <a:off x="3652838" y="36576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41" name="Oval 23"/>
          <p:cNvSpPr>
            <a:spLocks noChangeArrowheads="1"/>
          </p:cNvSpPr>
          <p:nvPr/>
        </p:nvSpPr>
        <p:spPr bwMode="auto">
          <a:xfrm>
            <a:off x="3119438" y="34290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42" name="Oval 24"/>
          <p:cNvSpPr>
            <a:spLocks noChangeArrowheads="1"/>
          </p:cNvSpPr>
          <p:nvPr/>
        </p:nvSpPr>
        <p:spPr bwMode="auto">
          <a:xfrm>
            <a:off x="3652838" y="34290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43" name="Oval 25"/>
          <p:cNvSpPr>
            <a:spLocks noChangeArrowheads="1"/>
          </p:cNvSpPr>
          <p:nvPr/>
        </p:nvSpPr>
        <p:spPr bwMode="auto">
          <a:xfrm>
            <a:off x="2662238" y="38862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44" name="Oval 26"/>
          <p:cNvSpPr>
            <a:spLocks noChangeArrowheads="1"/>
          </p:cNvSpPr>
          <p:nvPr/>
        </p:nvSpPr>
        <p:spPr bwMode="auto">
          <a:xfrm>
            <a:off x="4110038" y="38862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45" name="Rectangle 27"/>
          <p:cNvSpPr>
            <a:spLocks noChangeArrowheads="1"/>
          </p:cNvSpPr>
          <p:nvPr/>
        </p:nvSpPr>
        <p:spPr bwMode="auto">
          <a:xfrm>
            <a:off x="6938963" y="3657600"/>
            <a:ext cx="1976437" cy="895350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0"/>
              <a:t>Mean = 15.5</a:t>
            </a:r>
          </a:p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en-US" sz="2800" b="0"/>
              <a:t>  s = </a:t>
            </a:r>
            <a:r>
              <a:rPr lang="en-US" b="0"/>
              <a:t>0.926</a:t>
            </a:r>
          </a:p>
        </p:txBody>
      </p:sp>
      <p:sp>
        <p:nvSpPr>
          <p:cNvPr id="34846" name="Rectangle 28"/>
          <p:cNvSpPr>
            <a:spLocks noChangeArrowheads="1"/>
          </p:cNvSpPr>
          <p:nvPr/>
        </p:nvSpPr>
        <p:spPr bwMode="auto">
          <a:xfrm>
            <a:off x="981075" y="5638800"/>
            <a:ext cx="57245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/>
              <a:t>11    12    13    14    15    16    17    18    19    20   21</a:t>
            </a:r>
          </a:p>
        </p:txBody>
      </p:sp>
      <p:sp>
        <p:nvSpPr>
          <p:cNvPr id="34847" name="Line 29"/>
          <p:cNvSpPr>
            <a:spLocks noChangeShapeType="1"/>
          </p:cNvSpPr>
          <p:nvPr/>
        </p:nvSpPr>
        <p:spPr bwMode="auto">
          <a:xfrm>
            <a:off x="1155700" y="5638800"/>
            <a:ext cx="51831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34848" name="Oval 30"/>
          <p:cNvSpPr>
            <a:spLocks noChangeArrowheads="1"/>
          </p:cNvSpPr>
          <p:nvPr/>
        </p:nvSpPr>
        <p:spPr bwMode="auto">
          <a:xfrm>
            <a:off x="1062038" y="54102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49" name="Oval 31"/>
          <p:cNvSpPr>
            <a:spLocks noChangeArrowheads="1"/>
          </p:cNvSpPr>
          <p:nvPr/>
        </p:nvSpPr>
        <p:spPr bwMode="auto">
          <a:xfrm>
            <a:off x="1062038" y="51816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50" name="Oval 32"/>
          <p:cNvSpPr>
            <a:spLocks noChangeArrowheads="1"/>
          </p:cNvSpPr>
          <p:nvPr/>
        </p:nvSpPr>
        <p:spPr bwMode="auto">
          <a:xfrm>
            <a:off x="1062038" y="49530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51" name="Oval 33"/>
          <p:cNvSpPr>
            <a:spLocks noChangeArrowheads="1"/>
          </p:cNvSpPr>
          <p:nvPr/>
        </p:nvSpPr>
        <p:spPr bwMode="auto">
          <a:xfrm>
            <a:off x="5634038" y="54102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52" name="Oval 34"/>
          <p:cNvSpPr>
            <a:spLocks noChangeArrowheads="1"/>
          </p:cNvSpPr>
          <p:nvPr/>
        </p:nvSpPr>
        <p:spPr bwMode="auto">
          <a:xfrm>
            <a:off x="5634038" y="51816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53" name="Oval 35"/>
          <p:cNvSpPr>
            <a:spLocks noChangeArrowheads="1"/>
          </p:cNvSpPr>
          <p:nvPr/>
        </p:nvSpPr>
        <p:spPr bwMode="auto">
          <a:xfrm>
            <a:off x="5634038" y="49530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54" name="Oval 36"/>
          <p:cNvSpPr>
            <a:spLocks noChangeArrowheads="1"/>
          </p:cNvSpPr>
          <p:nvPr/>
        </p:nvSpPr>
        <p:spPr bwMode="auto">
          <a:xfrm>
            <a:off x="1595438" y="54102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55" name="Oval 37"/>
          <p:cNvSpPr>
            <a:spLocks noChangeArrowheads="1"/>
          </p:cNvSpPr>
          <p:nvPr/>
        </p:nvSpPr>
        <p:spPr bwMode="auto">
          <a:xfrm>
            <a:off x="5176838" y="5410200"/>
            <a:ext cx="2286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856" name="Rectangle 38"/>
          <p:cNvSpPr>
            <a:spLocks noChangeArrowheads="1"/>
          </p:cNvSpPr>
          <p:nvPr/>
        </p:nvSpPr>
        <p:spPr bwMode="auto">
          <a:xfrm>
            <a:off x="6938963" y="5181600"/>
            <a:ext cx="1976437" cy="82232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b="0"/>
              <a:t>Mean = 15.5</a:t>
            </a:r>
          </a:p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en-US" sz="2800" b="0"/>
              <a:t>  s = </a:t>
            </a:r>
            <a:r>
              <a:rPr lang="en-US" b="0"/>
              <a:t>4.570</a:t>
            </a:r>
          </a:p>
        </p:txBody>
      </p:sp>
      <p:sp>
        <p:nvSpPr>
          <p:cNvPr id="34857" name="Rectangle 39"/>
          <p:cNvSpPr>
            <a:spLocks noChangeArrowheads="1"/>
          </p:cNvSpPr>
          <p:nvPr/>
        </p:nvSpPr>
        <p:spPr bwMode="auto">
          <a:xfrm>
            <a:off x="1520825" y="4802188"/>
            <a:ext cx="1292225" cy="46672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0"/>
              <a:t>Data C</a:t>
            </a:r>
          </a:p>
        </p:txBody>
      </p:sp>
    </p:spTree>
    <p:custDataLst>
      <p:tags r:id="rId2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95528"/>
            <a:ext cx="7010400" cy="1143000"/>
          </a:xfrm>
        </p:spPr>
        <p:txBody>
          <a:bodyPr>
            <a:normAutofit fontScale="90000"/>
          </a:bodyPr>
          <a:lstStyle/>
          <a:p>
            <a:pPr defTabSz="914400" eaLnBrk="1" hangingPunct="1">
              <a:lnSpc>
                <a:spcPct val="80000"/>
              </a:lnSpc>
            </a:pPr>
            <a:r>
              <a:rPr lang="en-US" dirty="0"/>
              <a:t>Advantages of Variance and Standard Deviation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441448"/>
            <a:ext cx="6473952" cy="2560320"/>
          </a:xfrm>
        </p:spPr>
        <p:txBody>
          <a:bodyPr>
            <a:normAutofit lnSpcReduction="10000"/>
          </a:bodyPr>
          <a:lstStyle/>
          <a:p>
            <a:pPr marL="342900" indent="-342900" defTabSz="914400" eaLnBrk="1" hangingPunct="1"/>
            <a:r>
              <a:rPr lang="en-US" sz="2400" dirty="0">
                <a:solidFill>
                  <a:schemeClr val="tx1"/>
                </a:solidFill>
              </a:rPr>
              <a:t>Each value in the data set is used in the calculation.</a:t>
            </a:r>
          </a:p>
          <a:p>
            <a:pPr marL="342900" indent="-342900" defTabSz="914400" eaLnBrk="1" hangingPunct="1"/>
            <a:endParaRPr lang="en-US" sz="2400" dirty="0">
              <a:solidFill>
                <a:schemeClr val="tx1"/>
              </a:solidFill>
            </a:endParaRPr>
          </a:p>
          <a:p>
            <a:pPr marL="342900" indent="-342900" defTabSz="914400" eaLnBrk="1" hangingPunct="1"/>
            <a:r>
              <a:rPr lang="en-US" sz="2400" dirty="0">
                <a:solidFill>
                  <a:schemeClr val="tx1"/>
                </a:solidFill>
              </a:rPr>
              <a:t>Values far from the mean are given extra weight (because deviations from the mean are squared).</a:t>
            </a:r>
            <a:endParaRPr 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/>
              <a:t>Coefficient of Variation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idx="1"/>
          </p:nvPr>
        </p:nvSpPr>
        <p:spPr>
          <a:xfrm>
            <a:off x="768095" y="2058657"/>
            <a:ext cx="7317901" cy="3357562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Measures relative variation.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dirty="0">
                <a:solidFill>
                  <a:schemeClr val="tx1"/>
                </a:solidFill>
              </a:rPr>
              <a:t>Always in percentage (%).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dirty="0">
                <a:solidFill>
                  <a:schemeClr val="tx1"/>
                </a:solidFill>
              </a:rPr>
              <a:t>Shows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variation relative to mean.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dirty="0">
                <a:solidFill>
                  <a:schemeClr val="tx1"/>
                </a:solidFill>
              </a:rPr>
              <a:t>Can be used to compare two or more sets of data measured in different units .</a:t>
            </a:r>
          </a:p>
        </p:txBody>
      </p:sp>
      <p:graphicFrame>
        <p:nvGraphicFramePr>
          <p:cNvPr id="38918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2535238" y="4791075"/>
          <a:ext cx="3751262" cy="146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89" name="Equation" r:id="rId5" imgW="32889600" imgH="15430680" progId="">
                  <p:embed/>
                </p:oleObj>
              </mc:Choice>
              <mc:Fallback>
                <p:oleObj name="Equation" r:id="rId5" imgW="32889600" imgH="15430680" progId="">
                  <p:embed/>
                  <p:pic>
                    <p:nvPicPr>
                      <p:cNvPr id="0" name="Picture 16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5238" y="4791075"/>
                        <a:ext cx="3751262" cy="146685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Skewness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8382000" cy="4532313"/>
          </a:xfrm>
        </p:spPr>
        <p:txBody>
          <a:bodyPr/>
          <a:lstStyle/>
          <a:p>
            <a:pPr eaLnBrk="1" hangingPunct="1"/>
            <a:r>
              <a:rPr lang="en-US" sz="2400" dirty="0">
                <a:solidFill>
                  <a:schemeClr val="tx1"/>
                </a:solidFill>
              </a:rPr>
              <a:t>Shows asymmetry and refers to the shape of a distribution.</a:t>
            </a:r>
          </a:p>
          <a:p>
            <a:pPr eaLnBrk="1" hangingPunct="1"/>
            <a:r>
              <a:rPr lang="en-US" sz="2400" dirty="0">
                <a:solidFill>
                  <a:schemeClr val="tx1"/>
                </a:solidFill>
              </a:rPr>
              <a:t>Can take on </a:t>
            </a:r>
            <a:r>
              <a:rPr lang="en-US" sz="2400" dirty="0">
                <a:solidFill>
                  <a:schemeClr val="hlink"/>
                </a:solidFill>
              </a:rPr>
              <a:t>positive, negative or zero values.</a:t>
            </a:r>
          </a:p>
          <a:p>
            <a:pPr eaLnBrk="1" hangingPunct="1"/>
            <a:endParaRPr lang="en-US" sz="1400" dirty="0"/>
          </a:p>
          <a:p>
            <a:pPr eaLnBrk="1" hangingPunct="1">
              <a:buFont typeface="Wingdings" pitchFamily="2" charset="2"/>
              <a:buNone/>
            </a:pPr>
            <a:endParaRPr lang="en-US" sz="1400" dirty="0"/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 Shape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idx="1"/>
          </p:nvPr>
        </p:nvSpPr>
        <p:spPr>
          <a:xfrm>
            <a:off x="586803" y="1527048"/>
            <a:ext cx="7848600" cy="3435096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en-US" sz="4400" dirty="0">
                <a:solidFill>
                  <a:schemeClr val="tx1"/>
                </a:solidFill>
              </a:rPr>
              <a:t>The shape of the distribution is </a:t>
            </a: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  <a:t>symmetric</a:t>
            </a:r>
            <a:r>
              <a:rPr lang="en-US" sz="4400" dirty="0"/>
              <a:t> </a:t>
            </a:r>
            <a:r>
              <a:rPr lang="en-US" sz="4400" dirty="0">
                <a:solidFill>
                  <a:schemeClr val="tx1"/>
                </a:solidFill>
              </a:rPr>
              <a:t>if the observations are balanced, or evenly distributed, about the center; coefficient  of skewness equals zero.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  </a:t>
            </a:r>
          </a:p>
        </p:txBody>
      </p:sp>
      <p:graphicFrame>
        <p:nvGraphicFramePr>
          <p:cNvPr id="165892" name="Object 4"/>
          <p:cNvGraphicFramePr>
            <a:graphicFrameLocks noChangeAspect="1"/>
          </p:cNvGraphicFramePr>
          <p:nvPr/>
        </p:nvGraphicFramePr>
        <p:xfrm>
          <a:off x="2414016" y="2807208"/>
          <a:ext cx="4194175" cy="230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84" name="Worksheet" r:id="rId5" imgW="4667374" imgH="2790647" progId="Excel.Sheet.8">
                  <p:embed/>
                </p:oleObj>
              </mc:Choice>
              <mc:Fallback>
                <p:oleObj name="Worksheet" r:id="rId5" imgW="4667374" imgH="2790647" progId="Excel.Sheet.8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4016" y="2807208"/>
                        <a:ext cx="4194175" cy="2304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12064" y="5367528"/>
            <a:ext cx="8266176" cy="646331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/>
              <a:t>When the distribution is unimodal, the mean, median, and mode are all equal to one another and are located at the center of the distribution.</a:t>
            </a:r>
          </a:p>
        </p:txBody>
      </p:sp>
    </p:spTree>
    <p:custDataLst>
      <p:tags r:id="rId2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Distribution Shape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510145"/>
            <a:ext cx="7258812" cy="1447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The shape of the distribution is </a:t>
            </a:r>
            <a:r>
              <a:rPr lang="en-US" sz="2000" b="1" dirty="0">
                <a:solidFill>
                  <a:schemeClr val="tx1"/>
                </a:solidFill>
              </a:rPr>
              <a:t>skewed</a:t>
            </a:r>
            <a:r>
              <a:rPr lang="en-US" sz="2000" dirty="0">
                <a:solidFill>
                  <a:schemeClr val="tx1"/>
                </a:solidFill>
              </a:rPr>
              <a:t> if the observations are not symmetrically distributed around the center.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latin typeface="Arial" charset="0"/>
              </a:rPr>
              <a:t>Statistics for Business and Economics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latin typeface="Arial" charset="0"/>
              </a:rPr>
              <a:t>Chap 3-</a:t>
            </a:r>
            <a:fld id="{16806553-F519-4064-B404-3ACB45E5BEB0}" type="slidenum">
              <a:rPr lang="en-US">
                <a:latin typeface="Arial" charset="0"/>
              </a:rPr>
              <a:pPr/>
              <a:t>18</a:t>
            </a:fld>
            <a:endParaRPr lang="en-US" dirty="0">
              <a:latin typeface="Arial" charset="0"/>
            </a:endParaRPr>
          </a:p>
        </p:txBody>
      </p:sp>
      <p:sp>
        <p:nvSpPr>
          <p:cNvPr id="172037" name="Text Box 5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 dirty="0">
                <a:solidFill>
                  <a:srgbClr val="000099"/>
                </a:solidFill>
              </a:rPr>
              <a:t>(continued)</a:t>
            </a:r>
          </a:p>
        </p:txBody>
      </p:sp>
      <p:graphicFrame>
        <p:nvGraphicFramePr>
          <p:cNvPr id="172038" name="Object 6"/>
          <p:cNvGraphicFramePr>
            <a:graphicFrameLocks noChangeAspect="1"/>
          </p:cNvGraphicFramePr>
          <p:nvPr/>
        </p:nvGraphicFramePr>
        <p:xfrm>
          <a:off x="5105400" y="2743200"/>
          <a:ext cx="3505200" cy="200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80" name="Chart" r:id="rId5" imgW="5512680" imgH="3150000" progId="Excel.Sheet.8">
                  <p:embed/>
                </p:oleObj>
              </mc:Choice>
              <mc:Fallback>
                <p:oleObj name="Chart" r:id="rId5" imgW="5512680" imgH="3150000" progId="Excel.Sheet.8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743200"/>
                        <a:ext cx="3505200" cy="200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2039" name="Object 7"/>
          <p:cNvGraphicFramePr>
            <a:graphicFrameLocks noChangeAspect="1"/>
          </p:cNvGraphicFramePr>
          <p:nvPr/>
        </p:nvGraphicFramePr>
        <p:xfrm>
          <a:off x="5105400" y="4724400"/>
          <a:ext cx="3505200" cy="203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81" name="Chart" r:id="rId7" imgW="5512680" imgH="3150000" progId="Excel.Sheet.8">
                  <p:embed/>
                </p:oleObj>
              </mc:Choice>
              <mc:Fallback>
                <p:oleObj name="Chart" r:id="rId7" imgW="5512680" imgH="3150000" progId="Excel.Sheet.8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724400"/>
                        <a:ext cx="3505200" cy="2030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2040" name="Text Box 8"/>
          <p:cNvSpPr txBox="1">
            <a:spLocks noChangeArrowheads="1"/>
          </p:cNvSpPr>
          <p:nvPr/>
        </p:nvSpPr>
        <p:spPr bwMode="auto">
          <a:xfrm>
            <a:off x="457200" y="2971800"/>
            <a:ext cx="4419600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/>
              <a:t>A </a:t>
            </a:r>
            <a:r>
              <a:rPr lang="en-US" sz="2400" dirty="0">
                <a:solidFill>
                  <a:schemeClr val="hlink"/>
                </a:solidFill>
              </a:rPr>
              <a:t>positively skewed</a:t>
            </a:r>
            <a:r>
              <a:rPr lang="en-US" sz="2400" dirty="0"/>
              <a:t> distribution has a tail that extends to the right in the direction of positive values. </a:t>
            </a:r>
          </a:p>
          <a:p>
            <a:endParaRPr lang="en-US" sz="2400" dirty="0"/>
          </a:p>
          <a:p>
            <a:r>
              <a:rPr lang="en-US" sz="2400" dirty="0"/>
              <a:t>A </a:t>
            </a:r>
            <a:r>
              <a:rPr lang="en-US" sz="2400" dirty="0">
                <a:solidFill>
                  <a:schemeClr val="hlink"/>
                </a:solidFill>
              </a:rPr>
              <a:t>negatively skewed</a:t>
            </a:r>
            <a:r>
              <a:rPr lang="en-US" sz="2400" dirty="0"/>
              <a:t> distribution has a tail that extends to the left in the direction of negative values.</a:t>
            </a:r>
          </a:p>
          <a:p>
            <a:pPr>
              <a:spcBef>
                <a:spcPct val="50000"/>
              </a:spcBef>
            </a:pPr>
            <a:endParaRPr lang="en-US" sz="2000" dirty="0"/>
          </a:p>
        </p:txBody>
      </p:sp>
    </p:spTree>
    <p:custDataLst>
      <p:tags r:id="rId2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/>
              <a:t>Shape of a Distribution</a:t>
            </a:r>
          </a:p>
        </p:txBody>
      </p:sp>
      <p:sp>
        <p:nvSpPr>
          <p:cNvPr id="18440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68488"/>
            <a:ext cx="8077200" cy="1743392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2400" dirty="0">
                <a:solidFill>
                  <a:schemeClr val="tx1"/>
                </a:solidFill>
              </a:rPr>
              <a:t>Describes how data are distributed.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solidFill>
                  <a:schemeClr val="tx1"/>
                </a:solidFill>
              </a:rPr>
              <a:t>Measures of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shape.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>
                <a:solidFill>
                  <a:schemeClr val="tx1"/>
                </a:solidFill>
              </a:rPr>
              <a:t>Symmetric or skewed.</a:t>
            </a:r>
          </a:p>
        </p:txBody>
      </p:sp>
      <p:sp>
        <p:nvSpPr>
          <p:cNvPr id="18434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latin typeface="Arial" charset="0"/>
              </a:rPr>
              <a:t>Statistics for Business and Economics</a:t>
            </a: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Arial" charset="0"/>
              </a:rPr>
              <a:t>Chap 3-</a:t>
            </a:r>
            <a:fld id="{C8F022D1-1735-44C9-94B0-F65C30E458D7}" type="slidenum">
              <a:rPr lang="en-US">
                <a:latin typeface="Arial" charset="0"/>
              </a:rPr>
              <a:pPr/>
              <a:t>19</a:t>
            </a:fld>
            <a:endParaRPr lang="en-US">
              <a:latin typeface="Arial" charset="0"/>
            </a:endParaRPr>
          </a:p>
        </p:txBody>
      </p:sp>
      <p:sp>
        <p:nvSpPr>
          <p:cNvPr id="18436" name="Rectangle 45"/>
          <p:cNvSpPr>
            <a:spLocks noChangeArrowheads="1"/>
          </p:cNvSpPr>
          <p:nvPr/>
        </p:nvSpPr>
        <p:spPr bwMode="auto">
          <a:xfrm>
            <a:off x="6096000" y="3733800"/>
            <a:ext cx="2895600" cy="2438400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37" name="Rectangle 46"/>
          <p:cNvSpPr>
            <a:spLocks noChangeArrowheads="1"/>
          </p:cNvSpPr>
          <p:nvPr/>
        </p:nvSpPr>
        <p:spPr bwMode="auto">
          <a:xfrm>
            <a:off x="152400" y="3733800"/>
            <a:ext cx="2895600" cy="2438400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38" name="Rectangle 44"/>
          <p:cNvSpPr>
            <a:spLocks noChangeArrowheads="1"/>
          </p:cNvSpPr>
          <p:nvPr/>
        </p:nvSpPr>
        <p:spPr bwMode="auto">
          <a:xfrm>
            <a:off x="3124200" y="3733800"/>
            <a:ext cx="2895600" cy="2438400"/>
          </a:xfrm>
          <a:prstGeom prst="rect">
            <a:avLst/>
          </a:prstGeom>
          <a:solidFill>
            <a:srgbClr val="FDE0BD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41" name="Freeform 4"/>
          <p:cNvSpPr>
            <a:spLocks/>
          </p:cNvSpPr>
          <p:nvPr/>
        </p:nvSpPr>
        <p:spPr bwMode="auto">
          <a:xfrm>
            <a:off x="2090738" y="4819650"/>
            <a:ext cx="452437" cy="1071563"/>
          </a:xfrm>
          <a:custGeom>
            <a:avLst/>
            <a:gdLst>
              <a:gd name="T0" fmla="*/ 450850 w 285"/>
              <a:gd name="T1" fmla="*/ 1069975 h 675"/>
              <a:gd name="T2" fmla="*/ 403225 w 285"/>
              <a:gd name="T3" fmla="*/ 1058863 h 675"/>
              <a:gd name="T4" fmla="*/ 379412 w 285"/>
              <a:gd name="T5" fmla="*/ 1046163 h 675"/>
              <a:gd name="T6" fmla="*/ 357187 w 285"/>
              <a:gd name="T7" fmla="*/ 1028700 h 675"/>
              <a:gd name="T8" fmla="*/ 333375 w 285"/>
              <a:gd name="T9" fmla="*/ 1004888 h 675"/>
              <a:gd name="T10" fmla="*/ 309562 w 285"/>
              <a:gd name="T11" fmla="*/ 971550 h 675"/>
              <a:gd name="T12" fmla="*/ 285750 w 285"/>
              <a:gd name="T13" fmla="*/ 925513 h 675"/>
              <a:gd name="T14" fmla="*/ 238125 w 285"/>
              <a:gd name="T15" fmla="*/ 803275 h 675"/>
              <a:gd name="T16" fmla="*/ 188912 w 285"/>
              <a:gd name="T17" fmla="*/ 628650 h 675"/>
              <a:gd name="T18" fmla="*/ 144462 w 285"/>
              <a:gd name="T19" fmla="*/ 417513 h 675"/>
              <a:gd name="T20" fmla="*/ 120650 w 285"/>
              <a:gd name="T21" fmla="*/ 312738 h 675"/>
              <a:gd name="T22" fmla="*/ 96837 w 285"/>
              <a:gd name="T23" fmla="*/ 211138 h 675"/>
              <a:gd name="T24" fmla="*/ 71437 w 285"/>
              <a:gd name="T25" fmla="*/ 123825 h 675"/>
              <a:gd name="T26" fmla="*/ 47625 w 285"/>
              <a:gd name="T27" fmla="*/ 57150 h 675"/>
              <a:gd name="T28" fmla="*/ 23812 w 285"/>
              <a:gd name="T29" fmla="*/ 15875 h 675"/>
              <a:gd name="T30" fmla="*/ 0 w 285"/>
              <a:gd name="T31" fmla="*/ 0 h 67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85" h="675">
                <a:moveTo>
                  <a:pt x="284" y="674"/>
                </a:moveTo>
                <a:lnTo>
                  <a:pt x="254" y="667"/>
                </a:lnTo>
                <a:lnTo>
                  <a:pt x="239" y="659"/>
                </a:lnTo>
                <a:lnTo>
                  <a:pt x="225" y="648"/>
                </a:lnTo>
                <a:lnTo>
                  <a:pt x="210" y="633"/>
                </a:lnTo>
                <a:lnTo>
                  <a:pt x="195" y="612"/>
                </a:lnTo>
                <a:lnTo>
                  <a:pt x="180" y="583"/>
                </a:lnTo>
                <a:lnTo>
                  <a:pt x="150" y="506"/>
                </a:lnTo>
                <a:lnTo>
                  <a:pt x="119" y="396"/>
                </a:lnTo>
                <a:lnTo>
                  <a:pt x="91" y="263"/>
                </a:lnTo>
                <a:lnTo>
                  <a:pt x="76" y="197"/>
                </a:lnTo>
                <a:lnTo>
                  <a:pt x="61" y="133"/>
                </a:lnTo>
                <a:lnTo>
                  <a:pt x="45" y="78"/>
                </a:lnTo>
                <a:lnTo>
                  <a:pt x="30" y="36"/>
                </a:lnTo>
                <a:lnTo>
                  <a:pt x="15" y="1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18442" name="Freeform 5"/>
          <p:cNvSpPr>
            <a:spLocks/>
          </p:cNvSpPr>
          <p:nvPr/>
        </p:nvSpPr>
        <p:spPr bwMode="auto">
          <a:xfrm>
            <a:off x="738188" y="4819650"/>
            <a:ext cx="1354137" cy="1071563"/>
          </a:xfrm>
          <a:custGeom>
            <a:avLst/>
            <a:gdLst>
              <a:gd name="T0" fmla="*/ 0 w 853"/>
              <a:gd name="T1" fmla="*/ 1069975 h 675"/>
              <a:gd name="T2" fmla="*/ 142875 w 853"/>
              <a:gd name="T3" fmla="*/ 1058863 h 675"/>
              <a:gd name="T4" fmla="*/ 212725 w 853"/>
              <a:gd name="T5" fmla="*/ 1046163 h 675"/>
              <a:gd name="T6" fmla="*/ 284162 w 853"/>
              <a:gd name="T7" fmla="*/ 1028700 h 675"/>
              <a:gd name="T8" fmla="*/ 357187 w 853"/>
              <a:gd name="T9" fmla="*/ 1004888 h 675"/>
              <a:gd name="T10" fmla="*/ 427037 w 853"/>
              <a:gd name="T11" fmla="*/ 971550 h 675"/>
              <a:gd name="T12" fmla="*/ 498475 w 853"/>
              <a:gd name="T13" fmla="*/ 925513 h 675"/>
              <a:gd name="T14" fmla="*/ 639762 w 853"/>
              <a:gd name="T15" fmla="*/ 803275 h 675"/>
              <a:gd name="T16" fmla="*/ 784225 w 853"/>
              <a:gd name="T17" fmla="*/ 628650 h 675"/>
              <a:gd name="T18" fmla="*/ 925512 w 853"/>
              <a:gd name="T19" fmla="*/ 417513 h 675"/>
              <a:gd name="T20" fmla="*/ 996950 w 853"/>
              <a:gd name="T21" fmla="*/ 312738 h 675"/>
              <a:gd name="T22" fmla="*/ 1069975 w 853"/>
              <a:gd name="T23" fmla="*/ 211138 h 675"/>
              <a:gd name="T24" fmla="*/ 1138237 w 853"/>
              <a:gd name="T25" fmla="*/ 123825 h 675"/>
              <a:gd name="T26" fmla="*/ 1211262 w 853"/>
              <a:gd name="T27" fmla="*/ 57150 h 675"/>
              <a:gd name="T28" fmla="*/ 1282700 w 853"/>
              <a:gd name="T29" fmla="*/ 15875 h 675"/>
              <a:gd name="T30" fmla="*/ 1352550 w 853"/>
              <a:gd name="T31" fmla="*/ 0 h 67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853" h="675">
                <a:moveTo>
                  <a:pt x="0" y="674"/>
                </a:moveTo>
                <a:lnTo>
                  <a:pt x="90" y="667"/>
                </a:lnTo>
                <a:lnTo>
                  <a:pt x="134" y="659"/>
                </a:lnTo>
                <a:lnTo>
                  <a:pt x="179" y="648"/>
                </a:lnTo>
                <a:lnTo>
                  <a:pt x="225" y="633"/>
                </a:lnTo>
                <a:lnTo>
                  <a:pt x="269" y="612"/>
                </a:lnTo>
                <a:lnTo>
                  <a:pt x="314" y="583"/>
                </a:lnTo>
                <a:lnTo>
                  <a:pt x="403" y="506"/>
                </a:lnTo>
                <a:lnTo>
                  <a:pt x="494" y="396"/>
                </a:lnTo>
                <a:lnTo>
                  <a:pt x="583" y="263"/>
                </a:lnTo>
                <a:lnTo>
                  <a:pt x="628" y="197"/>
                </a:lnTo>
                <a:lnTo>
                  <a:pt x="674" y="133"/>
                </a:lnTo>
                <a:lnTo>
                  <a:pt x="717" y="78"/>
                </a:lnTo>
                <a:lnTo>
                  <a:pt x="763" y="36"/>
                </a:lnTo>
                <a:lnTo>
                  <a:pt x="808" y="10"/>
                </a:lnTo>
                <a:lnTo>
                  <a:pt x="852" y="0"/>
                </a:lnTo>
              </a:path>
            </a:pathLst>
          </a:custGeom>
          <a:noFill/>
          <a:ln w="254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18443" name="Freeform 6"/>
          <p:cNvSpPr>
            <a:spLocks/>
          </p:cNvSpPr>
          <p:nvPr/>
        </p:nvSpPr>
        <p:spPr bwMode="auto">
          <a:xfrm>
            <a:off x="4559300" y="4819650"/>
            <a:ext cx="904875" cy="1071563"/>
          </a:xfrm>
          <a:custGeom>
            <a:avLst/>
            <a:gdLst>
              <a:gd name="T0" fmla="*/ 903288 w 570"/>
              <a:gd name="T1" fmla="*/ 1069975 h 675"/>
              <a:gd name="T2" fmla="*/ 806450 w 570"/>
              <a:gd name="T3" fmla="*/ 1058863 h 675"/>
              <a:gd name="T4" fmla="*/ 758825 w 570"/>
              <a:gd name="T5" fmla="*/ 1046163 h 675"/>
              <a:gd name="T6" fmla="*/ 712788 w 570"/>
              <a:gd name="T7" fmla="*/ 1028700 h 675"/>
              <a:gd name="T8" fmla="*/ 665163 w 570"/>
              <a:gd name="T9" fmla="*/ 1004888 h 675"/>
              <a:gd name="T10" fmla="*/ 617538 w 570"/>
              <a:gd name="T11" fmla="*/ 971550 h 675"/>
              <a:gd name="T12" fmla="*/ 568325 w 570"/>
              <a:gd name="T13" fmla="*/ 925513 h 675"/>
              <a:gd name="T14" fmla="*/ 476250 w 570"/>
              <a:gd name="T15" fmla="*/ 803275 h 675"/>
              <a:gd name="T16" fmla="*/ 379413 w 570"/>
              <a:gd name="T17" fmla="*/ 628650 h 675"/>
              <a:gd name="T18" fmla="*/ 282575 w 570"/>
              <a:gd name="T19" fmla="*/ 417513 h 675"/>
              <a:gd name="T20" fmla="*/ 238125 w 570"/>
              <a:gd name="T21" fmla="*/ 312738 h 675"/>
              <a:gd name="T22" fmla="*/ 190500 w 570"/>
              <a:gd name="T23" fmla="*/ 211138 h 675"/>
              <a:gd name="T24" fmla="*/ 141288 w 570"/>
              <a:gd name="T25" fmla="*/ 123825 h 675"/>
              <a:gd name="T26" fmla="*/ 93663 w 570"/>
              <a:gd name="T27" fmla="*/ 57150 h 675"/>
              <a:gd name="T28" fmla="*/ 46038 w 570"/>
              <a:gd name="T29" fmla="*/ 15875 h 675"/>
              <a:gd name="T30" fmla="*/ 0 w 570"/>
              <a:gd name="T31" fmla="*/ 0 h 67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70" h="675">
                <a:moveTo>
                  <a:pt x="569" y="674"/>
                </a:moveTo>
                <a:lnTo>
                  <a:pt x="508" y="667"/>
                </a:lnTo>
                <a:lnTo>
                  <a:pt x="478" y="659"/>
                </a:lnTo>
                <a:lnTo>
                  <a:pt x="449" y="648"/>
                </a:lnTo>
                <a:lnTo>
                  <a:pt x="419" y="633"/>
                </a:lnTo>
                <a:lnTo>
                  <a:pt x="389" y="612"/>
                </a:lnTo>
                <a:lnTo>
                  <a:pt x="358" y="583"/>
                </a:lnTo>
                <a:lnTo>
                  <a:pt x="300" y="506"/>
                </a:lnTo>
                <a:lnTo>
                  <a:pt x="239" y="396"/>
                </a:lnTo>
                <a:lnTo>
                  <a:pt x="178" y="263"/>
                </a:lnTo>
                <a:lnTo>
                  <a:pt x="150" y="197"/>
                </a:lnTo>
                <a:lnTo>
                  <a:pt x="120" y="133"/>
                </a:lnTo>
                <a:lnTo>
                  <a:pt x="89" y="78"/>
                </a:lnTo>
                <a:lnTo>
                  <a:pt x="59" y="36"/>
                </a:lnTo>
                <a:lnTo>
                  <a:pt x="29" y="1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18444" name="Freeform 7"/>
          <p:cNvSpPr>
            <a:spLocks/>
          </p:cNvSpPr>
          <p:nvPr/>
        </p:nvSpPr>
        <p:spPr bwMode="auto">
          <a:xfrm>
            <a:off x="3657600" y="4819650"/>
            <a:ext cx="903288" cy="1071563"/>
          </a:xfrm>
          <a:custGeom>
            <a:avLst/>
            <a:gdLst>
              <a:gd name="T0" fmla="*/ 0 w 569"/>
              <a:gd name="T1" fmla="*/ 1069975 h 675"/>
              <a:gd name="T2" fmla="*/ 93663 w 569"/>
              <a:gd name="T3" fmla="*/ 1058863 h 675"/>
              <a:gd name="T4" fmla="*/ 141288 w 569"/>
              <a:gd name="T5" fmla="*/ 1046163 h 675"/>
              <a:gd name="T6" fmla="*/ 190500 w 569"/>
              <a:gd name="T7" fmla="*/ 1028700 h 675"/>
              <a:gd name="T8" fmla="*/ 238125 w 569"/>
              <a:gd name="T9" fmla="*/ 1004888 h 675"/>
              <a:gd name="T10" fmla="*/ 282575 w 569"/>
              <a:gd name="T11" fmla="*/ 971550 h 675"/>
              <a:gd name="T12" fmla="*/ 331788 w 569"/>
              <a:gd name="T13" fmla="*/ 925513 h 675"/>
              <a:gd name="T14" fmla="*/ 427038 w 569"/>
              <a:gd name="T15" fmla="*/ 803275 h 675"/>
              <a:gd name="T16" fmla="*/ 520700 w 569"/>
              <a:gd name="T17" fmla="*/ 628650 h 675"/>
              <a:gd name="T18" fmla="*/ 617538 w 569"/>
              <a:gd name="T19" fmla="*/ 417513 h 675"/>
              <a:gd name="T20" fmla="*/ 665163 w 569"/>
              <a:gd name="T21" fmla="*/ 312738 h 675"/>
              <a:gd name="T22" fmla="*/ 712788 w 569"/>
              <a:gd name="T23" fmla="*/ 211138 h 675"/>
              <a:gd name="T24" fmla="*/ 758825 w 569"/>
              <a:gd name="T25" fmla="*/ 123825 h 675"/>
              <a:gd name="T26" fmla="*/ 806450 w 569"/>
              <a:gd name="T27" fmla="*/ 57150 h 675"/>
              <a:gd name="T28" fmla="*/ 854075 w 569"/>
              <a:gd name="T29" fmla="*/ 15875 h 675"/>
              <a:gd name="T30" fmla="*/ 901700 w 569"/>
              <a:gd name="T31" fmla="*/ 0 h 67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69" h="675">
                <a:moveTo>
                  <a:pt x="0" y="674"/>
                </a:moveTo>
                <a:lnTo>
                  <a:pt x="59" y="667"/>
                </a:lnTo>
                <a:lnTo>
                  <a:pt x="89" y="659"/>
                </a:lnTo>
                <a:lnTo>
                  <a:pt x="120" y="648"/>
                </a:lnTo>
                <a:lnTo>
                  <a:pt x="150" y="633"/>
                </a:lnTo>
                <a:lnTo>
                  <a:pt x="178" y="612"/>
                </a:lnTo>
                <a:lnTo>
                  <a:pt x="209" y="583"/>
                </a:lnTo>
                <a:lnTo>
                  <a:pt x="269" y="506"/>
                </a:lnTo>
                <a:lnTo>
                  <a:pt x="328" y="396"/>
                </a:lnTo>
                <a:lnTo>
                  <a:pt x="389" y="263"/>
                </a:lnTo>
                <a:lnTo>
                  <a:pt x="419" y="197"/>
                </a:lnTo>
                <a:lnTo>
                  <a:pt x="449" y="133"/>
                </a:lnTo>
                <a:lnTo>
                  <a:pt x="478" y="78"/>
                </a:lnTo>
                <a:lnTo>
                  <a:pt x="508" y="36"/>
                </a:lnTo>
                <a:lnTo>
                  <a:pt x="538" y="10"/>
                </a:lnTo>
                <a:lnTo>
                  <a:pt x="568" y="0"/>
                </a:lnTo>
              </a:path>
            </a:pathLst>
          </a:custGeom>
          <a:noFill/>
          <a:ln w="254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18445" name="Freeform 8"/>
          <p:cNvSpPr>
            <a:spLocks/>
          </p:cNvSpPr>
          <p:nvPr/>
        </p:nvSpPr>
        <p:spPr bwMode="auto">
          <a:xfrm>
            <a:off x="7194550" y="4795838"/>
            <a:ext cx="1354138" cy="1071562"/>
          </a:xfrm>
          <a:custGeom>
            <a:avLst/>
            <a:gdLst>
              <a:gd name="T0" fmla="*/ 1352550 w 853"/>
              <a:gd name="T1" fmla="*/ 1069975 h 675"/>
              <a:gd name="T2" fmla="*/ 1208088 w 853"/>
              <a:gd name="T3" fmla="*/ 1058862 h 675"/>
              <a:gd name="T4" fmla="*/ 1139825 w 853"/>
              <a:gd name="T5" fmla="*/ 1046162 h 675"/>
              <a:gd name="T6" fmla="*/ 1066800 w 853"/>
              <a:gd name="T7" fmla="*/ 1028700 h 675"/>
              <a:gd name="T8" fmla="*/ 995363 w 853"/>
              <a:gd name="T9" fmla="*/ 1004887 h 675"/>
              <a:gd name="T10" fmla="*/ 925513 w 853"/>
              <a:gd name="T11" fmla="*/ 971550 h 675"/>
              <a:gd name="T12" fmla="*/ 854075 w 853"/>
              <a:gd name="T13" fmla="*/ 925512 h 675"/>
              <a:gd name="T14" fmla="*/ 709613 w 853"/>
              <a:gd name="T15" fmla="*/ 803275 h 675"/>
              <a:gd name="T16" fmla="*/ 568325 w 853"/>
              <a:gd name="T17" fmla="*/ 628650 h 675"/>
              <a:gd name="T18" fmla="*/ 427038 w 853"/>
              <a:gd name="T19" fmla="*/ 417512 h 675"/>
              <a:gd name="T20" fmla="*/ 355600 w 853"/>
              <a:gd name="T21" fmla="*/ 312737 h 675"/>
              <a:gd name="T22" fmla="*/ 282575 w 853"/>
              <a:gd name="T23" fmla="*/ 211137 h 675"/>
              <a:gd name="T24" fmla="*/ 214313 w 853"/>
              <a:gd name="T25" fmla="*/ 123825 h 675"/>
              <a:gd name="T26" fmla="*/ 141288 w 853"/>
              <a:gd name="T27" fmla="*/ 57150 h 675"/>
              <a:gd name="T28" fmla="*/ 69850 w 853"/>
              <a:gd name="T29" fmla="*/ 15875 h 675"/>
              <a:gd name="T30" fmla="*/ 0 w 853"/>
              <a:gd name="T31" fmla="*/ 0 h 67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853" h="675">
                <a:moveTo>
                  <a:pt x="852" y="674"/>
                </a:moveTo>
                <a:lnTo>
                  <a:pt x="761" y="667"/>
                </a:lnTo>
                <a:lnTo>
                  <a:pt x="718" y="659"/>
                </a:lnTo>
                <a:lnTo>
                  <a:pt x="672" y="648"/>
                </a:lnTo>
                <a:lnTo>
                  <a:pt x="627" y="633"/>
                </a:lnTo>
                <a:lnTo>
                  <a:pt x="583" y="612"/>
                </a:lnTo>
                <a:lnTo>
                  <a:pt x="538" y="583"/>
                </a:lnTo>
                <a:lnTo>
                  <a:pt x="447" y="506"/>
                </a:lnTo>
                <a:lnTo>
                  <a:pt x="358" y="396"/>
                </a:lnTo>
                <a:lnTo>
                  <a:pt x="269" y="263"/>
                </a:lnTo>
                <a:lnTo>
                  <a:pt x="224" y="197"/>
                </a:lnTo>
                <a:lnTo>
                  <a:pt x="178" y="133"/>
                </a:lnTo>
                <a:lnTo>
                  <a:pt x="135" y="78"/>
                </a:lnTo>
                <a:lnTo>
                  <a:pt x="89" y="36"/>
                </a:lnTo>
                <a:lnTo>
                  <a:pt x="44" y="1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18446" name="Freeform 9"/>
          <p:cNvSpPr>
            <a:spLocks/>
          </p:cNvSpPr>
          <p:nvPr/>
        </p:nvSpPr>
        <p:spPr bwMode="auto">
          <a:xfrm>
            <a:off x="6743700" y="4795838"/>
            <a:ext cx="452438" cy="1071562"/>
          </a:xfrm>
          <a:custGeom>
            <a:avLst/>
            <a:gdLst>
              <a:gd name="T0" fmla="*/ 0 w 285"/>
              <a:gd name="T1" fmla="*/ 1069975 h 675"/>
              <a:gd name="T2" fmla="*/ 44450 w 285"/>
              <a:gd name="T3" fmla="*/ 1058862 h 675"/>
              <a:gd name="T4" fmla="*/ 68263 w 285"/>
              <a:gd name="T5" fmla="*/ 1046162 h 675"/>
              <a:gd name="T6" fmla="*/ 93663 w 285"/>
              <a:gd name="T7" fmla="*/ 1028700 h 675"/>
              <a:gd name="T8" fmla="*/ 117475 w 285"/>
              <a:gd name="T9" fmla="*/ 1004887 h 675"/>
              <a:gd name="T10" fmla="*/ 141288 w 285"/>
              <a:gd name="T11" fmla="*/ 971550 h 675"/>
              <a:gd name="T12" fmla="*/ 165100 w 285"/>
              <a:gd name="T13" fmla="*/ 925512 h 675"/>
              <a:gd name="T14" fmla="*/ 212725 w 285"/>
              <a:gd name="T15" fmla="*/ 803275 h 675"/>
              <a:gd name="T16" fmla="*/ 261938 w 285"/>
              <a:gd name="T17" fmla="*/ 628650 h 675"/>
              <a:gd name="T18" fmla="*/ 306388 w 285"/>
              <a:gd name="T19" fmla="*/ 417512 h 675"/>
              <a:gd name="T20" fmla="*/ 330200 w 285"/>
              <a:gd name="T21" fmla="*/ 312737 h 675"/>
              <a:gd name="T22" fmla="*/ 354013 w 285"/>
              <a:gd name="T23" fmla="*/ 211137 h 675"/>
              <a:gd name="T24" fmla="*/ 379413 w 285"/>
              <a:gd name="T25" fmla="*/ 123825 h 675"/>
              <a:gd name="T26" fmla="*/ 403225 w 285"/>
              <a:gd name="T27" fmla="*/ 57150 h 675"/>
              <a:gd name="T28" fmla="*/ 427038 w 285"/>
              <a:gd name="T29" fmla="*/ 15875 h 675"/>
              <a:gd name="T30" fmla="*/ 450850 w 285"/>
              <a:gd name="T31" fmla="*/ 0 h 67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85" h="675">
                <a:moveTo>
                  <a:pt x="0" y="674"/>
                </a:moveTo>
                <a:lnTo>
                  <a:pt x="28" y="667"/>
                </a:lnTo>
                <a:lnTo>
                  <a:pt x="43" y="659"/>
                </a:lnTo>
                <a:lnTo>
                  <a:pt x="59" y="648"/>
                </a:lnTo>
                <a:lnTo>
                  <a:pt x="74" y="633"/>
                </a:lnTo>
                <a:lnTo>
                  <a:pt x="89" y="612"/>
                </a:lnTo>
                <a:lnTo>
                  <a:pt x="104" y="583"/>
                </a:lnTo>
                <a:lnTo>
                  <a:pt x="134" y="506"/>
                </a:lnTo>
                <a:lnTo>
                  <a:pt x="165" y="396"/>
                </a:lnTo>
                <a:lnTo>
                  <a:pt x="193" y="263"/>
                </a:lnTo>
                <a:lnTo>
                  <a:pt x="208" y="197"/>
                </a:lnTo>
                <a:lnTo>
                  <a:pt x="223" y="133"/>
                </a:lnTo>
                <a:lnTo>
                  <a:pt x="239" y="78"/>
                </a:lnTo>
                <a:lnTo>
                  <a:pt x="254" y="36"/>
                </a:lnTo>
                <a:lnTo>
                  <a:pt x="269" y="10"/>
                </a:lnTo>
                <a:lnTo>
                  <a:pt x="284" y="0"/>
                </a:lnTo>
              </a:path>
            </a:pathLst>
          </a:custGeom>
          <a:noFill/>
          <a:ln w="254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18447" name="Rectangle 10"/>
          <p:cNvSpPr>
            <a:spLocks noChangeArrowheads="1"/>
          </p:cNvSpPr>
          <p:nvPr/>
        </p:nvSpPr>
        <p:spPr bwMode="auto">
          <a:xfrm>
            <a:off x="3145536" y="4306824"/>
            <a:ext cx="297196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dirty="0">
                <a:solidFill>
                  <a:schemeClr val="tx2"/>
                </a:solidFill>
              </a:rPr>
              <a:t>Mean =</a:t>
            </a:r>
            <a:r>
              <a:rPr lang="en-US" sz="2000" dirty="0">
                <a:solidFill>
                  <a:srgbClr val="FF0000"/>
                </a:solidFill>
              </a:rPr>
              <a:t> Median = 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Mode</a:t>
            </a:r>
            <a:endParaRPr lang="en-US" sz="1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448" name="Rectangle 11"/>
          <p:cNvSpPr>
            <a:spLocks noChangeArrowheads="1"/>
          </p:cNvSpPr>
          <p:nvPr/>
        </p:nvSpPr>
        <p:spPr bwMode="auto">
          <a:xfrm>
            <a:off x="4779963" y="4318000"/>
            <a:ext cx="244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8449" name="Rectangle 12"/>
          <p:cNvSpPr>
            <a:spLocks noChangeArrowheads="1"/>
          </p:cNvSpPr>
          <p:nvPr/>
        </p:nvSpPr>
        <p:spPr bwMode="auto">
          <a:xfrm>
            <a:off x="6164263" y="4648200"/>
            <a:ext cx="184150" cy="92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50" name="Rectangle 13"/>
          <p:cNvSpPr>
            <a:spLocks noChangeArrowheads="1"/>
          </p:cNvSpPr>
          <p:nvPr/>
        </p:nvSpPr>
        <p:spPr bwMode="auto">
          <a:xfrm>
            <a:off x="152400" y="4332288"/>
            <a:ext cx="297196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dirty="0">
                <a:solidFill>
                  <a:schemeClr val="tx2"/>
                </a:solidFill>
              </a:rPr>
              <a:t>Mean &lt;</a:t>
            </a:r>
            <a:r>
              <a:rPr lang="en-US" sz="2000" dirty="0">
                <a:solidFill>
                  <a:srgbClr val="FF0000"/>
                </a:solidFill>
              </a:rPr>
              <a:t> Median &lt; 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Mode</a:t>
            </a:r>
          </a:p>
        </p:txBody>
      </p:sp>
      <p:sp>
        <p:nvSpPr>
          <p:cNvPr id="18451" name="Rectangle 14"/>
          <p:cNvSpPr>
            <a:spLocks noChangeArrowheads="1"/>
          </p:cNvSpPr>
          <p:nvPr/>
        </p:nvSpPr>
        <p:spPr bwMode="auto">
          <a:xfrm>
            <a:off x="2393950" y="4665663"/>
            <a:ext cx="184150" cy="92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52" name="Rectangle 15"/>
          <p:cNvSpPr>
            <a:spLocks noChangeArrowheads="1"/>
          </p:cNvSpPr>
          <p:nvPr/>
        </p:nvSpPr>
        <p:spPr bwMode="auto">
          <a:xfrm>
            <a:off x="5998464" y="4343400"/>
            <a:ext cx="303608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sz="1800" dirty="0">
                <a:solidFill>
                  <a:srgbClr val="FF00FF"/>
                </a:solidFill>
              </a:rPr>
              <a:t> </a:t>
            </a:r>
            <a:r>
              <a:rPr lang="en-US" sz="2000" dirty="0">
                <a:solidFill>
                  <a:schemeClr val="tx2"/>
                </a:solidFill>
              </a:rPr>
              <a:t>Mean</a:t>
            </a:r>
            <a:r>
              <a:rPr lang="en-US" sz="2000" dirty="0">
                <a:solidFill>
                  <a:srgbClr val="FF0000"/>
                </a:solidFill>
              </a:rPr>
              <a:t> &gt; Median </a:t>
            </a:r>
            <a:r>
              <a:rPr lang="en-US" sz="2000" dirty="0">
                <a:solidFill>
                  <a:schemeClr val="tx2"/>
                </a:solidFill>
              </a:rPr>
              <a:t>&gt; 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Mode</a:t>
            </a:r>
            <a:endParaRPr lang="en-US" sz="1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453" name="Rectangle 16"/>
          <p:cNvSpPr>
            <a:spLocks noChangeArrowheads="1"/>
          </p:cNvSpPr>
          <p:nvPr/>
        </p:nvSpPr>
        <p:spPr bwMode="auto">
          <a:xfrm>
            <a:off x="8666163" y="4648200"/>
            <a:ext cx="184150" cy="92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54" name="Line 18"/>
          <p:cNvSpPr>
            <a:spLocks noChangeShapeType="1"/>
          </p:cNvSpPr>
          <p:nvPr/>
        </p:nvSpPr>
        <p:spPr bwMode="auto">
          <a:xfrm flipH="1">
            <a:off x="7391400" y="4876800"/>
            <a:ext cx="0" cy="1066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55" name="Line 19"/>
          <p:cNvSpPr>
            <a:spLocks noChangeShapeType="1"/>
          </p:cNvSpPr>
          <p:nvPr/>
        </p:nvSpPr>
        <p:spPr bwMode="auto">
          <a:xfrm>
            <a:off x="7620000" y="5257800"/>
            <a:ext cx="0" cy="685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56" name="Line 21"/>
          <p:cNvSpPr>
            <a:spLocks noChangeShapeType="1"/>
          </p:cNvSpPr>
          <p:nvPr/>
        </p:nvSpPr>
        <p:spPr bwMode="auto">
          <a:xfrm flipH="1">
            <a:off x="1752600" y="5105400"/>
            <a:ext cx="0" cy="838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57" name="Line 22"/>
          <p:cNvSpPr>
            <a:spLocks noChangeShapeType="1"/>
          </p:cNvSpPr>
          <p:nvPr/>
        </p:nvSpPr>
        <p:spPr bwMode="auto">
          <a:xfrm flipH="1">
            <a:off x="1524000" y="5519738"/>
            <a:ext cx="1588" cy="423862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58" name="Line 23"/>
          <p:cNvSpPr>
            <a:spLocks noChangeShapeType="1"/>
          </p:cNvSpPr>
          <p:nvPr/>
        </p:nvSpPr>
        <p:spPr bwMode="auto">
          <a:xfrm>
            <a:off x="4572000" y="4800600"/>
            <a:ext cx="0" cy="1143000"/>
          </a:xfrm>
          <a:prstGeom prst="line">
            <a:avLst/>
          </a:prstGeom>
          <a:ln w="19050"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sk-SK"/>
          </a:p>
        </p:txBody>
      </p:sp>
      <p:sp>
        <p:nvSpPr>
          <p:cNvPr id="18459" name="Line 24"/>
          <p:cNvSpPr>
            <a:spLocks noChangeShapeType="1"/>
          </p:cNvSpPr>
          <p:nvPr/>
        </p:nvSpPr>
        <p:spPr bwMode="auto">
          <a:xfrm>
            <a:off x="4572000" y="4965192"/>
            <a:ext cx="0" cy="83515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60" name="Line 26"/>
          <p:cNvSpPr>
            <a:spLocks noChangeShapeType="1"/>
          </p:cNvSpPr>
          <p:nvPr/>
        </p:nvSpPr>
        <p:spPr bwMode="auto">
          <a:xfrm>
            <a:off x="3581400" y="5943600"/>
            <a:ext cx="19812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61" name="Rectangle 28"/>
          <p:cNvSpPr>
            <a:spLocks noChangeArrowheads="1"/>
          </p:cNvSpPr>
          <p:nvPr/>
        </p:nvSpPr>
        <p:spPr bwMode="auto">
          <a:xfrm>
            <a:off x="4467225" y="6003925"/>
            <a:ext cx="184150" cy="92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62" name="Line 29"/>
          <p:cNvSpPr>
            <a:spLocks noChangeShapeType="1"/>
          </p:cNvSpPr>
          <p:nvPr/>
        </p:nvSpPr>
        <p:spPr bwMode="auto">
          <a:xfrm>
            <a:off x="6629400" y="5943600"/>
            <a:ext cx="189865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63" name="Rectangle 31"/>
          <p:cNvSpPr>
            <a:spLocks noChangeArrowheads="1"/>
          </p:cNvSpPr>
          <p:nvPr/>
        </p:nvSpPr>
        <p:spPr bwMode="auto">
          <a:xfrm>
            <a:off x="7553325" y="5980113"/>
            <a:ext cx="184150" cy="92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64" name="Line 32"/>
          <p:cNvSpPr>
            <a:spLocks noChangeShapeType="1"/>
          </p:cNvSpPr>
          <p:nvPr/>
        </p:nvSpPr>
        <p:spPr bwMode="auto">
          <a:xfrm>
            <a:off x="685800" y="5943600"/>
            <a:ext cx="19050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65" name="Rectangle 34"/>
          <p:cNvSpPr>
            <a:spLocks noChangeArrowheads="1"/>
          </p:cNvSpPr>
          <p:nvPr/>
        </p:nvSpPr>
        <p:spPr bwMode="auto">
          <a:xfrm>
            <a:off x="1547813" y="6003925"/>
            <a:ext cx="184150" cy="92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8466" name="Rectangle 41"/>
          <p:cNvSpPr>
            <a:spLocks noChangeArrowheads="1"/>
          </p:cNvSpPr>
          <p:nvPr/>
        </p:nvSpPr>
        <p:spPr bwMode="auto">
          <a:xfrm>
            <a:off x="6289675" y="3803650"/>
            <a:ext cx="2535238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/>
              <a:t>Right-Skewed</a:t>
            </a:r>
          </a:p>
        </p:txBody>
      </p:sp>
      <p:sp>
        <p:nvSpPr>
          <p:cNvPr id="18467" name="Rectangle 42"/>
          <p:cNvSpPr>
            <a:spLocks noChangeArrowheads="1"/>
          </p:cNvSpPr>
          <p:nvPr/>
        </p:nvSpPr>
        <p:spPr bwMode="auto">
          <a:xfrm>
            <a:off x="603250" y="3816350"/>
            <a:ext cx="2279650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/>
              <a:t>Left-Skewed</a:t>
            </a:r>
          </a:p>
        </p:txBody>
      </p:sp>
      <p:sp>
        <p:nvSpPr>
          <p:cNvPr id="18468" name="Rectangle 43"/>
          <p:cNvSpPr>
            <a:spLocks noChangeArrowheads="1"/>
          </p:cNvSpPr>
          <p:nvPr/>
        </p:nvSpPr>
        <p:spPr bwMode="auto">
          <a:xfrm>
            <a:off x="3670300" y="3816350"/>
            <a:ext cx="2000250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/>
              <a:t>Symmetric</a:t>
            </a:r>
          </a:p>
        </p:txBody>
      </p:sp>
      <p:sp>
        <p:nvSpPr>
          <p:cNvPr id="37" name="Line 21"/>
          <p:cNvSpPr>
            <a:spLocks noChangeShapeType="1"/>
          </p:cNvSpPr>
          <p:nvPr/>
        </p:nvSpPr>
        <p:spPr bwMode="auto">
          <a:xfrm flipH="1">
            <a:off x="2084832" y="4818888"/>
            <a:ext cx="0" cy="1097280"/>
          </a:xfrm>
          <a:prstGeom prst="line">
            <a:avLst/>
          </a:prstGeom>
          <a:ln w="19050"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sk-SK"/>
          </a:p>
        </p:txBody>
      </p:sp>
      <p:sp>
        <p:nvSpPr>
          <p:cNvPr id="38" name="Line 21"/>
          <p:cNvSpPr>
            <a:spLocks noChangeShapeType="1"/>
          </p:cNvSpPr>
          <p:nvPr/>
        </p:nvSpPr>
        <p:spPr bwMode="auto">
          <a:xfrm flipH="1">
            <a:off x="4572000" y="5074920"/>
            <a:ext cx="0" cy="438912"/>
          </a:xfrm>
          <a:prstGeom prst="line">
            <a:avLst/>
          </a:prstGeom>
          <a:noFill/>
          <a:ln w="254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9" name="Line 23"/>
          <p:cNvSpPr>
            <a:spLocks noChangeShapeType="1"/>
          </p:cNvSpPr>
          <p:nvPr/>
        </p:nvSpPr>
        <p:spPr bwMode="auto">
          <a:xfrm>
            <a:off x="7205472" y="4818888"/>
            <a:ext cx="0" cy="1143000"/>
          </a:xfrm>
          <a:prstGeom prst="line">
            <a:avLst/>
          </a:prstGeom>
          <a:ln w="19050"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sk-SK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Measures of Variability (Dispersion)</a:t>
            </a:r>
          </a:p>
        </p:txBody>
      </p:sp>
      <p:sp>
        <p:nvSpPr>
          <p:cNvPr id="19462" name="Line 3"/>
          <p:cNvSpPr>
            <a:spLocks noChangeShapeType="1"/>
          </p:cNvSpPr>
          <p:nvPr/>
        </p:nvSpPr>
        <p:spPr bwMode="auto">
          <a:xfrm>
            <a:off x="6165273" y="321860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 dirty="0"/>
          </a:p>
        </p:txBody>
      </p:sp>
      <p:sp>
        <p:nvSpPr>
          <p:cNvPr id="19464" name="Line 6"/>
          <p:cNvSpPr>
            <a:spLocks noChangeShapeType="1"/>
          </p:cNvSpPr>
          <p:nvPr/>
        </p:nvSpPr>
        <p:spPr bwMode="auto">
          <a:xfrm>
            <a:off x="685800" y="3246120"/>
            <a:ext cx="7086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 dirty="0"/>
          </a:p>
        </p:txBody>
      </p:sp>
      <p:sp>
        <p:nvSpPr>
          <p:cNvPr id="19465" name="Line 7"/>
          <p:cNvSpPr>
            <a:spLocks noChangeShapeType="1"/>
          </p:cNvSpPr>
          <p:nvPr/>
        </p:nvSpPr>
        <p:spPr bwMode="auto">
          <a:xfrm>
            <a:off x="2616632" y="3244478"/>
            <a:ext cx="0" cy="400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 dirty="0"/>
          </a:p>
        </p:txBody>
      </p:sp>
      <p:sp>
        <p:nvSpPr>
          <p:cNvPr id="19466" name="Line 8"/>
          <p:cNvSpPr>
            <a:spLocks noChangeShapeType="1"/>
          </p:cNvSpPr>
          <p:nvPr/>
        </p:nvSpPr>
        <p:spPr bwMode="auto">
          <a:xfrm>
            <a:off x="4463159" y="3042906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 dirty="0"/>
          </a:p>
        </p:txBody>
      </p:sp>
      <p:sp>
        <p:nvSpPr>
          <p:cNvPr id="19467" name="Line 9"/>
          <p:cNvSpPr>
            <a:spLocks noChangeShapeType="1"/>
          </p:cNvSpPr>
          <p:nvPr/>
        </p:nvSpPr>
        <p:spPr bwMode="auto">
          <a:xfrm>
            <a:off x="7772400" y="3239384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 dirty="0"/>
          </a:p>
        </p:txBody>
      </p:sp>
      <p:sp>
        <p:nvSpPr>
          <p:cNvPr id="19468" name="Rectangle 10"/>
          <p:cNvSpPr>
            <a:spLocks noChangeArrowheads="1"/>
          </p:cNvSpPr>
          <p:nvPr/>
        </p:nvSpPr>
        <p:spPr bwMode="auto">
          <a:xfrm>
            <a:off x="3581400" y="2549194"/>
            <a:ext cx="1828800" cy="46672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dirty="0"/>
              <a:t>Variation</a:t>
            </a:r>
          </a:p>
        </p:txBody>
      </p:sp>
      <p:sp>
        <p:nvSpPr>
          <p:cNvPr id="19469" name="Rectangle 11"/>
          <p:cNvSpPr>
            <a:spLocks noChangeArrowheads="1"/>
          </p:cNvSpPr>
          <p:nvPr/>
        </p:nvSpPr>
        <p:spPr bwMode="auto">
          <a:xfrm>
            <a:off x="3777359" y="3576306"/>
            <a:ext cx="1371600" cy="4064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Variance</a:t>
            </a:r>
          </a:p>
        </p:txBody>
      </p:sp>
      <p:sp>
        <p:nvSpPr>
          <p:cNvPr id="19470" name="Rectangle 12"/>
          <p:cNvSpPr>
            <a:spLocks noChangeArrowheads="1"/>
          </p:cNvSpPr>
          <p:nvPr/>
        </p:nvSpPr>
        <p:spPr bwMode="auto">
          <a:xfrm>
            <a:off x="5410200" y="3523588"/>
            <a:ext cx="1524000" cy="711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Standard Deviation</a:t>
            </a:r>
          </a:p>
        </p:txBody>
      </p:sp>
      <p:sp>
        <p:nvSpPr>
          <p:cNvPr id="19471" name="Rectangle 13"/>
          <p:cNvSpPr>
            <a:spLocks noChangeArrowheads="1"/>
          </p:cNvSpPr>
          <p:nvPr/>
        </p:nvSpPr>
        <p:spPr bwMode="auto">
          <a:xfrm>
            <a:off x="7174918" y="3523402"/>
            <a:ext cx="1674812" cy="711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Coefficient of Variation</a:t>
            </a:r>
          </a:p>
        </p:txBody>
      </p:sp>
      <p:sp>
        <p:nvSpPr>
          <p:cNvPr id="19472" name="Line 22"/>
          <p:cNvSpPr>
            <a:spLocks noChangeShapeType="1"/>
          </p:cNvSpPr>
          <p:nvPr/>
        </p:nvSpPr>
        <p:spPr bwMode="auto">
          <a:xfrm>
            <a:off x="685800" y="3241014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 dirty="0"/>
          </a:p>
        </p:txBody>
      </p:sp>
      <p:sp>
        <p:nvSpPr>
          <p:cNvPr id="19473" name="Rectangle 23"/>
          <p:cNvSpPr>
            <a:spLocks noChangeArrowheads="1"/>
          </p:cNvSpPr>
          <p:nvPr/>
        </p:nvSpPr>
        <p:spPr bwMode="auto">
          <a:xfrm>
            <a:off x="256032" y="3641064"/>
            <a:ext cx="1216025" cy="4064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Range</a:t>
            </a:r>
          </a:p>
        </p:txBody>
      </p:sp>
      <p:sp>
        <p:nvSpPr>
          <p:cNvPr id="19474" name="Rectangle 24"/>
          <p:cNvSpPr>
            <a:spLocks noChangeArrowheads="1"/>
          </p:cNvSpPr>
          <p:nvPr/>
        </p:nvSpPr>
        <p:spPr bwMode="auto">
          <a:xfrm>
            <a:off x="1741920" y="3622014"/>
            <a:ext cx="1749425" cy="681038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Interquartile </a:t>
            </a:r>
          </a:p>
          <a:p>
            <a:pPr algn="ctr" eaLnBrk="0" hangingPunct="0">
              <a:lnSpc>
                <a:spcPct val="40000"/>
              </a:lnSpc>
              <a:spcBef>
                <a:spcPct val="50000"/>
              </a:spcBef>
            </a:pPr>
            <a:r>
              <a:rPr lang="en-US" sz="2000" dirty="0"/>
              <a:t>Range</a:t>
            </a:r>
          </a:p>
        </p:txBody>
      </p:sp>
      <p:sp>
        <p:nvSpPr>
          <p:cNvPr id="19475" name="Rectangle 28"/>
          <p:cNvSpPr>
            <a:spLocks noChangeArrowheads="1"/>
          </p:cNvSpPr>
          <p:nvPr/>
        </p:nvSpPr>
        <p:spPr bwMode="auto">
          <a:xfrm>
            <a:off x="397070" y="4453864"/>
            <a:ext cx="6560241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5342" tIns="42672" rIns="85342" bIns="42672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000" b="0" dirty="0"/>
              <a:t>Measures of variation give information about the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spread</a:t>
            </a:r>
            <a:r>
              <a:rPr lang="en-US" sz="2000" dirty="0">
                <a:solidFill>
                  <a:schemeClr val="folHlink"/>
                </a:solidFill>
              </a:rPr>
              <a:t> </a:t>
            </a:r>
            <a:r>
              <a:rPr lang="en-US" sz="2000" b="0" dirty="0"/>
              <a:t>or</a:t>
            </a:r>
            <a:r>
              <a:rPr lang="en-US" sz="2000" dirty="0">
                <a:solidFill>
                  <a:schemeClr val="folHlink"/>
                </a:solidFill>
              </a:rPr>
              <a:t>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variability</a:t>
            </a:r>
            <a:r>
              <a:rPr lang="en-US" sz="2000" b="0" dirty="0"/>
              <a:t> of the data values.</a:t>
            </a:r>
            <a:br>
              <a:rPr lang="en-US" sz="2000" b="0" dirty="0"/>
            </a:br>
            <a:endParaRPr lang="en-US" sz="2000" b="0" dirty="0"/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Kurtosis 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798" y="1275286"/>
            <a:ext cx="8220456" cy="1901952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Refers to the shape of a distribution.</a:t>
            </a:r>
          </a:p>
          <a:p>
            <a:r>
              <a:rPr lang="en-US" sz="2400" dirty="0">
                <a:solidFill>
                  <a:schemeClr val="tx1"/>
                </a:solidFill>
              </a:rPr>
              <a:t>Can take on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positive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(peaked distribution),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negative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(flat distribution) or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zero values  </a:t>
            </a:r>
            <a:r>
              <a:rPr lang="en-US" sz="2400" dirty="0">
                <a:solidFill>
                  <a:schemeClr val="tx1"/>
                </a:solidFill>
              </a:rPr>
              <a:t>(a symmetrical, bell-shaped, normal distribution).</a:t>
            </a:r>
          </a:p>
          <a:p>
            <a:endParaRPr lang="sk-SK" dirty="0"/>
          </a:p>
        </p:txBody>
      </p:sp>
    </p:spTree>
    <p:custDataLst>
      <p:tags r:id="rId1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Kurtosis</a:t>
            </a:r>
            <a:endParaRPr lang="sk-SK" dirty="0"/>
          </a:p>
        </p:txBody>
      </p:sp>
      <p:grpSp>
        <p:nvGrpSpPr>
          <p:cNvPr id="6" name="Group 14"/>
          <p:cNvGrpSpPr>
            <a:grpSpLocks noGrp="1"/>
          </p:cNvGrpSpPr>
          <p:nvPr/>
        </p:nvGrpSpPr>
        <p:grpSpPr bwMode="auto">
          <a:xfrm>
            <a:off x="1024128" y="2295144"/>
            <a:ext cx="6915912" cy="3666744"/>
            <a:chOff x="1950" y="2640"/>
            <a:chExt cx="7080" cy="3195"/>
          </a:xfrm>
        </p:grpSpPr>
        <p:sp>
          <p:nvSpPr>
            <p:cNvPr id="7" name="Line 15"/>
            <p:cNvSpPr>
              <a:spLocks noChangeShapeType="1"/>
            </p:cNvSpPr>
            <p:nvPr/>
          </p:nvSpPr>
          <p:spPr bwMode="auto">
            <a:xfrm>
              <a:off x="1950" y="5835"/>
              <a:ext cx="7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" name="Freeform 16"/>
            <p:cNvSpPr>
              <a:spLocks/>
            </p:cNvSpPr>
            <p:nvPr/>
          </p:nvSpPr>
          <p:spPr bwMode="auto">
            <a:xfrm>
              <a:off x="2730" y="3935"/>
              <a:ext cx="5205" cy="1828"/>
            </a:xfrm>
            <a:custGeom>
              <a:avLst/>
              <a:gdLst/>
              <a:ahLst/>
              <a:cxnLst>
                <a:cxn ang="0">
                  <a:pos x="0" y="1780"/>
                </a:cxn>
                <a:cxn ang="0">
                  <a:pos x="1275" y="1465"/>
                </a:cxn>
                <a:cxn ang="0">
                  <a:pos x="2625" y="10"/>
                </a:cxn>
                <a:cxn ang="0">
                  <a:pos x="4080" y="1525"/>
                </a:cxn>
                <a:cxn ang="0">
                  <a:pos x="5205" y="1825"/>
                </a:cxn>
              </a:cxnLst>
              <a:rect l="0" t="0" r="r" b="b"/>
              <a:pathLst>
                <a:path w="5205" h="1828">
                  <a:moveTo>
                    <a:pt x="0" y="1780"/>
                  </a:moveTo>
                  <a:cubicBezTo>
                    <a:pt x="212" y="1727"/>
                    <a:pt x="838" y="1760"/>
                    <a:pt x="1275" y="1465"/>
                  </a:cubicBezTo>
                  <a:cubicBezTo>
                    <a:pt x="1712" y="1170"/>
                    <a:pt x="2158" y="0"/>
                    <a:pt x="2625" y="10"/>
                  </a:cubicBezTo>
                  <a:cubicBezTo>
                    <a:pt x="3092" y="20"/>
                    <a:pt x="3650" y="1222"/>
                    <a:pt x="4080" y="1525"/>
                  </a:cubicBezTo>
                  <a:cubicBezTo>
                    <a:pt x="4510" y="1828"/>
                    <a:pt x="4971" y="1762"/>
                    <a:pt x="5205" y="1825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" name="Freeform 17"/>
            <p:cNvSpPr>
              <a:spLocks/>
            </p:cNvSpPr>
            <p:nvPr/>
          </p:nvSpPr>
          <p:spPr bwMode="auto">
            <a:xfrm>
              <a:off x="3303" y="2640"/>
              <a:ext cx="3840" cy="3135"/>
            </a:xfrm>
            <a:custGeom>
              <a:avLst/>
              <a:gdLst/>
              <a:ahLst/>
              <a:cxnLst>
                <a:cxn ang="0">
                  <a:pos x="0" y="3135"/>
                </a:cxn>
                <a:cxn ang="0">
                  <a:pos x="1410" y="2535"/>
                </a:cxn>
                <a:cxn ang="0">
                  <a:pos x="2040" y="0"/>
                </a:cxn>
                <a:cxn ang="0">
                  <a:pos x="2685" y="2535"/>
                </a:cxn>
                <a:cxn ang="0">
                  <a:pos x="3840" y="3120"/>
                </a:cxn>
              </a:cxnLst>
              <a:rect l="0" t="0" r="r" b="b"/>
              <a:pathLst>
                <a:path w="3840" h="3135">
                  <a:moveTo>
                    <a:pt x="0" y="3135"/>
                  </a:moveTo>
                  <a:cubicBezTo>
                    <a:pt x="235" y="3035"/>
                    <a:pt x="1070" y="3058"/>
                    <a:pt x="1410" y="2535"/>
                  </a:cubicBezTo>
                  <a:cubicBezTo>
                    <a:pt x="1750" y="2012"/>
                    <a:pt x="1828" y="0"/>
                    <a:pt x="2040" y="0"/>
                  </a:cubicBezTo>
                  <a:cubicBezTo>
                    <a:pt x="2252" y="0"/>
                    <a:pt x="2385" y="2015"/>
                    <a:pt x="2685" y="2535"/>
                  </a:cubicBezTo>
                  <a:cubicBezTo>
                    <a:pt x="2985" y="3055"/>
                    <a:pt x="3600" y="2998"/>
                    <a:pt x="3840" y="3120"/>
                  </a:cubicBezTo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0" name="Freeform 18"/>
            <p:cNvSpPr>
              <a:spLocks/>
            </p:cNvSpPr>
            <p:nvPr/>
          </p:nvSpPr>
          <p:spPr bwMode="auto">
            <a:xfrm>
              <a:off x="2265" y="4610"/>
              <a:ext cx="6525" cy="1122"/>
            </a:xfrm>
            <a:custGeom>
              <a:avLst/>
              <a:gdLst/>
              <a:ahLst/>
              <a:cxnLst>
                <a:cxn ang="0">
                  <a:pos x="0" y="1120"/>
                </a:cxn>
                <a:cxn ang="0">
                  <a:pos x="1485" y="790"/>
                </a:cxn>
                <a:cxn ang="0">
                  <a:pos x="3090" y="25"/>
                </a:cxn>
                <a:cxn ang="0">
                  <a:pos x="5190" y="940"/>
                </a:cxn>
                <a:cxn ang="0">
                  <a:pos x="6525" y="1120"/>
                </a:cxn>
              </a:cxnLst>
              <a:rect l="0" t="0" r="r" b="b"/>
              <a:pathLst>
                <a:path w="6525" h="1122">
                  <a:moveTo>
                    <a:pt x="0" y="1120"/>
                  </a:moveTo>
                  <a:cubicBezTo>
                    <a:pt x="247" y="1063"/>
                    <a:pt x="970" y="972"/>
                    <a:pt x="1485" y="790"/>
                  </a:cubicBezTo>
                  <a:cubicBezTo>
                    <a:pt x="2000" y="608"/>
                    <a:pt x="2473" y="0"/>
                    <a:pt x="3090" y="25"/>
                  </a:cubicBezTo>
                  <a:cubicBezTo>
                    <a:pt x="3707" y="50"/>
                    <a:pt x="4617" y="758"/>
                    <a:pt x="5190" y="940"/>
                  </a:cubicBezTo>
                  <a:cubicBezTo>
                    <a:pt x="5763" y="1122"/>
                    <a:pt x="6247" y="1083"/>
                    <a:pt x="6525" y="112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" name="Text Box 19"/>
            <p:cNvSpPr txBox="1">
              <a:spLocks noChangeArrowheads="1"/>
            </p:cNvSpPr>
            <p:nvPr/>
          </p:nvSpPr>
          <p:spPr bwMode="auto">
            <a:xfrm>
              <a:off x="6600" y="3420"/>
              <a:ext cx="1185" cy="5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AU" sz="1600" b="1">
                  <a:latin typeface="Symbol" pitchFamily="18" charset="2"/>
                </a:rPr>
                <a:t>g</a:t>
              </a:r>
              <a:r>
                <a:rPr lang="en-AU" sz="1600" b="1" baseline="-25000">
                  <a:latin typeface="Symbol" pitchFamily="18" charset="2"/>
                </a:rPr>
                <a:t>2 </a:t>
              </a:r>
              <a:r>
                <a:rPr lang="en-AU" sz="1600" b="1">
                  <a:latin typeface="Symbol" pitchFamily="18" charset="2"/>
                </a:rPr>
                <a:t>= 0</a:t>
              </a:r>
            </a:p>
          </p:txBody>
        </p:sp>
        <p:sp>
          <p:nvSpPr>
            <p:cNvPr id="12" name="Text Box 20"/>
            <p:cNvSpPr txBox="1">
              <a:spLocks noChangeArrowheads="1"/>
            </p:cNvSpPr>
            <p:nvPr/>
          </p:nvSpPr>
          <p:spPr bwMode="auto">
            <a:xfrm>
              <a:off x="6600" y="2655"/>
              <a:ext cx="1185" cy="5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AU" sz="1600" b="1">
                  <a:solidFill>
                    <a:srgbClr val="0000FF"/>
                  </a:solidFill>
                  <a:latin typeface="Symbol" pitchFamily="18" charset="2"/>
                </a:rPr>
                <a:t>g</a:t>
              </a:r>
              <a:r>
                <a:rPr lang="en-AU" sz="1600" b="1" baseline="-25000">
                  <a:solidFill>
                    <a:srgbClr val="0000FF"/>
                  </a:solidFill>
                  <a:latin typeface="Symbol" pitchFamily="18" charset="2"/>
                </a:rPr>
                <a:t>2 </a:t>
              </a:r>
              <a:r>
                <a:rPr lang="en-AU" sz="1600" b="1">
                  <a:solidFill>
                    <a:srgbClr val="0000FF"/>
                  </a:solidFill>
                  <a:latin typeface="Symbol" pitchFamily="18" charset="2"/>
                </a:rPr>
                <a:t>&gt; 0</a:t>
              </a:r>
            </a:p>
          </p:txBody>
        </p:sp>
        <p:sp>
          <p:nvSpPr>
            <p:cNvPr id="13" name="Text Box 21"/>
            <p:cNvSpPr txBox="1">
              <a:spLocks noChangeArrowheads="1"/>
            </p:cNvSpPr>
            <p:nvPr/>
          </p:nvSpPr>
          <p:spPr bwMode="auto">
            <a:xfrm>
              <a:off x="6630" y="4110"/>
              <a:ext cx="1185" cy="5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AU" sz="1600" b="1">
                  <a:solidFill>
                    <a:srgbClr val="FF0000"/>
                  </a:solidFill>
                  <a:latin typeface="Symbol" pitchFamily="18" charset="2"/>
                </a:rPr>
                <a:t>g</a:t>
              </a:r>
              <a:r>
                <a:rPr lang="en-AU" sz="1600" b="1" baseline="-25000">
                  <a:solidFill>
                    <a:srgbClr val="FF0000"/>
                  </a:solidFill>
                  <a:latin typeface="Symbol" pitchFamily="18" charset="2"/>
                </a:rPr>
                <a:t>2 </a:t>
              </a:r>
              <a:r>
                <a:rPr lang="en-AU" sz="1600" b="1">
                  <a:solidFill>
                    <a:srgbClr val="FF0000"/>
                  </a:solidFill>
                  <a:latin typeface="Symbol" pitchFamily="18" charset="2"/>
                </a:rPr>
                <a:t>&lt; 0</a:t>
              </a:r>
            </a:p>
          </p:txBody>
        </p:sp>
        <p:sp>
          <p:nvSpPr>
            <p:cNvPr id="14" name="Line 22"/>
            <p:cNvSpPr>
              <a:spLocks noChangeShapeType="1"/>
            </p:cNvSpPr>
            <p:nvPr/>
          </p:nvSpPr>
          <p:spPr bwMode="auto">
            <a:xfrm flipH="1">
              <a:off x="5850" y="3765"/>
              <a:ext cx="945" cy="5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5" name="Line 23"/>
            <p:cNvSpPr>
              <a:spLocks noChangeShapeType="1"/>
            </p:cNvSpPr>
            <p:nvPr/>
          </p:nvSpPr>
          <p:spPr bwMode="auto">
            <a:xfrm flipH="1">
              <a:off x="5610" y="3030"/>
              <a:ext cx="1215" cy="57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6" name="Line 24"/>
            <p:cNvSpPr>
              <a:spLocks noChangeShapeType="1"/>
            </p:cNvSpPr>
            <p:nvPr/>
          </p:nvSpPr>
          <p:spPr bwMode="auto">
            <a:xfrm flipH="1">
              <a:off x="6138" y="4485"/>
              <a:ext cx="735" cy="42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7" name="Text Box 25"/>
            <p:cNvSpPr txBox="1">
              <a:spLocks noChangeArrowheads="1"/>
            </p:cNvSpPr>
            <p:nvPr/>
          </p:nvSpPr>
          <p:spPr bwMode="auto">
            <a:xfrm>
              <a:off x="6600" y="2655"/>
              <a:ext cx="1185" cy="5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AU" sz="1600" b="1">
                  <a:solidFill>
                    <a:srgbClr val="0000FF"/>
                  </a:solidFill>
                  <a:latin typeface="Symbol" pitchFamily="18" charset="2"/>
                </a:rPr>
                <a:t>g</a:t>
              </a:r>
              <a:r>
                <a:rPr lang="en-AU" sz="1600" b="1" baseline="-25000">
                  <a:solidFill>
                    <a:srgbClr val="0000FF"/>
                  </a:solidFill>
                  <a:latin typeface="Symbol" pitchFamily="18" charset="2"/>
                </a:rPr>
                <a:t>2 </a:t>
              </a:r>
              <a:r>
                <a:rPr lang="en-AU" sz="1600" b="1">
                  <a:solidFill>
                    <a:srgbClr val="0000FF"/>
                  </a:solidFill>
                  <a:latin typeface="Symbol" pitchFamily="18" charset="2"/>
                </a:rPr>
                <a:t>&gt; 0</a:t>
              </a:r>
            </a:p>
          </p:txBody>
        </p:sp>
      </p:grp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 dirty="0">
                <a:solidFill>
                  <a:srgbClr val="000099"/>
                </a:solidFill>
              </a:rPr>
              <a:t>(continued)</a:t>
            </a:r>
          </a:p>
        </p:txBody>
      </p:sp>
    </p:spTree>
    <p:custDataLst>
      <p:tags r:id="rId1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Rectangle 4"/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8077200" cy="2433638"/>
          </a:xfrm>
        </p:spPr>
        <p:txBody>
          <a:bodyPr/>
          <a:lstStyle/>
          <a:p>
            <a:pPr eaLnBrk="1" hangingPunct="1"/>
            <a:r>
              <a:rPr lang="en-US" sz="3200" dirty="0">
                <a:solidFill>
                  <a:schemeClr val="tx1"/>
                </a:solidFill>
              </a:rPr>
              <a:t>If the data distribution is bell-shaped, then the interval: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/>
              <a:t>contains about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68%</a:t>
            </a:r>
            <a:r>
              <a:rPr lang="en-US" dirty="0"/>
              <a:t> of the values in the population or the sample</a:t>
            </a:r>
          </a:p>
        </p:txBody>
      </p:sp>
      <p:sp>
        <p:nvSpPr>
          <p:cNvPr id="36868" name="Line 2"/>
          <p:cNvSpPr>
            <a:spLocks noChangeShapeType="1"/>
          </p:cNvSpPr>
          <p:nvPr/>
        </p:nvSpPr>
        <p:spPr bwMode="auto">
          <a:xfrm>
            <a:off x="3733800" y="4779963"/>
            <a:ext cx="1588" cy="1447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6869" name="Line 3"/>
          <p:cNvSpPr>
            <a:spLocks noChangeShapeType="1"/>
          </p:cNvSpPr>
          <p:nvPr/>
        </p:nvSpPr>
        <p:spPr bwMode="auto">
          <a:xfrm>
            <a:off x="5410200" y="4779963"/>
            <a:ext cx="1588" cy="1447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6871" name="Rectangle 5"/>
          <p:cNvSpPr>
            <a:spLocks noChangeArrowheads="1"/>
          </p:cNvSpPr>
          <p:nvPr/>
        </p:nvSpPr>
        <p:spPr bwMode="auto">
          <a:xfrm>
            <a:off x="762000" y="436563"/>
            <a:ext cx="7721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5342" tIns="42672" rIns="85342" bIns="42672" anchor="b"/>
          <a:lstStyle/>
          <a:p>
            <a:pPr algn="ctr"/>
            <a:r>
              <a:rPr lang="en-US" sz="4000" b="0" dirty="0"/>
              <a:t>The Empirical Rule</a:t>
            </a:r>
          </a:p>
        </p:txBody>
      </p:sp>
      <p:graphicFrame>
        <p:nvGraphicFramePr>
          <p:cNvPr id="3687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439224"/>
              </p:ext>
            </p:extLst>
          </p:nvPr>
        </p:nvGraphicFramePr>
        <p:xfrm>
          <a:off x="4727575" y="2294188"/>
          <a:ext cx="121285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92" name="Equation" r:id="rId5" imgW="494870" imgH="203024" progId="Equation.3">
                  <p:embed/>
                </p:oleObj>
              </mc:Choice>
              <mc:Fallback>
                <p:oleObj name="Equation" r:id="rId5" imgW="494870" imgH="203024" progId="Equation.3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7575" y="2294188"/>
                        <a:ext cx="121285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3" name="Freeform 7"/>
          <p:cNvSpPr>
            <a:spLocks/>
          </p:cNvSpPr>
          <p:nvPr/>
        </p:nvSpPr>
        <p:spPr bwMode="auto">
          <a:xfrm>
            <a:off x="4572000" y="4038600"/>
            <a:ext cx="847725" cy="1503363"/>
          </a:xfrm>
          <a:custGeom>
            <a:avLst/>
            <a:gdLst>
              <a:gd name="T0" fmla="*/ 0 w 534"/>
              <a:gd name="T1" fmla="*/ 0 h 947"/>
              <a:gd name="T2" fmla="*/ 190500 w 534"/>
              <a:gd name="T3" fmla="*/ 36513 h 947"/>
              <a:gd name="T4" fmla="*/ 381000 w 534"/>
              <a:gd name="T5" fmla="*/ 207963 h 947"/>
              <a:gd name="T6" fmla="*/ 523875 w 534"/>
              <a:gd name="T7" fmla="*/ 322263 h 947"/>
              <a:gd name="T8" fmla="*/ 657225 w 534"/>
              <a:gd name="T9" fmla="*/ 503238 h 947"/>
              <a:gd name="T10" fmla="*/ 800100 w 534"/>
              <a:gd name="T11" fmla="*/ 703263 h 947"/>
              <a:gd name="T12" fmla="*/ 847725 w 534"/>
              <a:gd name="T13" fmla="*/ 744538 h 947"/>
              <a:gd name="T14" fmla="*/ 847725 w 534"/>
              <a:gd name="T15" fmla="*/ 1503363 h 947"/>
              <a:gd name="T16" fmla="*/ 0 w 534"/>
              <a:gd name="T17" fmla="*/ 1503363 h 947"/>
              <a:gd name="T18" fmla="*/ 0 w 534"/>
              <a:gd name="T19" fmla="*/ 0 h 94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34" h="947">
                <a:moveTo>
                  <a:pt x="0" y="0"/>
                </a:moveTo>
                <a:lnTo>
                  <a:pt x="120" y="23"/>
                </a:lnTo>
                <a:lnTo>
                  <a:pt x="240" y="131"/>
                </a:lnTo>
                <a:lnTo>
                  <a:pt x="330" y="203"/>
                </a:lnTo>
                <a:lnTo>
                  <a:pt x="414" y="317"/>
                </a:lnTo>
                <a:lnTo>
                  <a:pt x="504" y="443"/>
                </a:lnTo>
                <a:lnTo>
                  <a:pt x="534" y="469"/>
                </a:lnTo>
                <a:lnTo>
                  <a:pt x="534" y="947"/>
                </a:lnTo>
                <a:lnTo>
                  <a:pt x="0" y="947"/>
                </a:lnTo>
                <a:lnTo>
                  <a:pt x="0" y="0"/>
                </a:lnTo>
              </a:path>
            </a:pathLst>
          </a:custGeom>
          <a:solidFill>
            <a:srgbClr val="C0FEFE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36874" name="Freeform 8"/>
          <p:cNvSpPr>
            <a:spLocks/>
          </p:cNvSpPr>
          <p:nvPr/>
        </p:nvSpPr>
        <p:spPr bwMode="auto">
          <a:xfrm>
            <a:off x="3743325" y="4044950"/>
            <a:ext cx="838200" cy="1497013"/>
          </a:xfrm>
          <a:custGeom>
            <a:avLst/>
            <a:gdLst>
              <a:gd name="T0" fmla="*/ 723900 w 528"/>
              <a:gd name="T1" fmla="*/ 20139 h 1338"/>
              <a:gd name="T2" fmla="*/ 611188 w 528"/>
              <a:gd name="T3" fmla="*/ 73844 h 1338"/>
              <a:gd name="T4" fmla="*/ 415925 w 528"/>
              <a:gd name="T5" fmla="*/ 239433 h 1338"/>
              <a:gd name="T6" fmla="*/ 312738 w 528"/>
              <a:gd name="T7" fmla="*/ 327821 h 1338"/>
              <a:gd name="T8" fmla="*/ 161925 w 528"/>
              <a:gd name="T9" fmla="*/ 530332 h 1338"/>
              <a:gd name="T10" fmla="*/ 57150 w 528"/>
              <a:gd name="T11" fmla="*/ 657880 h 1338"/>
              <a:gd name="T12" fmla="*/ 0 w 528"/>
              <a:gd name="T13" fmla="*/ 731724 h 1338"/>
              <a:gd name="T14" fmla="*/ 0 w 528"/>
              <a:gd name="T15" fmla="*/ 1497013 h 1338"/>
              <a:gd name="T16" fmla="*/ 838200 w 528"/>
              <a:gd name="T17" fmla="*/ 1490300 h 1338"/>
              <a:gd name="T18" fmla="*/ 838200 w 528"/>
              <a:gd name="T19" fmla="*/ 0 h 133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28" h="1338">
                <a:moveTo>
                  <a:pt x="456" y="18"/>
                </a:moveTo>
                <a:lnTo>
                  <a:pt x="385" y="66"/>
                </a:lnTo>
                <a:lnTo>
                  <a:pt x="262" y="214"/>
                </a:lnTo>
                <a:lnTo>
                  <a:pt x="197" y="293"/>
                </a:lnTo>
                <a:lnTo>
                  <a:pt x="102" y="474"/>
                </a:lnTo>
                <a:lnTo>
                  <a:pt x="36" y="588"/>
                </a:lnTo>
                <a:lnTo>
                  <a:pt x="0" y="654"/>
                </a:lnTo>
                <a:lnTo>
                  <a:pt x="0" y="1338"/>
                </a:lnTo>
                <a:lnTo>
                  <a:pt x="528" y="1332"/>
                </a:lnTo>
                <a:lnTo>
                  <a:pt x="528" y="0"/>
                </a:lnTo>
              </a:path>
            </a:pathLst>
          </a:custGeom>
          <a:solidFill>
            <a:srgbClr val="C0FEFE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36875" name="Rectangle 9"/>
          <p:cNvSpPr>
            <a:spLocks noChangeArrowheads="1"/>
          </p:cNvSpPr>
          <p:nvPr/>
        </p:nvSpPr>
        <p:spPr bwMode="auto">
          <a:xfrm>
            <a:off x="4214813" y="3643313"/>
            <a:ext cx="250825" cy="85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6876" name="Line 10"/>
          <p:cNvSpPr>
            <a:spLocks noChangeShapeType="1"/>
          </p:cNvSpPr>
          <p:nvPr/>
        </p:nvSpPr>
        <p:spPr bwMode="auto">
          <a:xfrm>
            <a:off x="2286000" y="5541963"/>
            <a:ext cx="46482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sk-SK"/>
          </a:p>
        </p:txBody>
      </p:sp>
      <p:graphicFrame>
        <p:nvGraphicFramePr>
          <p:cNvPr id="36877" name="Object 11"/>
          <p:cNvGraphicFramePr>
            <a:graphicFrameLocks noChangeAspect="1"/>
          </p:cNvGraphicFramePr>
          <p:nvPr/>
        </p:nvGraphicFramePr>
        <p:xfrm>
          <a:off x="4487863" y="5521325"/>
          <a:ext cx="274637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93" name="Equation" r:id="rId7" imgW="126725" imgH="177415" progId="Equation.3">
                  <p:embed/>
                </p:oleObj>
              </mc:Choice>
              <mc:Fallback>
                <p:oleObj name="Equation" r:id="rId7" imgW="126725" imgH="177415" progId="Equation.3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7863" y="5521325"/>
                        <a:ext cx="274637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8" name="Line 12"/>
          <p:cNvSpPr>
            <a:spLocks noChangeShapeType="1"/>
          </p:cNvSpPr>
          <p:nvPr/>
        </p:nvSpPr>
        <p:spPr bwMode="auto">
          <a:xfrm>
            <a:off x="3733800" y="4779963"/>
            <a:ext cx="1588" cy="1447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6879" name="Line 13"/>
          <p:cNvSpPr>
            <a:spLocks noChangeShapeType="1"/>
          </p:cNvSpPr>
          <p:nvPr/>
        </p:nvSpPr>
        <p:spPr bwMode="auto">
          <a:xfrm>
            <a:off x="5410200" y="4779963"/>
            <a:ext cx="1588" cy="1447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6880" name="Line 14"/>
          <p:cNvSpPr>
            <a:spLocks noChangeShapeType="1"/>
          </p:cNvSpPr>
          <p:nvPr/>
        </p:nvSpPr>
        <p:spPr bwMode="auto">
          <a:xfrm flipH="1">
            <a:off x="3810000" y="6227763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6881" name="Line 15"/>
          <p:cNvSpPr>
            <a:spLocks noChangeShapeType="1"/>
          </p:cNvSpPr>
          <p:nvPr/>
        </p:nvSpPr>
        <p:spPr bwMode="auto">
          <a:xfrm>
            <a:off x="5105400" y="6227763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6882" name="Text Box 16"/>
          <p:cNvSpPr txBox="1">
            <a:spLocks noChangeArrowheads="1"/>
          </p:cNvSpPr>
          <p:nvPr/>
        </p:nvSpPr>
        <p:spPr bwMode="auto">
          <a:xfrm>
            <a:off x="4191000" y="4703763"/>
            <a:ext cx="914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68%</a:t>
            </a:r>
          </a:p>
        </p:txBody>
      </p:sp>
      <p:sp>
        <p:nvSpPr>
          <p:cNvPr id="36883" name="Line 17"/>
          <p:cNvSpPr>
            <a:spLocks noChangeShapeType="1"/>
          </p:cNvSpPr>
          <p:nvPr/>
        </p:nvSpPr>
        <p:spPr bwMode="auto">
          <a:xfrm>
            <a:off x="4572000" y="4038600"/>
            <a:ext cx="1588" cy="1503363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sk-SK"/>
          </a:p>
        </p:txBody>
      </p:sp>
      <p:graphicFrame>
        <p:nvGraphicFramePr>
          <p:cNvPr id="36884" name="Object 18"/>
          <p:cNvGraphicFramePr>
            <a:graphicFrameLocks noChangeAspect="1"/>
          </p:cNvGraphicFramePr>
          <p:nvPr/>
        </p:nvGraphicFramePr>
        <p:xfrm>
          <a:off x="4105275" y="6026150"/>
          <a:ext cx="93345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94" name="Equation" r:id="rId9" imgW="431613" imgH="203112" progId="Equation.3">
                  <p:embed/>
                </p:oleObj>
              </mc:Choice>
              <mc:Fallback>
                <p:oleObj name="Equation" r:id="rId9" imgW="431613" imgH="203112" progId="Equation.3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5275" y="6026150"/>
                        <a:ext cx="933450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85" name="Freeform 19"/>
          <p:cNvSpPr>
            <a:spLocks/>
          </p:cNvSpPr>
          <p:nvPr/>
        </p:nvSpPr>
        <p:spPr bwMode="auto">
          <a:xfrm>
            <a:off x="2362200" y="4017963"/>
            <a:ext cx="2232025" cy="1452562"/>
          </a:xfrm>
          <a:custGeom>
            <a:avLst/>
            <a:gdLst>
              <a:gd name="T0" fmla="*/ 0 w 1032"/>
              <a:gd name="T1" fmla="*/ 1451096 h 991"/>
              <a:gd name="T2" fmla="*/ 233584 w 1032"/>
              <a:gd name="T3" fmla="*/ 1436439 h 991"/>
              <a:gd name="T4" fmla="*/ 352539 w 1032"/>
              <a:gd name="T5" fmla="*/ 1417384 h 991"/>
              <a:gd name="T6" fmla="*/ 471494 w 1032"/>
              <a:gd name="T7" fmla="*/ 1395398 h 991"/>
              <a:gd name="T8" fmla="*/ 586123 w 1032"/>
              <a:gd name="T9" fmla="*/ 1361685 h 991"/>
              <a:gd name="T10" fmla="*/ 705078 w 1032"/>
              <a:gd name="T11" fmla="*/ 1314781 h 991"/>
              <a:gd name="T12" fmla="*/ 824032 w 1032"/>
              <a:gd name="T13" fmla="*/ 1256151 h 991"/>
              <a:gd name="T14" fmla="*/ 1055454 w 1032"/>
              <a:gd name="T15" fmla="*/ 1089055 h 991"/>
              <a:gd name="T16" fmla="*/ 1289038 w 1032"/>
              <a:gd name="T17" fmla="*/ 851603 h 991"/>
              <a:gd name="T18" fmla="*/ 1526947 w 1032"/>
              <a:gd name="T19" fmla="*/ 565781 h 991"/>
              <a:gd name="T20" fmla="*/ 1641577 w 1032"/>
              <a:gd name="T21" fmla="*/ 420671 h 991"/>
              <a:gd name="T22" fmla="*/ 1760531 w 1032"/>
              <a:gd name="T23" fmla="*/ 287288 h 991"/>
              <a:gd name="T24" fmla="*/ 1877323 w 1032"/>
              <a:gd name="T25" fmla="*/ 170027 h 991"/>
              <a:gd name="T26" fmla="*/ 1991953 w 1032"/>
              <a:gd name="T27" fmla="*/ 77685 h 991"/>
              <a:gd name="T28" fmla="*/ 2110907 w 1032"/>
              <a:gd name="T29" fmla="*/ 19055 h 991"/>
              <a:gd name="T30" fmla="*/ 2229862 w 1032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032" h="991">
                <a:moveTo>
                  <a:pt x="0" y="990"/>
                </a:moveTo>
                <a:lnTo>
                  <a:pt x="108" y="980"/>
                </a:lnTo>
                <a:lnTo>
                  <a:pt x="163" y="967"/>
                </a:lnTo>
                <a:lnTo>
                  <a:pt x="218" y="952"/>
                </a:lnTo>
                <a:lnTo>
                  <a:pt x="271" y="929"/>
                </a:lnTo>
                <a:lnTo>
                  <a:pt x="326" y="897"/>
                </a:lnTo>
                <a:lnTo>
                  <a:pt x="381" y="857"/>
                </a:lnTo>
                <a:lnTo>
                  <a:pt x="488" y="743"/>
                </a:lnTo>
                <a:lnTo>
                  <a:pt x="596" y="581"/>
                </a:lnTo>
                <a:lnTo>
                  <a:pt x="706" y="386"/>
                </a:lnTo>
                <a:lnTo>
                  <a:pt x="759" y="287"/>
                </a:lnTo>
                <a:lnTo>
                  <a:pt x="814" y="196"/>
                </a:lnTo>
                <a:lnTo>
                  <a:pt x="868" y="116"/>
                </a:lnTo>
                <a:lnTo>
                  <a:pt x="921" y="53"/>
                </a:lnTo>
                <a:lnTo>
                  <a:pt x="976" y="13"/>
                </a:lnTo>
                <a:lnTo>
                  <a:pt x="1031" y="0"/>
                </a:lnTo>
              </a:path>
            </a:pathLst>
          </a:custGeom>
          <a:noFill/>
          <a:ln w="50800" cap="rnd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36886" name="Freeform 20"/>
          <p:cNvSpPr>
            <a:spLocks/>
          </p:cNvSpPr>
          <p:nvPr/>
        </p:nvSpPr>
        <p:spPr bwMode="auto">
          <a:xfrm>
            <a:off x="4572000" y="4017963"/>
            <a:ext cx="2227263" cy="1452562"/>
          </a:xfrm>
          <a:custGeom>
            <a:avLst/>
            <a:gdLst>
              <a:gd name="T0" fmla="*/ 2225101 w 1030"/>
              <a:gd name="T1" fmla="*/ 1451096 h 991"/>
              <a:gd name="T2" fmla="*/ 1991562 w 1030"/>
              <a:gd name="T3" fmla="*/ 1436439 h 991"/>
              <a:gd name="T4" fmla="*/ 1872631 w 1030"/>
              <a:gd name="T5" fmla="*/ 1417384 h 991"/>
              <a:gd name="T6" fmla="*/ 1758024 w 1030"/>
              <a:gd name="T7" fmla="*/ 1395398 h 991"/>
              <a:gd name="T8" fmla="*/ 1639093 w 1030"/>
              <a:gd name="T9" fmla="*/ 1361685 h 991"/>
              <a:gd name="T10" fmla="*/ 1520161 w 1030"/>
              <a:gd name="T11" fmla="*/ 1314781 h 991"/>
              <a:gd name="T12" fmla="*/ 1407717 w 1030"/>
              <a:gd name="T13" fmla="*/ 1256151 h 991"/>
              <a:gd name="T14" fmla="*/ 1169854 w 1030"/>
              <a:gd name="T15" fmla="*/ 1089055 h 991"/>
              <a:gd name="T16" fmla="*/ 936315 w 1030"/>
              <a:gd name="T17" fmla="*/ 851603 h 991"/>
              <a:gd name="T18" fmla="*/ 702777 w 1030"/>
              <a:gd name="T19" fmla="*/ 565781 h 991"/>
              <a:gd name="T20" fmla="*/ 583846 w 1030"/>
              <a:gd name="T21" fmla="*/ 420671 h 991"/>
              <a:gd name="T22" fmla="*/ 464914 w 1030"/>
              <a:gd name="T23" fmla="*/ 287288 h 991"/>
              <a:gd name="T24" fmla="*/ 352470 w 1030"/>
              <a:gd name="T25" fmla="*/ 170027 h 991"/>
              <a:gd name="T26" fmla="*/ 233538 w 1030"/>
              <a:gd name="T27" fmla="*/ 77685 h 991"/>
              <a:gd name="T28" fmla="*/ 114607 w 1030"/>
              <a:gd name="T29" fmla="*/ 19055 h 991"/>
              <a:gd name="T30" fmla="*/ 0 w 1030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030" h="991">
                <a:moveTo>
                  <a:pt x="1029" y="990"/>
                </a:moveTo>
                <a:lnTo>
                  <a:pt x="921" y="980"/>
                </a:lnTo>
                <a:lnTo>
                  <a:pt x="866" y="967"/>
                </a:lnTo>
                <a:lnTo>
                  <a:pt x="813" y="952"/>
                </a:lnTo>
                <a:lnTo>
                  <a:pt x="758" y="929"/>
                </a:lnTo>
                <a:lnTo>
                  <a:pt x="703" y="897"/>
                </a:lnTo>
                <a:lnTo>
                  <a:pt x="651" y="857"/>
                </a:lnTo>
                <a:lnTo>
                  <a:pt x="541" y="743"/>
                </a:lnTo>
                <a:lnTo>
                  <a:pt x="433" y="581"/>
                </a:lnTo>
                <a:lnTo>
                  <a:pt x="325" y="386"/>
                </a:lnTo>
                <a:lnTo>
                  <a:pt x="270" y="287"/>
                </a:lnTo>
                <a:lnTo>
                  <a:pt x="215" y="196"/>
                </a:lnTo>
                <a:lnTo>
                  <a:pt x="163" y="116"/>
                </a:lnTo>
                <a:lnTo>
                  <a:pt x="108" y="53"/>
                </a:lnTo>
                <a:lnTo>
                  <a:pt x="53" y="13"/>
                </a:lnTo>
                <a:lnTo>
                  <a:pt x="0" y="0"/>
                </a:lnTo>
              </a:path>
            </a:pathLst>
          </a:custGeom>
          <a:noFill/>
          <a:ln w="50800" cap="rnd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</p:spTree>
    <p:custDataLst>
      <p:tags r:id="rId2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4" name="Rectangle 4"/>
          <p:cNvSpPr>
            <a:spLocks noGrp="1" noChangeArrowheads="1"/>
          </p:cNvSpPr>
          <p:nvPr>
            <p:ph idx="1"/>
          </p:nvPr>
        </p:nvSpPr>
        <p:spPr>
          <a:xfrm>
            <a:off x="300038" y="1398588"/>
            <a:ext cx="80772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solidFill>
                  <a:schemeClr val="folHlink"/>
                </a:solidFill>
              </a:rPr>
              <a:t>	</a:t>
            </a:r>
            <a:r>
              <a:rPr lang="sk-SK" dirty="0">
                <a:solidFill>
                  <a:schemeClr val="folHlink"/>
                </a:solidFill>
              </a:rPr>
              <a:t>             </a:t>
            </a:r>
            <a:r>
              <a:rPr lang="en-US" dirty="0">
                <a:solidFill>
                  <a:schemeClr val="folHlink"/>
                </a:solidFill>
              </a:rPr>
              <a:t>	</a:t>
            </a:r>
            <a:r>
              <a:rPr lang="en-US" dirty="0"/>
              <a:t>contains about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95%</a:t>
            </a:r>
            <a:r>
              <a:rPr lang="en-US" dirty="0"/>
              <a:t> of the values in the population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/>
              <a:t>	or the sample.</a:t>
            </a:r>
          </a:p>
          <a:p>
            <a:pPr eaLnBrk="1" hangingPunct="1"/>
            <a:r>
              <a:rPr lang="en-US" dirty="0">
                <a:solidFill>
                  <a:schemeClr val="folHlink"/>
                </a:solidFill>
              </a:rPr>
              <a:t>		</a:t>
            </a:r>
            <a:r>
              <a:rPr lang="sk-SK" dirty="0">
                <a:solidFill>
                  <a:schemeClr val="folHlink"/>
                </a:solidFill>
              </a:rPr>
              <a:t>      </a:t>
            </a:r>
            <a:r>
              <a:rPr lang="en-US" dirty="0"/>
              <a:t>contains about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99.7%</a:t>
            </a:r>
            <a:r>
              <a:rPr lang="en-US" dirty="0"/>
              <a:t> of the values in the population </a:t>
            </a:r>
          </a:p>
          <a:p>
            <a:pPr marL="0" indent="0" eaLnBrk="1" hangingPunct="1">
              <a:buNone/>
            </a:pPr>
            <a:r>
              <a:rPr lang="en-US" dirty="0"/>
              <a:t>	or the sample.</a:t>
            </a:r>
          </a:p>
        </p:txBody>
      </p:sp>
      <p:sp>
        <p:nvSpPr>
          <p:cNvPr id="37892" name="Freeform 2"/>
          <p:cNvSpPr>
            <a:spLocks/>
          </p:cNvSpPr>
          <p:nvPr/>
        </p:nvSpPr>
        <p:spPr bwMode="auto">
          <a:xfrm>
            <a:off x="6859588" y="3797300"/>
            <a:ext cx="1512887" cy="1660525"/>
          </a:xfrm>
          <a:custGeom>
            <a:avLst/>
            <a:gdLst>
              <a:gd name="T0" fmla="*/ 0 w 953"/>
              <a:gd name="T1" fmla="*/ 1655763 h 1046"/>
              <a:gd name="T2" fmla="*/ 0 w 953"/>
              <a:gd name="T3" fmla="*/ 0 h 1046"/>
              <a:gd name="T4" fmla="*/ 152400 w 953"/>
              <a:gd name="T5" fmla="*/ 60325 h 1046"/>
              <a:gd name="T6" fmla="*/ 304800 w 953"/>
              <a:gd name="T7" fmla="*/ 220663 h 1046"/>
              <a:gd name="T8" fmla="*/ 419100 w 953"/>
              <a:gd name="T9" fmla="*/ 381000 h 1046"/>
              <a:gd name="T10" fmla="*/ 523875 w 953"/>
              <a:gd name="T11" fmla="*/ 571500 h 1046"/>
              <a:gd name="T12" fmla="*/ 571500 w 953"/>
              <a:gd name="T13" fmla="*/ 695325 h 1046"/>
              <a:gd name="T14" fmla="*/ 657225 w 953"/>
              <a:gd name="T15" fmla="*/ 828675 h 1046"/>
              <a:gd name="T16" fmla="*/ 733425 w 953"/>
              <a:gd name="T17" fmla="*/ 998538 h 1046"/>
              <a:gd name="T18" fmla="*/ 838200 w 953"/>
              <a:gd name="T19" fmla="*/ 1133475 h 1046"/>
              <a:gd name="T20" fmla="*/ 981075 w 953"/>
              <a:gd name="T21" fmla="*/ 1304925 h 1046"/>
              <a:gd name="T22" fmla="*/ 1238250 w 953"/>
              <a:gd name="T23" fmla="*/ 1516063 h 1046"/>
              <a:gd name="T24" fmla="*/ 1503362 w 953"/>
              <a:gd name="T25" fmla="*/ 1565275 h 1046"/>
              <a:gd name="T26" fmla="*/ 1512887 w 953"/>
              <a:gd name="T27" fmla="*/ 1660525 h 1046"/>
              <a:gd name="T28" fmla="*/ 0 w 953"/>
              <a:gd name="T29" fmla="*/ 1655763 h 104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953" h="1046">
                <a:moveTo>
                  <a:pt x="0" y="1043"/>
                </a:moveTo>
                <a:lnTo>
                  <a:pt x="0" y="0"/>
                </a:lnTo>
                <a:lnTo>
                  <a:pt x="96" y="38"/>
                </a:lnTo>
                <a:lnTo>
                  <a:pt x="192" y="139"/>
                </a:lnTo>
                <a:lnTo>
                  <a:pt x="264" y="240"/>
                </a:lnTo>
                <a:lnTo>
                  <a:pt x="330" y="360"/>
                </a:lnTo>
                <a:lnTo>
                  <a:pt x="360" y="438"/>
                </a:lnTo>
                <a:lnTo>
                  <a:pt x="414" y="522"/>
                </a:lnTo>
                <a:lnTo>
                  <a:pt x="462" y="629"/>
                </a:lnTo>
                <a:lnTo>
                  <a:pt x="528" y="714"/>
                </a:lnTo>
                <a:lnTo>
                  <a:pt x="618" y="822"/>
                </a:lnTo>
                <a:lnTo>
                  <a:pt x="780" y="955"/>
                </a:lnTo>
                <a:lnTo>
                  <a:pt x="947" y="986"/>
                </a:lnTo>
                <a:lnTo>
                  <a:pt x="953" y="1046"/>
                </a:lnTo>
                <a:lnTo>
                  <a:pt x="0" y="1043"/>
                </a:lnTo>
                <a:close/>
              </a:path>
            </a:pathLst>
          </a:custGeom>
          <a:solidFill>
            <a:srgbClr val="FDE0BD"/>
          </a:solidFill>
          <a:ln w="12700" cap="flat" cmpd="sng">
            <a:solidFill>
              <a:srgbClr val="C1BAF8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37893" name="Freeform 3"/>
          <p:cNvSpPr>
            <a:spLocks/>
          </p:cNvSpPr>
          <p:nvPr/>
        </p:nvSpPr>
        <p:spPr bwMode="auto">
          <a:xfrm>
            <a:off x="2362200" y="3829050"/>
            <a:ext cx="1076325" cy="1638300"/>
          </a:xfrm>
          <a:custGeom>
            <a:avLst/>
            <a:gdLst>
              <a:gd name="T0" fmla="*/ 0 w 678"/>
              <a:gd name="T1" fmla="*/ 1638300 h 1032"/>
              <a:gd name="T2" fmla="*/ 0 w 678"/>
              <a:gd name="T3" fmla="*/ 0 h 1032"/>
              <a:gd name="T4" fmla="*/ 152400 w 678"/>
              <a:gd name="T5" fmla="*/ 57150 h 1032"/>
              <a:gd name="T6" fmla="*/ 333375 w 678"/>
              <a:gd name="T7" fmla="*/ 247650 h 1032"/>
              <a:gd name="T8" fmla="*/ 447675 w 678"/>
              <a:gd name="T9" fmla="*/ 457200 h 1032"/>
              <a:gd name="T10" fmla="*/ 581025 w 678"/>
              <a:gd name="T11" fmla="*/ 685800 h 1032"/>
              <a:gd name="T12" fmla="*/ 666750 w 678"/>
              <a:gd name="T13" fmla="*/ 857250 h 1032"/>
              <a:gd name="T14" fmla="*/ 752475 w 678"/>
              <a:gd name="T15" fmla="*/ 990600 h 1032"/>
              <a:gd name="T16" fmla="*/ 838200 w 678"/>
              <a:gd name="T17" fmla="*/ 1143000 h 1032"/>
              <a:gd name="T18" fmla="*/ 901700 w 678"/>
              <a:gd name="T19" fmla="*/ 1238250 h 1032"/>
              <a:gd name="T20" fmla="*/ 1027113 w 678"/>
              <a:gd name="T21" fmla="*/ 1352550 h 1032"/>
              <a:gd name="T22" fmla="*/ 1076325 w 678"/>
              <a:gd name="T23" fmla="*/ 1381125 h 1032"/>
              <a:gd name="T24" fmla="*/ 1076325 w 678"/>
              <a:gd name="T25" fmla="*/ 1638300 h 1032"/>
              <a:gd name="T26" fmla="*/ 0 w 678"/>
              <a:gd name="T27" fmla="*/ 1638300 h 103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678" h="1032">
                <a:moveTo>
                  <a:pt x="0" y="1032"/>
                </a:moveTo>
                <a:lnTo>
                  <a:pt x="0" y="0"/>
                </a:lnTo>
                <a:lnTo>
                  <a:pt x="96" y="36"/>
                </a:lnTo>
                <a:lnTo>
                  <a:pt x="210" y="156"/>
                </a:lnTo>
                <a:lnTo>
                  <a:pt x="282" y="288"/>
                </a:lnTo>
                <a:lnTo>
                  <a:pt x="366" y="432"/>
                </a:lnTo>
                <a:lnTo>
                  <a:pt x="420" y="540"/>
                </a:lnTo>
                <a:lnTo>
                  <a:pt x="474" y="624"/>
                </a:lnTo>
                <a:lnTo>
                  <a:pt x="528" y="720"/>
                </a:lnTo>
                <a:lnTo>
                  <a:pt x="568" y="780"/>
                </a:lnTo>
                <a:lnTo>
                  <a:pt x="647" y="852"/>
                </a:lnTo>
                <a:lnTo>
                  <a:pt x="678" y="870"/>
                </a:lnTo>
                <a:lnTo>
                  <a:pt x="678" y="1032"/>
                </a:lnTo>
                <a:lnTo>
                  <a:pt x="0" y="1032"/>
                </a:lnTo>
                <a:close/>
              </a:path>
            </a:pathLst>
          </a:custGeom>
          <a:solidFill>
            <a:srgbClr val="CCFFCC"/>
          </a:solidFill>
          <a:ln w="12700" cap="flat" cmpd="sng">
            <a:solidFill>
              <a:srgbClr val="CCFFCC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37895" name="Rectangle 5"/>
          <p:cNvSpPr>
            <a:spLocks noChangeArrowheads="1"/>
          </p:cNvSpPr>
          <p:nvPr/>
        </p:nvSpPr>
        <p:spPr bwMode="auto">
          <a:xfrm>
            <a:off x="477838" y="424320"/>
            <a:ext cx="7721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5342" tIns="42672" rIns="85342" bIns="42672" anchor="b"/>
          <a:lstStyle/>
          <a:p>
            <a:pPr algn="ctr"/>
            <a:r>
              <a:rPr lang="en-US" sz="4000" b="0" dirty="0"/>
              <a:t>The Empirical Rule</a:t>
            </a:r>
          </a:p>
        </p:txBody>
      </p:sp>
      <p:graphicFrame>
        <p:nvGraphicFramePr>
          <p:cNvPr id="3789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8266915"/>
              </p:ext>
            </p:extLst>
          </p:nvPr>
        </p:nvGraphicFramePr>
        <p:xfrm>
          <a:off x="609599" y="1347309"/>
          <a:ext cx="1243012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92" name="Equation" r:id="rId5" imgW="507780" imgH="203112" progId="Equation.3">
                  <p:embed/>
                </p:oleObj>
              </mc:Choice>
              <mc:Fallback>
                <p:oleObj name="Equation" r:id="rId5" imgW="507780" imgH="203112" progId="Equation.3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599" y="1347309"/>
                        <a:ext cx="1243012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1916693"/>
              </p:ext>
            </p:extLst>
          </p:nvPr>
        </p:nvGraphicFramePr>
        <p:xfrm>
          <a:off x="569185" y="2047568"/>
          <a:ext cx="1246188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93" name="Equation" r:id="rId7" imgW="507780" imgH="203112" progId="Equation.3">
                  <p:embed/>
                </p:oleObj>
              </mc:Choice>
              <mc:Fallback>
                <p:oleObj name="Equation" r:id="rId7" imgW="507780" imgH="203112" progId="Equation.3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185" y="2047568"/>
                        <a:ext cx="1246188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8" name="Freeform 8"/>
          <p:cNvSpPr>
            <a:spLocks/>
          </p:cNvSpPr>
          <p:nvPr/>
        </p:nvSpPr>
        <p:spPr bwMode="auto">
          <a:xfrm>
            <a:off x="5324475" y="3806825"/>
            <a:ext cx="1535113" cy="1670050"/>
          </a:xfrm>
          <a:custGeom>
            <a:avLst/>
            <a:gdLst>
              <a:gd name="T0" fmla="*/ 1535113 w 967"/>
              <a:gd name="T1" fmla="*/ 1647825 h 1052"/>
              <a:gd name="T2" fmla="*/ 1535113 w 967"/>
              <a:gd name="T3" fmla="*/ 0 h 1052"/>
              <a:gd name="T4" fmla="*/ 1382713 w 967"/>
              <a:gd name="T5" fmla="*/ 123825 h 1052"/>
              <a:gd name="T6" fmla="*/ 1230313 w 967"/>
              <a:gd name="T7" fmla="*/ 276225 h 1052"/>
              <a:gd name="T8" fmla="*/ 1125538 w 967"/>
              <a:gd name="T9" fmla="*/ 495300 h 1052"/>
              <a:gd name="T10" fmla="*/ 1001713 w 967"/>
              <a:gd name="T11" fmla="*/ 733425 h 1052"/>
              <a:gd name="T12" fmla="*/ 925513 w 967"/>
              <a:gd name="T13" fmla="*/ 885825 h 1052"/>
              <a:gd name="T14" fmla="*/ 801688 w 967"/>
              <a:gd name="T15" fmla="*/ 1019175 h 1052"/>
              <a:gd name="T16" fmla="*/ 696913 w 967"/>
              <a:gd name="T17" fmla="*/ 1190625 h 1052"/>
              <a:gd name="T18" fmla="*/ 544513 w 967"/>
              <a:gd name="T19" fmla="*/ 1362075 h 1052"/>
              <a:gd name="T20" fmla="*/ 296863 w 967"/>
              <a:gd name="T21" fmla="*/ 1514475 h 1052"/>
              <a:gd name="T22" fmla="*/ 0 w 967"/>
              <a:gd name="T23" fmla="*/ 1574800 h 1052"/>
              <a:gd name="T24" fmla="*/ 9525 w 967"/>
              <a:gd name="T25" fmla="*/ 1670050 h 1052"/>
              <a:gd name="T26" fmla="*/ 1535113 w 967"/>
              <a:gd name="T27" fmla="*/ 1647825 h 105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967" h="1052">
                <a:moveTo>
                  <a:pt x="967" y="1038"/>
                </a:moveTo>
                <a:lnTo>
                  <a:pt x="967" y="0"/>
                </a:lnTo>
                <a:lnTo>
                  <a:pt x="871" y="78"/>
                </a:lnTo>
                <a:lnTo>
                  <a:pt x="775" y="174"/>
                </a:lnTo>
                <a:lnTo>
                  <a:pt x="709" y="312"/>
                </a:lnTo>
                <a:lnTo>
                  <a:pt x="631" y="462"/>
                </a:lnTo>
                <a:lnTo>
                  <a:pt x="583" y="558"/>
                </a:lnTo>
                <a:lnTo>
                  <a:pt x="505" y="642"/>
                </a:lnTo>
                <a:lnTo>
                  <a:pt x="439" y="750"/>
                </a:lnTo>
                <a:lnTo>
                  <a:pt x="343" y="858"/>
                </a:lnTo>
                <a:lnTo>
                  <a:pt x="187" y="954"/>
                </a:lnTo>
                <a:lnTo>
                  <a:pt x="0" y="992"/>
                </a:lnTo>
                <a:lnTo>
                  <a:pt x="6" y="1052"/>
                </a:lnTo>
                <a:lnTo>
                  <a:pt x="967" y="1038"/>
                </a:lnTo>
                <a:close/>
              </a:path>
            </a:pathLst>
          </a:custGeom>
          <a:solidFill>
            <a:srgbClr val="FDE0BD"/>
          </a:solidFill>
          <a:ln w="12700" cap="flat" cmpd="sng">
            <a:solidFill>
              <a:srgbClr val="C1BAF8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37899" name="Freeform 9"/>
          <p:cNvSpPr>
            <a:spLocks/>
          </p:cNvSpPr>
          <p:nvPr/>
        </p:nvSpPr>
        <p:spPr bwMode="auto">
          <a:xfrm>
            <a:off x="6894513" y="3810000"/>
            <a:ext cx="1635125" cy="1573213"/>
          </a:xfrm>
          <a:custGeom>
            <a:avLst/>
            <a:gdLst>
              <a:gd name="T0" fmla="*/ 1633538 w 1030"/>
              <a:gd name="T1" fmla="*/ 1571625 h 991"/>
              <a:gd name="T2" fmla="*/ 1462088 w 1030"/>
              <a:gd name="T3" fmla="*/ 1555750 h 991"/>
              <a:gd name="T4" fmla="*/ 1374775 w 1030"/>
              <a:gd name="T5" fmla="*/ 1535113 h 991"/>
              <a:gd name="T6" fmla="*/ 1290638 w 1030"/>
              <a:gd name="T7" fmla="*/ 1511300 h 991"/>
              <a:gd name="T8" fmla="*/ 1203325 w 1030"/>
              <a:gd name="T9" fmla="*/ 1474788 h 991"/>
              <a:gd name="T10" fmla="*/ 1116013 w 1030"/>
              <a:gd name="T11" fmla="*/ 1423988 h 991"/>
              <a:gd name="T12" fmla="*/ 1033463 w 1030"/>
              <a:gd name="T13" fmla="*/ 1360488 h 991"/>
              <a:gd name="T14" fmla="*/ 858838 w 1030"/>
              <a:gd name="T15" fmla="*/ 1179513 h 991"/>
              <a:gd name="T16" fmla="*/ 687388 w 1030"/>
              <a:gd name="T17" fmla="*/ 922338 h 991"/>
              <a:gd name="T18" fmla="*/ 515938 w 1030"/>
              <a:gd name="T19" fmla="*/ 612775 h 991"/>
              <a:gd name="T20" fmla="*/ 428625 w 1030"/>
              <a:gd name="T21" fmla="*/ 455613 h 991"/>
              <a:gd name="T22" fmla="*/ 341313 w 1030"/>
              <a:gd name="T23" fmla="*/ 311150 h 991"/>
              <a:gd name="T24" fmla="*/ 258763 w 1030"/>
              <a:gd name="T25" fmla="*/ 184150 h 991"/>
              <a:gd name="T26" fmla="*/ 171450 w 1030"/>
              <a:gd name="T27" fmla="*/ 84138 h 991"/>
              <a:gd name="T28" fmla="*/ 84138 w 1030"/>
              <a:gd name="T29" fmla="*/ 20638 h 991"/>
              <a:gd name="T30" fmla="*/ 0 w 1030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030" h="991">
                <a:moveTo>
                  <a:pt x="1029" y="990"/>
                </a:moveTo>
                <a:lnTo>
                  <a:pt x="921" y="980"/>
                </a:lnTo>
                <a:lnTo>
                  <a:pt x="866" y="967"/>
                </a:lnTo>
                <a:lnTo>
                  <a:pt x="813" y="952"/>
                </a:lnTo>
                <a:lnTo>
                  <a:pt x="758" y="929"/>
                </a:lnTo>
                <a:lnTo>
                  <a:pt x="703" y="897"/>
                </a:lnTo>
                <a:lnTo>
                  <a:pt x="651" y="857"/>
                </a:lnTo>
                <a:lnTo>
                  <a:pt x="541" y="743"/>
                </a:lnTo>
                <a:lnTo>
                  <a:pt x="433" y="581"/>
                </a:lnTo>
                <a:lnTo>
                  <a:pt x="325" y="386"/>
                </a:lnTo>
                <a:lnTo>
                  <a:pt x="270" y="287"/>
                </a:lnTo>
                <a:lnTo>
                  <a:pt x="215" y="196"/>
                </a:lnTo>
                <a:lnTo>
                  <a:pt x="163" y="116"/>
                </a:lnTo>
                <a:lnTo>
                  <a:pt x="108" y="53"/>
                </a:lnTo>
                <a:lnTo>
                  <a:pt x="53" y="13"/>
                </a:lnTo>
                <a:lnTo>
                  <a:pt x="0" y="0"/>
                </a:lnTo>
              </a:path>
            </a:pathLst>
          </a:custGeom>
          <a:noFill/>
          <a:ln w="50800" cap="rnd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37900" name="Freeform 10"/>
          <p:cNvSpPr>
            <a:spLocks/>
          </p:cNvSpPr>
          <p:nvPr/>
        </p:nvSpPr>
        <p:spPr bwMode="auto">
          <a:xfrm>
            <a:off x="5257800" y="3810000"/>
            <a:ext cx="1638300" cy="1573213"/>
          </a:xfrm>
          <a:custGeom>
            <a:avLst/>
            <a:gdLst>
              <a:gd name="T0" fmla="*/ 0 w 1032"/>
              <a:gd name="T1" fmla="*/ 1571625 h 991"/>
              <a:gd name="T2" fmla="*/ 171450 w 1032"/>
              <a:gd name="T3" fmla="*/ 1555750 h 991"/>
              <a:gd name="T4" fmla="*/ 258763 w 1032"/>
              <a:gd name="T5" fmla="*/ 1535113 h 991"/>
              <a:gd name="T6" fmla="*/ 346075 w 1032"/>
              <a:gd name="T7" fmla="*/ 1511300 h 991"/>
              <a:gd name="T8" fmla="*/ 430213 w 1032"/>
              <a:gd name="T9" fmla="*/ 1474788 h 991"/>
              <a:gd name="T10" fmla="*/ 517525 w 1032"/>
              <a:gd name="T11" fmla="*/ 1423988 h 991"/>
              <a:gd name="T12" fmla="*/ 604838 w 1032"/>
              <a:gd name="T13" fmla="*/ 1360488 h 991"/>
              <a:gd name="T14" fmla="*/ 774700 w 1032"/>
              <a:gd name="T15" fmla="*/ 1179513 h 991"/>
              <a:gd name="T16" fmla="*/ 946150 w 1032"/>
              <a:gd name="T17" fmla="*/ 922338 h 991"/>
              <a:gd name="T18" fmla="*/ 1120775 w 1032"/>
              <a:gd name="T19" fmla="*/ 612775 h 991"/>
              <a:gd name="T20" fmla="*/ 1204913 w 1032"/>
              <a:gd name="T21" fmla="*/ 455613 h 991"/>
              <a:gd name="T22" fmla="*/ 1292225 w 1032"/>
              <a:gd name="T23" fmla="*/ 311150 h 991"/>
              <a:gd name="T24" fmla="*/ 1377950 w 1032"/>
              <a:gd name="T25" fmla="*/ 184150 h 991"/>
              <a:gd name="T26" fmla="*/ 1462088 w 1032"/>
              <a:gd name="T27" fmla="*/ 84138 h 991"/>
              <a:gd name="T28" fmla="*/ 1549400 w 1032"/>
              <a:gd name="T29" fmla="*/ 20638 h 991"/>
              <a:gd name="T30" fmla="*/ 1636713 w 1032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032" h="991">
                <a:moveTo>
                  <a:pt x="0" y="990"/>
                </a:moveTo>
                <a:lnTo>
                  <a:pt x="108" y="980"/>
                </a:lnTo>
                <a:lnTo>
                  <a:pt x="163" y="967"/>
                </a:lnTo>
                <a:lnTo>
                  <a:pt x="218" y="952"/>
                </a:lnTo>
                <a:lnTo>
                  <a:pt x="271" y="929"/>
                </a:lnTo>
                <a:lnTo>
                  <a:pt x="326" y="897"/>
                </a:lnTo>
                <a:lnTo>
                  <a:pt x="381" y="857"/>
                </a:lnTo>
                <a:lnTo>
                  <a:pt x="488" y="743"/>
                </a:lnTo>
                <a:lnTo>
                  <a:pt x="596" y="581"/>
                </a:lnTo>
                <a:lnTo>
                  <a:pt x="706" y="386"/>
                </a:lnTo>
                <a:lnTo>
                  <a:pt x="759" y="287"/>
                </a:lnTo>
                <a:lnTo>
                  <a:pt x="814" y="196"/>
                </a:lnTo>
                <a:lnTo>
                  <a:pt x="868" y="116"/>
                </a:lnTo>
                <a:lnTo>
                  <a:pt x="921" y="53"/>
                </a:lnTo>
                <a:lnTo>
                  <a:pt x="976" y="13"/>
                </a:lnTo>
                <a:lnTo>
                  <a:pt x="1031" y="0"/>
                </a:lnTo>
              </a:path>
            </a:pathLst>
          </a:custGeom>
          <a:noFill/>
          <a:ln w="50800" cap="rnd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37901" name="Freeform 11"/>
          <p:cNvSpPr>
            <a:spLocks/>
          </p:cNvSpPr>
          <p:nvPr/>
        </p:nvSpPr>
        <p:spPr bwMode="auto">
          <a:xfrm>
            <a:off x="5240338" y="5465763"/>
            <a:ext cx="3289300" cy="7937"/>
          </a:xfrm>
          <a:custGeom>
            <a:avLst/>
            <a:gdLst>
              <a:gd name="T0" fmla="*/ 0 w 2072"/>
              <a:gd name="T1" fmla="*/ 7937 h 5"/>
              <a:gd name="T2" fmla="*/ 19050 w 2072"/>
              <a:gd name="T3" fmla="*/ 0 h 5"/>
              <a:gd name="T4" fmla="*/ 3289300 w 2072"/>
              <a:gd name="T5" fmla="*/ 0 h 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72" h="5">
                <a:moveTo>
                  <a:pt x="0" y="5"/>
                </a:moveTo>
                <a:lnTo>
                  <a:pt x="12" y="0"/>
                </a:lnTo>
                <a:lnTo>
                  <a:pt x="2072" y="0"/>
                </a:lnTo>
              </a:path>
            </a:pathLst>
          </a:custGeom>
          <a:noFill/>
          <a:ln w="508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37902" name="Freeform 12"/>
          <p:cNvSpPr>
            <a:spLocks/>
          </p:cNvSpPr>
          <p:nvPr/>
        </p:nvSpPr>
        <p:spPr bwMode="auto">
          <a:xfrm>
            <a:off x="1295400" y="3829050"/>
            <a:ext cx="1066800" cy="1657350"/>
          </a:xfrm>
          <a:custGeom>
            <a:avLst/>
            <a:gdLst>
              <a:gd name="T0" fmla="*/ 1066800 w 666"/>
              <a:gd name="T1" fmla="*/ 1657350 h 1044"/>
              <a:gd name="T2" fmla="*/ 1066800 w 666"/>
              <a:gd name="T3" fmla="*/ 0 h 1044"/>
              <a:gd name="T4" fmla="*/ 922638 w 666"/>
              <a:gd name="T5" fmla="*/ 95250 h 1044"/>
              <a:gd name="T6" fmla="*/ 759254 w 666"/>
              <a:gd name="T7" fmla="*/ 285750 h 1044"/>
              <a:gd name="T8" fmla="*/ 682368 w 666"/>
              <a:gd name="T9" fmla="*/ 514350 h 1044"/>
              <a:gd name="T10" fmla="*/ 528595 w 666"/>
              <a:gd name="T11" fmla="*/ 742950 h 1044"/>
              <a:gd name="T12" fmla="*/ 451708 w 666"/>
              <a:gd name="T13" fmla="*/ 895350 h 1044"/>
              <a:gd name="T14" fmla="*/ 336378 w 666"/>
              <a:gd name="T15" fmla="*/ 1047750 h 1044"/>
              <a:gd name="T16" fmla="*/ 221049 w 666"/>
              <a:gd name="T17" fmla="*/ 1200150 h 1044"/>
              <a:gd name="T18" fmla="*/ 172995 w 666"/>
              <a:gd name="T19" fmla="*/ 1257300 h 1044"/>
              <a:gd name="T20" fmla="*/ 48054 w 666"/>
              <a:gd name="T21" fmla="*/ 1371600 h 1044"/>
              <a:gd name="T22" fmla="*/ 0 w 666"/>
              <a:gd name="T23" fmla="*/ 1400175 h 1044"/>
              <a:gd name="T24" fmla="*/ 0 w 666"/>
              <a:gd name="T25" fmla="*/ 1657350 h 1044"/>
              <a:gd name="T26" fmla="*/ 1066800 w 666"/>
              <a:gd name="T27" fmla="*/ 1657350 h 104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666" h="1044">
                <a:moveTo>
                  <a:pt x="666" y="1044"/>
                </a:moveTo>
                <a:lnTo>
                  <a:pt x="666" y="0"/>
                </a:lnTo>
                <a:lnTo>
                  <a:pt x="576" y="60"/>
                </a:lnTo>
                <a:lnTo>
                  <a:pt x="474" y="180"/>
                </a:lnTo>
                <a:lnTo>
                  <a:pt x="426" y="324"/>
                </a:lnTo>
                <a:lnTo>
                  <a:pt x="330" y="468"/>
                </a:lnTo>
                <a:lnTo>
                  <a:pt x="282" y="564"/>
                </a:lnTo>
                <a:lnTo>
                  <a:pt x="210" y="660"/>
                </a:lnTo>
                <a:lnTo>
                  <a:pt x="138" y="756"/>
                </a:lnTo>
                <a:lnTo>
                  <a:pt x="108" y="792"/>
                </a:lnTo>
                <a:lnTo>
                  <a:pt x="30" y="864"/>
                </a:lnTo>
                <a:lnTo>
                  <a:pt x="0" y="882"/>
                </a:lnTo>
                <a:lnTo>
                  <a:pt x="0" y="1044"/>
                </a:lnTo>
                <a:lnTo>
                  <a:pt x="666" y="1044"/>
                </a:lnTo>
                <a:close/>
              </a:path>
            </a:pathLst>
          </a:custGeom>
          <a:solidFill>
            <a:srgbClr val="CCFFCC"/>
          </a:solidFill>
          <a:ln w="12700" cap="flat" cmpd="sng">
            <a:solidFill>
              <a:srgbClr val="CCFFCC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37903" name="Line 13"/>
          <p:cNvSpPr>
            <a:spLocks noChangeShapeType="1"/>
          </p:cNvSpPr>
          <p:nvPr/>
        </p:nvSpPr>
        <p:spPr bwMode="auto">
          <a:xfrm>
            <a:off x="2362200" y="3810000"/>
            <a:ext cx="0" cy="16764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7904" name="Freeform 14"/>
          <p:cNvSpPr>
            <a:spLocks/>
          </p:cNvSpPr>
          <p:nvPr/>
        </p:nvSpPr>
        <p:spPr bwMode="auto">
          <a:xfrm>
            <a:off x="2397125" y="3841750"/>
            <a:ext cx="1635125" cy="1573213"/>
          </a:xfrm>
          <a:custGeom>
            <a:avLst/>
            <a:gdLst>
              <a:gd name="T0" fmla="*/ 1633538 w 1030"/>
              <a:gd name="T1" fmla="*/ 1571625 h 991"/>
              <a:gd name="T2" fmla="*/ 1462088 w 1030"/>
              <a:gd name="T3" fmla="*/ 1555750 h 991"/>
              <a:gd name="T4" fmla="*/ 1374775 w 1030"/>
              <a:gd name="T5" fmla="*/ 1535113 h 991"/>
              <a:gd name="T6" fmla="*/ 1290638 w 1030"/>
              <a:gd name="T7" fmla="*/ 1511300 h 991"/>
              <a:gd name="T8" fmla="*/ 1203325 w 1030"/>
              <a:gd name="T9" fmla="*/ 1474788 h 991"/>
              <a:gd name="T10" fmla="*/ 1116013 w 1030"/>
              <a:gd name="T11" fmla="*/ 1423988 h 991"/>
              <a:gd name="T12" fmla="*/ 1033463 w 1030"/>
              <a:gd name="T13" fmla="*/ 1360488 h 991"/>
              <a:gd name="T14" fmla="*/ 858838 w 1030"/>
              <a:gd name="T15" fmla="*/ 1179513 h 991"/>
              <a:gd name="T16" fmla="*/ 687388 w 1030"/>
              <a:gd name="T17" fmla="*/ 922338 h 991"/>
              <a:gd name="T18" fmla="*/ 515938 w 1030"/>
              <a:gd name="T19" fmla="*/ 612775 h 991"/>
              <a:gd name="T20" fmla="*/ 428625 w 1030"/>
              <a:gd name="T21" fmla="*/ 455613 h 991"/>
              <a:gd name="T22" fmla="*/ 341313 w 1030"/>
              <a:gd name="T23" fmla="*/ 311150 h 991"/>
              <a:gd name="T24" fmla="*/ 258763 w 1030"/>
              <a:gd name="T25" fmla="*/ 184150 h 991"/>
              <a:gd name="T26" fmla="*/ 171450 w 1030"/>
              <a:gd name="T27" fmla="*/ 84138 h 991"/>
              <a:gd name="T28" fmla="*/ 84138 w 1030"/>
              <a:gd name="T29" fmla="*/ 20638 h 991"/>
              <a:gd name="T30" fmla="*/ 0 w 1030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030" h="991">
                <a:moveTo>
                  <a:pt x="1029" y="990"/>
                </a:moveTo>
                <a:lnTo>
                  <a:pt x="921" y="980"/>
                </a:lnTo>
                <a:lnTo>
                  <a:pt x="866" y="967"/>
                </a:lnTo>
                <a:lnTo>
                  <a:pt x="813" y="952"/>
                </a:lnTo>
                <a:lnTo>
                  <a:pt x="758" y="929"/>
                </a:lnTo>
                <a:lnTo>
                  <a:pt x="703" y="897"/>
                </a:lnTo>
                <a:lnTo>
                  <a:pt x="651" y="857"/>
                </a:lnTo>
                <a:lnTo>
                  <a:pt x="541" y="743"/>
                </a:lnTo>
                <a:lnTo>
                  <a:pt x="433" y="581"/>
                </a:lnTo>
                <a:lnTo>
                  <a:pt x="325" y="386"/>
                </a:lnTo>
                <a:lnTo>
                  <a:pt x="270" y="287"/>
                </a:lnTo>
                <a:lnTo>
                  <a:pt x="215" y="196"/>
                </a:lnTo>
                <a:lnTo>
                  <a:pt x="163" y="116"/>
                </a:lnTo>
                <a:lnTo>
                  <a:pt x="108" y="53"/>
                </a:lnTo>
                <a:lnTo>
                  <a:pt x="53" y="13"/>
                </a:lnTo>
                <a:lnTo>
                  <a:pt x="0" y="0"/>
                </a:lnTo>
              </a:path>
            </a:pathLst>
          </a:custGeom>
          <a:noFill/>
          <a:ln w="50800" cap="rnd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37905" name="Freeform 15"/>
          <p:cNvSpPr>
            <a:spLocks/>
          </p:cNvSpPr>
          <p:nvPr/>
        </p:nvSpPr>
        <p:spPr bwMode="auto">
          <a:xfrm>
            <a:off x="746125" y="3841750"/>
            <a:ext cx="1652588" cy="1573213"/>
          </a:xfrm>
          <a:custGeom>
            <a:avLst/>
            <a:gdLst>
              <a:gd name="T0" fmla="*/ 0 w 1032"/>
              <a:gd name="T1" fmla="*/ 1571625 h 991"/>
              <a:gd name="T2" fmla="*/ 172945 w 1032"/>
              <a:gd name="T3" fmla="*/ 1555750 h 991"/>
              <a:gd name="T4" fmla="*/ 261019 w 1032"/>
              <a:gd name="T5" fmla="*/ 1535113 h 991"/>
              <a:gd name="T6" fmla="*/ 349093 w 1032"/>
              <a:gd name="T7" fmla="*/ 1511300 h 991"/>
              <a:gd name="T8" fmla="*/ 433964 w 1032"/>
              <a:gd name="T9" fmla="*/ 1474788 h 991"/>
              <a:gd name="T10" fmla="*/ 522038 w 1032"/>
              <a:gd name="T11" fmla="*/ 1423988 h 991"/>
              <a:gd name="T12" fmla="*/ 610112 w 1032"/>
              <a:gd name="T13" fmla="*/ 1360488 h 991"/>
              <a:gd name="T14" fmla="*/ 781456 w 1032"/>
              <a:gd name="T15" fmla="*/ 1179513 h 991"/>
              <a:gd name="T16" fmla="*/ 954402 w 1032"/>
              <a:gd name="T17" fmla="*/ 922338 h 991"/>
              <a:gd name="T18" fmla="*/ 1130550 w 1032"/>
              <a:gd name="T19" fmla="*/ 612775 h 991"/>
              <a:gd name="T20" fmla="*/ 1215421 w 1032"/>
              <a:gd name="T21" fmla="*/ 455613 h 991"/>
              <a:gd name="T22" fmla="*/ 1303495 w 1032"/>
              <a:gd name="T23" fmla="*/ 311150 h 991"/>
              <a:gd name="T24" fmla="*/ 1389967 w 1032"/>
              <a:gd name="T25" fmla="*/ 184150 h 991"/>
              <a:gd name="T26" fmla="*/ 1474839 w 1032"/>
              <a:gd name="T27" fmla="*/ 84138 h 991"/>
              <a:gd name="T28" fmla="*/ 1562913 w 1032"/>
              <a:gd name="T29" fmla="*/ 20638 h 991"/>
              <a:gd name="T30" fmla="*/ 1650987 w 1032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032" h="991">
                <a:moveTo>
                  <a:pt x="0" y="990"/>
                </a:moveTo>
                <a:lnTo>
                  <a:pt x="108" y="980"/>
                </a:lnTo>
                <a:lnTo>
                  <a:pt x="163" y="967"/>
                </a:lnTo>
                <a:lnTo>
                  <a:pt x="218" y="952"/>
                </a:lnTo>
                <a:lnTo>
                  <a:pt x="271" y="929"/>
                </a:lnTo>
                <a:lnTo>
                  <a:pt x="326" y="897"/>
                </a:lnTo>
                <a:lnTo>
                  <a:pt x="381" y="857"/>
                </a:lnTo>
                <a:lnTo>
                  <a:pt x="488" y="743"/>
                </a:lnTo>
                <a:lnTo>
                  <a:pt x="596" y="581"/>
                </a:lnTo>
                <a:lnTo>
                  <a:pt x="706" y="386"/>
                </a:lnTo>
                <a:lnTo>
                  <a:pt x="759" y="287"/>
                </a:lnTo>
                <a:lnTo>
                  <a:pt x="814" y="196"/>
                </a:lnTo>
                <a:lnTo>
                  <a:pt x="868" y="116"/>
                </a:lnTo>
                <a:lnTo>
                  <a:pt x="921" y="53"/>
                </a:lnTo>
                <a:lnTo>
                  <a:pt x="976" y="13"/>
                </a:lnTo>
                <a:lnTo>
                  <a:pt x="1031" y="0"/>
                </a:lnTo>
              </a:path>
            </a:pathLst>
          </a:custGeom>
          <a:noFill/>
          <a:ln w="50800" cap="rnd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37906" name="Freeform 16"/>
          <p:cNvSpPr>
            <a:spLocks/>
          </p:cNvSpPr>
          <p:nvPr/>
        </p:nvSpPr>
        <p:spPr bwMode="auto">
          <a:xfrm>
            <a:off x="742950" y="5497513"/>
            <a:ext cx="3289300" cy="7937"/>
          </a:xfrm>
          <a:custGeom>
            <a:avLst/>
            <a:gdLst>
              <a:gd name="T0" fmla="*/ 0 w 2072"/>
              <a:gd name="T1" fmla="*/ 7937 h 5"/>
              <a:gd name="T2" fmla="*/ 19050 w 2072"/>
              <a:gd name="T3" fmla="*/ 0 h 5"/>
              <a:gd name="T4" fmla="*/ 3289300 w 2072"/>
              <a:gd name="T5" fmla="*/ 0 h 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72" h="5">
                <a:moveTo>
                  <a:pt x="0" y="5"/>
                </a:moveTo>
                <a:lnTo>
                  <a:pt x="12" y="0"/>
                </a:lnTo>
                <a:lnTo>
                  <a:pt x="2072" y="0"/>
                </a:lnTo>
              </a:path>
            </a:pathLst>
          </a:custGeom>
          <a:noFill/>
          <a:ln w="508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37907" name="Line 17"/>
          <p:cNvSpPr>
            <a:spLocks noChangeShapeType="1"/>
          </p:cNvSpPr>
          <p:nvPr/>
        </p:nvSpPr>
        <p:spPr bwMode="auto">
          <a:xfrm>
            <a:off x="6859588" y="3778250"/>
            <a:ext cx="0" cy="16764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graphicFrame>
        <p:nvGraphicFramePr>
          <p:cNvPr id="37908" name="Object 18"/>
          <p:cNvGraphicFramePr>
            <a:graphicFrameLocks noChangeAspect="1"/>
          </p:cNvGraphicFramePr>
          <p:nvPr/>
        </p:nvGraphicFramePr>
        <p:xfrm>
          <a:off x="6454775" y="5665788"/>
          <a:ext cx="960438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94" name="Equation" r:id="rId9" imgW="444307" imgH="203112" progId="Equation.3">
                  <p:embed/>
                </p:oleObj>
              </mc:Choice>
              <mc:Fallback>
                <p:oleObj name="Equation" r:id="rId9" imgW="444307" imgH="203112" progId="Equation.3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4775" y="5665788"/>
                        <a:ext cx="960438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09" name="Line 19"/>
          <p:cNvSpPr>
            <a:spLocks noChangeShapeType="1"/>
          </p:cNvSpPr>
          <p:nvPr/>
        </p:nvSpPr>
        <p:spPr bwMode="auto">
          <a:xfrm flipV="1">
            <a:off x="5334000" y="5334000"/>
            <a:ext cx="0" cy="685800"/>
          </a:xfrm>
          <a:prstGeom prst="line">
            <a:avLst/>
          </a:prstGeom>
          <a:noFill/>
          <a:ln w="28575">
            <a:solidFill>
              <a:srgbClr val="9900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7910" name="Line 20"/>
          <p:cNvSpPr>
            <a:spLocks noChangeShapeType="1"/>
          </p:cNvSpPr>
          <p:nvPr/>
        </p:nvSpPr>
        <p:spPr bwMode="auto">
          <a:xfrm flipV="1">
            <a:off x="8382000" y="5334000"/>
            <a:ext cx="0" cy="685800"/>
          </a:xfrm>
          <a:prstGeom prst="line">
            <a:avLst/>
          </a:prstGeom>
          <a:noFill/>
          <a:ln w="28575">
            <a:solidFill>
              <a:srgbClr val="9900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7911" name="Line 21"/>
          <p:cNvSpPr>
            <a:spLocks noChangeShapeType="1"/>
          </p:cNvSpPr>
          <p:nvPr/>
        </p:nvSpPr>
        <p:spPr bwMode="auto">
          <a:xfrm flipH="1">
            <a:off x="5334000" y="5867400"/>
            <a:ext cx="990600" cy="0"/>
          </a:xfrm>
          <a:prstGeom prst="line">
            <a:avLst/>
          </a:prstGeom>
          <a:noFill/>
          <a:ln w="12700">
            <a:solidFill>
              <a:srgbClr val="9900FF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7912" name="Line 22"/>
          <p:cNvSpPr>
            <a:spLocks noChangeShapeType="1"/>
          </p:cNvSpPr>
          <p:nvPr/>
        </p:nvSpPr>
        <p:spPr bwMode="auto">
          <a:xfrm>
            <a:off x="7543800" y="5867400"/>
            <a:ext cx="838200" cy="0"/>
          </a:xfrm>
          <a:prstGeom prst="line">
            <a:avLst/>
          </a:prstGeom>
          <a:noFill/>
          <a:ln w="12700">
            <a:solidFill>
              <a:srgbClr val="9900FF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7913" name="Text Box 23"/>
          <p:cNvSpPr txBox="1">
            <a:spLocks noChangeArrowheads="1"/>
          </p:cNvSpPr>
          <p:nvPr/>
        </p:nvSpPr>
        <p:spPr bwMode="auto">
          <a:xfrm>
            <a:off x="6400800" y="4724400"/>
            <a:ext cx="1066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99.7%</a:t>
            </a:r>
          </a:p>
        </p:txBody>
      </p:sp>
      <p:sp>
        <p:nvSpPr>
          <p:cNvPr id="37914" name="Text Box 24"/>
          <p:cNvSpPr txBox="1">
            <a:spLocks noChangeArrowheads="1"/>
          </p:cNvSpPr>
          <p:nvPr/>
        </p:nvSpPr>
        <p:spPr bwMode="auto">
          <a:xfrm>
            <a:off x="1981200" y="4724400"/>
            <a:ext cx="1066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95%</a:t>
            </a:r>
          </a:p>
        </p:txBody>
      </p:sp>
      <p:graphicFrame>
        <p:nvGraphicFramePr>
          <p:cNvPr id="37915" name="Object 25"/>
          <p:cNvGraphicFramePr>
            <a:graphicFrameLocks noChangeAspect="1"/>
          </p:cNvGraphicFramePr>
          <p:nvPr/>
        </p:nvGraphicFramePr>
        <p:xfrm>
          <a:off x="1985963" y="5665788"/>
          <a:ext cx="960437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95" name="Equation" r:id="rId11" imgW="444307" imgH="203112" progId="Equation.3">
                  <p:embed/>
                </p:oleObj>
              </mc:Choice>
              <mc:Fallback>
                <p:oleObj name="Equation" r:id="rId11" imgW="444307" imgH="203112" progId="Equation.3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5963" y="5665788"/>
                        <a:ext cx="960437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16" name="Line 26"/>
          <p:cNvSpPr>
            <a:spLocks noChangeShapeType="1"/>
          </p:cNvSpPr>
          <p:nvPr/>
        </p:nvSpPr>
        <p:spPr bwMode="auto">
          <a:xfrm flipV="1">
            <a:off x="1295400" y="5257800"/>
            <a:ext cx="0" cy="685800"/>
          </a:xfrm>
          <a:prstGeom prst="line">
            <a:avLst/>
          </a:prstGeom>
          <a:noFill/>
          <a:ln w="28575">
            <a:solidFill>
              <a:srgbClr val="9900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7917" name="Line 27"/>
          <p:cNvSpPr>
            <a:spLocks noChangeShapeType="1"/>
          </p:cNvSpPr>
          <p:nvPr/>
        </p:nvSpPr>
        <p:spPr bwMode="auto">
          <a:xfrm flipV="1">
            <a:off x="3429000" y="5257800"/>
            <a:ext cx="0" cy="685800"/>
          </a:xfrm>
          <a:prstGeom prst="line">
            <a:avLst/>
          </a:prstGeom>
          <a:noFill/>
          <a:ln w="28575">
            <a:solidFill>
              <a:srgbClr val="9900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7918" name="Line 28"/>
          <p:cNvSpPr>
            <a:spLocks noChangeShapeType="1"/>
          </p:cNvSpPr>
          <p:nvPr/>
        </p:nvSpPr>
        <p:spPr bwMode="auto">
          <a:xfrm flipH="1">
            <a:off x="1317625" y="5867400"/>
            <a:ext cx="538163" cy="1588"/>
          </a:xfrm>
          <a:prstGeom prst="line">
            <a:avLst/>
          </a:prstGeom>
          <a:noFill/>
          <a:ln w="12700">
            <a:solidFill>
              <a:srgbClr val="9900FF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7919" name="Line 29"/>
          <p:cNvSpPr>
            <a:spLocks noChangeShapeType="1"/>
          </p:cNvSpPr>
          <p:nvPr/>
        </p:nvSpPr>
        <p:spPr bwMode="auto">
          <a:xfrm>
            <a:off x="3048000" y="5867400"/>
            <a:ext cx="381000" cy="0"/>
          </a:xfrm>
          <a:prstGeom prst="line">
            <a:avLst/>
          </a:prstGeom>
          <a:noFill/>
          <a:ln w="12700">
            <a:solidFill>
              <a:srgbClr val="9900FF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sk-SK"/>
          </a:p>
        </p:txBody>
      </p:sp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Range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8077200" cy="4532313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tx1"/>
                </a:solidFill>
              </a:rPr>
              <a:t>The simplest measure of variation.</a:t>
            </a:r>
          </a:p>
          <a:p>
            <a:pPr eaLnBrk="1" hangingPunct="1"/>
            <a:r>
              <a:rPr lang="en-US" dirty="0">
                <a:solidFill>
                  <a:schemeClr val="tx1"/>
                </a:solidFill>
              </a:rPr>
              <a:t>Difference between the largest and the smallest observations:</a:t>
            </a:r>
          </a:p>
          <a:p>
            <a:pPr eaLnBrk="1" hangingPunct="1"/>
            <a:endParaRPr lang="en-US" dirty="0"/>
          </a:p>
          <a:p>
            <a:pPr eaLnBrk="1" hangingPunct="1">
              <a:lnSpc>
                <a:spcPct val="110000"/>
              </a:lnSpc>
            </a:pPr>
            <a:endParaRPr lang="en-US" dirty="0"/>
          </a:p>
        </p:txBody>
      </p:sp>
      <p:sp>
        <p:nvSpPr>
          <p:cNvPr id="20486" name="Rectangle 4"/>
          <p:cNvSpPr>
            <a:spLocks noChangeArrowheads="1"/>
          </p:cNvSpPr>
          <p:nvPr/>
        </p:nvSpPr>
        <p:spPr bwMode="auto">
          <a:xfrm>
            <a:off x="1981200" y="3352800"/>
            <a:ext cx="5105400" cy="90487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140000"/>
              </a:lnSpc>
              <a:spcBef>
                <a:spcPct val="50000"/>
              </a:spcBef>
            </a:pPr>
            <a:r>
              <a:rPr lang="en-US" sz="2800" b="0" dirty="0"/>
              <a:t>Range = </a:t>
            </a:r>
            <a:r>
              <a:rPr lang="en-US" sz="2800" b="0" dirty="0" err="1"/>
              <a:t>X</a:t>
            </a:r>
            <a:r>
              <a:rPr lang="en-US" sz="2800" b="0" baseline="-25000" dirty="0" err="1"/>
              <a:t>largest</a:t>
            </a:r>
            <a:r>
              <a:rPr lang="en-US" sz="2800" b="0" dirty="0"/>
              <a:t> –  </a:t>
            </a:r>
            <a:r>
              <a:rPr lang="en-US" sz="2800" b="0" dirty="0" err="1"/>
              <a:t>X</a:t>
            </a:r>
            <a:r>
              <a:rPr lang="en-US" sz="2800" b="0" baseline="-25000" dirty="0" err="1"/>
              <a:t>smallest</a:t>
            </a:r>
            <a:endParaRPr lang="en-US" sz="2800" b="0" baseline="-25000" dirty="0"/>
          </a:p>
          <a:p>
            <a:pPr algn="ctr" eaLnBrk="0" hangingPunct="0">
              <a:spcBef>
                <a:spcPct val="50000"/>
              </a:spcBef>
            </a:pPr>
            <a:endParaRPr lang="en-US" sz="1400" b="0" baseline="-25000" dirty="0"/>
          </a:p>
        </p:txBody>
      </p:sp>
      <p:sp>
        <p:nvSpPr>
          <p:cNvPr id="20487" name="Line 5"/>
          <p:cNvSpPr>
            <a:spLocks noChangeShapeType="1"/>
          </p:cNvSpPr>
          <p:nvPr/>
        </p:nvSpPr>
        <p:spPr bwMode="auto">
          <a:xfrm>
            <a:off x="2149475" y="5181600"/>
            <a:ext cx="3355975" cy="1588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488" name="Oval 6"/>
          <p:cNvSpPr>
            <a:spLocks noChangeArrowheads="1"/>
          </p:cNvSpPr>
          <p:nvPr/>
        </p:nvSpPr>
        <p:spPr bwMode="auto">
          <a:xfrm>
            <a:off x="2286000" y="49530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489" name="Oval 7"/>
          <p:cNvSpPr>
            <a:spLocks noChangeArrowheads="1"/>
          </p:cNvSpPr>
          <p:nvPr/>
        </p:nvSpPr>
        <p:spPr bwMode="auto">
          <a:xfrm>
            <a:off x="2895600" y="49530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490" name="Oval 8"/>
          <p:cNvSpPr>
            <a:spLocks noChangeArrowheads="1"/>
          </p:cNvSpPr>
          <p:nvPr/>
        </p:nvSpPr>
        <p:spPr bwMode="auto">
          <a:xfrm>
            <a:off x="3429000" y="49530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491" name="Oval 9"/>
          <p:cNvSpPr>
            <a:spLocks noChangeArrowheads="1"/>
          </p:cNvSpPr>
          <p:nvPr/>
        </p:nvSpPr>
        <p:spPr bwMode="auto">
          <a:xfrm>
            <a:off x="4038600" y="49530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492" name="Oval 10"/>
          <p:cNvSpPr>
            <a:spLocks noChangeArrowheads="1"/>
          </p:cNvSpPr>
          <p:nvPr/>
        </p:nvSpPr>
        <p:spPr bwMode="auto">
          <a:xfrm>
            <a:off x="3429000" y="47244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493" name="Oval 11"/>
          <p:cNvSpPr>
            <a:spLocks noChangeArrowheads="1"/>
          </p:cNvSpPr>
          <p:nvPr/>
        </p:nvSpPr>
        <p:spPr bwMode="auto">
          <a:xfrm>
            <a:off x="4572000" y="49530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494" name="Oval 12"/>
          <p:cNvSpPr>
            <a:spLocks noChangeArrowheads="1"/>
          </p:cNvSpPr>
          <p:nvPr/>
        </p:nvSpPr>
        <p:spPr bwMode="auto">
          <a:xfrm>
            <a:off x="4572000" y="47244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495" name="Oval 13"/>
          <p:cNvSpPr>
            <a:spLocks noChangeArrowheads="1"/>
          </p:cNvSpPr>
          <p:nvPr/>
        </p:nvSpPr>
        <p:spPr bwMode="auto">
          <a:xfrm>
            <a:off x="4572000" y="44958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496" name="Oval 14"/>
          <p:cNvSpPr>
            <a:spLocks noChangeArrowheads="1"/>
          </p:cNvSpPr>
          <p:nvPr/>
        </p:nvSpPr>
        <p:spPr bwMode="auto">
          <a:xfrm>
            <a:off x="4953000" y="49530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497" name="Line 15"/>
          <p:cNvSpPr>
            <a:spLocks noChangeShapeType="1"/>
          </p:cNvSpPr>
          <p:nvPr/>
        </p:nvSpPr>
        <p:spPr bwMode="auto">
          <a:xfrm>
            <a:off x="5349875" y="5181600"/>
            <a:ext cx="1298575" cy="1588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498" name="Oval 16"/>
          <p:cNvSpPr>
            <a:spLocks noChangeArrowheads="1"/>
          </p:cNvSpPr>
          <p:nvPr/>
        </p:nvSpPr>
        <p:spPr bwMode="auto">
          <a:xfrm>
            <a:off x="5715000" y="49530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499" name="Oval 17"/>
          <p:cNvSpPr>
            <a:spLocks noChangeArrowheads="1"/>
          </p:cNvSpPr>
          <p:nvPr/>
        </p:nvSpPr>
        <p:spPr bwMode="auto">
          <a:xfrm>
            <a:off x="5715000" y="47244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500" name="Oval 18"/>
          <p:cNvSpPr>
            <a:spLocks noChangeArrowheads="1"/>
          </p:cNvSpPr>
          <p:nvPr/>
        </p:nvSpPr>
        <p:spPr bwMode="auto">
          <a:xfrm>
            <a:off x="6172200" y="49530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501" name="Oval 19"/>
          <p:cNvSpPr>
            <a:spLocks noChangeArrowheads="1"/>
          </p:cNvSpPr>
          <p:nvPr/>
        </p:nvSpPr>
        <p:spPr bwMode="auto">
          <a:xfrm>
            <a:off x="6553200" y="49530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502" name="Rectangle 20"/>
          <p:cNvSpPr>
            <a:spLocks noChangeArrowheads="1"/>
          </p:cNvSpPr>
          <p:nvPr/>
        </p:nvSpPr>
        <p:spPr bwMode="auto">
          <a:xfrm>
            <a:off x="1971675" y="5181600"/>
            <a:ext cx="56483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0"/>
              <a:t>0   1   2   3   4   5   6   7   8   9   10   11   12    13   14   </a:t>
            </a:r>
          </a:p>
        </p:txBody>
      </p:sp>
      <p:sp>
        <p:nvSpPr>
          <p:cNvPr id="20503" name="Line 21"/>
          <p:cNvSpPr>
            <a:spLocks noChangeShapeType="1"/>
          </p:cNvSpPr>
          <p:nvPr/>
        </p:nvSpPr>
        <p:spPr bwMode="auto">
          <a:xfrm>
            <a:off x="2438400" y="5791200"/>
            <a:ext cx="41910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504" name="Line 22"/>
          <p:cNvSpPr>
            <a:spLocks noChangeShapeType="1"/>
          </p:cNvSpPr>
          <p:nvPr/>
        </p:nvSpPr>
        <p:spPr bwMode="auto">
          <a:xfrm flipV="1">
            <a:off x="2438400" y="5638800"/>
            <a:ext cx="0" cy="1524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505" name="Line 23"/>
          <p:cNvSpPr>
            <a:spLocks noChangeShapeType="1"/>
          </p:cNvSpPr>
          <p:nvPr/>
        </p:nvSpPr>
        <p:spPr bwMode="auto">
          <a:xfrm flipV="1">
            <a:off x="6629400" y="5638800"/>
            <a:ext cx="0" cy="1524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506" name="Text Box 24"/>
          <p:cNvSpPr txBox="1">
            <a:spLocks noChangeArrowheads="1"/>
          </p:cNvSpPr>
          <p:nvPr/>
        </p:nvSpPr>
        <p:spPr bwMode="auto">
          <a:xfrm>
            <a:off x="3048000" y="57912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Range = 14 - 1 = 13</a:t>
            </a:r>
            <a:endParaRPr lang="en-US" b="0"/>
          </a:p>
        </p:txBody>
      </p:sp>
      <p:sp>
        <p:nvSpPr>
          <p:cNvPr id="20507" name="Line 25"/>
          <p:cNvSpPr>
            <a:spLocks noChangeShapeType="1"/>
          </p:cNvSpPr>
          <p:nvPr/>
        </p:nvSpPr>
        <p:spPr bwMode="auto">
          <a:xfrm>
            <a:off x="1981200" y="5257800"/>
            <a:ext cx="495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508" name="Text Box 26"/>
          <p:cNvSpPr txBox="1">
            <a:spLocks noChangeArrowheads="1"/>
          </p:cNvSpPr>
          <p:nvPr/>
        </p:nvSpPr>
        <p:spPr bwMode="auto">
          <a:xfrm>
            <a:off x="782782" y="4313483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folHlink"/>
                </a:solidFill>
              </a:rPr>
              <a:t>Example:</a:t>
            </a:r>
            <a:endParaRPr lang="en-US" b="0" dirty="0">
              <a:solidFill>
                <a:schemeClr val="folHlink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30" name="Rectangle 2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defTabSz="914400" eaLnBrk="1" hangingPunct="1"/>
            <a:r>
              <a:rPr lang="en-US"/>
              <a:t> Disadvantages of the Range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8077200" cy="41148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tx1"/>
                </a:solidFill>
              </a:rPr>
              <a:t>Ignores the way in which data are distributed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21509" name="Line 3"/>
          <p:cNvSpPr>
            <a:spLocks noChangeShapeType="1"/>
          </p:cNvSpPr>
          <p:nvPr/>
        </p:nvSpPr>
        <p:spPr bwMode="auto">
          <a:xfrm>
            <a:off x="1160463" y="2590800"/>
            <a:ext cx="3049587" cy="0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21510" name="Oval 4"/>
          <p:cNvSpPr>
            <a:spLocks noChangeArrowheads="1"/>
          </p:cNvSpPr>
          <p:nvPr/>
        </p:nvSpPr>
        <p:spPr bwMode="auto">
          <a:xfrm>
            <a:off x="1219200" y="2438400"/>
            <a:ext cx="152400" cy="1524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1511" name="Oval 5"/>
          <p:cNvSpPr>
            <a:spLocks noChangeArrowheads="1"/>
          </p:cNvSpPr>
          <p:nvPr/>
        </p:nvSpPr>
        <p:spPr bwMode="auto">
          <a:xfrm>
            <a:off x="2209800" y="2438400"/>
            <a:ext cx="152400" cy="1524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1512" name="Oval 6"/>
          <p:cNvSpPr>
            <a:spLocks noChangeArrowheads="1"/>
          </p:cNvSpPr>
          <p:nvPr/>
        </p:nvSpPr>
        <p:spPr bwMode="auto">
          <a:xfrm>
            <a:off x="3886200" y="2438400"/>
            <a:ext cx="152400" cy="1524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1513" name="Oval 7"/>
          <p:cNvSpPr>
            <a:spLocks noChangeArrowheads="1"/>
          </p:cNvSpPr>
          <p:nvPr/>
        </p:nvSpPr>
        <p:spPr bwMode="auto">
          <a:xfrm>
            <a:off x="2743200" y="2438400"/>
            <a:ext cx="152400" cy="1524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1514" name="Oval 8"/>
          <p:cNvSpPr>
            <a:spLocks noChangeArrowheads="1"/>
          </p:cNvSpPr>
          <p:nvPr/>
        </p:nvSpPr>
        <p:spPr bwMode="auto">
          <a:xfrm>
            <a:off x="3352800" y="2438400"/>
            <a:ext cx="152400" cy="1524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1515" name="Oval 9"/>
          <p:cNvSpPr>
            <a:spLocks noChangeArrowheads="1"/>
          </p:cNvSpPr>
          <p:nvPr/>
        </p:nvSpPr>
        <p:spPr bwMode="auto">
          <a:xfrm>
            <a:off x="1752600" y="2438400"/>
            <a:ext cx="152400" cy="1524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1516" name="Rectangle 10"/>
          <p:cNvSpPr>
            <a:spLocks noChangeArrowheads="1"/>
          </p:cNvSpPr>
          <p:nvPr/>
        </p:nvSpPr>
        <p:spPr bwMode="auto">
          <a:xfrm>
            <a:off x="1143000" y="2590800"/>
            <a:ext cx="32766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7     8     9     10    11    12</a:t>
            </a:r>
          </a:p>
        </p:txBody>
      </p:sp>
      <p:sp>
        <p:nvSpPr>
          <p:cNvPr id="21517" name="Rectangle 11"/>
          <p:cNvSpPr>
            <a:spLocks noChangeArrowheads="1"/>
          </p:cNvSpPr>
          <p:nvPr/>
        </p:nvSpPr>
        <p:spPr bwMode="auto">
          <a:xfrm>
            <a:off x="1252537" y="2984500"/>
            <a:ext cx="2752725" cy="4064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Range = 12 - 7 = 5</a:t>
            </a:r>
          </a:p>
        </p:txBody>
      </p:sp>
      <p:sp>
        <p:nvSpPr>
          <p:cNvPr id="21518" name="Line 12"/>
          <p:cNvSpPr>
            <a:spLocks noChangeShapeType="1"/>
          </p:cNvSpPr>
          <p:nvPr/>
        </p:nvSpPr>
        <p:spPr bwMode="auto">
          <a:xfrm>
            <a:off x="5051425" y="2595563"/>
            <a:ext cx="3049588" cy="0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21519" name="Rectangle 13"/>
          <p:cNvSpPr>
            <a:spLocks noChangeArrowheads="1"/>
          </p:cNvSpPr>
          <p:nvPr/>
        </p:nvSpPr>
        <p:spPr bwMode="auto">
          <a:xfrm>
            <a:off x="5029200" y="2590800"/>
            <a:ext cx="3429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7     8     9    10     11    12</a:t>
            </a:r>
          </a:p>
        </p:txBody>
      </p:sp>
      <p:sp>
        <p:nvSpPr>
          <p:cNvPr id="21520" name="Oval 14"/>
          <p:cNvSpPr>
            <a:spLocks noChangeArrowheads="1"/>
          </p:cNvSpPr>
          <p:nvPr/>
        </p:nvSpPr>
        <p:spPr bwMode="auto">
          <a:xfrm>
            <a:off x="5110163" y="2443163"/>
            <a:ext cx="152400" cy="1524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1521" name="Oval 15"/>
          <p:cNvSpPr>
            <a:spLocks noChangeArrowheads="1"/>
          </p:cNvSpPr>
          <p:nvPr/>
        </p:nvSpPr>
        <p:spPr bwMode="auto">
          <a:xfrm>
            <a:off x="6634163" y="2443163"/>
            <a:ext cx="152400" cy="1524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1522" name="Oval 16"/>
          <p:cNvSpPr>
            <a:spLocks noChangeArrowheads="1"/>
          </p:cNvSpPr>
          <p:nvPr/>
        </p:nvSpPr>
        <p:spPr bwMode="auto">
          <a:xfrm>
            <a:off x="7777163" y="2443163"/>
            <a:ext cx="152400" cy="1524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1523" name="Oval 17"/>
          <p:cNvSpPr>
            <a:spLocks noChangeArrowheads="1"/>
          </p:cNvSpPr>
          <p:nvPr/>
        </p:nvSpPr>
        <p:spPr bwMode="auto">
          <a:xfrm>
            <a:off x="7243763" y="2443163"/>
            <a:ext cx="152400" cy="1524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1524" name="Oval 18"/>
          <p:cNvSpPr>
            <a:spLocks noChangeArrowheads="1"/>
          </p:cNvSpPr>
          <p:nvPr/>
        </p:nvSpPr>
        <p:spPr bwMode="auto">
          <a:xfrm>
            <a:off x="7777163" y="2290763"/>
            <a:ext cx="152400" cy="1524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1525" name="Oval 19"/>
          <p:cNvSpPr>
            <a:spLocks noChangeArrowheads="1"/>
          </p:cNvSpPr>
          <p:nvPr/>
        </p:nvSpPr>
        <p:spPr bwMode="auto">
          <a:xfrm>
            <a:off x="7777163" y="2151063"/>
            <a:ext cx="152400" cy="1524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1526" name="Rectangle 20"/>
          <p:cNvSpPr>
            <a:spLocks noChangeArrowheads="1"/>
          </p:cNvSpPr>
          <p:nvPr/>
        </p:nvSpPr>
        <p:spPr bwMode="auto">
          <a:xfrm>
            <a:off x="5186363" y="2836863"/>
            <a:ext cx="23812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1527" name="Rectangle 21"/>
          <p:cNvSpPr>
            <a:spLocks noChangeArrowheads="1"/>
          </p:cNvSpPr>
          <p:nvPr/>
        </p:nvSpPr>
        <p:spPr bwMode="auto">
          <a:xfrm>
            <a:off x="5181600" y="2984500"/>
            <a:ext cx="2895600" cy="4064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/>
              <a:t>Range = 12 - 7 = 5</a:t>
            </a:r>
          </a:p>
        </p:txBody>
      </p:sp>
      <p:sp>
        <p:nvSpPr>
          <p:cNvPr id="21528" name="Line 22"/>
          <p:cNvSpPr>
            <a:spLocks noChangeShapeType="1"/>
          </p:cNvSpPr>
          <p:nvPr/>
        </p:nvSpPr>
        <p:spPr bwMode="auto">
          <a:xfrm>
            <a:off x="1066800" y="2590800"/>
            <a:ext cx="31242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sk-SK"/>
          </a:p>
        </p:txBody>
      </p:sp>
      <p:sp>
        <p:nvSpPr>
          <p:cNvPr id="21529" name="Line 23"/>
          <p:cNvSpPr>
            <a:spLocks noChangeShapeType="1"/>
          </p:cNvSpPr>
          <p:nvPr/>
        </p:nvSpPr>
        <p:spPr bwMode="auto">
          <a:xfrm>
            <a:off x="5033963" y="2595563"/>
            <a:ext cx="31242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sk-SK"/>
          </a:p>
        </p:txBody>
      </p:sp>
      <p:sp>
        <p:nvSpPr>
          <p:cNvPr id="21531" name="Text Box 25"/>
          <p:cNvSpPr txBox="1">
            <a:spLocks noChangeArrowheads="1"/>
          </p:cNvSpPr>
          <p:nvPr/>
        </p:nvSpPr>
        <p:spPr bwMode="auto">
          <a:xfrm>
            <a:off x="533400" y="42672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0">
                <a:solidFill>
                  <a:schemeClr val="folHlink"/>
                </a:solidFill>
              </a:rPr>
              <a:t>	</a:t>
            </a:r>
            <a:r>
              <a:rPr lang="en-US" b="0">
                <a:solidFill>
                  <a:schemeClr val="hlink"/>
                </a:solidFill>
              </a:rPr>
              <a:t>1</a:t>
            </a:r>
            <a:r>
              <a:rPr lang="en-US" b="0"/>
              <a:t>,1,1,1,1,1,1,1,1,1,1,2,2,2,2,2,2,2,2,3,3,3,3,4,</a:t>
            </a:r>
            <a:r>
              <a:rPr lang="en-US" b="0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21532" name="Text Box 26"/>
          <p:cNvSpPr txBox="1">
            <a:spLocks noChangeArrowheads="1"/>
          </p:cNvSpPr>
          <p:nvPr/>
        </p:nvSpPr>
        <p:spPr bwMode="auto">
          <a:xfrm>
            <a:off x="533400" y="54102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0">
                <a:solidFill>
                  <a:schemeClr val="folHlink"/>
                </a:solidFill>
              </a:rPr>
              <a:t>	</a:t>
            </a:r>
            <a:r>
              <a:rPr lang="en-US" b="0">
                <a:solidFill>
                  <a:schemeClr val="hlink"/>
                </a:solidFill>
              </a:rPr>
              <a:t>1</a:t>
            </a:r>
            <a:r>
              <a:rPr lang="en-US" b="0"/>
              <a:t>,1,1,1,1,1,1,1,1,1,1,2,2,2,2,2,2,2,2,3,3,3,3,4,</a:t>
            </a:r>
            <a:r>
              <a:rPr lang="en-US" b="0">
                <a:solidFill>
                  <a:schemeClr val="hlink"/>
                </a:solidFill>
              </a:rPr>
              <a:t>120</a:t>
            </a:r>
          </a:p>
        </p:txBody>
      </p:sp>
      <p:sp>
        <p:nvSpPr>
          <p:cNvPr id="21533" name="Rectangle 27"/>
          <p:cNvSpPr>
            <a:spLocks noChangeArrowheads="1"/>
          </p:cNvSpPr>
          <p:nvPr/>
        </p:nvSpPr>
        <p:spPr bwMode="auto">
          <a:xfrm>
            <a:off x="3276600" y="4724400"/>
            <a:ext cx="2895600" cy="406400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/>
              <a:t>Range = 5 - 1 = 4</a:t>
            </a:r>
          </a:p>
        </p:txBody>
      </p:sp>
      <p:sp>
        <p:nvSpPr>
          <p:cNvPr id="21534" name="Rectangle 28"/>
          <p:cNvSpPr>
            <a:spLocks noChangeArrowheads="1"/>
          </p:cNvSpPr>
          <p:nvPr/>
        </p:nvSpPr>
        <p:spPr bwMode="auto">
          <a:xfrm>
            <a:off x="3276600" y="5867400"/>
            <a:ext cx="2895600" cy="406400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/>
              <a:t>Range = 120 - 1 = 119</a:t>
            </a:r>
          </a:p>
        </p:txBody>
      </p:sp>
      <p:sp>
        <p:nvSpPr>
          <p:cNvPr id="21535" name="Rectangle 29"/>
          <p:cNvSpPr>
            <a:spLocks noChangeArrowheads="1"/>
          </p:cNvSpPr>
          <p:nvPr/>
        </p:nvSpPr>
        <p:spPr bwMode="auto">
          <a:xfrm>
            <a:off x="762000" y="2133600"/>
            <a:ext cx="7772400" cy="1447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1536" name="Rectangle 30"/>
          <p:cNvSpPr>
            <a:spLocks noChangeArrowheads="1"/>
          </p:cNvSpPr>
          <p:nvPr/>
        </p:nvSpPr>
        <p:spPr bwMode="auto">
          <a:xfrm>
            <a:off x="762000" y="4267200"/>
            <a:ext cx="7772400" cy="2133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>
          <a:xfrm>
            <a:off x="1562100" y="466344"/>
            <a:ext cx="6096000" cy="990600"/>
          </a:xfrm>
        </p:spPr>
        <p:txBody>
          <a:bodyPr>
            <a:normAutofit fontScale="90000"/>
          </a:bodyPr>
          <a:lstStyle/>
          <a:p>
            <a:pPr defTabSz="914400" eaLnBrk="1" hangingPunct="1"/>
            <a:r>
              <a:rPr lang="en-US" dirty="0"/>
              <a:t>Interquartile Range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905000"/>
            <a:ext cx="8001000" cy="4343400"/>
          </a:xfrm>
        </p:spPr>
        <p:txBody>
          <a:bodyPr/>
          <a:lstStyle/>
          <a:p>
            <a:pPr marL="342900" indent="-342900" defTabSz="914400" eaLnBrk="1" hangingPunct="1"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Some outlier problems can be eliminate</a:t>
            </a:r>
            <a:r>
              <a:rPr lang="sk-SK" sz="2000" dirty="0">
                <a:solidFill>
                  <a:schemeClr val="tx1"/>
                </a:solidFill>
              </a:rPr>
              <a:t>d</a:t>
            </a:r>
            <a:r>
              <a:rPr lang="en-US" sz="2000" dirty="0">
                <a:solidFill>
                  <a:schemeClr val="tx1"/>
                </a:solidFill>
              </a:rPr>
              <a:t> by using the </a:t>
            </a:r>
            <a:r>
              <a:rPr lang="en-US" sz="2000" b="1" dirty="0">
                <a:solidFill>
                  <a:schemeClr val="tx1"/>
                </a:solidFill>
              </a:rPr>
              <a:t>interquartile range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marL="342900" indent="-342900" defTabSz="914400" eaLnBrk="1" hangingPunct="1">
              <a:lnSpc>
                <a:spcPct val="90000"/>
              </a:lnSpc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 defTabSz="914400" eaLnBrk="1" hangingPunct="1"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Eliminate high- and low-valued observations and calculate the range of the middle 50% of the data</a:t>
            </a:r>
            <a:r>
              <a:rPr lang="sk-SK" sz="2000" dirty="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  <a:p>
            <a:pPr marL="342900" indent="-342900" defTabSz="914400" eaLnBrk="1" hangingPunct="1">
              <a:lnSpc>
                <a:spcPct val="90000"/>
              </a:lnSpc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 defTabSz="914400" eaLnBrk="1" hangingPunct="1"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Interquartile range = 3</a:t>
            </a:r>
            <a:r>
              <a:rPr lang="en-US" sz="2000" baseline="30000" dirty="0">
                <a:solidFill>
                  <a:schemeClr val="tx1"/>
                </a:solidFill>
              </a:rPr>
              <a:t>rd</a:t>
            </a:r>
            <a:r>
              <a:rPr lang="en-US" sz="2000" dirty="0">
                <a:solidFill>
                  <a:schemeClr val="tx1"/>
                </a:solidFill>
              </a:rPr>
              <a:t> quartile – 1</a:t>
            </a:r>
            <a:r>
              <a:rPr lang="en-US" sz="2000" baseline="30000" dirty="0">
                <a:solidFill>
                  <a:schemeClr val="tx1"/>
                </a:solidFill>
              </a:rPr>
              <a:t>st</a:t>
            </a:r>
            <a:r>
              <a:rPr lang="en-US" sz="2000" dirty="0">
                <a:solidFill>
                  <a:schemeClr val="tx1"/>
                </a:solidFill>
              </a:rPr>
              <a:t> quartile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solidFill>
                  <a:schemeClr val="tx1"/>
                </a:solidFill>
              </a:rPr>
              <a:t>			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       IQR = Q</a:t>
            </a:r>
            <a:r>
              <a:rPr lang="en-US" sz="2400" baseline="-25000" dirty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– Q</a:t>
            </a:r>
            <a:r>
              <a:rPr lang="en-US" sz="2400" baseline="-25000" dirty="0">
                <a:solidFill>
                  <a:schemeClr val="accent1">
                    <a:lumMod val="75000"/>
                  </a:schemeClr>
                </a:solidFill>
              </a:rPr>
              <a:t>1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Five number summary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 a five number summary, the following five numbers are used to summarize the data: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1. Smallest value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2. First quartile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3. Median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4. Third quartile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5. Largest value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Those five values are usually shown in a graph, called Box plot.</a:t>
            </a:r>
          </a:p>
        </p:txBody>
      </p:sp>
    </p:spTree>
    <p:extLst>
      <p:ext uri="{BB962C8B-B14F-4D97-AF65-F5344CB8AC3E}">
        <p14:creationId xmlns:p14="http://schemas.microsoft.com/office/powerpoint/2010/main" val="2168764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97992"/>
          </a:xfrm>
        </p:spPr>
        <p:txBody>
          <a:bodyPr>
            <a:normAutofit fontScale="90000"/>
          </a:bodyPr>
          <a:lstStyle/>
          <a:p>
            <a:r>
              <a:rPr lang="en-US" dirty="0"/>
              <a:t>Box plot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307592"/>
            <a:ext cx="6347714" cy="5340096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The box plot is a relatively recent development in the area of graphical summaries of data. Key to the development of a box plot is the computation of the median and the quartiles, Q1 and Q3. The interquartile range, IQR = Q3 – Q1, is also used.</a:t>
            </a:r>
            <a:endParaRPr lang="sk-SK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The steps used to construct the box plot are:</a:t>
            </a:r>
          </a:p>
          <a:p>
            <a:pPr lvl="1" algn="just"/>
            <a:r>
              <a:rPr lang="en-US" dirty="0">
                <a:solidFill>
                  <a:schemeClr val="tx1"/>
                </a:solidFill>
              </a:rPr>
              <a:t>1. A box is drawn with the ends of the box located at the first and third quartiles (this box contains the middle 50% of the data).</a:t>
            </a:r>
          </a:p>
          <a:p>
            <a:pPr lvl="1" algn="just"/>
            <a:r>
              <a:rPr lang="en-US" dirty="0">
                <a:solidFill>
                  <a:schemeClr val="tx1"/>
                </a:solidFill>
              </a:rPr>
              <a:t>2. A vertical line is drawn in the box at the location of the median. Thus the median line divides the data into two equals parts.</a:t>
            </a:r>
          </a:p>
          <a:p>
            <a:pPr lvl="1" algn="just"/>
            <a:r>
              <a:rPr lang="sk-SK" dirty="0">
                <a:solidFill>
                  <a:schemeClr val="tx1"/>
                </a:solidFill>
              </a:rPr>
              <a:t>3. </a:t>
            </a:r>
            <a:r>
              <a:rPr lang="sk-SK" dirty="0" err="1">
                <a:solidFill>
                  <a:schemeClr val="tx1"/>
                </a:solidFill>
              </a:rPr>
              <a:t>The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horizontal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lines</a:t>
            </a:r>
            <a:r>
              <a:rPr lang="sk-SK" dirty="0">
                <a:solidFill>
                  <a:schemeClr val="tx1"/>
                </a:solidFill>
              </a:rPr>
              <a:t> are </a:t>
            </a:r>
            <a:r>
              <a:rPr lang="sk-SK" dirty="0" err="1">
                <a:solidFill>
                  <a:schemeClr val="tx1"/>
                </a:solidFill>
              </a:rPr>
              <a:t>called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i="1" dirty="0" err="1">
                <a:solidFill>
                  <a:schemeClr val="accent1">
                    <a:lumMod val="75000"/>
                  </a:schemeClr>
                </a:solidFill>
              </a:rPr>
              <a:t>whiskers</a:t>
            </a:r>
            <a:r>
              <a:rPr lang="sk-SK" dirty="0">
                <a:solidFill>
                  <a:schemeClr val="tx1"/>
                </a:solidFill>
              </a:rPr>
              <a:t>. </a:t>
            </a:r>
            <a:r>
              <a:rPr lang="sk-SK" dirty="0" err="1">
                <a:solidFill>
                  <a:schemeClr val="tx1"/>
                </a:solidFill>
              </a:rPr>
              <a:t>The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whiskers</a:t>
            </a:r>
            <a:r>
              <a:rPr lang="sk-SK" dirty="0">
                <a:solidFill>
                  <a:schemeClr val="tx1"/>
                </a:solidFill>
              </a:rPr>
              <a:t> are </a:t>
            </a:r>
            <a:r>
              <a:rPr lang="sk-SK" dirty="0" err="1">
                <a:solidFill>
                  <a:schemeClr val="tx1"/>
                </a:solidFill>
              </a:rPr>
              <a:t>drawn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from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the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ends</a:t>
            </a:r>
            <a:r>
              <a:rPr lang="sk-SK" dirty="0">
                <a:solidFill>
                  <a:schemeClr val="tx1"/>
                </a:solidFill>
              </a:rPr>
              <a:t> of </a:t>
            </a:r>
            <a:r>
              <a:rPr lang="sk-SK" dirty="0" err="1">
                <a:solidFill>
                  <a:schemeClr val="tx1"/>
                </a:solidFill>
              </a:rPr>
              <a:t>the</a:t>
            </a:r>
            <a:r>
              <a:rPr lang="sk-SK" dirty="0">
                <a:solidFill>
                  <a:schemeClr val="tx1"/>
                </a:solidFill>
              </a:rPr>
              <a:t> box to </a:t>
            </a:r>
            <a:r>
              <a:rPr lang="sk-SK" dirty="0" err="1">
                <a:solidFill>
                  <a:schemeClr val="tx1"/>
                </a:solidFill>
              </a:rPr>
              <a:t>the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smallest</a:t>
            </a:r>
            <a:r>
              <a:rPr lang="sk-SK" dirty="0">
                <a:solidFill>
                  <a:schemeClr val="tx1"/>
                </a:solidFill>
              </a:rPr>
              <a:t> and </a:t>
            </a:r>
            <a:r>
              <a:rPr lang="sk-SK" dirty="0" err="1">
                <a:solidFill>
                  <a:schemeClr val="tx1"/>
                </a:solidFill>
              </a:rPr>
              <a:t>largest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data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values</a:t>
            </a:r>
            <a:r>
              <a:rPr lang="sk-SK" dirty="0">
                <a:solidFill>
                  <a:schemeClr val="tx1"/>
                </a:solidFill>
              </a:rPr>
              <a:t>.</a:t>
            </a:r>
            <a:endParaRPr lang="sk-SK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608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306388"/>
            <a:ext cx="6096000" cy="892175"/>
          </a:xfrm>
        </p:spPr>
        <p:txBody>
          <a:bodyPr>
            <a:normAutofit fontScale="90000"/>
          </a:bodyPr>
          <a:lstStyle/>
          <a:p>
            <a:pPr defTabSz="914400" eaLnBrk="1" hangingPunct="1"/>
            <a:r>
              <a:rPr lang="en-US" sz="3600" dirty="0"/>
              <a:t>Interquartile Range</a:t>
            </a:r>
            <a:br>
              <a:rPr lang="en-US" sz="3200" dirty="0"/>
            </a:br>
            <a:r>
              <a:rPr lang="en-US" sz="2400" dirty="0"/>
              <a:t>Five number summary –Box plot</a:t>
            </a:r>
          </a:p>
        </p:txBody>
      </p:sp>
      <p:sp>
        <p:nvSpPr>
          <p:cNvPr id="23557" name="Line 3"/>
          <p:cNvSpPr>
            <a:spLocks noChangeShapeType="1"/>
          </p:cNvSpPr>
          <p:nvPr/>
        </p:nvSpPr>
        <p:spPr bwMode="auto">
          <a:xfrm>
            <a:off x="3429000" y="4800600"/>
            <a:ext cx="2514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3558" name="Freeform 4"/>
          <p:cNvSpPr>
            <a:spLocks/>
          </p:cNvSpPr>
          <p:nvPr/>
        </p:nvSpPr>
        <p:spPr bwMode="auto">
          <a:xfrm>
            <a:off x="3417888" y="3357563"/>
            <a:ext cx="2516187" cy="528637"/>
          </a:xfrm>
          <a:custGeom>
            <a:avLst/>
            <a:gdLst>
              <a:gd name="T0" fmla="*/ 0 w 1585"/>
              <a:gd name="T1" fmla="*/ 526975 h 318"/>
              <a:gd name="T2" fmla="*/ 2514600 w 1585"/>
              <a:gd name="T3" fmla="*/ 526975 h 318"/>
              <a:gd name="T4" fmla="*/ 2514600 w 1585"/>
              <a:gd name="T5" fmla="*/ 0 h 318"/>
              <a:gd name="T6" fmla="*/ 0 w 1585"/>
              <a:gd name="T7" fmla="*/ 0 h 318"/>
              <a:gd name="T8" fmla="*/ 0 w 1585"/>
              <a:gd name="T9" fmla="*/ 526975 h 3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5" h="318">
                <a:moveTo>
                  <a:pt x="0" y="317"/>
                </a:moveTo>
                <a:lnTo>
                  <a:pt x="1584" y="317"/>
                </a:lnTo>
                <a:lnTo>
                  <a:pt x="1584" y="0"/>
                </a:lnTo>
                <a:lnTo>
                  <a:pt x="0" y="0"/>
                </a:lnTo>
                <a:lnTo>
                  <a:pt x="0" y="317"/>
                </a:lnTo>
              </a:path>
            </a:pathLst>
          </a:custGeom>
          <a:noFill/>
          <a:ln w="25400" cap="rnd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23559" name="Line 5"/>
          <p:cNvSpPr>
            <a:spLocks noChangeShapeType="1"/>
          </p:cNvSpPr>
          <p:nvPr/>
        </p:nvSpPr>
        <p:spPr bwMode="auto">
          <a:xfrm flipV="1">
            <a:off x="4876800" y="3352800"/>
            <a:ext cx="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3560" name="Rectangle 6"/>
          <p:cNvSpPr>
            <a:spLocks noChangeArrowheads="1"/>
          </p:cNvSpPr>
          <p:nvPr/>
        </p:nvSpPr>
        <p:spPr bwMode="auto">
          <a:xfrm>
            <a:off x="4267200" y="2514600"/>
            <a:ext cx="1182688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b="0"/>
              <a:t>Median</a:t>
            </a:r>
          </a:p>
          <a:p>
            <a:pPr algn="ctr" eaLnBrk="0" hangingPunct="0"/>
            <a:r>
              <a:rPr lang="en-US" b="0"/>
              <a:t>(Q2)</a:t>
            </a:r>
            <a:endParaRPr lang="en-US" b="0">
              <a:solidFill>
                <a:srgbClr val="FFFF66"/>
              </a:solidFill>
            </a:endParaRPr>
          </a:p>
        </p:txBody>
      </p:sp>
      <p:sp>
        <p:nvSpPr>
          <p:cNvPr id="23561" name="Line 7"/>
          <p:cNvSpPr>
            <a:spLocks noChangeShapeType="1"/>
          </p:cNvSpPr>
          <p:nvPr/>
        </p:nvSpPr>
        <p:spPr bwMode="auto">
          <a:xfrm flipV="1">
            <a:off x="5943600" y="3657600"/>
            <a:ext cx="11430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3562" name="Line 8"/>
          <p:cNvSpPr>
            <a:spLocks noChangeShapeType="1"/>
          </p:cNvSpPr>
          <p:nvPr/>
        </p:nvSpPr>
        <p:spPr bwMode="auto">
          <a:xfrm>
            <a:off x="1676400" y="3657600"/>
            <a:ext cx="17526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3563" name="Line 9"/>
          <p:cNvSpPr>
            <a:spLocks noChangeShapeType="1"/>
          </p:cNvSpPr>
          <p:nvPr/>
        </p:nvSpPr>
        <p:spPr bwMode="auto">
          <a:xfrm flipV="1">
            <a:off x="7086600" y="3276600"/>
            <a:ext cx="0" cy="685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3564" name="Line 10"/>
          <p:cNvSpPr>
            <a:spLocks noChangeShapeType="1"/>
          </p:cNvSpPr>
          <p:nvPr/>
        </p:nvSpPr>
        <p:spPr bwMode="auto">
          <a:xfrm flipV="1">
            <a:off x="1676400" y="3352800"/>
            <a:ext cx="0" cy="6096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3565" name="Rectangle 11"/>
          <p:cNvSpPr>
            <a:spLocks noChangeArrowheads="1"/>
          </p:cNvSpPr>
          <p:nvPr/>
        </p:nvSpPr>
        <p:spPr bwMode="auto">
          <a:xfrm>
            <a:off x="6781800" y="2590800"/>
            <a:ext cx="384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0"/>
              <a:t>X</a:t>
            </a:r>
          </a:p>
        </p:txBody>
      </p:sp>
      <p:sp>
        <p:nvSpPr>
          <p:cNvPr id="23566" name="Rectangle 12"/>
          <p:cNvSpPr>
            <a:spLocks noChangeArrowheads="1"/>
          </p:cNvSpPr>
          <p:nvPr/>
        </p:nvSpPr>
        <p:spPr bwMode="auto">
          <a:xfrm>
            <a:off x="7010400" y="2819400"/>
            <a:ext cx="128111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0"/>
              <a:t>maximum</a:t>
            </a:r>
            <a:endParaRPr lang="en-US" sz="2000" b="0">
              <a:solidFill>
                <a:srgbClr val="FFFF66"/>
              </a:solidFill>
            </a:endParaRPr>
          </a:p>
        </p:txBody>
      </p:sp>
      <p:sp>
        <p:nvSpPr>
          <p:cNvPr id="23567" name="Rectangle 13"/>
          <p:cNvSpPr>
            <a:spLocks noChangeArrowheads="1"/>
          </p:cNvSpPr>
          <p:nvPr/>
        </p:nvSpPr>
        <p:spPr bwMode="auto">
          <a:xfrm>
            <a:off x="7969250" y="3038475"/>
            <a:ext cx="184150" cy="92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3568" name="Rectangle 14"/>
          <p:cNvSpPr>
            <a:spLocks noChangeArrowheads="1"/>
          </p:cNvSpPr>
          <p:nvPr/>
        </p:nvSpPr>
        <p:spPr bwMode="auto">
          <a:xfrm>
            <a:off x="1295400" y="2667000"/>
            <a:ext cx="384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0"/>
              <a:t>X</a:t>
            </a:r>
            <a:endParaRPr lang="en-US" b="0">
              <a:solidFill>
                <a:srgbClr val="FFFF66"/>
              </a:solidFill>
            </a:endParaRPr>
          </a:p>
        </p:txBody>
      </p:sp>
      <p:sp>
        <p:nvSpPr>
          <p:cNvPr id="23569" name="Rectangle 15"/>
          <p:cNvSpPr>
            <a:spLocks noChangeArrowheads="1"/>
          </p:cNvSpPr>
          <p:nvPr/>
        </p:nvSpPr>
        <p:spPr bwMode="auto">
          <a:xfrm>
            <a:off x="1524000" y="2895600"/>
            <a:ext cx="121126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0"/>
              <a:t>minimum</a:t>
            </a:r>
            <a:endParaRPr lang="en-US" sz="2000" b="0">
              <a:solidFill>
                <a:srgbClr val="FFFF66"/>
              </a:solidFill>
            </a:endParaRPr>
          </a:p>
        </p:txBody>
      </p:sp>
      <p:sp>
        <p:nvSpPr>
          <p:cNvPr id="23570" name="Rectangle 16"/>
          <p:cNvSpPr>
            <a:spLocks noChangeArrowheads="1"/>
          </p:cNvSpPr>
          <p:nvPr/>
        </p:nvSpPr>
        <p:spPr bwMode="auto">
          <a:xfrm>
            <a:off x="2605088" y="3136900"/>
            <a:ext cx="184150" cy="92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3571" name="Rectangle 17"/>
          <p:cNvSpPr>
            <a:spLocks noChangeArrowheads="1"/>
          </p:cNvSpPr>
          <p:nvPr/>
        </p:nvSpPr>
        <p:spPr bwMode="auto">
          <a:xfrm>
            <a:off x="3200400" y="2743200"/>
            <a:ext cx="587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b="0"/>
              <a:t>Q1</a:t>
            </a:r>
            <a:endParaRPr lang="en-US" b="0">
              <a:solidFill>
                <a:srgbClr val="FFFF66"/>
              </a:solidFill>
            </a:endParaRPr>
          </a:p>
        </p:txBody>
      </p:sp>
      <p:sp>
        <p:nvSpPr>
          <p:cNvPr id="23572" name="Rectangle 18"/>
          <p:cNvSpPr>
            <a:spLocks noChangeArrowheads="1"/>
          </p:cNvSpPr>
          <p:nvPr/>
        </p:nvSpPr>
        <p:spPr bwMode="auto">
          <a:xfrm>
            <a:off x="5638800" y="2743200"/>
            <a:ext cx="587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b="0"/>
              <a:t>Q3</a:t>
            </a:r>
            <a:endParaRPr lang="en-US" b="0">
              <a:solidFill>
                <a:srgbClr val="FFFF66"/>
              </a:solidFill>
            </a:endParaRPr>
          </a:p>
        </p:txBody>
      </p:sp>
      <p:sp>
        <p:nvSpPr>
          <p:cNvPr id="23573" name="Rectangle 19"/>
          <p:cNvSpPr>
            <a:spLocks noChangeArrowheads="1"/>
          </p:cNvSpPr>
          <p:nvPr/>
        </p:nvSpPr>
        <p:spPr bwMode="auto">
          <a:xfrm>
            <a:off x="1066800" y="2057400"/>
            <a:ext cx="1455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folHlink"/>
                </a:solidFill>
              </a:rPr>
              <a:t>Example:</a:t>
            </a:r>
          </a:p>
        </p:txBody>
      </p:sp>
      <p:sp>
        <p:nvSpPr>
          <p:cNvPr id="23574" name="Rectangle 20"/>
          <p:cNvSpPr>
            <a:spLocks noChangeArrowheads="1"/>
          </p:cNvSpPr>
          <p:nvPr/>
        </p:nvSpPr>
        <p:spPr bwMode="auto">
          <a:xfrm>
            <a:off x="2209800" y="3352800"/>
            <a:ext cx="4679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25%                 25%               25%          25%</a:t>
            </a:r>
          </a:p>
        </p:txBody>
      </p:sp>
      <p:sp>
        <p:nvSpPr>
          <p:cNvPr id="23575" name="Rectangle 21"/>
          <p:cNvSpPr>
            <a:spLocks noChangeArrowheads="1"/>
          </p:cNvSpPr>
          <p:nvPr/>
        </p:nvSpPr>
        <p:spPr bwMode="auto">
          <a:xfrm>
            <a:off x="1447800" y="3937000"/>
            <a:ext cx="6147837" cy="400110"/>
          </a:xfrm>
          <a:prstGeom prst="rect">
            <a:avLst/>
          </a:prstGeom>
          <a:solidFill>
            <a:srgbClr val="FDE0BD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12                     30              45           57            70</a:t>
            </a:r>
          </a:p>
        </p:txBody>
      </p:sp>
      <p:sp>
        <p:nvSpPr>
          <p:cNvPr id="23576" name="Line 22"/>
          <p:cNvSpPr>
            <a:spLocks noChangeShapeType="1"/>
          </p:cNvSpPr>
          <p:nvPr/>
        </p:nvSpPr>
        <p:spPr bwMode="auto">
          <a:xfrm flipV="1">
            <a:off x="5943600" y="4343400"/>
            <a:ext cx="0" cy="6096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3577" name="Line 23"/>
          <p:cNvSpPr>
            <a:spLocks noChangeShapeType="1"/>
          </p:cNvSpPr>
          <p:nvPr/>
        </p:nvSpPr>
        <p:spPr bwMode="auto">
          <a:xfrm flipV="1">
            <a:off x="3429000" y="4343400"/>
            <a:ext cx="0" cy="6096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3578" name="Rectangle 24"/>
          <p:cNvSpPr>
            <a:spLocks noChangeArrowheads="1"/>
          </p:cNvSpPr>
          <p:nvPr/>
        </p:nvSpPr>
        <p:spPr bwMode="auto">
          <a:xfrm>
            <a:off x="3352800" y="4953000"/>
            <a:ext cx="2667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0">
                <a:solidFill>
                  <a:schemeClr val="folHlink"/>
                </a:solidFill>
              </a:rPr>
              <a:t>Interquartile range </a:t>
            </a:r>
          </a:p>
          <a:p>
            <a:r>
              <a:rPr lang="en-US" b="0">
                <a:solidFill>
                  <a:schemeClr val="folHlink"/>
                </a:solidFill>
              </a:rPr>
              <a:t>   = 57 – 30 = 27</a:t>
            </a:r>
            <a:endParaRPr lang="en-US" b="0">
              <a:solidFill>
                <a:srgbClr val="FF66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3"/>
          <p:cNvSpPr>
            <a:spLocks noGrp="1" noChangeArrowheads="1"/>
          </p:cNvSpPr>
          <p:nvPr>
            <p:ph type="title"/>
          </p:nvPr>
        </p:nvSpPr>
        <p:spPr>
          <a:xfrm>
            <a:off x="609599" y="81018"/>
            <a:ext cx="6347713" cy="1320800"/>
          </a:xfrm>
        </p:spPr>
        <p:txBody>
          <a:bodyPr/>
          <a:lstStyle/>
          <a:p>
            <a:pPr eaLnBrk="1" hangingPunct="1">
              <a:lnSpc>
                <a:spcPct val="160000"/>
              </a:lnSpc>
            </a:pPr>
            <a:r>
              <a:rPr lang="en-US" dirty="0"/>
              <a:t>Population Variance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652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609599" y="1234440"/>
                <a:ext cx="6347714" cy="5303520"/>
              </a:xfrm>
            </p:spPr>
            <p:txBody>
              <a:bodyPr/>
              <a:lstStyle/>
              <a:p>
                <a:pPr eaLnBrk="1" hangingPunct="1"/>
                <a:r>
                  <a:rPr lang="en-US" sz="2000" dirty="0">
                    <a:solidFill>
                      <a:schemeClr val="tx1"/>
                    </a:solidFill>
                  </a:rPr>
                  <a:t>Average of squared deviations of values around the mean</a:t>
                </a:r>
                <a:r>
                  <a:rPr lang="sk-SK" sz="2000" dirty="0">
                    <a:solidFill>
                      <a:schemeClr val="tx1"/>
                    </a:solidFill>
                  </a:rPr>
                  <a:t>.</a:t>
                </a:r>
                <a:endParaRPr lang="en-US" sz="2000" dirty="0">
                  <a:solidFill>
                    <a:schemeClr val="tx1"/>
                  </a:solidFill>
                </a:endParaRPr>
              </a:p>
              <a:p>
                <a:pPr lvl="1" eaLnBrk="1" hangingPunct="1">
                  <a:lnSpc>
                    <a:spcPct val="120000"/>
                  </a:lnSpc>
                </a:pPr>
                <a:r>
                  <a:rPr lang="en-US" sz="1800" dirty="0">
                    <a:solidFill>
                      <a:schemeClr val="tx1"/>
                    </a:solidFill>
                  </a:rPr>
                  <a:t>Population variance:</a:t>
                </a:r>
                <a:endParaRPr lang="sk-SK" sz="1800" dirty="0">
                  <a:solidFill>
                    <a:schemeClr val="tx1"/>
                  </a:solidFill>
                </a:endParaRPr>
              </a:p>
              <a:p>
                <a:pPr lvl="1">
                  <a:lnSpc>
                    <a:spcPct val="120000"/>
                  </a:lnSpc>
                </a:pPr>
                <a:r>
                  <a:rPr lang="sk-SK" sz="1800" dirty="0" err="1">
                    <a:solidFill>
                      <a:schemeClr val="tx1"/>
                    </a:solidFill>
                  </a:rPr>
                  <a:t>The</a:t>
                </a:r>
                <a:r>
                  <a:rPr lang="sk-SK" sz="1800" dirty="0">
                    <a:solidFill>
                      <a:schemeClr val="tx1"/>
                    </a:solidFill>
                  </a:rPr>
                  <a:t> </a:t>
                </a:r>
                <a:r>
                  <a:rPr lang="sk-SK" sz="1800" dirty="0" err="1">
                    <a:solidFill>
                      <a:schemeClr val="tx1"/>
                    </a:solidFill>
                  </a:rPr>
                  <a:t>population</a:t>
                </a:r>
                <a:r>
                  <a:rPr lang="sk-SK" sz="1800" dirty="0">
                    <a:solidFill>
                      <a:schemeClr val="tx1"/>
                    </a:solidFill>
                  </a:rPr>
                  <a:t> </a:t>
                </a:r>
                <a:r>
                  <a:rPr lang="sk-SK" sz="1800" dirty="0" err="1">
                    <a:solidFill>
                      <a:schemeClr val="tx1"/>
                    </a:solidFill>
                  </a:rPr>
                  <a:t>variance</a:t>
                </a:r>
                <a:r>
                  <a:rPr lang="sk-SK" sz="1800" dirty="0">
                    <a:solidFill>
                      <a:schemeClr val="tx1"/>
                    </a:solidFill>
                  </a:rPr>
                  <a:t> </a:t>
                </a:r>
                <a:r>
                  <a:rPr lang="sk-SK" sz="1800" dirty="0" err="1">
                    <a:solidFill>
                      <a:schemeClr val="tx1"/>
                    </a:solidFill>
                  </a:rPr>
                  <a:t>is</a:t>
                </a:r>
                <a:r>
                  <a:rPr lang="sk-SK" sz="1800" dirty="0">
                    <a:solidFill>
                      <a:schemeClr val="tx1"/>
                    </a:solidFill>
                  </a:rPr>
                  <a:t> </a:t>
                </a:r>
                <a:r>
                  <a:rPr lang="sk-SK" sz="1800" dirty="0" err="1">
                    <a:solidFill>
                      <a:schemeClr val="tx1"/>
                    </a:solidFill>
                  </a:rPr>
                  <a:t>denoted</a:t>
                </a:r>
                <a:r>
                  <a:rPr lang="sk-SK" sz="1800" dirty="0">
                    <a:solidFill>
                      <a:schemeClr val="tx1"/>
                    </a:solidFill>
                  </a:rPr>
                  <a:t> by </a:t>
                </a:r>
                <a:r>
                  <a:rPr lang="sk-SK" sz="1800" dirty="0" err="1">
                    <a:solidFill>
                      <a:schemeClr val="tx1"/>
                    </a:solidFill>
                  </a:rPr>
                  <a:t>Greek</a:t>
                </a:r>
                <a:r>
                  <a:rPr lang="sk-SK" sz="1800" dirty="0">
                    <a:solidFill>
                      <a:schemeClr val="tx1"/>
                    </a:solidFill>
                  </a:rPr>
                  <a:t> symbol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k-SK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k-SK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𝝈</m:t>
                        </m:r>
                      </m:e>
                      <m:sup>
                        <m:r>
                          <a:rPr lang="sk-SK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sk-SK" sz="2000" b="1" dirty="0">
                    <a:solidFill>
                      <a:schemeClr val="tx1"/>
                    </a:solidFill>
                  </a:rPr>
                  <a:t>.</a:t>
                </a:r>
                <a:endParaRPr lang="en-US" sz="2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65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599" y="1234440"/>
                <a:ext cx="6347714" cy="5303520"/>
              </a:xfrm>
              <a:blipFill>
                <a:blip r:embed="rId4"/>
                <a:stretch>
                  <a:fillRect l="-865" t="-575" r="-768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TRACKING_SLIDES" val="1"/>
  <p:tag name="GENSWF_OUTPUT_FILE_NAME" val="Describing Data Numerical"/>
  <p:tag name="ISPRING_RESOURCE_FOLDER" val="E:\STAT\3.Describing_Data_Numerical\"/>
  <p:tag name="ISPRING_UUID" val="{17E8A87F-A7C2-4C34-86C9-849AFB37F33C}"/>
  <p:tag name="ISPRING_RESOURCE_PATHS_HASH" val="41a7fb60e0e9da9bde1d6b797bc7807df7696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heme/theme1.xml><?xml version="1.0" encoding="utf-8"?>
<a:theme xmlns:a="http://schemas.openxmlformats.org/drawingml/2006/main" name="Odznak">
  <a:themeElements>
    <a:clrScheme name="Odznak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Odznak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dznak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FA71563AF82548B130EBBB2126EB58" ma:contentTypeVersion="4" ma:contentTypeDescription="Create a new document." ma:contentTypeScope="" ma:versionID="ae7cd85b95566b047bb2a351ee572b21">
  <xsd:schema xmlns:xsd="http://www.w3.org/2001/XMLSchema" xmlns:xs="http://www.w3.org/2001/XMLSchema" xmlns:p="http://schemas.microsoft.com/office/2006/metadata/properties" xmlns:ns2="8bc9f779-d041-40a3-b479-2b2fcf359b39" targetNamespace="http://schemas.microsoft.com/office/2006/metadata/properties" ma:root="true" ma:fieldsID="50fbb609c15130c92e35ef2f5e869c14" ns2:_="">
    <xsd:import namespace="8bc9f779-d041-40a3-b479-2b2fcf359b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c9f779-d041-40a3-b479-2b2fcf359b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916968-7EB4-4EBD-8B1A-123E2B2999E4}"/>
</file>

<file path=customXml/itemProps2.xml><?xml version="1.0" encoding="utf-8"?>
<ds:datastoreItem xmlns:ds="http://schemas.openxmlformats.org/officeDocument/2006/customXml" ds:itemID="{EA2A53DF-8368-4039-B85C-2E93CD6EC12E}"/>
</file>

<file path=customXml/itemProps3.xml><?xml version="1.0" encoding="utf-8"?>
<ds:datastoreItem xmlns:ds="http://schemas.openxmlformats.org/officeDocument/2006/customXml" ds:itemID="{1A6D9223-025D-4EA8-A2B4-19A98196AEA6}"/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TM10001106[[fn=Odznak]]</Template>
  <TotalTime>18670</TotalTime>
  <Pages>20</Pages>
  <Words>946</Words>
  <Application>Microsoft Office PowerPoint</Application>
  <PresentationFormat>Prezentácia na obrazovke (4:3)</PresentationFormat>
  <Paragraphs>162</Paragraphs>
  <Slides>23</Slides>
  <Notes>20</Notes>
  <HiddenSlides>0</HiddenSlides>
  <MMClips>0</MMClips>
  <ScaleCrop>false</ScaleCrop>
  <HeadingPairs>
    <vt:vector size="8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snímok</vt:lpstr>
      </vt:variant>
      <vt:variant>
        <vt:i4>23</vt:i4>
      </vt:variant>
    </vt:vector>
  </HeadingPairs>
  <TitlesOfParts>
    <vt:vector size="34" baseType="lpstr">
      <vt:lpstr>Arial</vt:lpstr>
      <vt:lpstr>Calibri</vt:lpstr>
      <vt:lpstr>Cambria Math</vt:lpstr>
      <vt:lpstr>Gill Sans MT</vt:lpstr>
      <vt:lpstr>Impact</vt:lpstr>
      <vt:lpstr>Symbol</vt:lpstr>
      <vt:lpstr>Wingdings</vt:lpstr>
      <vt:lpstr>Odznak</vt:lpstr>
      <vt:lpstr>Equation</vt:lpstr>
      <vt:lpstr>Worksheet</vt:lpstr>
      <vt:lpstr>Chart</vt:lpstr>
      <vt:lpstr>Describing Data: Numerical         </vt:lpstr>
      <vt:lpstr>Measures of Variability (Dispersion)</vt:lpstr>
      <vt:lpstr>Range</vt:lpstr>
      <vt:lpstr> Disadvantages of the Range</vt:lpstr>
      <vt:lpstr>Interquartile Range</vt:lpstr>
      <vt:lpstr>Five number summary</vt:lpstr>
      <vt:lpstr>Box plot</vt:lpstr>
      <vt:lpstr>Interquartile Range Five number summary –Box plot</vt:lpstr>
      <vt:lpstr>Population Variance</vt:lpstr>
      <vt:lpstr>Sample Variance</vt:lpstr>
      <vt:lpstr>Population Standard Deviation</vt:lpstr>
      <vt:lpstr>Sample Standard Deviation</vt:lpstr>
      <vt:lpstr>Comparing Standard Deviations</vt:lpstr>
      <vt:lpstr>Advantages of Variance and Standard Deviation</vt:lpstr>
      <vt:lpstr>Coefficient of Variation</vt:lpstr>
      <vt:lpstr>Skewness</vt:lpstr>
      <vt:lpstr>Distribution Shape</vt:lpstr>
      <vt:lpstr>Distribution Shape</vt:lpstr>
      <vt:lpstr>Shape of a Distribution</vt:lpstr>
      <vt:lpstr>Kurtosis </vt:lpstr>
      <vt:lpstr>Kurtosis</vt:lpstr>
      <vt:lpstr>Prezentácia programu PowerPoint</vt:lpstr>
      <vt:lpstr>Prezentácia programu PowerPoint</vt:lpstr>
    </vt:vector>
  </TitlesOfParts>
  <Company>University of San Diego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Describing Data: Numerical</dc:title>
  <dc:creator>Administrator</dc:creator>
  <cp:lastModifiedBy>Hana</cp:lastModifiedBy>
  <cp:revision>471</cp:revision>
  <cp:lastPrinted>2019-10-02T07:17:15Z</cp:lastPrinted>
  <dcterms:created xsi:type="dcterms:W3CDTF">2001-01-16T02:05:37Z</dcterms:created>
  <dcterms:modified xsi:type="dcterms:W3CDTF">2020-02-09T10:34:53Z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0x0101005BFA71563AF82548B130EBBB2126EB58</vt:lpwstr>
  </property>
</Properties>
</file>