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67" r:id="rId3"/>
    <p:sldId id="26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3" r:id="rId17"/>
    <p:sldId id="257" r:id="rId18"/>
    <p:sldId id="258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9F3EE-DE8E-453C-B4ED-341951277EF2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00D18-7801-4EEF-BCF2-AE84412C33C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0496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4571FB-37AC-4FF5-80D2-48161BEB88EE}" type="datetimeFigureOut">
              <a:rPr lang="sk-SK" smtClean="0"/>
              <a:pPr/>
              <a:t>26. 3. 2021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gression_analysi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58200" cy="1222375"/>
          </a:xfrm>
        </p:spPr>
        <p:txBody>
          <a:bodyPr/>
          <a:lstStyle/>
          <a:p>
            <a:r>
              <a:rPr lang="en-US" dirty="0"/>
              <a:t>Introduction to Econometrics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BD6B517-0164-4023-BD2A-13D66C0EE1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5. Estimation of the model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/>
          <a:lstStyle/>
          <a:p>
            <a:r>
              <a:rPr lang="en-US" dirty="0"/>
              <a:t>to estimate the parameters of the function, </a:t>
            </a:r>
            <a:r>
              <a:rPr lang="en-US" i="1" dirty="0"/>
              <a:t>β</a:t>
            </a:r>
            <a:r>
              <a:rPr lang="en-US" dirty="0"/>
              <a:t>1 and </a:t>
            </a:r>
            <a:r>
              <a:rPr lang="en-US" i="1" dirty="0"/>
              <a:t>β</a:t>
            </a:r>
            <a:r>
              <a:rPr lang="en-US" dirty="0"/>
              <a:t>2, 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Statistical technique - </a:t>
            </a:r>
            <a:r>
              <a:rPr lang="en-US" b="1" i="1" dirty="0"/>
              <a:t>regression analysis</a:t>
            </a:r>
            <a:endParaRPr lang="en-US" i="1" dirty="0"/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/>
              <a:t>			</a:t>
            </a:r>
            <a:r>
              <a:rPr lang="en-US" dirty="0"/>
              <a:t>Ŷ</a:t>
            </a:r>
            <a:r>
              <a:rPr lang="en-US" i="1" dirty="0"/>
              <a:t> </a:t>
            </a:r>
            <a:r>
              <a:rPr lang="en-US" dirty="0"/>
              <a:t>= −184</a:t>
            </a:r>
            <a:r>
              <a:rPr lang="en-US" i="1" dirty="0"/>
              <a:t>.</a:t>
            </a:r>
            <a:r>
              <a:rPr lang="en-US" dirty="0"/>
              <a:t>08 + 0</a:t>
            </a:r>
            <a:r>
              <a:rPr lang="en-US" i="1" dirty="0"/>
              <a:t>.</a:t>
            </a:r>
            <a:r>
              <a:rPr lang="en-US" dirty="0"/>
              <a:t>7064</a:t>
            </a:r>
            <a:r>
              <a:rPr lang="en-US" i="1" dirty="0"/>
              <a:t>X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dirty="0"/>
              <a:t>Ŷ - is an estimate of consumption</a:t>
            </a:r>
            <a:endParaRPr lang="en-US" sz="2800" i="1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6408712"/>
          </a:xfrm>
        </p:spPr>
        <p:txBody>
          <a:bodyPr/>
          <a:lstStyle/>
          <a:p>
            <a:pPr>
              <a:buNone/>
            </a:pPr>
            <a:r>
              <a:rPr lang="sk-SK" b="1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6. </a:t>
            </a:r>
            <a:r>
              <a:rPr lang="en-US" b="1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Hypothesis Testing</a:t>
            </a:r>
          </a:p>
          <a:p>
            <a:pPr>
              <a:buNone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2800" b="1" dirty="0"/>
              <a:t>statistical inference (hypothesis testing)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lvl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en-US" b="1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7. Forecasting</a:t>
            </a:r>
          </a:p>
          <a:p>
            <a:pPr>
              <a:buNone/>
            </a:pPr>
            <a:endParaRPr lang="sk-SK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k-SK" sz="2800" b="1" i="1" dirty="0"/>
              <a:t>	</a:t>
            </a:r>
            <a:r>
              <a:rPr lang="en-US" sz="2800" b="1" i="1" dirty="0"/>
              <a:t>forecast, variable </a:t>
            </a:r>
            <a:r>
              <a:rPr lang="en-US" sz="2800" i="1" dirty="0"/>
              <a:t>Y </a:t>
            </a:r>
            <a:r>
              <a:rPr lang="en-US" sz="2800" dirty="0"/>
              <a:t>on the basis of known or expected future value(s) of the explanatory, or </a:t>
            </a:r>
            <a:r>
              <a:rPr lang="en-US" sz="2800" b="1" i="1" dirty="0"/>
              <a:t>predictor, variable </a:t>
            </a:r>
            <a:r>
              <a:rPr lang="en-US" sz="2800" i="1" dirty="0"/>
              <a:t>X.</a:t>
            </a:r>
            <a:endParaRPr lang="sk-SK" sz="2800" i="1" dirty="0"/>
          </a:p>
          <a:p>
            <a:pPr lvl="0">
              <a:buNone/>
            </a:pPr>
            <a:endParaRPr lang="sk-SK" sz="2800" b="1" dirty="0"/>
          </a:p>
          <a:p>
            <a:pPr>
              <a:buNone/>
            </a:pPr>
            <a:r>
              <a:rPr lang="en-US" b="1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8. Use for Policy Recommendation</a:t>
            </a:r>
          </a:p>
          <a:p>
            <a:pPr>
              <a:buNone/>
            </a:pP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41248"/>
          </a:xfrm>
        </p:spPr>
        <p:txBody>
          <a:bodyPr>
            <a:normAutofit/>
          </a:bodyPr>
          <a:lstStyle/>
          <a:p>
            <a:r>
              <a:rPr lang="sk-SK" b="1" dirty="0"/>
              <a:t>TERMINOLOGY AND NOTATION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4800" y="1196752"/>
            <a:ext cx="4191000" cy="338437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Dependent variable 	</a:t>
            </a:r>
          </a:p>
          <a:p>
            <a:r>
              <a:rPr lang="en-US" b="1" dirty="0"/>
              <a:t>Explained variable	 </a:t>
            </a:r>
          </a:p>
          <a:p>
            <a:r>
              <a:rPr lang="en-US" b="1" dirty="0" err="1"/>
              <a:t>Predictand</a:t>
            </a:r>
            <a:r>
              <a:rPr lang="en-US" b="1" dirty="0"/>
              <a:t> 		</a:t>
            </a:r>
          </a:p>
          <a:p>
            <a:r>
              <a:rPr lang="en-US" b="1" dirty="0" err="1"/>
              <a:t>Regressand</a:t>
            </a:r>
            <a:r>
              <a:rPr lang="en-US" b="1" dirty="0"/>
              <a:t> 		</a:t>
            </a:r>
          </a:p>
          <a:p>
            <a:r>
              <a:rPr lang="en-US" b="1" dirty="0"/>
              <a:t>Response 		</a:t>
            </a:r>
          </a:p>
          <a:p>
            <a:r>
              <a:rPr lang="en-US" b="1" dirty="0"/>
              <a:t>Endogenous 		</a:t>
            </a:r>
          </a:p>
          <a:p>
            <a:r>
              <a:rPr lang="en-US" b="1" dirty="0"/>
              <a:t>Outcome 			</a:t>
            </a:r>
          </a:p>
          <a:p>
            <a:r>
              <a:rPr lang="en-US" b="1" dirty="0"/>
              <a:t>Controlled variable </a:t>
            </a:r>
            <a:r>
              <a:rPr lang="en-US" dirty="0"/>
              <a:t>		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343400" cy="519985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Independent variable</a:t>
            </a:r>
          </a:p>
          <a:p>
            <a:r>
              <a:rPr lang="en-US" b="1" dirty="0"/>
              <a:t>Explanatory variable</a:t>
            </a:r>
          </a:p>
          <a:p>
            <a:r>
              <a:rPr lang="en-US" b="1" dirty="0"/>
              <a:t>Predictor</a:t>
            </a:r>
          </a:p>
          <a:p>
            <a:r>
              <a:rPr lang="en-US" b="1" dirty="0" err="1"/>
              <a:t>Regressor</a:t>
            </a:r>
            <a:endParaRPr lang="en-US" b="1" dirty="0"/>
          </a:p>
          <a:p>
            <a:r>
              <a:rPr lang="en-US" b="1" dirty="0"/>
              <a:t>Stimulus</a:t>
            </a:r>
          </a:p>
          <a:p>
            <a:r>
              <a:rPr lang="en-US" b="1" dirty="0"/>
              <a:t>Exogenous</a:t>
            </a:r>
          </a:p>
          <a:p>
            <a:r>
              <a:rPr lang="en-US" b="1" dirty="0"/>
              <a:t>Covariate</a:t>
            </a:r>
          </a:p>
          <a:p>
            <a:r>
              <a:rPr lang="en-US" b="1" dirty="0"/>
              <a:t>Control variable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95536" y="4725144"/>
            <a:ext cx="8424936" cy="200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schemeClr val="tx2"/>
                </a:solidFill>
              </a:rPr>
              <a:t>two-variable (simple) regression analysis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schemeClr val="tx2"/>
                </a:solidFill>
              </a:rPr>
              <a:t>multiple regression analysis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endParaRPr lang="en-US" sz="2800" b="1" dirty="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schemeClr val="tx2"/>
                </a:solidFill>
              </a:rPr>
              <a:t>multivariate regression vs. multiple regression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Ordinary Least Squares (OLS)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Method of Least Squares</a:t>
            </a:r>
            <a:r>
              <a:rPr lang="sk-SK" b="1" dirty="0"/>
              <a:t> (MLS)</a:t>
            </a:r>
          </a:p>
          <a:p>
            <a:endParaRPr lang="sk-SK" b="1" dirty="0"/>
          </a:p>
          <a:p>
            <a:r>
              <a:rPr lang="en-US" b="1" dirty="0"/>
              <a:t>A. Theory</a:t>
            </a:r>
            <a:endParaRPr lang="sk-SK" dirty="0"/>
          </a:p>
          <a:p>
            <a:r>
              <a:rPr lang="en-US" b="1" dirty="0"/>
              <a:t>B. Estimation of parameters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913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Theory</a:t>
            </a:r>
            <a:r>
              <a:rPr lang="sk-SK" b="1" dirty="0"/>
              <a:t> </a:t>
            </a:r>
            <a:r>
              <a:rPr lang="sk-SK" b="1" dirty="0" err="1"/>
              <a:t>of</a:t>
            </a:r>
            <a:r>
              <a:rPr lang="sk-SK" b="1" dirty="0"/>
              <a:t> OLS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812088" cy="4883373"/>
          </a:xfrm>
        </p:spPr>
        <p:txBody>
          <a:bodyPr/>
          <a:lstStyle/>
          <a:p>
            <a:pPr lvl="0"/>
            <a:r>
              <a:rPr lang="en-US" sz="2800" b="1" dirty="0"/>
              <a:t>E(</a:t>
            </a:r>
            <a:r>
              <a:rPr lang="en-US" sz="2800" b="1" dirty="0" err="1"/>
              <a:t>Y</a:t>
            </a:r>
            <a:r>
              <a:rPr lang="en-US" sz="2800" b="1" baseline="-25000" dirty="0" err="1"/>
              <a:t>i</a:t>
            </a:r>
            <a:r>
              <a:rPr lang="en-US" sz="2800" b="1" dirty="0" err="1">
                <a:sym typeface="Symbol"/>
              </a:rPr>
              <a:t></a:t>
            </a:r>
            <a:r>
              <a:rPr lang="en-US" sz="2800" b="1" dirty="0" err="1"/>
              <a:t>X</a:t>
            </a:r>
            <a:r>
              <a:rPr lang="en-US" sz="2800" b="1" baseline="-25000" dirty="0" err="1"/>
              <a:t>i</a:t>
            </a:r>
            <a:r>
              <a:rPr lang="en-US" sz="2800" b="1" dirty="0"/>
              <a:t>) =  </a:t>
            </a:r>
            <a:r>
              <a:rPr lang="en-US" sz="2800" b="1" dirty="0">
                <a:sym typeface="Symbol"/>
              </a:rPr>
              <a:t></a:t>
            </a:r>
            <a:r>
              <a:rPr lang="en-US" sz="2800" b="1" baseline="-25000" dirty="0"/>
              <a:t>o</a:t>
            </a:r>
            <a:r>
              <a:rPr lang="en-US" sz="2800" b="1" dirty="0"/>
              <a:t> + </a:t>
            </a:r>
            <a:r>
              <a:rPr lang="en-US" sz="2800" b="1" dirty="0">
                <a:sym typeface="Symbol"/>
              </a:rPr>
              <a:t></a:t>
            </a:r>
            <a:r>
              <a:rPr lang="en-US" sz="2800" b="1" baseline="-25000" dirty="0"/>
              <a:t>1</a:t>
            </a:r>
            <a:r>
              <a:rPr lang="en-US" sz="2800" b="1" dirty="0"/>
              <a:t>X</a:t>
            </a:r>
            <a:r>
              <a:rPr lang="en-US" sz="2800" b="1" baseline="-25000" dirty="0"/>
              <a:t>i </a:t>
            </a:r>
            <a:r>
              <a:rPr lang="en-US" sz="2800" b="1" dirty="0"/>
              <a:t> </a:t>
            </a:r>
            <a:r>
              <a:rPr lang="en-US" sz="2800" dirty="0"/>
              <a:t> </a:t>
            </a:r>
            <a:r>
              <a:rPr lang="en-US" sz="2800" b="1" dirty="0"/>
              <a:t>population regression line</a:t>
            </a:r>
            <a:r>
              <a:rPr lang="sk-SK" sz="2800" b="1" dirty="0"/>
              <a:t> (PRF)</a:t>
            </a:r>
            <a:endParaRPr lang="sk-SK" sz="2800" dirty="0"/>
          </a:p>
          <a:p>
            <a:pPr lvl="0"/>
            <a:r>
              <a:rPr lang="sk-SK" sz="2800" b="1" dirty="0" err="1"/>
              <a:t>Ŷ</a:t>
            </a:r>
            <a:r>
              <a:rPr lang="sk-SK" sz="2800" b="1" baseline="-25000" dirty="0" err="1"/>
              <a:t>i</a:t>
            </a:r>
            <a:r>
              <a:rPr lang="en-US" sz="2800" b="1" dirty="0"/>
              <a:t>=  </a:t>
            </a:r>
            <a:r>
              <a:rPr lang="en-US" sz="2800" b="1" dirty="0" err="1"/>
              <a:t>b</a:t>
            </a:r>
            <a:r>
              <a:rPr lang="en-US" sz="2800" b="1" baseline="-25000" dirty="0" err="1"/>
              <a:t>o</a:t>
            </a:r>
            <a:r>
              <a:rPr lang="en-US" sz="2800" b="1" dirty="0"/>
              <a:t> + b</a:t>
            </a:r>
            <a:r>
              <a:rPr lang="en-US" sz="2800" b="1" baseline="-25000" dirty="0"/>
              <a:t>1</a:t>
            </a:r>
            <a:r>
              <a:rPr lang="en-US" sz="2800" b="1" dirty="0"/>
              <a:t>X</a:t>
            </a:r>
            <a:r>
              <a:rPr lang="en-US" sz="2800" b="1" baseline="-25000" dirty="0"/>
              <a:t>i </a:t>
            </a:r>
            <a:r>
              <a:rPr lang="en-US" sz="2800" b="1" dirty="0"/>
              <a:t> </a:t>
            </a:r>
            <a:r>
              <a:rPr lang="sk-SK" sz="2800" dirty="0"/>
              <a:t>     </a:t>
            </a:r>
            <a:r>
              <a:rPr lang="en-US" sz="2800" dirty="0"/>
              <a:t> </a:t>
            </a:r>
            <a:r>
              <a:rPr lang="en-US" sz="2800" b="1" dirty="0"/>
              <a:t>sample regression equation </a:t>
            </a:r>
            <a:r>
              <a:rPr lang="sk-SK" sz="2800" b="1" dirty="0"/>
              <a:t>(SRF)</a:t>
            </a:r>
            <a:endParaRPr lang="sk-SK" sz="2800" dirty="0"/>
          </a:p>
          <a:p>
            <a:pPr>
              <a:buNone/>
            </a:pPr>
            <a:endParaRPr lang="sk-SK" sz="1200" dirty="0"/>
          </a:p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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</a:t>
            </a:r>
            <a:r>
              <a:rPr 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e</a:t>
            </a:r>
            <a:r>
              <a:rPr 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e</a:t>
            </a:r>
            <a:r>
              <a:rPr 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e</a:t>
            </a:r>
            <a:r>
              <a:rPr 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+.........+ e</a:t>
            </a:r>
            <a:r>
              <a:rPr 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212976"/>
            <a:ext cx="6353175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3517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b="1" dirty="0"/>
              <a:t>How does OLS get estimates of the coefficients?</a:t>
            </a:r>
            <a:endParaRPr lang="sk-SK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Formula – </a:t>
            </a:r>
            <a:r>
              <a:rPr lang="en-US" dirty="0"/>
              <a:t>mathematical function</a:t>
            </a:r>
            <a:endParaRPr lang="sk-SK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922286"/>
              </p:ext>
            </p:extLst>
          </p:nvPr>
        </p:nvGraphicFramePr>
        <p:xfrm>
          <a:off x="2123728" y="4573453"/>
          <a:ext cx="407537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539443" imgH="817027" progId="">
                  <p:embed/>
                </p:oleObj>
              </mc:Choice>
              <mc:Fallback>
                <p:oleObj r:id="rId2" imgW="1539443" imgH="81702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573453"/>
                        <a:ext cx="4075376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928845"/>
              </p:ext>
            </p:extLst>
          </p:nvPr>
        </p:nvGraphicFramePr>
        <p:xfrm>
          <a:off x="2123728" y="2564904"/>
          <a:ext cx="385150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754673" imgH="799795" progId="">
                  <p:embed/>
                </p:oleObj>
              </mc:Choice>
              <mc:Fallback>
                <p:oleObj r:id="rId4" imgW="1754673" imgH="799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564904"/>
                        <a:ext cx="3851506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619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483768" y="476671"/>
          <a:ext cx="1728192" cy="1555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19028" imgH="550103" progId="">
                  <p:embed/>
                </p:oleObj>
              </mc:Choice>
              <mc:Fallback>
                <p:oleObj r:id="rId2" imgW="619028" imgH="55010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76671"/>
                        <a:ext cx="1728192" cy="15553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51720" y="2420887"/>
          <a:ext cx="4824536" cy="346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718003" imgH="1350223" progId="">
                  <p:embed/>
                </p:oleObj>
              </mc:Choice>
              <mc:Fallback>
                <p:oleObj r:id="rId4" imgW="2718003" imgH="135022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420887"/>
                        <a:ext cx="4824536" cy="34600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932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r>
              <a:rPr lang="en-US" b="1" dirty="0"/>
              <a:t>multiple regression model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786063"/>
            <a:ext cx="84010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Autofit/>
          </a:bodyPr>
          <a:lstStyle/>
          <a:p>
            <a:r>
              <a:rPr lang="en-US" sz="3200" b="1" dirty="0"/>
              <a:t>multiple regression model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812088" cy="4883373"/>
          </a:xfrm>
        </p:spPr>
        <p:txBody>
          <a:bodyPr/>
          <a:lstStyle/>
          <a:p>
            <a:pPr lvl="0"/>
            <a:r>
              <a:rPr lang="en-US" dirty="0"/>
              <a:t>1) Calculation of predicted values of Y, residuals, sum of residuals, comparison of real (actual) and predicted values of Y. </a:t>
            </a:r>
            <a:endParaRPr lang="sk-SK" dirty="0"/>
          </a:p>
          <a:p>
            <a:pPr lvl="0"/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b="1" dirty="0" err="1"/>
              <a:t>Standardized</a:t>
            </a:r>
            <a:r>
              <a:rPr lang="sk-SK" b="1" dirty="0"/>
              <a:t> </a:t>
            </a:r>
            <a:r>
              <a:rPr lang="sk-SK" b="1" dirty="0" err="1"/>
              <a:t>Residual</a:t>
            </a:r>
            <a:endParaRPr lang="sk-SK" b="1" dirty="0"/>
          </a:p>
          <a:p>
            <a:pPr lvl="0">
              <a:buNone/>
            </a:pP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293096"/>
            <a:ext cx="607379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r>
              <a:rPr lang="en-US" b="1" dirty="0"/>
              <a:t>multiple regression model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2) Calculation of residual variance, variances of parameters and their standard deviations. </a:t>
            </a: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62274"/>
            <a:ext cx="1976611" cy="1225999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770725" y="4797152"/>
          <a:ext cx="346928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04640" imgH="313920" progId="">
                  <p:embed/>
                </p:oleObj>
              </mc:Choice>
              <mc:Fallback>
                <p:oleObj r:id="rId3" imgW="1304640" imgH="313920" progId="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725" y="4797152"/>
                        <a:ext cx="3469281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Econometrics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	„</a:t>
            </a:r>
            <a:r>
              <a:rPr lang="en-US" dirty="0"/>
              <a:t>Econometrics may be defined as the social science in which the tools of economic theory, mathematics, and statistical inference are applied to the analysis of economic phenomena.“ </a:t>
            </a:r>
            <a:endParaRPr lang="sk-SK" dirty="0"/>
          </a:p>
          <a:p>
            <a:pPr>
              <a:buNone/>
            </a:pPr>
            <a:r>
              <a:rPr lang="sk-SK" dirty="0"/>
              <a:t>					</a:t>
            </a:r>
            <a:r>
              <a:rPr lang="en-US" dirty="0"/>
              <a:t>(Arthur S. Goldberger) </a:t>
            </a: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3) Calculation of correlation coefficient, coefficient of determination and corrected coefficient of determination. </a:t>
            </a: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284984"/>
            <a:ext cx="59467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47663" y="4725144"/>
          <a:ext cx="6436889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190680" imgH="390240" progId="">
                  <p:embed/>
                </p:oleObj>
              </mc:Choice>
              <mc:Fallback>
                <p:oleObj r:id="rId3" imgW="3190680" imgH="390240" progId="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3" y="4725144"/>
                        <a:ext cx="6436889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4) </a:t>
            </a:r>
            <a:r>
              <a:rPr lang="en-US" dirty="0"/>
              <a:t>Calculation of confidence interval for estimated parameters </a:t>
            </a:r>
            <a:endParaRPr lang="sk-SK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75655" y="3356992"/>
          <a:ext cx="687009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276280" imgH="304560" progId="">
                  <p:embed/>
                </p:oleObj>
              </mc:Choice>
              <mc:Fallback>
                <p:oleObj r:id="rId2" imgW="2276280" imgH="304560" progId="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5" y="3356992"/>
                        <a:ext cx="6870097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r>
              <a:rPr lang="en-US" dirty="0"/>
              <a:t>5) test the statistical significance of the estimated regression parameters </a:t>
            </a:r>
            <a:endParaRPr lang="sk-SK" dirty="0"/>
          </a:p>
          <a:p>
            <a:pPr>
              <a:buNone/>
            </a:pPr>
            <a:r>
              <a:rPr lang="en-US" b="1" dirty="0"/>
              <a:t>Verification of the statistical significance of parameters by using T-test</a:t>
            </a:r>
            <a:r>
              <a:rPr lang="en-US" dirty="0"/>
              <a:t> </a:t>
            </a: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275856" y="3284984"/>
          <a:ext cx="1512168" cy="123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36600" imgH="482600" progId="">
                  <p:embed/>
                </p:oleObj>
              </mc:Choice>
              <mc:Fallback>
                <p:oleObj r:id="rId2" imgW="736600" imgH="482600" progId="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1512168" cy="12372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r>
              <a:rPr lang="en-US" dirty="0"/>
              <a:t>6) test the statistical significance of the model as a whole </a:t>
            </a:r>
            <a:endParaRPr lang="sk-SK" dirty="0"/>
          </a:p>
          <a:p>
            <a:pPr>
              <a:buNone/>
            </a:pPr>
            <a:r>
              <a:rPr lang="en-US" b="1" dirty="0"/>
              <a:t>Verification of the statistical significance of </a:t>
            </a:r>
            <a:r>
              <a:rPr lang="sk-SK" b="1" dirty="0" err="1"/>
              <a:t>the</a:t>
            </a:r>
            <a:r>
              <a:rPr lang="sk-SK" b="1" dirty="0"/>
              <a:t> model</a:t>
            </a:r>
            <a:r>
              <a:rPr lang="en-US" b="1" dirty="0"/>
              <a:t> by using </a:t>
            </a:r>
            <a:r>
              <a:rPr lang="sk-SK" b="1" dirty="0"/>
              <a:t>F</a:t>
            </a:r>
            <a:r>
              <a:rPr lang="en-US" b="1" dirty="0"/>
              <a:t>-test</a:t>
            </a:r>
            <a:r>
              <a:rPr lang="en-US" dirty="0"/>
              <a:t> 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195736" y="3501008"/>
          <a:ext cx="3456384" cy="618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2" imgW="1587240" imgH="228600" progId="Equation.3">
                  <p:embed/>
                </p:oleObj>
              </mc:Choice>
              <mc:Fallback>
                <p:oleObj name="Rovnica" r:id="rId2" imgW="1587240" imgH="228600" progId="Equation.3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501008"/>
                        <a:ext cx="3456384" cy="6180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483768" y="4365104"/>
          <a:ext cx="2952328" cy="69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914400" imgH="241300" progId="">
                  <p:embed/>
                </p:oleObj>
              </mc:Choice>
              <mc:Fallback>
                <p:oleObj r:id="rId4" imgW="914400" imgH="241300" progId="">
                  <p:embed/>
                  <p:pic>
                    <p:nvPicPr>
                      <p:cNvPr id="71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365104"/>
                        <a:ext cx="2952328" cy="69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5229200"/>
            <a:ext cx="1647825" cy="102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r>
              <a:rPr lang="en-US" dirty="0"/>
              <a:t>7) Calculation of standardized coefficients or beta coefficients 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algn="ctr">
              <a:buNone/>
            </a:pPr>
            <a:r>
              <a:rPr lang="sk-SK" b="1" dirty="0" err="1"/>
              <a:t>βj</a:t>
            </a:r>
            <a:r>
              <a:rPr lang="sk-SK" b="1" dirty="0"/>
              <a:t> </a:t>
            </a:r>
            <a:r>
              <a:rPr lang="sk-SK" sz="2000" b="1" dirty="0" err="1"/>
              <a:t>adj</a:t>
            </a:r>
            <a:r>
              <a:rPr lang="sk-SK" sz="2000" b="1" dirty="0"/>
              <a:t>.</a:t>
            </a:r>
            <a:r>
              <a:rPr lang="sk-SK" b="1" dirty="0"/>
              <a:t> = </a:t>
            </a:r>
            <a:r>
              <a:rPr lang="sk-SK" b="1" dirty="0" err="1"/>
              <a:t>βj</a:t>
            </a:r>
            <a:r>
              <a:rPr lang="sk-SK" b="1" dirty="0"/>
              <a:t> * R</a:t>
            </a:r>
            <a:r>
              <a:rPr lang="sk-SK" b="1" baseline="30000" dirty="0"/>
              <a:t>2 </a:t>
            </a:r>
            <a:r>
              <a:rPr lang="sk-SK" b="1" dirty="0"/>
              <a:t>*100 [%]</a:t>
            </a:r>
            <a:endParaRPr lang="sk-SK" dirty="0"/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987824" y="2132856"/>
          <a:ext cx="2374506" cy="164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2" imgW="990360" imgH="914400" progId="Equation.3">
                  <p:embed/>
                </p:oleObj>
              </mc:Choice>
              <mc:Fallback>
                <p:oleObj name="Rovnica" r:id="rId2" imgW="990360" imgH="914400" progId="Equation.3">
                  <p:embed/>
                  <p:pic>
                    <p:nvPicPr>
                      <p:cNvPr id="235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2374506" cy="1647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Econometric Theory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66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Econometrics</a:t>
            </a:r>
            <a:r>
              <a:rPr lang="sk-SK" i="1" dirty="0"/>
              <a:t> - </a:t>
            </a:r>
            <a:r>
              <a:rPr lang="en-US" sz="2400" dirty="0"/>
              <a:t>uses a variety of techniques, including </a:t>
            </a:r>
            <a:r>
              <a:rPr lang="en-US" sz="2400" dirty="0">
                <a:hlinkClick r:id="rId2"/>
              </a:rPr>
              <a:t>regression analysis</a:t>
            </a:r>
            <a:r>
              <a:rPr lang="en-US" sz="2400" dirty="0"/>
              <a:t> to compare and test two or more variables.</a:t>
            </a:r>
            <a:endParaRPr lang="sk-SK" sz="2400" dirty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r>
              <a:rPr lang="sk-SK" sz="2400" dirty="0"/>
              <a:t>							</a:t>
            </a:r>
          </a:p>
          <a:p>
            <a:pPr>
              <a:buNone/>
            </a:pPr>
            <a:endParaRPr lang="sk-SK" sz="2400" i="1" dirty="0"/>
          </a:p>
          <a:p>
            <a:pPr>
              <a:buNone/>
            </a:pPr>
            <a:endParaRPr lang="sk-SK" sz="2400" i="1" dirty="0"/>
          </a:p>
          <a:p>
            <a:pPr algn="ctr">
              <a:buNone/>
            </a:pPr>
            <a:r>
              <a:rPr lang="en-US" sz="2000" b="1" i="1" dirty="0"/>
              <a:t>Econometrics is a mixture of economic theory, mathematical economics, economic statistics, and mathematical statistics.</a:t>
            </a:r>
            <a:endParaRPr lang="sk-SK" sz="2000" b="1" dirty="0"/>
          </a:p>
          <a:p>
            <a:pPr>
              <a:buNone/>
            </a:pPr>
            <a:endParaRPr lang="sk-SK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99592" y="2276872"/>
            <a:ext cx="6841203" cy="3384376"/>
            <a:chOff x="4573" y="5859"/>
            <a:chExt cx="5614" cy="2916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 flipH="1">
              <a:off x="6290" y="6416"/>
              <a:ext cx="2187" cy="6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5244" y="6927"/>
              <a:ext cx="2038" cy="184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6611" y="6226"/>
              <a:ext cx="1214" cy="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00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Statistics</a:t>
              </a:r>
              <a:endParaRPr kumimoji="0" lang="sk-SK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4573" y="5859"/>
              <a:ext cx="2038" cy="184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4691" y="6417"/>
              <a:ext cx="1300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Mathematics</a:t>
              </a:r>
              <a:endParaRPr kumimoji="0" lang="sk-S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5954" y="5859"/>
              <a:ext cx="2038" cy="184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5637" y="7844"/>
              <a:ext cx="1214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Economics</a:t>
              </a:r>
              <a:endParaRPr kumimoji="0" lang="sk-S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8559" y="6084"/>
              <a:ext cx="1628" cy="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Econometrics</a:t>
              </a:r>
              <a:endParaRPr kumimoji="0" lang="sk-S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Types of Econometrics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19000"/>
          </a:blip>
          <a:srcRect/>
          <a:stretch>
            <a:fillRect/>
          </a:stretch>
        </p:blipFill>
        <p:spPr bwMode="auto">
          <a:xfrm>
            <a:off x="467545" y="2103150"/>
            <a:ext cx="8269250" cy="341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r>
              <a:rPr lang="en-US" b="1" dirty="0"/>
              <a:t>Methodology of Econometrics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/>
              <a:t>C</a:t>
            </a:r>
            <a:r>
              <a:rPr lang="en-US" b="1" dirty="0" err="1"/>
              <a:t>lassical</a:t>
            </a:r>
            <a:r>
              <a:rPr lang="en-US" b="1" dirty="0"/>
              <a:t> </a:t>
            </a:r>
            <a:r>
              <a:rPr lang="en-US" dirty="0"/>
              <a:t>methodology</a:t>
            </a:r>
            <a:r>
              <a:rPr lang="sk-SK" dirty="0"/>
              <a:t> - </a:t>
            </a:r>
            <a:r>
              <a:rPr lang="sk-SK" dirty="0" err="1"/>
              <a:t>steps</a:t>
            </a:r>
            <a:endParaRPr lang="sk-SK" dirty="0"/>
          </a:p>
          <a:p>
            <a:pPr>
              <a:buNone/>
            </a:pPr>
            <a:endParaRPr lang="sk-SK" sz="1400" dirty="0"/>
          </a:p>
          <a:p>
            <a:pPr>
              <a:buNone/>
            </a:pPr>
            <a:r>
              <a:rPr lang="en-US" sz="2400" b="1" dirty="0"/>
              <a:t>1. Statement of theory or hypothesis</a:t>
            </a:r>
          </a:p>
          <a:p>
            <a:pPr>
              <a:buNone/>
            </a:pPr>
            <a:r>
              <a:rPr lang="en-US" sz="2400" b="1" dirty="0"/>
              <a:t>2. Specification of the mathematical model</a:t>
            </a:r>
          </a:p>
          <a:p>
            <a:pPr>
              <a:buNone/>
            </a:pPr>
            <a:r>
              <a:rPr lang="en-US" sz="2400" b="1" dirty="0"/>
              <a:t>3. Specification of the statistical, or econometric model</a:t>
            </a:r>
          </a:p>
          <a:p>
            <a:pPr>
              <a:buNone/>
            </a:pPr>
            <a:r>
              <a:rPr lang="en-US" sz="2400" b="1" dirty="0"/>
              <a:t>4. Obtaining the data</a:t>
            </a:r>
          </a:p>
          <a:p>
            <a:pPr>
              <a:buNone/>
            </a:pPr>
            <a:r>
              <a:rPr lang="en-US" sz="2400" b="1" dirty="0"/>
              <a:t>5. Estimation of the parameters of the econometric model</a:t>
            </a:r>
          </a:p>
          <a:p>
            <a:pPr>
              <a:buNone/>
            </a:pPr>
            <a:r>
              <a:rPr lang="en-US" sz="2400" b="1" dirty="0"/>
              <a:t>6. Hypothesis testing</a:t>
            </a:r>
          </a:p>
          <a:p>
            <a:pPr>
              <a:buNone/>
            </a:pPr>
            <a:r>
              <a:rPr lang="en-US" sz="2400" b="1" dirty="0"/>
              <a:t>7. Forecasting or prediction</a:t>
            </a:r>
          </a:p>
          <a:p>
            <a:pPr>
              <a:buNone/>
            </a:pPr>
            <a:r>
              <a:rPr lang="en-US" sz="2400" b="1" dirty="0"/>
              <a:t>8. Using the model for control or policy purposes.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b="1" dirty="0"/>
              <a:t>1</a:t>
            </a:r>
            <a:r>
              <a:rPr lang="en-US" b="1" dirty="0"/>
              <a:t>. Theory or hypothesis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48139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200" b="1" dirty="0"/>
              <a:t>A theory should have a prediction – 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hypothesis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>
              <a:buNone/>
            </a:pPr>
            <a:r>
              <a:rPr lang="en-US" sz="2200" b="1" dirty="0"/>
              <a:t>					</a:t>
            </a:r>
            <a:r>
              <a:rPr lang="en-US" sz="1800" b="1" dirty="0"/>
              <a:t>(in statistics and econometrics)</a:t>
            </a:r>
          </a:p>
          <a:p>
            <a:pPr algn="just">
              <a:buNone/>
            </a:pPr>
            <a:endParaRPr lang="en-US" sz="1800" b="1" dirty="0"/>
          </a:p>
          <a:p>
            <a:pPr algn="just">
              <a:buNone/>
            </a:pPr>
            <a:endParaRPr lang="en-US" sz="1800" b="1" dirty="0"/>
          </a:p>
          <a:p>
            <a:pPr algn="just">
              <a:buNone/>
            </a:pPr>
            <a:r>
              <a:rPr lang="en-US" sz="2000" b="1" dirty="0"/>
              <a:t>Keynesian theory of consumption:</a:t>
            </a:r>
          </a:p>
          <a:p>
            <a:pPr algn="just">
              <a:buNone/>
            </a:pPr>
            <a:endParaRPr lang="en-US" sz="2000" b="1" dirty="0"/>
          </a:p>
          <a:p>
            <a:pPr>
              <a:buNone/>
            </a:pPr>
            <a:r>
              <a:rPr lang="en-US" sz="2000" dirty="0"/>
              <a:t>	Keynes stated - men are disposed to increase their consumption as their income increases, but not as much as the increase in their income.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	marginal propensity to consume (MPC) - </a:t>
            </a:r>
            <a:r>
              <a:rPr lang="en-US" sz="2000" dirty="0"/>
              <a:t>is greater than zero but less than 1.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b="1" dirty="0"/>
              <a:t>2. </a:t>
            </a:r>
            <a:r>
              <a:rPr lang="en-US" b="1" dirty="0"/>
              <a:t>Mathematical Model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Mathematical equation: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/>
              <a:t>				Y</a:t>
            </a:r>
            <a:r>
              <a:rPr lang="en-US" dirty="0"/>
              <a:t> = β</a:t>
            </a:r>
            <a:r>
              <a:rPr lang="en-US" baseline="-25000" dirty="0"/>
              <a:t>1</a:t>
            </a:r>
            <a:r>
              <a:rPr lang="en-US" dirty="0"/>
              <a:t> + β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</a:p>
          <a:p>
            <a:pPr>
              <a:buNone/>
            </a:pPr>
            <a:endParaRPr lang="sk-SK" sz="2000" dirty="0"/>
          </a:p>
          <a:p>
            <a:pPr>
              <a:buNone/>
            </a:pPr>
            <a:r>
              <a:rPr lang="sk-SK" sz="2000" dirty="0"/>
              <a:t>	</a:t>
            </a:r>
            <a:r>
              <a:rPr lang="en-US" sz="2000" dirty="0"/>
              <a:t>β</a:t>
            </a:r>
            <a:r>
              <a:rPr lang="en-US" sz="2000" baseline="-25000" dirty="0"/>
              <a:t>1</a:t>
            </a:r>
            <a:r>
              <a:rPr lang="en-US" sz="2000" dirty="0"/>
              <a:t> intercept and β</a:t>
            </a:r>
            <a:r>
              <a:rPr lang="en-US" sz="2000" baseline="-25000" dirty="0"/>
              <a:t>2</a:t>
            </a:r>
            <a:r>
              <a:rPr lang="en-US" sz="2000" dirty="0"/>
              <a:t> a slope coefficient.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b="1" dirty="0"/>
              <a:t>Keynesian consumption function:</a:t>
            </a:r>
          </a:p>
          <a:p>
            <a:pPr>
              <a:buNone/>
            </a:pPr>
            <a:r>
              <a:rPr lang="en-US" sz="2400" i="1" dirty="0"/>
              <a:t>Y  </a:t>
            </a:r>
            <a:r>
              <a:rPr lang="en-US" sz="2400" dirty="0"/>
              <a:t>= consumption expenditure </a:t>
            </a:r>
          </a:p>
          <a:p>
            <a:pPr>
              <a:buNone/>
            </a:pPr>
            <a:r>
              <a:rPr lang="en-US" sz="2400" i="1" dirty="0"/>
              <a:t>X </a:t>
            </a:r>
            <a:r>
              <a:rPr lang="en-US" sz="2400" dirty="0"/>
              <a:t>= income</a:t>
            </a:r>
          </a:p>
          <a:p>
            <a:pPr>
              <a:buNone/>
            </a:pPr>
            <a:r>
              <a:rPr lang="en-US" sz="2400" i="1" dirty="0"/>
              <a:t>β</a:t>
            </a:r>
            <a:r>
              <a:rPr lang="en-US" sz="2400" dirty="0"/>
              <a:t>2 measures the MPC 		</a:t>
            </a:r>
            <a:r>
              <a:rPr lang="sk-SK" sz="2400" dirty="0"/>
              <a:t>	0 </a:t>
            </a:r>
            <a:r>
              <a:rPr lang="sk-SK" sz="2400" i="1" dirty="0"/>
              <a:t>&lt; β</a:t>
            </a:r>
            <a:r>
              <a:rPr lang="sk-SK" sz="2400" dirty="0"/>
              <a:t>2 </a:t>
            </a:r>
            <a:r>
              <a:rPr lang="sk-SK" sz="2400" i="1" dirty="0"/>
              <a:t>&lt; </a:t>
            </a:r>
            <a:r>
              <a:rPr lang="sk-SK" sz="2400" dirty="0"/>
              <a:t>1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b="1" dirty="0"/>
              <a:t>3. </a:t>
            </a:r>
            <a:r>
              <a:rPr lang="en-US" b="1" dirty="0"/>
              <a:t>Specification of the Econometric Model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200" b="1" dirty="0"/>
              <a:t>Mathematical model</a:t>
            </a:r>
            <a:r>
              <a:rPr lang="en-US" sz="2200" dirty="0"/>
              <a:t> </a:t>
            </a:r>
            <a:r>
              <a:rPr lang="en-US" sz="2200" b="1" i="1" dirty="0"/>
              <a:t>- deterministic </a:t>
            </a:r>
            <a:r>
              <a:rPr lang="en-US" sz="2200" dirty="0"/>
              <a:t>relationship between variables</a:t>
            </a:r>
          </a:p>
          <a:p>
            <a:pPr>
              <a:buNone/>
            </a:pPr>
            <a:r>
              <a:rPr lang="en-US" sz="2200" b="1" dirty="0"/>
              <a:t>Econometric model </a:t>
            </a:r>
            <a:r>
              <a:rPr lang="en-US" sz="2200" b="1" i="1" dirty="0"/>
              <a:t>– random </a:t>
            </a:r>
            <a:r>
              <a:rPr lang="en-US" sz="2200" dirty="0"/>
              <a:t>or </a:t>
            </a:r>
            <a:r>
              <a:rPr lang="en-US" sz="2200" b="1" i="1" dirty="0"/>
              <a:t>stochastic </a:t>
            </a:r>
            <a:r>
              <a:rPr lang="en-US" sz="2200" dirty="0"/>
              <a:t>relationship between variables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i="1" dirty="0"/>
              <a:t>		Y</a:t>
            </a:r>
            <a:r>
              <a:rPr lang="en-US" dirty="0"/>
              <a:t> = β</a:t>
            </a:r>
            <a:r>
              <a:rPr lang="en-US" baseline="-25000" dirty="0"/>
              <a:t>1</a:t>
            </a:r>
            <a:r>
              <a:rPr lang="en-US" dirty="0"/>
              <a:t> + β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u 	Y </a:t>
            </a:r>
            <a:r>
              <a:rPr lang="en-US" dirty="0"/>
              <a:t>= </a:t>
            </a:r>
            <a:r>
              <a:rPr lang="en-US" i="1" dirty="0"/>
              <a:t>β</a:t>
            </a:r>
            <a:r>
              <a:rPr lang="en-US" dirty="0"/>
              <a:t>1 + </a:t>
            </a:r>
            <a:r>
              <a:rPr lang="en-US" i="1" dirty="0"/>
              <a:t>β</a:t>
            </a:r>
            <a:r>
              <a:rPr lang="en-US" dirty="0"/>
              <a:t>2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>
                <a:sym typeface="Symbol"/>
              </a:rPr>
              <a:t></a:t>
            </a:r>
            <a:r>
              <a:rPr lang="en-US" i="1" dirty="0"/>
              <a:t> </a:t>
            </a:r>
            <a:endParaRPr lang="en-US" dirty="0"/>
          </a:p>
          <a:p>
            <a:pPr>
              <a:buNone/>
            </a:pPr>
            <a:r>
              <a:rPr lang="en-US" i="1" dirty="0"/>
              <a:t> </a:t>
            </a:r>
            <a:endParaRPr lang="en-US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or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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</a:t>
            </a:r>
            <a:r>
              <a:rPr lang="en-US" sz="2400" dirty="0"/>
              <a:t>- </a:t>
            </a:r>
            <a:r>
              <a:rPr lang="en-US" sz="2400" b="1" dirty="0"/>
              <a:t>disturbance,</a:t>
            </a:r>
            <a:r>
              <a:rPr lang="en-US" sz="2400" dirty="0"/>
              <a:t> </a:t>
            </a:r>
            <a:r>
              <a:rPr lang="en-US" sz="2400" b="1" dirty="0"/>
              <a:t>error term, </a:t>
            </a:r>
            <a:r>
              <a:rPr lang="en-US" sz="2400" dirty="0"/>
              <a:t>or </a:t>
            </a:r>
            <a:r>
              <a:rPr lang="en-US" sz="2400" b="1" dirty="0"/>
              <a:t>random (stochastic) variable </a:t>
            </a:r>
          </a:p>
          <a:p>
            <a:pPr>
              <a:buNone/>
            </a:pPr>
            <a:r>
              <a:rPr lang="en-US" sz="2400" b="1" dirty="0"/>
              <a:t>		- </a:t>
            </a:r>
            <a:r>
              <a:rPr lang="en-US" sz="2400" dirty="0"/>
              <a:t>represents other non-quantifiable, unknown factors that 	  affect Y. </a:t>
            </a:r>
          </a:p>
          <a:p>
            <a:pPr>
              <a:buNone/>
            </a:pPr>
            <a:r>
              <a:rPr lang="en-US" sz="2400" dirty="0"/>
              <a:t>		 </a:t>
            </a:r>
            <a:r>
              <a:rPr lang="en-US" sz="2400" b="1" dirty="0"/>
              <a:t>	</a:t>
            </a:r>
          </a:p>
          <a:p>
            <a:pPr lvl="3"/>
            <a:r>
              <a:rPr lang="en-US" sz="2400" b="1" dirty="0"/>
              <a:t>measurement errors</a:t>
            </a:r>
            <a:r>
              <a:rPr lang="en-US" sz="2400" dirty="0"/>
              <a:t> </a:t>
            </a:r>
          </a:p>
          <a:p>
            <a:pPr lvl="3"/>
            <a:r>
              <a:rPr lang="en-US" sz="2400" b="1" dirty="0"/>
              <a:t>reporting errors</a:t>
            </a:r>
            <a:r>
              <a:rPr lang="en-US" sz="2400" dirty="0"/>
              <a:t> </a:t>
            </a:r>
          </a:p>
          <a:p>
            <a:pPr lvl="3"/>
            <a:r>
              <a:rPr lang="en-US" sz="2400" b="1" dirty="0"/>
              <a:t>computing errors</a:t>
            </a:r>
            <a:r>
              <a:rPr lang="en-US" sz="2400" dirty="0"/>
              <a:t> </a:t>
            </a:r>
          </a:p>
          <a:p>
            <a:pPr lvl="3"/>
            <a:r>
              <a:rPr lang="en-US" sz="2400" b="1" dirty="0"/>
              <a:t>other influence</a:t>
            </a:r>
            <a:r>
              <a:rPr lang="en-US" sz="2400" dirty="0"/>
              <a:t>, </a:t>
            </a:r>
          </a:p>
          <a:p>
            <a:pPr>
              <a:buNone/>
            </a:pPr>
            <a:endParaRPr lang="sk-SK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b="1" dirty="0"/>
              <a:t>4</a:t>
            </a:r>
            <a:r>
              <a:rPr lang="en-US" b="1" dirty="0"/>
              <a:t>. Obtain Data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371656" cy="4724400"/>
          </a:xfrm>
        </p:spPr>
        <p:txBody>
          <a:bodyPr>
            <a:normAutofit/>
          </a:bodyPr>
          <a:lstStyle/>
          <a:p>
            <a:r>
              <a:rPr lang="en-US" sz="3200" b="1" dirty="0"/>
              <a:t>observational</a:t>
            </a:r>
            <a:r>
              <a:rPr lang="en-US" sz="3200" dirty="0"/>
              <a:t> data non-experimental data,</a:t>
            </a:r>
          </a:p>
          <a:p>
            <a:r>
              <a:rPr lang="en-US" sz="3200" b="1" dirty="0"/>
              <a:t>experimental</a:t>
            </a:r>
            <a:r>
              <a:rPr lang="en-US" sz="3200" dirty="0"/>
              <a:t> data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Data</a:t>
            </a:r>
          </a:p>
          <a:p>
            <a:r>
              <a:rPr lang="en-US" sz="3200" b="1" dirty="0"/>
              <a:t>time series data</a:t>
            </a:r>
            <a:endParaRPr lang="en-US" sz="3200" dirty="0"/>
          </a:p>
          <a:p>
            <a:r>
              <a:rPr lang="en-US" sz="3200" b="1" dirty="0"/>
              <a:t>cross-section data</a:t>
            </a:r>
            <a:r>
              <a:rPr lang="sk-SK" sz="3200" b="1" dirty="0"/>
              <a:t> </a:t>
            </a:r>
            <a:endParaRPr lang="en-US" sz="3200" dirty="0"/>
          </a:p>
          <a:p>
            <a:r>
              <a:rPr lang="en-US" sz="3200" b="1" dirty="0"/>
              <a:t>pooled data</a:t>
            </a:r>
            <a:endParaRPr lang="en-US" sz="3200" dirty="0"/>
          </a:p>
          <a:p>
            <a:pPr>
              <a:buNone/>
            </a:pPr>
            <a:endParaRPr lang="sk-SK" sz="3200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4008" y="3284984"/>
            <a:ext cx="4343400" cy="3255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Measurement of Scale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/>
            <a:r>
              <a:rPr lang="en-US" sz="3200" b="1" dirty="0"/>
              <a:t>Ratio scale</a:t>
            </a:r>
            <a:r>
              <a:rPr lang="en-US" sz="3200" dirty="0"/>
              <a:t> </a:t>
            </a:r>
          </a:p>
          <a:p>
            <a:pPr lvl="0"/>
            <a:r>
              <a:rPr lang="en-US" sz="3200" b="1" dirty="0"/>
              <a:t>Interval scale</a:t>
            </a:r>
            <a:r>
              <a:rPr lang="en-US" sz="3200" dirty="0"/>
              <a:t> </a:t>
            </a:r>
          </a:p>
          <a:p>
            <a:pPr lvl="0"/>
            <a:r>
              <a:rPr lang="en-US" sz="3200" b="1" dirty="0"/>
              <a:t>Ordinal scale</a:t>
            </a:r>
            <a:r>
              <a:rPr lang="en-US" sz="3200" dirty="0"/>
              <a:t> </a:t>
            </a:r>
          </a:p>
          <a:p>
            <a:pPr lvl="0"/>
            <a:r>
              <a:rPr lang="en-US" sz="3200" b="1" dirty="0"/>
              <a:t>Nominal scale</a:t>
            </a:r>
            <a:endParaRPr lang="en-US" sz="3200" dirty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FA71563AF82548B130EBBB2126EB58" ma:contentTypeVersion="4" ma:contentTypeDescription="Umožňuje vytvoriť nový dokument." ma:contentTypeScope="" ma:versionID="e04e45e7d02d1a6e1a9d3329f22f82e4">
  <xsd:schema xmlns:xsd="http://www.w3.org/2001/XMLSchema" xmlns:xs="http://www.w3.org/2001/XMLSchema" xmlns:p="http://schemas.microsoft.com/office/2006/metadata/properties" xmlns:ns2="8bc9f779-d041-40a3-b479-2b2fcf359b39" targetNamespace="http://schemas.microsoft.com/office/2006/metadata/properties" ma:root="true" ma:fieldsID="f11a675a5629e8523909645d6590f0d5" ns2:_="">
    <xsd:import namespace="8bc9f779-d041-40a3-b479-2b2fcf359b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f779-d041-40a3-b479-2b2fcf359b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3E6944-6954-4FB1-9785-BC7539738E3D}"/>
</file>

<file path=customXml/itemProps2.xml><?xml version="1.0" encoding="utf-8"?>
<ds:datastoreItem xmlns:ds="http://schemas.openxmlformats.org/officeDocument/2006/customXml" ds:itemID="{7B08018D-FB4A-4A03-8E29-103B0AB92D25}"/>
</file>

<file path=customXml/itemProps3.xml><?xml version="1.0" encoding="utf-8"?>
<ds:datastoreItem xmlns:ds="http://schemas.openxmlformats.org/officeDocument/2006/customXml" ds:itemID="{5A968D35-31EB-4794-9B98-73529BD2FC6B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1024</TotalTime>
  <Words>776</Words>
  <Application>Microsoft Office PowerPoint</Application>
  <PresentationFormat>Prezentácia na obrazovke (4:3)</PresentationFormat>
  <Paragraphs>151</Paragraphs>
  <Slides>24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31" baseType="lpstr">
      <vt:lpstr>Arial</vt:lpstr>
      <vt:lpstr>Calibri</vt:lpstr>
      <vt:lpstr>Franklin Gothic Book</vt:lpstr>
      <vt:lpstr>Franklin Gothic Medium</vt:lpstr>
      <vt:lpstr>Wingdings 2</vt:lpstr>
      <vt:lpstr>Cestovanie</vt:lpstr>
      <vt:lpstr>Rovnica</vt:lpstr>
      <vt:lpstr>Introduction to Econometrics</vt:lpstr>
      <vt:lpstr>Econometrics</vt:lpstr>
      <vt:lpstr>Econometric Theory</vt:lpstr>
      <vt:lpstr>Types of Econometrics</vt:lpstr>
      <vt:lpstr>Methodology of Econometrics</vt:lpstr>
      <vt:lpstr>1. Theory or hypothesis </vt:lpstr>
      <vt:lpstr>2. Mathematical Model </vt:lpstr>
      <vt:lpstr>3. Specification of the Econometric Model </vt:lpstr>
      <vt:lpstr>4. Obtain Data </vt:lpstr>
      <vt:lpstr>5. Estimation of the model </vt:lpstr>
      <vt:lpstr>Prezentácia programu PowerPoint</vt:lpstr>
      <vt:lpstr>TERMINOLOGY AND NOTATION</vt:lpstr>
      <vt:lpstr>Ordinary Least Squares (OLS)</vt:lpstr>
      <vt:lpstr>The Theory of OLS</vt:lpstr>
      <vt:lpstr>How does OLS get estimates of the coefficients?</vt:lpstr>
      <vt:lpstr>Prezentácia programu PowerPoint</vt:lpstr>
      <vt:lpstr>multiple regression model</vt:lpstr>
      <vt:lpstr>multiple regression model</vt:lpstr>
      <vt:lpstr>multiple regression model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Econometrics</dc:title>
  <dc:creator>Matilda</dc:creator>
  <cp:lastModifiedBy>Hana Zach</cp:lastModifiedBy>
  <cp:revision>77</cp:revision>
  <dcterms:created xsi:type="dcterms:W3CDTF">2012-02-14T10:27:24Z</dcterms:created>
  <dcterms:modified xsi:type="dcterms:W3CDTF">2021-03-26T10:43:06Z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0x0101005BFA71563AF82548B130EBBB2126EB58</vt:lpwstr>
  </property>
</Properties>
</file>