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69" r:id="rId7"/>
    <p:sldId id="273" r:id="rId8"/>
    <p:sldId id="258" r:id="rId9"/>
    <p:sldId id="259" r:id="rId10"/>
    <p:sldId id="271" r:id="rId11"/>
    <p:sldId id="272" r:id="rId12"/>
    <p:sldId id="270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 varScale="1">
        <p:scale>
          <a:sx n="81" d="100"/>
          <a:sy n="81" d="100"/>
        </p:scale>
        <p:origin x="150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16" name="Zástupný symbol dátumu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7. 3. 2023</a:t>
            </a:fld>
            <a:endParaRPr lang="sk-SK"/>
          </a:p>
        </p:txBody>
      </p:sp>
      <p:sp>
        <p:nvSpPr>
          <p:cNvPr id="2" name="Zástupný symbol päty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5" name="Zástupný symbol čísla snímky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7. 3. 2023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7. 3. 2023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27" name="Zástupný symbol obsahu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7. 3. 2023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tex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9" name="Zástupný symbol dátumu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7. 3. 2023</a:t>
            </a:fld>
            <a:endParaRPr lang="sk-SK"/>
          </a:p>
        </p:txBody>
      </p:sp>
      <p:sp>
        <p:nvSpPr>
          <p:cNvPr id="11" name="Zástupný symbol päty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16" name="Zástupný symbol čísla snímky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7. 3. 2023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25" name="Zástupný symbol tex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8" name="Zástupný symbol obsahu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7. 3. 2023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2" name="Zástupný symbol dátumu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7. 3. 2023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7. 3. 2023</a:t>
            </a:fld>
            <a:endParaRPr lang="sk-SK"/>
          </a:p>
        </p:txBody>
      </p:sp>
      <p:sp>
        <p:nvSpPr>
          <p:cNvPr id="24" name="Zástupný symbol päty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14" name="Zástupný symbol obsahu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25" name="Zástupný symbol dátumu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7. 3. 2023</a:t>
            </a:fld>
            <a:endParaRPr lang="sk-SK"/>
          </a:p>
        </p:txBody>
      </p:sp>
      <p:sp>
        <p:nvSpPr>
          <p:cNvPr id="29" name="Zástupný symbol päty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obrázka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571FB-37AC-4FF5-80D2-48161BEB88EE}" type="datetimeFigureOut">
              <a:rPr lang="sk-SK" smtClean="0"/>
              <a:pPr/>
              <a:t>7. 3. 2023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1" name="Zástupný symbol čísla snímky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26" name="Zástupný symbol tex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tex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1" name="Zástupný symbol dátumu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D4571FB-37AC-4FF5-80D2-48161BEB88EE}" type="datetimeFigureOut">
              <a:rPr lang="sk-SK" smtClean="0"/>
              <a:pPr/>
              <a:t>7. 3. 2023</a:t>
            </a:fld>
            <a:endParaRPr lang="sk-SK"/>
          </a:p>
        </p:txBody>
      </p:sp>
      <p:sp>
        <p:nvSpPr>
          <p:cNvPr id="28" name="Zástupný symbol päty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8155DAB-5965-4C87-AD2F-B689414C24CE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nadpis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1124744"/>
            <a:ext cx="8458200" cy="3168352"/>
          </a:xfrm>
        </p:spPr>
        <p:txBody>
          <a:bodyPr>
            <a:normAutofit fontScale="90000"/>
          </a:bodyPr>
          <a:lstStyle/>
          <a:p>
            <a:r>
              <a:rPr lang="en-US" dirty="0"/>
              <a:t>econometrics </a:t>
            </a:r>
            <a:br>
              <a:rPr lang="sk-SK" dirty="0"/>
            </a:br>
            <a:br>
              <a:rPr lang="sk-SK" dirty="0"/>
            </a:br>
            <a:br>
              <a:rPr lang="sk-SK" dirty="0"/>
            </a:br>
            <a:br>
              <a:rPr lang="sk-SK" dirty="0"/>
            </a:br>
            <a:br>
              <a:rPr lang="en-US" b="1" dirty="0"/>
            </a:br>
            <a:endParaRPr lang="en-US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C41297D4-8753-4866-9072-BFDF67968A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Assumption of Ordinary Least Squares 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32859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Linearity: </a:t>
            </a:r>
          </a:p>
          <a:p>
            <a:pPr algn="ctr">
              <a:buNone/>
            </a:pPr>
            <a:r>
              <a:rPr lang="sk-SK" dirty="0"/>
              <a:t>	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 true  relationship  between  the  mean  of  the  response  variable  </a:t>
            </a:r>
            <a:r>
              <a:rPr lang="sk-SK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E(Y)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 the explanatory variables </a:t>
            </a:r>
            <a:r>
              <a:rPr lang="sk-SK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X1, ... </a:t>
            </a:r>
            <a:r>
              <a:rPr lang="sk-SK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</a:t>
            </a:r>
            <a:endParaRPr lang="sk-SK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7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straight line.</a:t>
            </a:r>
            <a:endParaRPr lang="sk-SK" sz="7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sk-SK" b="1" dirty="0"/>
          </a:p>
          <a:p>
            <a:pPr lvl="0"/>
            <a:r>
              <a:rPr lang="sk-SK" b="1" dirty="0" err="1"/>
              <a:t>the</a:t>
            </a:r>
            <a:r>
              <a:rPr lang="sk-SK" b="1" dirty="0"/>
              <a:t> </a:t>
            </a:r>
            <a:r>
              <a:rPr lang="sk-SK" b="1" dirty="0" err="1"/>
              <a:t>mean</a:t>
            </a:r>
            <a:r>
              <a:rPr lang="sk-SK" b="1" dirty="0"/>
              <a:t> of </a:t>
            </a:r>
            <a:r>
              <a:rPr lang="sk-SK" b="1" dirty="0" err="1"/>
              <a:t>the</a:t>
            </a:r>
            <a:r>
              <a:rPr lang="sk-SK" b="1" dirty="0"/>
              <a:t> </a:t>
            </a:r>
            <a:r>
              <a:rPr lang="sk-SK" b="1" dirty="0" err="1"/>
              <a:t>response</a:t>
            </a:r>
            <a:r>
              <a:rPr lang="sk-SK" b="1" dirty="0"/>
              <a:t> </a:t>
            </a:r>
            <a:r>
              <a:rPr lang="sk-SK" b="1" dirty="0" err="1"/>
              <a:t>is</a:t>
            </a:r>
            <a:r>
              <a:rPr lang="sk-SK" dirty="0"/>
              <a:t> </a:t>
            </a:r>
            <a:r>
              <a:rPr lang="sk-SK" b="1" dirty="0" err="1"/>
              <a:t>not</a:t>
            </a:r>
            <a:r>
              <a:rPr lang="sk-SK" b="1" dirty="0"/>
              <a:t> a </a:t>
            </a:r>
            <a:r>
              <a:rPr lang="sk-SK" b="1" dirty="0" err="1"/>
              <a:t>linear</a:t>
            </a:r>
            <a:r>
              <a:rPr lang="sk-SK" b="1" dirty="0"/>
              <a:t> </a:t>
            </a:r>
            <a:r>
              <a:rPr lang="sk-SK" b="1" dirty="0" err="1"/>
              <a:t>function</a:t>
            </a:r>
            <a:r>
              <a:rPr lang="sk-SK" b="1" dirty="0"/>
              <a:t> of </a:t>
            </a:r>
            <a:r>
              <a:rPr lang="sk-SK" b="1" dirty="0" err="1"/>
              <a:t>the</a:t>
            </a:r>
            <a:r>
              <a:rPr lang="sk-SK" b="1" dirty="0"/>
              <a:t> </a:t>
            </a:r>
            <a:r>
              <a:rPr lang="sk-SK" b="1" dirty="0" err="1"/>
              <a:t>predictors</a:t>
            </a:r>
            <a:r>
              <a:rPr lang="sk-SK" b="1" dirty="0"/>
              <a:t>/ </a:t>
            </a:r>
            <a:r>
              <a:rPr lang="sk-SK" dirty="0" err="1"/>
              <a:t>transforming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response</a:t>
            </a:r>
            <a:r>
              <a:rPr lang="sk-SK" dirty="0"/>
              <a:t> and/or </a:t>
            </a:r>
            <a:r>
              <a:rPr lang="sk-SK" dirty="0" err="1"/>
              <a:t>predictor</a:t>
            </a:r>
            <a:r>
              <a:rPr lang="sk-SK" dirty="0"/>
              <a:t> </a:t>
            </a:r>
            <a:r>
              <a:rPr lang="sk-SK" dirty="0" err="1"/>
              <a:t>variables</a:t>
            </a:r>
            <a:r>
              <a:rPr lang="sk-SK" dirty="0"/>
              <a:t> </a:t>
            </a:r>
            <a:endParaRPr lang="sk-SK" sz="2400" dirty="0"/>
          </a:p>
          <a:p>
            <a:pPr lvl="0"/>
            <a:r>
              <a:rPr lang="sk-SK" b="1" dirty="0" err="1"/>
              <a:t>unequal</a:t>
            </a:r>
            <a:r>
              <a:rPr lang="sk-SK" b="1" dirty="0"/>
              <a:t> </a:t>
            </a:r>
            <a:r>
              <a:rPr lang="sk-SK" b="1" dirty="0" err="1"/>
              <a:t>error</a:t>
            </a:r>
            <a:r>
              <a:rPr lang="sk-SK" b="1" dirty="0"/>
              <a:t> </a:t>
            </a:r>
            <a:r>
              <a:rPr lang="sk-SK" b="1" dirty="0" err="1"/>
              <a:t>variances</a:t>
            </a:r>
            <a:r>
              <a:rPr lang="sk-SK" dirty="0"/>
              <a:t>/ </a:t>
            </a:r>
            <a:r>
              <a:rPr lang="sk-SK" dirty="0" err="1"/>
              <a:t>transforming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response</a:t>
            </a:r>
            <a:r>
              <a:rPr lang="sk-SK" dirty="0"/>
              <a:t> and/or </a:t>
            </a:r>
            <a:r>
              <a:rPr lang="sk-SK" dirty="0" err="1"/>
              <a:t>predictor</a:t>
            </a:r>
            <a:r>
              <a:rPr lang="sk-SK" dirty="0"/>
              <a:t> </a:t>
            </a:r>
            <a:r>
              <a:rPr lang="sk-SK" dirty="0" err="1"/>
              <a:t>variables</a:t>
            </a:r>
            <a:r>
              <a:rPr lang="sk-SK" dirty="0"/>
              <a:t> </a:t>
            </a:r>
            <a:r>
              <a:rPr lang="sk-SK" dirty="0" err="1"/>
              <a:t>or</a:t>
            </a:r>
            <a:r>
              <a:rPr lang="sk-SK" dirty="0"/>
              <a:t> </a:t>
            </a:r>
            <a:r>
              <a:rPr lang="sk-SK" dirty="0" err="1"/>
              <a:t>use</a:t>
            </a:r>
            <a:r>
              <a:rPr lang="sk-SK" dirty="0"/>
              <a:t> </a:t>
            </a:r>
            <a:r>
              <a:rPr lang="sk-SK" b="1" i="1" dirty="0"/>
              <a:t>"</a:t>
            </a:r>
            <a:r>
              <a:rPr lang="sk-SK" b="1" i="1" dirty="0" err="1"/>
              <a:t>weighted</a:t>
            </a:r>
            <a:r>
              <a:rPr lang="sk-SK" b="1" i="1" dirty="0"/>
              <a:t> </a:t>
            </a:r>
            <a:r>
              <a:rPr lang="sk-SK" b="1" i="1" dirty="0" err="1"/>
              <a:t>least</a:t>
            </a:r>
            <a:r>
              <a:rPr lang="sk-SK" b="1" i="1" dirty="0"/>
              <a:t> </a:t>
            </a:r>
            <a:r>
              <a:rPr lang="sk-SK" b="1" i="1" dirty="0" err="1"/>
              <a:t>squares</a:t>
            </a:r>
            <a:r>
              <a:rPr lang="sk-SK" b="1" i="1" dirty="0"/>
              <a:t> </a:t>
            </a:r>
            <a:r>
              <a:rPr lang="sk-SK" b="1" i="1" dirty="0" err="1"/>
              <a:t>regression</a:t>
            </a:r>
            <a:r>
              <a:rPr lang="sk-SK" b="1" i="1" dirty="0"/>
              <a:t>.„</a:t>
            </a:r>
            <a:endParaRPr lang="sk-SK" sz="2800" b="1" i="1" dirty="0"/>
          </a:p>
          <a:p>
            <a:endParaRPr lang="sk-SK" dirty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TRANSFORMATION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k-SK" dirty="0"/>
              <a:t>	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introduce basic ideas behind </a:t>
            </a:r>
          </a:p>
          <a:p>
            <a:pPr algn="ctr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transformations we first consider </a:t>
            </a:r>
          </a:p>
          <a:p>
            <a:pPr algn="ctr"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simple linear regression model in which: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We transform the predictor (</a:t>
            </a:r>
            <a:r>
              <a:rPr lang="en-US" i="1" dirty="0"/>
              <a:t>x</a:t>
            </a:r>
            <a:r>
              <a:rPr lang="en-US" dirty="0"/>
              <a:t>) values only.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We transform the response (</a:t>
            </a:r>
            <a:r>
              <a:rPr lang="en-US" i="1" dirty="0"/>
              <a:t>y</a:t>
            </a:r>
            <a:r>
              <a:rPr lang="en-US" dirty="0"/>
              <a:t>) values only.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/>
              <a:t>We transform both the predictor (</a:t>
            </a:r>
            <a:r>
              <a:rPr lang="en-US" i="1" dirty="0"/>
              <a:t>x</a:t>
            </a:r>
            <a:r>
              <a:rPr lang="en-US" dirty="0"/>
              <a:t>) values and response (</a:t>
            </a:r>
            <a:r>
              <a:rPr lang="en-US" i="1" dirty="0"/>
              <a:t>y</a:t>
            </a:r>
            <a:r>
              <a:rPr lang="en-US" dirty="0"/>
              <a:t>) values.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err="1"/>
              <a:t>Examples</a:t>
            </a:r>
            <a:r>
              <a:rPr lang="sk-SK" b="1" dirty="0"/>
              <a:t> of </a:t>
            </a:r>
            <a:r>
              <a:rPr lang="sk-SK" b="1" dirty="0" err="1"/>
              <a:t>logarithmic</a:t>
            </a:r>
            <a:r>
              <a:rPr lang="sk-SK" b="1" dirty="0"/>
              <a:t> </a:t>
            </a:r>
            <a:r>
              <a:rPr lang="sk-SK" b="1" dirty="0" err="1"/>
              <a:t>transformations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04800" y="1295400"/>
            <a:ext cx="8686800" cy="53739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sk-SK" b="1" dirty="0" err="1"/>
              <a:t>Simple</a:t>
            </a:r>
            <a:r>
              <a:rPr lang="sk-SK" b="1" dirty="0"/>
              <a:t> </a:t>
            </a:r>
            <a:r>
              <a:rPr lang="sk-SK" b="1" dirty="0" err="1"/>
              <a:t>regression</a:t>
            </a:r>
            <a:r>
              <a:rPr lang="sk-SK" b="1" dirty="0"/>
              <a:t> </a:t>
            </a:r>
            <a:r>
              <a:rPr lang="sk-SK" b="1" dirty="0" err="1"/>
              <a:t>equation</a:t>
            </a:r>
            <a:r>
              <a:rPr lang="sk-SK" b="1" dirty="0"/>
              <a:t>:</a:t>
            </a:r>
            <a:r>
              <a:rPr lang="sk-SK" dirty="0"/>
              <a:t> 	</a:t>
            </a:r>
            <a:r>
              <a:rPr lang="sk-SK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sk-SK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</a:t>
            </a:r>
            <a:r>
              <a:rPr lang="sk-SK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sk-SK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</a:t>
            </a:r>
            <a:r>
              <a:rPr lang="sk-SK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b*X</a:t>
            </a:r>
            <a:endParaRPr lang="sk-SK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b="1" dirty="0" err="1"/>
              <a:t>Meaning</a:t>
            </a:r>
            <a:r>
              <a:rPr lang="sk-SK" b="1" dirty="0"/>
              <a:t>:</a:t>
            </a:r>
            <a:r>
              <a:rPr lang="sk-SK" dirty="0"/>
              <a:t> A </a:t>
            </a:r>
            <a:r>
              <a:rPr lang="sk-SK" dirty="0" err="1"/>
              <a:t>unit</a:t>
            </a:r>
            <a:r>
              <a:rPr lang="sk-SK" dirty="0"/>
              <a:t> </a:t>
            </a:r>
            <a:r>
              <a:rPr lang="sk-SK" dirty="0" err="1"/>
              <a:t>increase</a:t>
            </a:r>
            <a:r>
              <a:rPr lang="sk-SK" dirty="0"/>
              <a:t> in X </a:t>
            </a:r>
            <a:r>
              <a:rPr lang="sk-SK" dirty="0" err="1"/>
              <a:t>is</a:t>
            </a:r>
            <a:r>
              <a:rPr lang="sk-SK" dirty="0"/>
              <a:t> </a:t>
            </a:r>
            <a:r>
              <a:rPr lang="sk-SK" dirty="0" err="1"/>
              <a:t>associated</a:t>
            </a:r>
            <a:r>
              <a:rPr lang="sk-SK" dirty="0"/>
              <a:t> </a:t>
            </a:r>
            <a:r>
              <a:rPr lang="sk-SK" dirty="0" err="1"/>
              <a:t>with</a:t>
            </a:r>
            <a:r>
              <a:rPr lang="sk-SK" dirty="0"/>
              <a:t> </a:t>
            </a:r>
            <a:r>
              <a:rPr lang="sk-SK" dirty="0" err="1"/>
              <a:t>an</a:t>
            </a:r>
            <a:r>
              <a:rPr lang="sk-SK" dirty="0"/>
              <a:t> </a:t>
            </a:r>
            <a:r>
              <a:rPr lang="sk-SK" dirty="0" err="1"/>
              <a:t>average</a:t>
            </a:r>
            <a:r>
              <a:rPr lang="sk-SK" dirty="0"/>
              <a:t> of b </a:t>
            </a:r>
            <a:r>
              <a:rPr lang="sk-SK" dirty="0" err="1"/>
              <a:t>units</a:t>
            </a:r>
            <a:r>
              <a:rPr lang="sk-SK" dirty="0"/>
              <a:t> </a:t>
            </a:r>
            <a:r>
              <a:rPr lang="sk-SK" dirty="0" err="1"/>
              <a:t>increase</a:t>
            </a:r>
            <a:r>
              <a:rPr lang="sk-SK" dirty="0"/>
              <a:t> in Y.</a:t>
            </a:r>
          </a:p>
          <a:p>
            <a:pPr marL="0" indent="0">
              <a:buNone/>
            </a:pPr>
            <a:endParaRPr lang="sk-SK" b="1" dirty="0"/>
          </a:p>
          <a:p>
            <a:pPr marL="0" indent="0">
              <a:buNone/>
            </a:pPr>
            <a:r>
              <a:rPr lang="sk-SK" b="1" dirty="0" err="1"/>
              <a:t>Equation</a:t>
            </a:r>
            <a:r>
              <a:rPr lang="sk-SK" b="1" dirty="0"/>
              <a:t>:</a:t>
            </a:r>
            <a:r>
              <a:rPr lang="sk-SK" dirty="0"/>
              <a:t> 	</a:t>
            </a:r>
            <a:r>
              <a:rPr lang="sk-SK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sk-SK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</a:t>
            </a:r>
            <a:r>
              <a:rPr lang="sk-SK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a*</a:t>
            </a:r>
            <a:r>
              <a:rPr lang="sk-SK" sz="4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</a:t>
            </a:r>
            <a:r>
              <a:rPr lang="sk-SK" sz="4000" i="1" baseline="30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bX</a:t>
            </a:r>
            <a:r>
              <a:rPr lang="sk-SK" sz="4000" i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sk-SK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log(</a:t>
            </a:r>
            <a:r>
              <a:rPr lang="sk-SK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sk-SK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= </a:t>
            </a:r>
            <a:r>
              <a:rPr lang="sk-SK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sk-SK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</a:t>
            </a:r>
            <a:r>
              <a:rPr lang="sk-SK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b*X</a:t>
            </a:r>
            <a:r>
              <a:rPr lang="sk-SK" dirty="0"/>
              <a:t>     </a:t>
            </a:r>
          </a:p>
          <a:p>
            <a:r>
              <a:rPr lang="sk-SK" b="1" dirty="0" err="1"/>
              <a:t>Meaning</a:t>
            </a:r>
            <a:r>
              <a:rPr lang="sk-SK" b="1" dirty="0"/>
              <a:t>:</a:t>
            </a:r>
            <a:r>
              <a:rPr lang="sk-SK" dirty="0"/>
              <a:t> A </a:t>
            </a:r>
            <a:r>
              <a:rPr lang="sk-SK" dirty="0" err="1"/>
              <a:t>unit</a:t>
            </a:r>
            <a:r>
              <a:rPr lang="sk-SK" dirty="0"/>
              <a:t> </a:t>
            </a:r>
            <a:r>
              <a:rPr lang="sk-SK" dirty="0" err="1"/>
              <a:t>increase</a:t>
            </a:r>
            <a:r>
              <a:rPr lang="sk-SK" dirty="0"/>
              <a:t> in X </a:t>
            </a:r>
            <a:r>
              <a:rPr lang="sk-SK" dirty="0" err="1"/>
              <a:t>is</a:t>
            </a:r>
            <a:r>
              <a:rPr lang="sk-SK" dirty="0"/>
              <a:t> </a:t>
            </a:r>
            <a:r>
              <a:rPr lang="sk-SK" dirty="0" err="1"/>
              <a:t>associated</a:t>
            </a:r>
            <a:r>
              <a:rPr lang="sk-SK" dirty="0"/>
              <a:t> </a:t>
            </a:r>
            <a:r>
              <a:rPr lang="sk-SK" dirty="0" err="1"/>
              <a:t>with</a:t>
            </a:r>
            <a:r>
              <a:rPr lang="sk-SK" dirty="0"/>
              <a:t> </a:t>
            </a:r>
            <a:r>
              <a:rPr lang="sk-SK" dirty="0" err="1"/>
              <a:t>an</a:t>
            </a:r>
            <a:r>
              <a:rPr lang="sk-SK" dirty="0"/>
              <a:t> </a:t>
            </a:r>
            <a:r>
              <a:rPr lang="sk-SK" dirty="0" err="1"/>
              <a:t>average</a:t>
            </a:r>
            <a:r>
              <a:rPr lang="sk-SK" dirty="0"/>
              <a:t> of 100*b% </a:t>
            </a:r>
            <a:r>
              <a:rPr lang="sk-SK" dirty="0" err="1"/>
              <a:t>increase</a:t>
            </a:r>
            <a:r>
              <a:rPr lang="sk-SK" dirty="0"/>
              <a:t> in Y.</a:t>
            </a:r>
          </a:p>
          <a:p>
            <a:pPr marL="0" indent="0">
              <a:buNone/>
            </a:pPr>
            <a:r>
              <a:rPr lang="sk-SK" b="1" dirty="0" err="1"/>
              <a:t>Equation</a:t>
            </a:r>
            <a:r>
              <a:rPr lang="sk-SK" b="1" dirty="0"/>
              <a:t>:</a:t>
            </a:r>
            <a:r>
              <a:rPr lang="sk-SK" dirty="0"/>
              <a:t> 	</a:t>
            </a:r>
            <a:r>
              <a:rPr lang="sk-SK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sk-SK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</a:t>
            </a:r>
            <a:r>
              <a:rPr lang="sk-SK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a*</a:t>
            </a:r>
            <a:r>
              <a:rPr lang="sk-SK" sz="40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sk-SK" sz="4000" i="1" baseline="30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sk-SK" sz="4000" i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  <a:r>
              <a:rPr lang="sk-SK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log(</a:t>
            </a:r>
            <a:r>
              <a:rPr lang="sk-SK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sk-SK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= </a:t>
            </a:r>
            <a:r>
              <a:rPr lang="sk-SK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sk-SK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</a:t>
            </a:r>
            <a:r>
              <a:rPr lang="sk-SK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b*</a:t>
            </a:r>
            <a:r>
              <a:rPr lang="sk-SK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log(</a:t>
            </a:r>
            <a:r>
              <a:rPr lang="sk-SK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sk-SK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sk-SK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3100" b="1" dirty="0" err="1"/>
              <a:t>Meaning</a:t>
            </a:r>
            <a:r>
              <a:rPr lang="sk-SK" sz="3100" b="1" dirty="0"/>
              <a:t>: </a:t>
            </a:r>
            <a:r>
              <a:rPr lang="sk-SK" sz="3100" dirty="0"/>
              <a:t>A 1% </a:t>
            </a:r>
            <a:r>
              <a:rPr lang="sk-SK" sz="3100" dirty="0" err="1"/>
              <a:t>increase</a:t>
            </a:r>
            <a:r>
              <a:rPr lang="sk-SK" sz="3100" dirty="0"/>
              <a:t> in X </a:t>
            </a:r>
            <a:r>
              <a:rPr lang="sk-SK" sz="3100" dirty="0" err="1"/>
              <a:t>is</a:t>
            </a:r>
            <a:r>
              <a:rPr lang="sk-SK" sz="3100" dirty="0"/>
              <a:t> </a:t>
            </a:r>
            <a:r>
              <a:rPr lang="sk-SK" sz="3100" dirty="0" err="1"/>
              <a:t>associated</a:t>
            </a:r>
            <a:r>
              <a:rPr lang="sk-SK" sz="3100" dirty="0"/>
              <a:t> </a:t>
            </a:r>
            <a:r>
              <a:rPr lang="sk-SK" sz="3100" dirty="0" err="1"/>
              <a:t>with</a:t>
            </a:r>
            <a:r>
              <a:rPr lang="sk-SK" sz="3100" dirty="0"/>
              <a:t> a b% </a:t>
            </a:r>
            <a:r>
              <a:rPr lang="sk-SK" sz="3100" dirty="0" err="1"/>
              <a:t>increase</a:t>
            </a:r>
            <a:r>
              <a:rPr lang="sk-SK" sz="3100" dirty="0"/>
              <a:t> in Y.</a:t>
            </a:r>
          </a:p>
          <a:p>
            <a:pPr marL="0" indent="0">
              <a:buNone/>
            </a:pPr>
            <a:endParaRPr lang="sk-SK" b="1" dirty="0"/>
          </a:p>
          <a:p>
            <a:pPr marL="0" indent="0">
              <a:buNone/>
            </a:pPr>
            <a:r>
              <a:rPr lang="sk-SK" b="1" dirty="0" err="1"/>
              <a:t>Equation</a:t>
            </a:r>
            <a:r>
              <a:rPr lang="sk-SK" b="1" dirty="0"/>
              <a:t>:</a:t>
            </a:r>
            <a:r>
              <a:rPr lang="sk-SK" dirty="0"/>
              <a:t> 		</a:t>
            </a:r>
            <a:r>
              <a:rPr lang="sk-SK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r>
              <a:rPr lang="sk-SK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</a:t>
            </a:r>
            <a:r>
              <a:rPr lang="sk-SK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sk-SK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+ </a:t>
            </a:r>
            <a:r>
              <a:rPr lang="sk-SK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b*</a:t>
            </a:r>
            <a:r>
              <a:rPr lang="sk-SK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log(</a:t>
            </a:r>
            <a:r>
              <a:rPr lang="sk-SK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sk-SK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r>
              <a:rPr lang="sk-SK" b="1" dirty="0" err="1"/>
              <a:t>Meaning</a:t>
            </a:r>
            <a:r>
              <a:rPr lang="sk-SK" b="1" dirty="0"/>
              <a:t>:</a:t>
            </a:r>
            <a:r>
              <a:rPr lang="sk-SK" dirty="0"/>
              <a:t> A 1% </a:t>
            </a:r>
            <a:r>
              <a:rPr lang="sk-SK" dirty="0" err="1"/>
              <a:t>increase</a:t>
            </a:r>
            <a:r>
              <a:rPr lang="sk-SK" dirty="0"/>
              <a:t> in X </a:t>
            </a:r>
            <a:r>
              <a:rPr lang="sk-SK" dirty="0" err="1"/>
              <a:t>is</a:t>
            </a:r>
            <a:r>
              <a:rPr lang="sk-SK" dirty="0"/>
              <a:t> </a:t>
            </a:r>
            <a:r>
              <a:rPr lang="sk-SK" dirty="0" err="1"/>
              <a:t>associated</a:t>
            </a:r>
            <a:r>
              <a:rPr lang="sk-SK" dirty="0"/>
              <a:t> </a:t>
            </a:r>
            <a:r>
              <a:rPr lang="sk-SK" dirty="0" err="1"/>
              <a:t>with</a:t>
            </a:r>
            <a:r>
              <a:rPr lang="sk-SK" dirty="0"/>
              <a:t> </a:t>
            </a:r>
            <a:r>
              <a:rPr lang="sk-SK" dirty="0" err="1"/>
              <a:t>an</a:t>
            </a:r>
            <a:r>
              <a:rPr lang="sk-SK" dirty="0"/>
              <a:t> </a:t>
            </a:r>
            <a:r>
              <a:rPr lang="sk-SK" dirty="0" err="1"/>
              <a:t>average</a:t>
            </a:r>
            <a:r>
              <a:rPr lang="sk-SK" dirty="0"/>
              <a:t> b/100 </a:t>
            </a:r>
            <a:r>
              <a:rPr lang="sk-SK" dirty="0" err="1"/>
              <a:t>units</a:t>
            </a:r>
            <a:r>
              <a:rPr lang="sk-SK" dirty="0"/>
              <a:t> </a:t>
            </a:r>
            <a:r>
              <a:rPr lang="sk-SK" dirty="0" err="1"/>
              <a:t>increase</a:t>
            </a:r>
            <a:r>
              <a:rPr lang="sk-SK" dirty="0"/>
              <a:t> in Y.</a:t>
            </a:r>
          </a:p>
          <a:p>
            <a:pPr marL="0" indent="0">
              <a:buNone/>
            </a:pPr>
            <a:r>
              <a:rPr lang="sk-SK" dirty="0"/>
              <a:t>    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68752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The</a:t>
            </a:r>
            <a:r>
              <a:rPr lang="sk-SK" b="1" dirty="0"/>
              <a:t> </a:t>
            </a:r>
            <a:r>
              <a:rPr lang="sk-SK" b="1" dirty="0" err="1"/>
              <a:t>log-log</a:t>
            </a:r>
            <a:r>
              <a:rPr lang="sk-SK" b="1" dirty="0"/>
              <a:t> </a:t>
            </a:r>
            <a:r>
              <a:rPr lang="sk-SK" b="1" dirty="0" err="1"/>
              <a:t>transformation</a:t>
            </a:r>
            <a:r>
              <a:rPr lang="sk-SK" b="1" dirty="0"/>
              <a:t> 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79512" y="1196752"/>
            <a:ext cx="8812088" cy="56612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k-SK" dirty="0" err="1"/>
              <a:t>From</a:t>
            </a:r>
            <a:r>
              <a:rPr lang="sk-SK" dirty="0"/>
              <a:t> </a:t>
            </a:r>
            <a:r>
              <a:rPr lang="sk-SK" dirty="0" err="1"/>
              <a:t>taking</a:t>
            </a:r>
            <a:r>
              <a:rPr lang="sk-SK" dirty="0"/>
              <a:t> </a:t>
            </a:r>
            <a:r>
              <a:rPr lang="sk-SK" dirty="0" err="1"/>
              <a:t>the</a:t>
            </a:r>
            <a:r>
              <a:rPr lang="sk-SK" dirty="0"/>
              <a:t> log of </a:t>
            </a:r>
            <a:r>
              <a:rPr lang="sk-SK" dirty="0" err="1"/>
              <a:t>both</a:t>
            </a:r>
            <a:r>
              <a:rPr lang="sk-SK" dirty="0"/>
              <a:t> </a:t>
            </a:r>
            <a:r>
              <a:rPr lang="sk-SK" dirty="0" err="1"/>
              <a:t>sides</a:t>
            </a:r>
            <a:r>
              <a:rPr lang="sk-SK" dirty="0"/>
              <a:t> of </a:t>
            </a:r>
            <a:r>
              <a:rPr lang="sk-SK" dirty="0" err="1"/>
              <a:t>the</a:t>
            </a:r>
            <a:r>
              <a:rPr lang="sk-SK" dirty="0"/>
              <a:t> </a:t>
            </a:r>
            <a:r>
              <a:rPr lang="sk-SK" dirty="0" err="1"/>
              <a:t>equation</a:t>
            </a:r>
            <a:r>
              <a:rPr lang="sk-SK" dirty="0"/>
              <a:t>:</a:t>
            </a:r>
            <a:endParaRPr lang="sk-SK" b="1" dirty="0"/>
          </a:p>
          <a:p>
            <a:pPr>
              <a:buNone/>
            </a:pPr>
            <a:r>
              <a:rPr lang="en-US" b="1" dirty="0"/>
              <a:t>Cobb–Douglas production function</a:t>
            </a:r>
            <a:endParaRPr lang="sk-SK" b="1" dirty="0"/>
          </a:p>
          <a:p>
            <a:pPr>
              <a:buNone/>
            </a:pPr>
            <a:endParaRPr lang="sk-SK" b="1" dirty="0"/>
          </a:p>
          <a:p>
            <a:pPr>
              <a:buNone/>
            </a:pPr>
            <a:endParaRPr lang="en-US" b="1" dirty="0"/>
          </a:p>
          <a:p>
            <a:r>
              <a:rPr lang="en-US" i="1" dirty="0"/>
              <a:t>Y</a:t>
            </a:r>
            <a:r>
              <a:rPr lang="en-US" dirty="0"/>
              <a:t> = total production (the monetary value of all goods produced in a year)</a:t>
            </a:r>
          </a:p>
          <a:p>
            <a:r>
              <a:rPr lang="en-US" i="1" dirty="0"/>
              <a:t>L</a:t>
            </a:r>
            <a:r>
              <a:rPr lang="en-US" dirty="0"/>
              <a:t> = labor input</a:t>
            </a:r>
          </a:p>
          <a:p>
            <a:r>
              <a:rPr lang="en-US" dirty="0"/>
              <a:t>K = capital input</a:t>
            </a:r>
          </a:p>
          <a:p>
            <a:r>
              <a:rPr lang="en-US" dirty="0"/>
              <a:t>A = total factor productivity</a:t>
            </a:r>
          </a:p>
          <a:p>
            <a:r>
              <a:rPr lang="en-US" dirty="0"/>
              <a:t>α and β – output </a:t>
            </a:r>
            <a:r>
              <a:rPr lang="en-US" dirty="0" err="1"/>
              <a:t>elasticities</a:t>
            </a:r>
            <a:endParaRPr lang="en-US" b="1" dirty="0"/>
          </a:p>
          <a:p>
            <a:pPr>
              <a:buNone/>
            </a:pPr>
            <a:endParaRPr lang="sk-SK" i="1" dirty="0"/>
          </a:p>
          <a:p>
            <a:pPr>
              <a:buNone/>
            </a:pPr>
            <a:endParaRPr lang="en-US" i="1" dirty="0"/>
          </a:p>
          <a:p>
            <a:pPr lvl="0">
              <a:buNone/>
            </a:pPr>
            <a:endParaRPr lang="sk-S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253663"/>
            <a:ext cx="3082843" cy="815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Log – log </a:t>
            </a:r>
            <a:r>
              <a:rPr lang="en-US" dirty="0"/>
              <a:t>model</a:t>
            </a: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1844824"/>
            <a:ext cx="5284435" cy="760090"/>
          </a:xfrm>
          <a:prstGeom prst="rect">
            <a:avLst/>
          </a:prstGeom>
          <a:noFill/>
        </p:spPr>
      </p:pic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0251" y="2866306"/>
            <a:ext cx="8183497" cy="576064"/>
          </a:xfrm>
          <a:prstGeom prst="rect">
            <a:avLst/>
          </a:prstGeom>
          <a:noFill/>
        </p:spPr>
      </p:pic>
      <p:sp>
        <p:nvSpPr>
          <p:cNvPr id="3" name="Obdĺžnik 2"/>
          <p:cNvSpPr/>
          <p:nvPr/>
        </p:nvSpPr>
        <p:spPr>
          <a:xfrm>
            <a:off x="7410" y="3859114"/>
            <a:ext cx="8812088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The coefficients in a log-log model represent the </a:t>
            </a:r>
            <a:r>
              <a:rPr lang="en-US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elasticity </a:t>
            </a:r>
            <a:endParaRPr lang="sk-SK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2400" dirty="0"/>
              <a:t>of Y variable with respect</a:t>
            </a:r>
            <a:r>
              <a:rPr lang="sk-SK" sz="2400" dirty="0"/>
              <a:t> to </a:t>
            </a:r>
            <a:r>
              <a:rPr lang="sk-SK" sz="2400" dirty="0" err="1"/>
              <a:t>Xi</a:t>
            </a:r>
            <a:r>
              <a:rPr lang="sk-SK" sz="2400" dirty="0"/>
              <a:t> </a:t>
            </a:r>
            <a:r>
              <a:rPr lang="sk-SK" sz="2400" dirty="0" err="1"/>
              <a:t>variables</a:t>
            </a:r>
            <a:r>
              <a:rPr lang="sk-SK" sz="2400" dirty="0"/>
              <a:t>.</a:t>
            </a:r>
          </a:p>
          <a:p>
            <a:pPr algn="ctr"/>
            <a:endParaRPr lang="sk-SK" sz="2400" dirty="0"/>
          </a:p>
          <a:p>
            <a:pPr algn="ctr"/>
            <a:r>
              <a:rPr lang="sk-SK" sz="2300" dirty="0"/>
              <a:t>T</a:t>
            </a:r>
            <a:r>
              <a:rPr lang="en-US" sz="2300" dirty="0"/>
              <a:t>he coefficient is the estimated </a:t>
            </a:r>
            <a:r>
              <a:rPr lang="en-US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percent change </a:t>
            </a:r>
            <a:r>
              <a:rPr lang="en-US" sz="2300" dirty="0"/>
              <a:t>in </a:t>
            </a:r>
            <a:r>
              <a:rPr lang="sk-SK" sz="2300" dirty="0"/>
              <a:t>Y</a:t>
            </a:r>
            <a:endParaRPr lang="en-US" sz="2300" dirty="0"/>
          </a:p>
          <a:p>
            <a:pPr algn="ctr"/>
            <a:r>
              <a:rPr lang="en-US" sz="2300" dirty="0"/>
              <a:t>for a </a:t>
            </a:r>
            <a:r>
              <a:rPr lang="en-US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percent change </a:t>
            </a:r>
            <a:r>
              <a:rPr lang="en-US" sz="2300" dirty="0"/>
              <a:t>in your </a:t>
            </a:r>
            <a:r>
              <a:rPr lang="sk-SK" sz="2300" dirty="0" err="1"/>
              <a:t>Xi</a:t>
            </a:r>
            <a:r>
              <a:rPr lang="en-US" sz="2300" dirty="0"/>
              <a:t>.</a:t>
            </a:r>
            <a:endParaRPr lang="sk-SK" sz="23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Log-transforming</a:t>
            </a:r>
            <a:r>
              <a:rPr lang="sk-SK" b="1" dirty="0"/>
              <a:t> </a:t>
            </a:r>
            <a:r>
              <a:rPr lang="sk-SK" b="1" dirty="0" err="1"/>
              <a:t>Only</a:t>
            </a:r>
            <a:r>
              <a:rPr lang="sk-SK" b="1" dirty="0"/>
              <a:t> </a:t>
            </a:r>
            <a:r>
              <a:rPr lang="sk-SK" b="1" dirty="0" err="1"/>
              <a:t>the</a:t>
            </a:r>
            <a:r>
              <a:rPr lang="sk-SK" b="1" dirty="0"/>
              <a:t> </a:t>
            </a:r>
            <a:r>
              <a:rPr lang="sk-SK" b="1" dirty="0" err="1"/>
              <a:t>Response</a:t>
            </a:r>
            <a:r>
              <a:rPr lang="sk-SK" b="1" dirty="0"/>
              <a:t> 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err="1"/>
              <a:t>Log-lin</a:t>
            </a:r>
            <a:r>
              <a:rPr lang="sk-SK" dirty="0"/>
              <a:t> model</a:t>
            </a:r>
          </a:p>
          <a:p>
            <a:pPr algn="ctr">
              <a:buNone/>
            </a:pPr>
            <a:r>
              <a:rPr lang="sk-SK" dirty="0" err="1"/>
              <a:t>ln</a:t>
            </a:r>
            <a:r>
              <a:rPr lang="sk-SK" dirty="0"/>
              <a:t> Y = </a:t>
            </a:r>
            <a:r>
              <a:rPr lang="el-GR" dirty="0"/>
              <a:t>β</a:t>
            </a:r>
            <a:r>
              <a:rPr lang="sk-SK" sz="2000" dirty="0"/>
              <a:t>0</a:t>
            </a:r>
            <a:r>
              <a:rPr lang="sk-SK" dirty="0"/>
              <a:t> + </a:t>
            </a:r>
            <a:r>
              <a:rPr lang="el-GR" dirty="0"/>
              <a:t>β</a:t>
            </a:r>
            <a:r>
              <a:rPr lang="sk-SK" sz="2000" dirty="0"/>
              <a:t>1</a:t>
            </a:r>
            <a:r>
              <a:rPr lang="sk-SK" dirty="0"/>
              <a:t> * X + </a:t>
            </a:r>
            <a:r>
              <a:rPr lang="el-GR" dirty="0"/>
              <a:t>ε</a:t>
            </a:r>
            <a:endParaRPr lang="en-US" dirty="0"/>
          </a:p>
          <a:p>
            <a:r>
              <a:rPr lang="sk-SK" dirty="0" err="1"/>
              <a:t>Log-Linear</a:t>
            </a:r>
            <a:r>
              <a:rPr lang="sk-SK" dirty="0"/>
              <a:t> Trend </a:t>
            </a:r>
            <a:r>
              <a:rPr lang="sk-SK" dirty="0" err="1"/>
              <a:t>Models</a:t>
            </a:r>
            <a:endParaRPr lang="en-US" dirty="0"/>
          </a:p>
          <a:p>
            <a:pPr algn="ctr">
              <a:buNone/>
            </a:pPr>
            <a:r>
              <a:rPr lang="sk-SK" dirty="0"/>
              <a:t>Y = </a:t>
            </a:r>
            <a:r>
              <a:rPr lang="en-US" dirty="0"/>
              <a:t>e^(</a:t>
            </a:r>
            <a:r>
              <a:rPr lang="el-GR" dirty="0"/>
              <a:t>β</a:t>
            </a:r>
            <a:r>
              <a:rPr lang="sk-SK" sz="2000" dirty="0"/>
              <a:t>0</a:t>
            </a:r>
            <a:r>
              <a:rPr lang="sk-SK" dirty="0"/>
              <a:t> + </a:t>
            </a:r>
            <a:r>
              <a:rPr lang="el-GR" dirty="0"/>
              <a:t>β</a:t>
            </a:r>
            <a:r>
              <a:rPr lang="sk-SK" sz="2000" dirty="0"/>
              <a:t>1</a:t>
            </a:r>
            <a:r>
              <a:rPr lang="sk-SK" dirty="0"/>
              <a:t> * </a:t>
            </a:r>
            <a:r>
              <a:rPr lang="en-US" dirty="0"/>
              <a:t>t)</a:t>
            </a:r>
            <a:r>
              <a:rPr lang="sk-SK" dirty="0"/>
              <a:t> + </a:t>
            </a:r>
            <a:r>
              <a:rPr lang="el-GR" dirty="0"/>
              <a:t>ε</a:t>
            </a:r>
            <a:endParaRPr lang="en-US" dirty="0"/>
          </a:p>
          <a:p>
            <a:pPr algn="ctr">
              <a:buNone/>
            </a:pPr>
            <a:r>
              <a:rPr lang="sk-SK" dirty="0" err="1"/>
              <a:t>ln</a:t>
            </a:r>
            <a:r>
              <a:rPr lang="sk-SK" dirty="0"/>
              <a:t> Y = </a:t>
            </a:r>
            <a:r>
              <a:rPr lang="el-GR" dirty="0"/>
              <a:t>β</a:t>
            </a:r>
            <a:r>
              <a:rPr lang="sk-SK" sz="2000" dirty="0"/>
              <a:t>0</a:t>
            </a:r>
            <a:r>
              <a:rPr lang="sk-SK" dirty="0"/>
              <a:t> + </a:t>
            </a:r>
            <a:r>
              <a:rPr lang="el-GR" dirty="0"/>
              <a:t>β</a:t>
            </a:r>
            <a:r>
              <a:rPr lang="sk-SK" sz="2000" dirty="0"/>
              <a:t>1</a:t>
            </a:r>
            <a:r>
              <a:rPr lang="sk-SK" dirty="0"/>
              <a:t> * </a:t>
            </a:r>
            <a:r>
              <a:rPr lang="en-US" dirty="0"/>
              <a:t>t </a:t>
            </a:r>
            <a:r>
              <a:rPr lang="sk-SK" dirty="0"/>
              <a:t>+ </a:t>
            </a:r>
            <a:r>
              <a:rPr lang="el-GR" dirty="0"/>
              <a:t>ε</a:t>
            </a:r>
            <a:endParaRPr lang="sk-SK" dirty="0"/>
          </a:p>
          <a:p>
            <a:pPr algn="ctr">
              <a:buNone/>
            </a:pPr>
            <a:endParaRPr lang="sk-SK" sz="2000" dirty="0"/>
          </a:p>
          <a:p>
            <a:pPr algn="ctr">
              <a:buNone/>
            </a:pPr>
            <a:r>
              <a:rPr lang="sk-SK" sz="2000" dirty="0"/>
              <a:t>B1 </a:t>
            </a:r>
            <a:r>
              <a:rPr lang="en-US" sz="2000" dirty="0"/>
              <a:t>provides the 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instantaneous rate of growth </a:t>
            </a:r>
            <a:r>
              <a:rPr lang="en-US" sz="2000" dirty="0"/>
              <a:t>for your dependent variable associated with a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change </a:t>
            </a:r>
            <a:r>
              <a:rPr lang="en-US" sz="2000" dirty="0"/>
              <a:t>in your independent variable</a:t>
            </a:r>
            <a:endParaRPr lang="sk-SK" sz="2000" dirty="0"/>
          </a:p>
          <a:p>
            <a:pPr algn="ctr">
              <a:buNone/>
            </a:pPr>
            <a:endParaRPr lang="sk-SK" sz="2000" dirty="0"/>
          </a:p>
          <a:p>
            <a:pPr algn="ctr">
              <a:buNone/>
            </a:pPr>
            <a:r>
              <a:rPr lang="en-US" sz="2000" dirty="0"/>
              <a:t>The 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compounded growth rate</a:t>
            </a:r>
            <a:r>
              <a:rPr lang="en-US" sz="2000" dirty="0"/>
              <a:t> is considered to be a more accurate estimate of</a:t>
            </a:r>
            <a:r>
              <a:rPr lang="sk-SK" sz="2000" dirty="0"/>
              <a:t> </a:t>
            </a:r>
            <a:r>
              <a:rPr lang="en-US" sz="2000" dirty="0"/>
              <a:t>the impact of </a:t>
            </a:r>
            <a:r>
              <a:rPr lang="en-US" sz="2000" i="1" dirty="0"/>
              <a:t>X</a:t>
            </a:r>
            <a:r>
              <a:rPr lang="en-US" sz="2000" dirty="0"/>
              <a:t>. </a:t>
            </a:r>
            <a:endParaRPr lang="sk-SK" sz="2000" dirty="0"/>
          </a:p>
          <a:p>
            <a:pPr algn="ctr">
              <a:buNone/>
            </a:pPr>
            <a:endParaRPr lang="en-US" sz="2000" dirty="0"/>
          </a:p>
          <a:p>
            <a:pPr algn="ctr">
              <a:buNone/>
            </a:pPr>
            <a:r>
              <a:rPr lang="en-US" sz="2000" dirty="0"/>
              <a:t>compounded growth rate </a:t>
            </a:r>
            <a:r>
              <a:rPr lang="sk-SK" sz="2000" dirty="0"/>
              <a:t>= e</a:t>
            </a:r>
            <a:r>
              <a:rPr lang="en-US" sz="2000" dirty="0"/>
              <a:t>^B</a:t>
            </a:r>
            <a:r>
              <a:rPr lang="en-US" sz="1200" dirty="0"/>
              <a:t>1</a:t>
            </a:r>
            <a:r>
              <a:rPr lang="en-US" sz="2000" dirty="0"/>
              <a:t>-1</a:t>
            </a:r>
          </a:p>
          <a:p>
            <a:pPr algn="ctr">
              <a:buNone/>
            </a:pPr>
            <a:endParaRPr lang="sk-SK" sz="2000" dirty="0"/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984" y="1556792"/>
            <a:ext cx="8599158" cy="3248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Log-</a:t>
            </a:r>
            <a:r>
              <a:rPr lang="sk-SK" b="1" dirty="0" err="1"/>
              <a:t>transforming</a:t>
            </a:r>
            <a:r>
              <a:rPr lang="sk-SK" b="1" dirty="0"/>
              <a:t> </a:t>
            </a:r>
            <a:r>
              <a:rPr lang="sk-SK" b="1" dirty="0" err="1"/>
              <a:t>Only</a:t>
            </a:r>
            <a:r>
              <a:rPr lang="sk-SK" b="1" dirty="0"/>
              <a:t> </a:t>
            </a:r>
            <a:r>
              <a:rPr lang="sk-SK" b="1" dirty="0" err="1"/>
              <a:t>the</a:t>
            </a:r>
            <a:r>
              <a:rPr lang="sk-SK" b="1" dirty="0"/>
              <a:t> </a:t>
            </a:r>
            <a:r>
              <a:rPr lang="sk-SK" b="1" dirty="0" err="1"/>
              <a:t>Predictor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96752"/>
            <a:ext cx="8686800" cy="5400600"/>
          </a:xfrm>
        </p:spPr>
        <p:txBody>
          <a:bodyPr/>
          <a:lstStyle/>
          <a:p>
            <a:r>
              <a:rPr lang="sk-SK" dirty="0" err="1"/>
              <a:t>Lin-log</a:t>
            </a:r>
            <a:r>
              <a:rPr lang="sk-SK" dirty="0"/>
              <a:t> model</a:t>
            </a:r>
          </a:p>
          <a:p>
            <a:pPr algn="ctr">
              <a:buNone/>
            </a:pPr>
            <a:r>
              <a:rPr lang="sk-SK" dirty="0"/>
              <a:t>Y = </a:t>
            </a:r>
            <a:r>
              <a:rPr lang="el-GR" dirty="0"/>
              <a:t>β</a:t>
            </a:r>
            <a:r>
              <a:rPr lang="sk-SK" sz="2000" dirty="0"/>
              <a:t>0</a:t>
            </a:r>
            <a:r>
              <a:rPr lang="sk-SK" dirty="0"/>
              <a:t> + </a:t>
            </a:r>
            <a:r>
              <a:rPr lang="el-GR" dirty="0"/>
              <a:t>β</a:t>
            </a:r>
            <a:r>
              <a:rPr lang="sk-SK" sz="2000" dirty="0"/>
              <a:t>1</a:t>
            </a:r>
            <a:r>
              <a:rPr lang="sk-SK" dirty="0"/>
              <a:t> *</a:t>
            </a:r>
            <a:r>
              <a:rPr lang="sk-SK" dirty="0" err="1"/>
              <a:t>ln</a:t>
            </a:r>
            <a:r>
              <a:rPr lang="sk-SK" dirty="0"/>
              <a:t> X + </a:t>
            </a:r>
            <a:r>
              <a:rPr lang="el-GR" dirty="0"/>
              <a:t>ε</a:t>
            </a:r>
            <a:endParaRPr lang="sk-SK" dirty="0"/>
          </a:p>
          <a:p>
            <a:pPr algn="ctr">
              <a:buNone/>
            </a:pPr>
            <a:r>
              <a:rPr lang="sk-SK" dirty="0"/>
              <a:t>Y = </a:t>
            </a:r>
            <a:r>
              <a:rPr lang="el-GR" dirty="0"/>
              <a:t>β</a:t>
            </a:r>
            <a:r>
              <a:rPr lang="sk-SK" sz="2000" dirty="0"/>
              <a:t>0</a:t>
            </a:r>
            <a:r>
              <a:rPr lang="sk-SK" dirty="0"/>
              <a:t> + </a:t>
            </a:r>
            <a:r>
              <a:rPr lang="el-GR" dirty="0"/>
              <a:t>β</a:t>
            </a:r>
            <a:r>
              <a:rPr lang="sk-SK" sz="2000" dirty="0"/>
              <a:t>1</a:t>
            </a:r>
            <a:r>
              <a:rPr lang="sk-SK" dirty="0"/>
              <a:t> *</a:t>
            </a:r>
            <a:r>
              <a:rPr lang="sk-SK" dirty="0" err="1"/>
              <a:t>ln</a:t>
            </a:r>
            <a:r>
              <a:rPr lang="sk-SK" dirty="0"/>
              <a:t> (</a:t>
            </a:r>
            <a:r>
              <a:rPr lang="sk-SK" dirty="0" err="1"/>
              <a:t>time</a:t>
            </a:r>
            <a:r>
              <a:rPr lang="sk-SK" dirty="0"/>
              <a:t>) + </a:t>
            </a:r>
            <a:r>
              <a:rPr lang="el-GR" dirty="0"/>
              <a:t>ε</a:t>
            </a:r>
            <a:endParaRPr lang="sk-SK" dirty="0"/>
          </a:p>
          <a:p>
            <a:pPr algn="ctr">
              <a:buNone/>
            </a:pPr>
            <a:endParaRPr lang="sk-SK" sz="1000" dirty="0"/>
          </a:p>
          <a:p>
            <a:pPr algn="ctr">
              <a:buNone/>
            </a:pPr>
            <a:r>
              <a:rPr lang="sk-SK" sz="2000" dirty="0"/>
              <a:t>B1</a:t>
            </a:r>
            <a:r>
              <a:rPr lang="en-US" sz="2000" dirty="0"/>
              <a:t> coefficients represent the estimated 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change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/>
              <a:t>in your dependent variable for a </a:t>
            </a:r>
            <a:r>
              <a:rPr lang="en-US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percentage change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dirty="0"/>
              <a:t>in your independent variable.</a:t>
            </a:r>
            <a:endParaRPr lang="sk-SK" sz="2000" dirty="0"/>
          </a:p>
          <a:p>
            <a:pPr algn="ctr">
              <a:buNone/>
            </a:pPr>
            <a:endParaRPr lang="sk-SK" dirty="0"/>
          </a:p>
        </p:txBody>
      </p:sp>
      <p:pic>
        <p:nvPicPr>
          <p:cNvPr id="4" name="Obrázok 16" descr="prop vs time plo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859907"/>
            <a:ext cx="4176464" cy="2998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ok 12" descr="fitted line plot using ln(time)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782566"/>
            <a:ext cx="4067944" cy="30754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ovanie">
  <a:themeElements>
    <a:clrScheme name="Cestovani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ovanie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ovanie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BFA71563AF82548B130EBBB2126EB58" ma:contentTypeVersion="4" ma:contentTypeDescription="Umožňuje vytvoriť nový dokument." ma:contentTypeScope="" ma:versionID="e04e45e7d02d1a6e1a9d3329f22f82e4">
  <xsd:schema xmlns:xsd="http://www.w3.org/2001/XMLSchema" xmlns:xs="http://www.w3.org/2001/XMLSchema" xmlns:p="http://schemas.microsoft.com/office/2006/metadata/properties" xmlns:ns2="8bc9f779-d041-40a3-b479-2b2fcf359b39" targetNamespace="http://schemas.microsoft.com/office/2006/metadata/properties" ma:root="true" ma:fieldsID="f11a675a5629e8523909645d6590f0d5" ns2:_="">
    <xsd:import namespace="8bc9f779-d041-40a3-b479-2b2fcf359b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c9f779-d041-40a3-b479-2b2fcf359b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DDD3D5-CD0E-46D2-94C5-52247250A10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E9C64F0-3253-48E1-8A3B-384C00F4764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CFE09B-3F2D-48DE-B3A4-0149CDEBB8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c9f779-d041-40a3-b479-2b2fcf359b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965</TotalTime>
  <Words>536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Cestovanie</vt:lpstr>
      <vt:lpstr>econometrics      </vt:lpstr>
      <vt:lpstr>Assumption of Ordinary Least Squares </vt:lpstr>
      <vt:lpstr>DATA TRANSFORMATION </vt:lpstr>
      <vt:lpstr>Examples of logarithmic transformations </vt:lpstr>
      <vt:lpstr>The log-log transformation </vt:lpstr>
      <vt:lpstr>Log – log model</vt:lpstr>
      <vt:lpstr>Log-transforming Only the Response </vt:lpstr>
      <vt:lpstr>PowerPoint Presentation</vt:lpstr>
      <vt:lpstr>Log-transforming Only the Predictor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Econometrics</dc:title>
  <dc:creator>Matilda</dc:creator>
  <cp:lastModifiedBy>Hana Zach</cp:lastModifiedBy>
  <cp:revision>97</cp:revision>
  <dcterms:created xsi:type="dcterms:W3CDTF">2012-02-14T10:27:24Z</dcterms:created>
  <dcterms:modified xsi:type="dcterms:W3CDTF">2023-03-07T09:37:00Z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0x0101005BFA71563AF82548B130EBBB2126EB58</vt:lpwstr>
  </property>
</Properties>
</file>