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21"/>
  </p:handoutMasterIdLst>
  <p:sldIdLst>
    <p:sldId id="263" r:id="rId5"/>
    <p:sldId id="265" r:id="rId6"/>
    <p:sldId id="274" r:id="rId7"/>
    <p:sldId id="275" r:id="rId8"/>
    <p:sldId id="276" r:id="rId9"/>
    <p:sldId id="266" r:id="rId10"/>
    <p:sldId id="267" r:id="rId11"/>
    <p:sldId id="268" r:id="rId12"/>
    <p:sldId id="269" r:id="rId13"/>
    <p:sldId id="271" r:id="rId14"/>
    <p:sldId id="272" r:id="rId15"/>
    <p:sldId id="273" r:id="rId16"/>
    <p:sldId id="256" r:id="rId17"/>
    <p:sldId id="260" r:id="rId18"/>
    <p:sldId id="261" r:id="rId19"/>
    <p:sldId id="262" r:id="rId2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89B304-3BEF-4DFD-80AB-85F13D762453}" type="datetimeFigureOut">
              <a:rPr lang="sk-SK" smtClean="0"/>
              <a:pPr/>
              <a:t>7. 3. 2023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8D4C4-60CD-4BA3-8778-50FC60D998B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499471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16" name="Zástupný symbol dátumu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71FB-37AC-4FF5-80D2-48161BEB88EE}" type="datetimeFigureOut">
              <a:rPr lang="sk-SK" smtClean="0"/>
              <a:pPr/>
              <a:t>7. 3. 2023</a:t>
            </a:fld>
            <a:endParaRPr lang="sk-SK"/>
          </a:p>
        </p:txBody>
      </p:sp>
      <p:sp>
        <p:nvSpPr>
          <p:cNvPr id="2" name="Zástupný symbol päty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5" name="Zástupný symbol čísla snímky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8155DAB-5965-4C87-AD2F-B689414C24C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71FB-37AC-4FF5-80D2-48161BEB88EE}" type="datetimeFigureOut">
              <a:rPr lang="sk-SK" smtClean="0"/>
              <a:pPr/>
              <a:t>7. 3. 2023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5DAB-5965-4C87-AD2F-B689414C24C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71FB-37AC-4FF5-80D2-48161BEB88EE}" type="datetimeFigureOut">
              <a:rPr lang="sk-SK" smtClean="0"/>
              <a:pPr/>
              <a:t>7. 3. 2023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5DAB-5965-4C87-AD2F-B689414C24C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27" name="Zástupný symbol obsah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71FB-37AC-4FF5-80D2-48161BEB88EE}" type="datetimeFigureOut">
              <a:rPr lang="sk-SK" smtClean="0"/>
              <a:pPr/>
              <a:t>7. 3. 2023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8155DAB-5965-4C87-AD2F-B689414C24C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tex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19" name="Zástupný symbol dátumu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71FB-37AC-4FF5-80D2-48161BEB88EE}" type="datetimeFigureOut">
              <a:rPr lang="sk-SK" smtClean="0"/>
              <a:pPr/>
              <a:t>7. 3. 2023</a:t>
            </a:fld>
            <a:endParaRPr lang="sk-SK"/>
          </a:p>
        </p:txBody>
      </p:sp>
      <p:sp>
        <p:nvSpPr>
          <p:cNvPr id="11" name="Zástupný symbol päty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5DAB-5965-4C87-AD2F-B689414C24C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4" name="Zástupný symbol obsah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71FB-37AC-4FF5-80D2-48161BEB88EE}" type="datetimeFigureOut">
              <a:rPr lang="sk-SK" smtClean="0"/>
              <a:pPr/>
              <a:t>7. 3. 2023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1" name="Zástupný symbol čísla snímky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5DAB-5965-4C87-AD2F-B689414C24C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25" name="Zástupný symbol tex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28" name="Zástupný symbol obsah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71FB-37AC-4FF5-80D2-48161BEB88EE}" type="datetimeFigureOut">
              <a:rPr lang="sk-SK" smtClean="0"/>
              <a:pPr/>
              <a:t>7. 3. 2023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8155DAB-5965-4C87-AD2F-B689414C24C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2" name="Zástupný symbol dátumu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71FB-37AC-4FF5-80D2-48161BEB88EE}" type="datetimeFigureOut">
              <a:rPr lang="sk-SK" smtClean="0"/>
              <a:pPr/>
              <a:t>7. 3. 2023</a:t>
            </a:fld>
            <a:endParaRPr lang="sk-SK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5DAB-5965-4C87-AD2F-B689414C24C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71FB-37AC-4FF5-80D2-48161BEB88EE}" type="datetimeFigureOut">
              <a:rPr lang="sk-SK" smtClean="0"/>
              <a:pPr/>
              <a:t>7. 3. 2023</a:t>
            </a:fld>
            <a:endParaRPr lang="sk-SK"/>
          </a:p>
        </p:txBody>
      </p:sp>
      <p:sp>
        <p:nvSpPr>
          <p:cNvPr id="24" name="Zástupný symbol päty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5DAB-5965-4C87-AD2F-B689414C24C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26" name="Zástupný symbol tex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14" name="Zástupný symbol obsah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71FB-37AC-4FF5-80D2-48161BEB88EE}" type="datetimeFigureOut">
              <a:rPr lang="sk-SK" smtClean="0"/>
              <a:pPr/>
              <a:t>7. 3. 2023</a:t>
            </a:fld>
            <a:endParaRPr lang="sk-SK"/>
          </a:p>
        </p:txBody>
      </p:sp>
      <p:sp>
        <p:nvSpPr>
          <p:cNvPr id="29" name="Zástupný symbol päty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5DAB-5965-4C87-AD2F-B689414C24C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obrázka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/>
              <a:t>Ak chcete pridať obrázok, kliknite na ikonu</a:t>
            </a:r>
            <a:endParaRPr kumimoji="0" lang="en-US" dirty="0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71FB-37AC-4FF5-80D2-48161BEB88EE}" type="datetimeFigureOut">
              <a:rPr lang="sk-SK" smtClean="0"/>
              <a:pPr/>
              <a:t>7. 3. 2023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1" name="Zástupný symbol čísla snímky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5DAB-5965-4C87-AD2F-B689414C24C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26" name="Zástupný symbol tex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text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1" name="Zástupný symbol dátumu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D4571FB-37AC-4FF5-80D2-48161BEB88EE}" type="datetimeFigureOut">
              <a:rPr lang="sk-SK" smtClean="0"/>
              <a:pPr/>
              <a:t>7. 3. 2023</a:t>
            </a:fld>
            <a:endParaRPr lang="sk-SK"/>
          </a:p>
        </p:txBody>
      </p:sp>
      <p:sp>
        <p:nvSpPr>
          <p:cNvPr id="28" name="Zástupný symbol päty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8155DAB-5965-4C87-AD2F-B689414C24C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nadpis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6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image" Target="../media/image11.wmf"/><Relationship Id="rId7" Type="http://schemas.openxmlformats.org/officeDocument/2006/relationships/image" Target="../media/image13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4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1124744"/>
            <a:ext cx="8458200" cy="3168352"/>
          </a:xfrm>
        </p:spPr>
        <p:txBody>
          <a:bodyPr>
            <a:normAutofit fontScale="90000"/>
          </a:bodyPr>
          <a:lstStyle/>
          <a:p>
            <a:r>
              <a:rPr lang="en-US" dirty="0"/>
              <a:t>Econometrics</a:t>
            </a:r>
            <a:br>
              <a:rPr lang="sk-SK" dirty="0"/>
            </a:br>
            <a:br>
              <a:rPr lang="sk-SK" dirty="0"/>
            </a:br>
            <a:br>
              <a:rPr lang="sk-SK" dirty="0"/>
            </a:br>
            <a:br>
              <a:rPr lang="sk-SK" dirty="0"/>
            </a:br>
            <a:r>
              <a:rPr lang="en-US" b="1" dirty="0"/>
              <a:t>Assumptions of Classical Linear Regression Model</a:t>
            </a:r>
            <a:br>
              <a:rPr lang="en-US" b="1" dirty="0"/>
            </a:br>
            <a:endParaRPr lang="en-US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220554B9-A2BA-49BA-9183-F6FFDB2D1C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74582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 </a:t>
            </a:r>
            <a:r>
              <a:rPr lang="sk-SK" dirty="0"/>
              <a:t>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The errors are normally distributed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Normal Probability Plot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sk-SK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19661" y="2564904"/>
            <a:ext cx="4874070" cy="114984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24035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ASSumption</a:t>
            </a:r>
            <a:r>
              <a:rPr lang="en-US" dirty="0"/>
              <a:t> </a:t>
            </a:r>
            <a:r>
              <a:rPr lang="sk-SK" dirty="0"/>
              <a:t>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err="1"/>
              <a:t>Zero</a:t>
            </a:r>
            <a:r>
              <a:rPr lang="sk-SK" dirty="0"/>
              <a:t> </a:t>
            </a:r>
            <a:r>
              <a:rPr lang="sk-SK" dirty="0" err="1"/>
              <a:t>covariance</a:t>
            </a:r>
            <a:r>
              <a:rPr lang="sk-SK" dirty="0"/>
              <a:t> </a:t>
            </a:r>
            <a:r>
              <a:rPr lang="sk-SK" dirty="0" err="1"/>
              <a:t>between</a:t>
            </a:r>
            <a:r>
              <a:rPr lang="sk-SK" dirty="0"/>
              <a:t> </a:t>
            </a:r>
            <a:r>
              <a:rPr lang="sk-SK" dirty="0" err="1"/>
              <a:t>ui</a:t>
            </a:r>
            <a:r>
              <a:rPr lang="sk-SK" dirty="0"/>
              <a:t> and </a:t>
            </a:r>
            <a:r>
              <a:rPr lang="sk-SK" dirty="0" err="1"/>
              <a:t>Xi</a:t>
            </a:r>
            <a:r>
              <a:rPr lang="sk-SK" dirty="0"/>
              <a:t> </a:t>
            </a:r>
          </a:p>
          <a:p>
            <a:pPr>
              <a:buNone/>
            </a:pPr>
            <a:endParaRPr lang="sk-SK" dirty="0"/>
          </a:p>
          <a:p>
            <a:pPr>
              <a:buNone/>
            </a:pPr>
            <a:endParaRPr lang="sk-SK" dirty="0"/>
          </a:p>
          <a:p>
            <a:pPr>
              <a:buNone/>
            </a:pPr>
            <a:endParaRPr lang="sk-SK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709887"/>
            <a:ext cx="3178398" cy="1023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38698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ASSumption</a:t>
            </a:r>
            <a:r>
              <a:rPr lang="en-US" dirty="0"/>
              <a:t> </a:t>
            </a:r>
            <a:r>
              <a:rPr lang="sk-SK" dirty="0"/>
              <a:t>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4955381"/>
          </a:xfrm>
        </p:spPr>
        <p:txBody>
          <a:bodyPr/>
          <a:lstStyle/>
          <a:p>
            <a:pPr>
              <a:buNone/>
            </a:pP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number</a:t>
            </a:r>
            <a:r>
              <a:rPr lang="sk-SK" dirty="0"/>
              <a:t> </a:t>
            </a:r>
            <a:r>
              <a:rPr lang="sk-SK" dirty="0" err="1"/>
              <a:t>of</a:t>
            </a:r>
            <a:r>
              <a:rPr lang="sk-SK" dirty="0"/>
              <a:t> </a:t>
            </a:r>
            <a:r>
              <a:rPr lang="en-US" dirty="0"/>
              <a:t>   &gt;= 	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number</a:t>
            </a:r>
            <a:r>
              <a:rPr lang="sk-SK" dirty="0"/>
              <a:t> </a:t>
            </a:r>
            <a:r>
              <a:rPr lang="sk-SK" dirty="0" err="1"/>
              <a:t>of</a:t>
            </a:r>
            <a:r>
              <a:rPr lang="sk-SK" dirty="0"/>
              <a:t> </a:t>
            </a:r>
            <a:endParaRPr lang="en-US" dirty="0"/>
          </a:p>
          <a:p>
            <a:pPr>
              <a:buNone/>
            </a:pPr>
            <a:r>
              <a:rPr lang="sk-SK" dirty="0" err="1"/>
              <a:t>observations</a:t>
            </a:r>
            <a:r>
              <a:rPr lang="sk-SK" dirty="0"/>
              <a:t> </a:t>
            </a:r>
            <a:r>
              <a:rPr lang="en-US" dirty="0"/>
              <a:t>		</a:t>
            </a:r>
            <a:r>
              <a:rPr lang="sk-SK" dirty="0" err="1"/>
              <a:t>explanatory</a:t>
            </a:r>
            <a:r>
              <a:rPr lang="sk-SK" dirty="0"/>
              <a:t> </a:t>
            </a:r>
            <a:r>
              <a:rPr lang="sk-SK" dirty="0" err="1"/>
              <a:t>variables</a:t>
            </a:r>
            <a:r>
              <a:rPr lang="en-US" dirty="0"/>
              <a:t>	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			</a:t>
            </a:r>
            <a:endParaRPr lang="sk-SK" dirty="0"/>
          </a:p>
          <a:p>
            <a:pPr>
              <a:buNone/>
            </a:pPr>
            <a:endParaRPr lang="sk-SK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276872"/>
            <a:ext cx="4695972" cy="96773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3413930"/>
            <a:ext cx="4320480" cy="334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2833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1124744"/>
            <a:ext cx="8458200" cy="3168352"/>
          </a:xfrm>
        </p:spPr>
        <p:txBody>
          <a:bodyPr>
            <a:normAutofit fontScale="90000"/>
          </a:bodyPr>
          <a:lstStyle/>
          <a:p>
            <a:br>
              <a:rPr lang="sk-SK" dirty="0"/>
            </a:br>
            <a:br>
              <a:rPr lang="sk-SK" dirty="0"/>
            </a:br>
            <a:br>
              <a:rPr lang="sk-SK" dirty="0"/>
            </a:br>
            <a:br>
              <a:rPr lang="sk-SK" dirty="0"/>
            </a:br>
            <a:r>
              <a:rPr lang="en-US" dirty="0"/>
              <a:t> model specification </a:t>
            </a:r>
            <a:br>
              <a:rPr lang="en-US" b="1" dirty="0"/>
            </a:br>
            <a:r>
              <a:rPr lang="en-US" b="1" dirty="0"/>
              <a:t> </a:t>
            </a:r>
            <a:br>
              <a:rPr lang="en-US" b="1" dirty="0"/>
            </a:br>
            <a:endParaRPr lang="en-US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41F715B9-E866-484E-89E8-96F27D8B18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Ramsey's</a:t>
            </a:r>
            <a:r>
              <a:rPr lang="sk-SK" dirty="0"/>
              <a:t> RESET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Ramsey Regression Equation Specification Error Test (RESET) test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endParaRPr lang="sk-SK" b="1" i="1" dirty="0"/>
          </a:p>
          <a:p>
            <a:r>
              <a:rPr lang="sk-SK" b="1" i="1" dirty="0" err="1"/>
              <a:t>Regression</a:t>
            </a:r>
            <a:r>
              <a:rPr lang="sk-SK" b="1" i="1" dirty="0"/>
              <a:t> </a:t>
            </a:r>
            <a:r>
              <a:rPr lang="sk-SK" b="1" i="1" dirty="0" err="1"/>
              <a:t>Specification</a:t>
            </a:r>
            <a:r>
              <a:rPr lang="sk-SK" b="1" i="1" dirty="0"/>
              <a:t> </a:t>
            </a:r>
            <a:r>
              <a:rPr lang="sk-SK" b="1" i="1" dirty="0" err="1"/>
              <a:t>Error</a:t>
            </a:r>
            <a:r>
              <a:rPr lang="sk-SK" b="1" i="1" dirty="0"/>
              <a:t> Test </a:t>
            </a:r>
          </a:p>
          <a:p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RESET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test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is a general specification </a:t>
            </a:r>
            <a:r>
              <a:rPr lang="en-U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test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for the linear regression model. More specifically, it </a:t>
            </a:r>
            <a:r>
              <a:rPr lang="en-U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tests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whether non-linear combinations of the fitted values help explain the response variable.</a:t>
            </a:r>
            <a:endParaRPr lang="sk-SK" b="1" i="1" dirty="0"/>
          </a:p>
          <a:p>
            <a:pPr>
              <a:buNone/>
            </a:pPr>
            <a:endParaRPr lang="sk-SK" dirty="0"/>
          </a:p>
          <a:p>
            <a:pPr>
              <a:buNone/>
            </a:pPr>
            <a:r>
              <a:rPr lang="sk-SK" dirty="0" err="1"/>
              <a:t>Types</a:t>
            </a:r>
            <a:r>
              <a:rPr lang="sk-SK" dirty="0"/>
              <a:t> </a:t>
            </a:r>
            <a:r>
              <a:rPr lang="sk-SK" dirty="0" err="1"/>
              <a:t>of</a:t>
            </a:r>
            <a:r>
              <a:rPr lang="sk-SK" dirty="0"/>
              <a:t> </a:t>
            </a:r>
            <a:r>
              <a:rPr lang="sk-SK" dirty="0" err="1"/>
              <a:t>specification</a:t>
            </a:r>
            <a:r>
              <a:rPr lang="sk-SK" dirty="0"/>
              <a:t> </a:t>
            </a:r>
            <a:r>
              <a:rPr lang="sk-SK" dirty="0" err="1"/>
              <a:t>errors</a:t>
            </a:r>
            <a:r>
              <a:rPr lang="sk-SK" dirty="0"/>
              <a:t>:</a:t>
            </a:r>
          </a:p>
          <a:p>
            <a:pPr>
              <a:buNone/>
            </a:pPr>
            <a:r>
              <a:rPr lang="en-US" dirty="0"/>
              <a:t>• Omitted variables</a:t>
            </a:r>
          </a:p>
          <a:p>
            <a:pPr>
              <a:buNone/>
            </a:pPr>
            <a:r>
              <a:rPr lang="en-US" dirty="0"/>
              <a:t>• Incorrect functional form</a:t>
            </a:r>
            <a:endParaRPr lang="sk-SK" dirty="0"/>
          </a:p>
          <a:p>
            <a:pPr>
              <a:buNone/>
            </a:pPr>
            <a:r>
              <a:rPr lang="en-US" dirty="0"/>
              <a:t>• Correlation between </a:t>
            </a:r>
            <a:r>
              <a:rPr lang="sk-SK" dirty="0"/>
              <a:t>X</a:t>
            </a:r>
            <a:r>
              <a:rPr lang="en-US" dirty="0"/>
              <a:t> and</a:t>
            </a:r>
            <a:r>
              <a:rPr lang="sk-SK" dirty="0"/>
              <a:t> e</a:t>
            </a:r>
            <a:r>
              <a:rPr lang="en-US" dirty="0"/>
              <a:t>, </a:t>
            </a:r>
            <a:endParaRPr lang="sk-SK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 RESET test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94904" y="3501008"/>
            <a:ext cx="2808312" cy="2059429"/>
          </a:xfrm>
          <a:prstGeom prst="rect">
            <a:avLst/>
          </a:prstGeom>
          <a:noFill/>
        </p:spPr>
      </p:pic>
      <p:sp>
        <p:nvSpPr>
          <p:cNvPr id="10" name="BlokTextu 9">
            <a:extLst>
              <a:ext uri="{FF2B5EF4-FFF2-40B4-BE49-F238E27FC236}">
                <a16:creationId xmlns:a16="http://schemas.microsoft.com/office/drawing/2014/main" id="{01CC941F-9C5A-4070-9F19-0D53DB1137AE}"/>
              </a:ext>
            </a:extLst>
          </p:cNvPr>
          <p:cNvSpPr txBox="1"/>
          <p:nvPr/>
        </p:nvSpPr>
        <p:spPr>
          <a:xfrm>
            <a:off x="395536" y="2524254"/>
            <a:ext cx="45767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"/>
            <a:r>
              <a:rPr lang="en-US" sz="1800" u="none" strike="noStrike" dirty="0">
                <a:effectLst/>
              </a:rPr>
              <a:t>H0: Model is correctly specified.</a:t>
            </a:r>
            <a:endParaRPr lang="en-US" sz="1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2" name="BlokTextu 11">
            <a:extLst>
              <a:ext uri="{FF2B5EF4-FFF2-40B4-BE49-F238E27FC236}">
                <a16:creationId xmlns:a16="http://schemas.microsoft.com/office/drawing/2014/main" id="{97E35975-EB32-4A27-AAF2-FECE5F1D3087}"/>
              </a:ext>
            </a:extLst>
          </p:cNvPr>
          <p:cNvSpPr txBox="1"/>
          <p:nvPr/>
        </p:nvSpPr>
        <p:spPr>
          <a:xfrm>
            <a:off x="395536" y="1489626"/>
            <a:ext cx="77768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"/>
            <a:r>
              <a:rPr lang="en-US" sz="1800" u="none" strike="noStrike" dirty="0">
                <a:effectLst/>
              </a:rPr>
              <a:t>RESET test does not offer what to omit /add into the model - we need to specify new model and test it again. </a:t>
            </a:r>
            <a:endParaRPr lang="en-US" sz="1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Verification of the model specification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400" b="1" dirty="0" err="1"/>
              <a:t>Akaike</a:t>
            </a:r>
            <a:r>
              <a:rPr lang="sk-SK" sz="2400" b="1" dirty="0"/>
              <a:t> </a:t>
            </a:r>
            <a:r>
              <a:rPr lang="sk-SK" sz="2400" b="1" dirty="0" err="1"/>
              <a:t>information</a:t>
            </a:r>
            <a:r>
              <a:rPr lang="sk-SK" sz="2400" b="1" dirty="0"/>
              <a:t> </a:t>
            </a:r>
            <a:r>
              <a:rPr lang="sk-SK" sz="2400" b="1" dirty="0" err="1"/>
              <a:t>criterion</a:t>
            </a:r>
            <a:endParaRPr lang="sk-SK" sz="2400" b="1" dirty="0"/>
          </a:p>
          <a:p>
            <a:endParaRPr lang="sk-SK" b="1" dirty="0"/>
          </a:p>
          <a:p>
            <a:endParaRPr lang="sk-SK" b="1" dirty="0"/>
          </a:p>
          <a:p>
            <a:endParaRPr lang="sk-SK" b="1" dirty="0"/>
          </a:p>
          <a:p>
            <a:r>
              <a:rPr lang="en-US" sz="2400" b="1" dirty="0"/>
              <a:t>Bayesian information criterion</a:t>
            </a:r>
            <a:r>
              <a:rPr lang="en-US" sz="2400" dirty="0"/>
              <a:t> (</a:t>
            </a:r>
            <a:r>
              <a:rPr lang="en-US" sz="2400" b="1" dirty="0"/>
              <a:t>BIC</a:t>
            </a:r>
            <a:r>
              <a:rPr lang="en-US" sz="2400" dirty="0"/>
              <a:t>) or </a:t>
            </a:r>
            <a:r>
              <a:rPr lang="en-US" sz="2400" b="1" dirty="0"/>
              <a:t>Schwarz criterion</a:t>
            </a:r>
            <a:r>
              <a:rPr lang="en-US" sz="2400" dirty="0"/>
              <a:t> (also </a:t>
            </a:r>
            <a:r>
              <a:rPr lang="en-US" sz="2400" b="1" dirty="0"/>
              <a:t>SBC</a:t>
            </a:r>
            <a:r>
              <a:rPr lang="en-US" sz="2400" dirty="0"/>
              <a:t>, </a:t>
            </a:r>
            <a:r>
              <a:rPr lang="en-US" sz="2400" b="1" dirty="0"/>
              <a:t>SBIC</a:t>
            </a:r>
            <a:r>
              <a:rPr lang="en-US" sz="2400" dirty="0"/>
              <a:t>)</a:t>
            </a:r>
            <a:r>
              <a:rPr lang="sk-SK" sz="2400" dirty="0"/>
              <a:t>.</a:t>
            </a:r>
            <a:r>
              <a:rPr lang="en-US" sz="24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1" dirty="0"/>
              <a:t>A lower AIC or BIC value indicates a better fit.</a:t>
            </a:r>
            <a:endParaRPr lang="sk-SK" sz="2400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276871"/>
            <a:ext cx="2952328" cy="1252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5013176"/>
            <a:ext cx="343406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Assumption 1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196752"/>
            <a:ext cx="8812088" cy="4883373"/>
          </a:xfrm>
        </p:spPr>
        <p:txBody>
          <a:bodyPr/>
          <a:lstStyle/>
          <a:p>
            <a:pPr>
              <a:buNone/>
            </a:pPr>
            <a:r>
              <a:rPr lang="en-US" dirty="0"/>
              <a:t>Model is </a:t>
            </a:r>
            <a:r>
              <a:rPr lang="en-US" i="1" dirty="0"/>
              <a:t>linear in parameters</a:t>
            </a:r>
          </a:p>
          <a:p>
            <a:pPr lvl="0">
              <a:buNone/>
            </a:pPr>
            <a:endParaRPr lang="sk-S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807644"/>
            <a:ext cx="5832648" cy="4841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02491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472608"/>
          </a:xfrm>
        </p:spPr>
        <p:txBody>
          <a:bodyPr>
            <a:normAutofit/>
          </a:bodyPr>
          <a:lstStyle/>
          <a:p>
            <a:r>
              <a:rPr lang="en-US" altLang="sk-SK" dirty="0"/>
              <a:t>Linear</a:t>
            </a:r>
          </a:p>
          <a:p>
            <a:endParaRPr lang="en-US" altLang="sk-SK" dirty="0"/>
          </a:p>
          <a:p>
            <a:r>
              <a:rPr lang="en-US" altLang="sk-SK" dirty="0"/>
              <a:t>Parabolic</a:t>
            </a:r>
            <a:r>
              <a:rPr lang="sk-SK" altLang="sk-SK" dirty="0"/>
              <a:t>	</a:t>
            </a:r>
            <a:endParaRPr lang="en-US" altLang="sk-SK" dirty="0"/>
          </a:p>
          <a:p>
            <a:endParaRPr lang="en-US" altLang="sk-SK" dirty="0"/>
          </a:p>
          <a:p>
            <a:r>
              <a:rPr lang="en-US" altLang="sk-SK" dirty="0"/>
              <a:t>Cubic &amp; higher order polynomials</a:t>
            </a:r>
          </a:p>
          <a:p>
            <a:endParaRPr lang="sk-SK" altLang="sk-SK" dirty="0"/>
          </a:p>
          <a:p>
            <a:endParaRPr lang="en-US" altLang="sk-SK" dirty="0"/>
          </a:p>
          <a:p>
            <a:r>
              <a:rPr lang="en-US" altLang="sk-SK" dirty="0"/>
              <a:t>All may be estimated with OLS – simply square, cube, etc. the independent variable.</a:t>
            </a:r>
          </a:p>
          <a:p>
            <a:endParaRPr lang="sk-SK" dirty="0"/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0466732"/>
              </p:ext>
            </p:extLst>
          </p:nvPr>
        </p:nvGraphicFramePr>
        <p:xfrm>
          <a:off x="3059832" y="1470232"/>
          <a:ext cx="2592288" cy="5239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66680" imgH="215640" progId="Equation.3">
                  <p:embed/>
                </p:oleObj>
              </mc:Choice>
              <mc:Fallback>
                <p:oleObj name="Equation" r:id="rId2" imgW="1066680" imgH="215640" progId="Equation.3">
                  <p:embed/>
                  <p:pic>
                    <p:nvPicPr>
                      <p:cNvPr id="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1470232"/>
                        <a:ext cx="2592288" cy="5239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6797869"/>
              </p:ext>
            </p:extLst>
          </p:nvPr>
        </p:nvGraphicFramePr>
        <p:xfrm>
          <a:off x="3059832" y="2420888"/>
          <a:ext cx="3924748" cy="563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587240" imgH="228600" progId="Equation.3">
                  <p:embed/>
                </p:oleObj>
              </mc:Choice>
              <mc:Fallback>
                <p:oleObj name="Equation" r:id="rId4" imgW="1587240" imgH="228600" progId="Equation.3">
                  <p:embed/>
                  <p:pic>
                    <p:nvPicPr>
                      <p:cNvPr id="5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2420888"/>
                        <a:ext cx="3924748" cy="5631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2261124"/>
              </p:ext>
            </p:extLst>
          </p:nvPr>
        </p:nvGraphicFramePr>
        <p:xfrm>
          <a:off x="1259632" y="4365104"/>
          <a:ext cx="7123080" cy="5869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920680" imgH="241200" progId="Equation.3">
                  <p:embed/>
                </p:oleObj>
              </mc:Choice>
              <mc:Fallback>
                <p:oleObj name="Equation" r:id="rId6" imgW="2920680" imgH="24120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4365104"/>
                        <a:ext cx="7123080" cy="5869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Nadpis 3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</p:spPr>
        <p:txBody>
          <a:bodyPr/>
          <a:lstStyle/>
          <a:p>
            <a:r>
              <a:rPr lang="en-US" altLang="sk-SK" dirty="0"/>
              <a:t>Polynomial Models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49401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k-SK" dirty="0"/>
              <a:t>Power Functions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sk-SK" dirty="0"/>
              <a:t>Simple exponents of the Independent Variable</a:t>
            </a:r>
          </a:p>
          <a:p>
            <a:endParaRPr lang="en-US" altLang="sk-SK" dirty="0"/>
          </a:p>
          <a:p>
            <a:endParaRPr lang="en-US" altLang="sk-SK" dirty="0"/>
          </a:p>
          <a:p>
            <a:r>
              <a:rPr lang="en-US" altLang="sk-SK" dirty="0"/>
              <a:t>Estimated with </a:t>
            </a:r>
          </a:p>
          <a:p>
            <a:endParaRPr lang="sk-SK" dirty="0"/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0525213"/>
              </p:ext>
            </p:extLst>
          </p:nvPr>
        </p:nvGraphicFramePr>
        <p:xfrm>
          <a:off x="3275856" y="2492896"/>
          <a:ext cx="2363787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63280" imgH="228600" progId="Equation.3">
                  <p:embed/>
                </p:oleObj>
              </mc:Choice>
              <mc:Fallback>
                <p:oleObj name="Equation" r:id="rId2" imgW="863280" imgH="228600" progId="Equation.3">
                  <p:embed/>
                  <p:pic>
                    <p:nvPicPr>
                      <p:cNvPr id="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2492896"/>
                        <a:ext cx="2363787" cy="627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851644"/>
              </p:ext>
            </p:extLst>
          </p:nvPr>
        </p:nvGraphicFramePr>
        <p:xfrm>
          <a:off x="2798762" y="4297622"/>
          <a:ext cx="3698875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20480" imgH="215640" progId="Equation.3">
                  <p:embed/>
                </p:oleObj>
              </mc:Choice>
              <mc:Fallback>
                <p:oleObj name="Equation" r:id="rId4" imgW="1320480" imgH="215640" progId="Equation.3">
                  <p:embed/>
                  <p:pic>
                    <p:nvPicPr>
                      <p:cNvPr id="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8762" y="4297622"/>
                        <a:ext cx="3698875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696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sk-SK" dirty="0"/>
              <a:t>Exponential Functions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sk-SK" dirty="0"/>
              <a:t>Common Growth Curve Formula</a:t>
            </a:r>
          </a:p>
          <a:p>
            <a:endParaRPr lang="en-US" altLang="sk-SK" dirty="0"/>
          </a:p>
          <a:p>
            <a:endParaRPr lang="en-US" altLang="sk-SK" dirty="0"/>
          </a:p>
          <a:p>
            <a:r>
              <a:rPr lang="en-US" altLang="sk-SK" dirty="0"/>
              <a:t>Estimated with</a:t>
            </a:r>
          </a:p>
          <a:p>
            <a:endParaRPr lang="en-US" altLang="sk-SK" dirty="0"/>
          </a:p>
          <a:p>
            <a:endParaRPr lang="en-US" altLang="sk-SK" dirty="0"/>
          </a:p>
          <a:p>
            <a:r>
              <a:rPr lang="en-US" altLang="sk-SK" dirty="0"/>
              <a:t>Note that the error terms are now no longer normally distributed!</a:t>
            </a:r>
          </a:p>
          <a:p>
            <a:endParaRPr lang="sk-SK" dirty="0"/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596808"/>
              </p:ext>
            </p:extLst>
          </p:nvPr>
        </p:nvGraphicFramePr>
        <p:xfrm>
          <a:off x="3203848" y="2348880"/>
          <a:ext cx="2432050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01440" imgH="228600" progId="Equation.3">
                  <p:embed/>
                </p:oleObj>
              </mc:Choice>
              <mc:Fallback>
                <p:oleObj name="Equation" r:id="rId2" imgW="901440" imgH="228600" progId="Equation.3">
                  <p:embed/>
                  <p:pic>
                    <p:nvPicPr>
                      <p:cNvPr id="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2348880"/>
                        <a:ext cx="2432050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4115136"/>
              </p:ext>
            </p:extLst>
          </p:nvPr>
        </p:nvGraphicFramePr>
        <p:xfrm>
          <a:off x="2915816" y="3917639"/>
          <a:ext cx="3733800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33440" imgH="215640" progId="Equation.3">
                  <p:embed/>
                </p:oleObj>
              </mc:Choice>
              <mc:Fallback>
                <p:oleObj name="Equation" r:id="rId4" imgW="1333440" imgH="215640" progId="Equation.3">
                  <p:embed/>
                  <p:pic>
                    <p:nvPicPr>
                      <p:cNvPr id="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3917639"/>
                        <a:ext cx="3733800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0142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dirty="0"/>
              <a:t>								</a:t>
            </a:r>
            <a:r>
              <a:rPr lang="sk-SK" sz="3500" b="1" dirty="0"/>
              <a:t>LRM</a:t>
            </a:r>
            <a:r>
              <a:rPr lang="sk-SK" dirty="0"/>
              <a:t>  </a:t>
            </a:r>
          </a:p>
          <a:p>
            <a:pPr>
              <a:buNone/>
            </a:pPr>
            <a:endParaRPr lang="sk-SK" dirty="0"/>
          </a:p>
          <a:p>
            <a:pPr>
              <a:buNone/>
            </a:pPr>
            <a:r>
              <a:rPr lang="sk-SK" dirty="0"/>
              <a:t> </a:t>
            </a:r>
          </a:p>
          <a:p>
            <a:pPr>
              <a:buNone/>
            </a:pPr>
            <a:r>
              <a:rPr lang="sk-SK" dirty="0"/>
              <a:t> 								</a:t>
            </a:r>
          </a:p>
          <a:p>
            <a:pPr>
              <a:buNone/>
            </a:pPr>
            <a:endParaRPr lang="sk-SK" sz="3500" b="1" dirty="0"/>
          </a:p>
          <a:p>
            <a:pPr>
              <a:buNone/>
            </a:pPr>
            <a:r>
              <a:rPr lang="sk-SK" sz="3500" b="1" dirty="0"/>
              <a:t>								NRM</a:t>
            </a:r>
          </a:p>
          <a:p>
            <a:endParaRPr lang="sk-SK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611560" y="1628800"/>
          <a:ext cx="4766930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203360" imgH="380880" progId="Equation.3">
                  <p:embed/>
                </p:oleObj>
              </mc:Choice>
              <mc:Fallback>
                <p:oleObj name="Equation" r:id="rId2" imgW="4203360" imgH="380880" progId="Equation.3">
                  <p:embed/>
                  <p:pic>
                    <p:nvPicPr>
                      <p:cNvPr id="10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1628800"/>
                        <a:ext cx="4766930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611559" y="2348880"/>
          <a:ext cx="5803161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952880" imgH="431640" progId="Equation.3">
                  <p:embed/>
                </p:oleObj>
              </mc:Choice>
              <mc:Fallback>
                <p:oleObj name="Equation" r:id="rId4" imgW="4952880" imgH="431640" progId="Equation.3">
                  <p:embed/>
                  <p:pic>
                    <p:nvPicPr>
                      <p:cNvPr id="10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59" y="2348880"/>
                        <a:ext cx="5803161" cy="5040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1259632" y="2996952"/>
          <a:ext cx="4508500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508280" imgH="431640" progId="Equation.3">
                  <p:embed/>
                </p:oleObj>
              </mc:Choice>
              <mc:Fallback>
                <p:oleObj name="Equation" r:id="rId6" imgW="4508280" imgH="431640" progId="Equation.3">
                  <p:embed/>
                  <p:pic>
                    <p:nvPicPr>
                      <p:cNvPr id="102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2996952"/>
                        <a:ext cx="4508500" cy="43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1475656" y="3573016"/>
          <a:ext cx="4089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089240" imgH="380880" progId="Equation.3">
                  <p:embed/>
                </p:oleObj>
              </mc:Choice>
              <mc:Fallback>
                <p:oleObj name="Equation" r:id="rId8" imgW="4089240" imgH="380880" progId="Equation.3">
                  <p:embed/>
                  <p:pic>
                    <p:nvPicPr>
                      <p:cNvPr id="103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3573016"/>
                        <a:ext cx="40894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683568" y="4653136"/>
          <a:ext cx="5688633" cy="4793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4520880" imgH="380880" progId="Equation.3">
                  <p:embed/>
                </p:oleObj>
              </mc:Choice>
              <mc:Fallback>
                <p:oleObj name="Equation" r:id="rId10" imgW="4520880" imgH="380880" progId="Equation.3">
                  <p:embed/>
                  <p:pic>
                    <p:nvPicPr>
                      <p:cNvPr id="103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4653136"/>
                        <a:ext cx="5688633" cy="4793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2602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/>
              <a:t>ASSUMPTION 1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err="1"/>
              <a:t>Zero</a:t>
            </a:r>
            <a:r>
              <a:rPr lang="sk-SK" dirty="0"/>
              <a:t> </a:t>
            </a:r>
            <a:r>
              <a:rPr lang="sk-SK" dirty="0" err="1"/>
              <a:t>mean</a:t>
            </a:r>
            <a:r>
              <a:rPr lang="sk-SK" dirty="0"/>
              <a:t> </a:t>
            </a:r>
            <a:r>
              <a:rPr lang="sk-SK" dirty="0" err="1"/>
              <a:t>value</a:t>
            </a:r>
            <a:r>
              <a:rPr lang="sk-SK" dirty="0"/>
              <a:t> </a:t>
            </a:r>
            <a:r>
              <a:rPr lang="sk-SK" dirty="0" err="1"/>
              <a:t>of</a:t>
            </a:r>
            <a:r>
              <a:rPr lang="sk-SK" dirty="0"/>
              <a:t> </a:t>
            </a:r>
            <a:r>
              <a:rPr lang="sk-SK" dirty="0" err="1"/>
              <a:t>disturbances</a:t>
            </a:r>
            <a:r>
              <a:rPr lang="sk-SK" dirty="0"/>
              <a:t>  - </a:t>
            </a:r>
            <a:r>
              <a:rPr lang="sk-SK" dirty="0" err="1"/>
              <a:t>ui</a:t>
            </a:r>
            <a:r>
              <a:rPr lang="sk-SK" dirty="0"/>
              <a:t>.</a:t>
            </a:r>
          </a:p>
          <a:p>
            <a:pPr>
              <a:buNone/>
            </a:pPr>
            <a:endParaRPr lang="sk-SK" dirty="0"/>
          </a:p>
          <a:p>
            <a:pPr>
              <a:buNone/>
            </a:pPr>
            <a:endParaRPr lang="sk-SK" dirty="0"/>
          </a:p>
          <a:p>
            <a:pPr>
              <a:buNone/>
            </a:pPr>
            <a:endParaRPr lang="sk-SK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3235324"/>
            <a:ext cx="3131914" cy="80271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38556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ASSumption</a:t>
            </a:r>
            <a:r>
              <a:rPr lang="en-US" dirty="0"/>
              <a:t> </a:t>
            </a:r>
            <a:r>
              <a:rPr lang="sk-SK" dirty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4811365"/>
          </a:xfrm>
        </p:spPr>
        <p:txBody>
          <a:bodyPr/>
          <a:lstStyle/>
          <a:p>
            <a:pPr>
              <a:buNone/>
            </a:pPr>
            <a:r>
              <a:rPr lang="sk-SK" dirty="0" err="1"/>
              <a:t>Equal</a:t>
            </a:r>
            <a:r>
              <a:rPr lang="sk-SK" dirty="0"/>
              <a:t> </a:t>
            </a:r>
            <a:r>
              <a:rPr lang="sk-SK" dirty="0" err="1"/>
              <a:t>variance</a:t>
            </a:r>
            <a:r>
              <a:rPr lang="sk-SK" dirty="0"/>
              <a:t> </a:t>
            </a:r>
            <a:r>
              <a:rPr lang="sk-SK" dirty="0" err="1"/>
              <a:t>of</a:t>
            </a:r>
            <a:r>
              <a:rPr lang="sk-SK" dirty="0"/>
              <a:t> </a:t>
            </a:r>
            <a:r>
              <a:rPr lang="sk-SK" dirty="0" err="1"/>
              <a:t>disturbences</a:t>
            </a:r>
            <a:r>
              <a:rPr lang="sk-SK" dirty="0"/>
              <a:t> - </a:t>
            </a:r>
            <a:r>
              <a:rPr lang="sk-SK" dirty="0" err="1"/>
              <a:t>ui</a:t>
            </a:r>
            <a:endParaRPr lang="sk-SK" dirty="0"/>
          </a:p>
          <a:p>
            <a:pPr>
              <a:buNone/>
            </a:pPr>
            <a:endParaRPr lang="sk-SK" dirty="0"/>
          </a:p>
          <a:p>
            <a:pPr>
              <a:buNone/>
            </a:pPr>
            <a:endParaRPr lang="sk-SK" dirty="0"/>
          </a:p>
          <a:p>
            <a:pPr>
              <a:buNone/>
            </a:pPr>
            <a:endParaRPr lang="sk-SK" dirty="0"/>
          </a:p>
          <a:p>
            <a:pPr>
              <a:buNone/>
            </a:pPr>
            <a:r>
              <a:rPr lang="en-US" dirty="0"/>
              <a:t>Errors have constant variance “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sk-SK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omosked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asticity</a:t>
            </a:r>
            <a:r>
              <a:rPr lang="en-US" dirty="0"/>
              <a:t>”</a:t>
            </a:r>
            <a:endParaRPr lang="sk-SK" dirty="0"/>
          </a:p>
          <a:p>
            <a:pPr>
              <a:buNone/>
            </a:pPr>
            <a:endParaRPr lang="sk-SK" dirty="0"/>
          </a:p>
          <a:p>
            <a:pPr>
              <a:buNone/>
            </a:pPr>
            <a:r>
              <a:rPr lang="en-US" dirty="0"/>
              <a:t>Errors have non-constant variance </a:t>
            </a:r>
            <a:r>
              <a:rPr lang="sk-SK" dirty="0"/>
              <a:t>								    </a:t>
            </a:r>
            <a:r>
              <a:rPr lang="en-US" dirty="0"/>
              <a:t>“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heteroskedasticity</a:t>
            </a:r>
            <a:r>
              <a:rPr lang="en-US" dirty="0"/>
              <a:t>”</a:t>
            </a:r>
            <a:endParaRPr lang="sk-SK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77978" y="2060848"/>
            <a:ext cx="3688934" cy="720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97711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ASSumption</a:t>
            </a:r>
            <a:r>
              <a:rPr lang="en-US" dirty="0"/>
              <a:t> </a:t>
            </a:r>
            <a:r>
              <a:rPr lang="sk-SK" dirty="0"/>
              <a:t>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/>
              <a:t>No </a:t>
            </a:r>
            <a:r>
              <a:rPr lang="sk-SK" dirty="0" err="1"/>
              <a:t>autocorrelation</a:t>
            </a:r>
            <a:r>
              <a:rPr lang="sk-SK" dirty="0"/>
              <a:t> </a:t>
            </a:r>
            <a:r>
              <a:rPr lang="sk-SK" dirty="0" err="1"/>
              <a:t>between</a:t>
            </a:r>
            <a:r>
              <a:rPr lang="sk-SK" dirty="0"/>
              <a:t>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disturbances</a:t>
            </a:r>
            <a:endParaRPr lang="sk-SK" dirty="0"/>
          </a:p>
          <a:p>
            <a:pPr>
              <a:buNone/>
            </a:pPr>
            <a:endParaRPr lang="sk-SK" dirty="0"/>
          </a:p>
          <a:p>
            <a:pPr>
              <a:buNone/>
            </a:pPr>
            <a:endParaRPr lang="sk-SK" dirty="0"/>
          </a:p>
          <a:p>
            <a:pPr>
              <a:buNone/>
            </a:pPr>
            <a:endParaRPr lang="sk-SK" dirty="0"/>
          </a:p>
          <a:p>
            <a:pPr>
              <a:buNone/>
            </a:pPr>
            <a:endParaRPr lang="sk-SK" dirty="0"/>
          </a:p>
          <a:p>
            <a:pPr>
              <a:buNone/>
            </a:pPr>
            <a:r>
              <a:rPr lang="en-US" dirty="0"/>
              <a:t>The data are a </a:t>
            </a:r>
            <a:r>
              <a:rPr lang="en-US" i="1" dirty="0"/>
              <a:t>random sample</a:t>
            </a:r>
            <a:r>
              <a:rPr lang="en-US" dirty="0"/>
              <a:t> of the population</a:t>
            </a:r>
            <a:endParaRPr lang="sk-SK" dirty="0"/>
          </a:p>
          <a:p>
            <a:pPr>
              <a:buNone/>
            </a:pPr>
            <a:endParaRPr lang="sk-SK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7706" y="2708920"/>
            <a:ext cx="3966440" cy="108012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989631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ovanie">
  <a:themeElements>
    <a:clrScheme name="Cestovani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ovani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ovani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BFA71563AF82548B130EBBB2126EB58" ma:contentTypeVersion="4" ma:contentTypeDescription="Umožňuje vytvoriť nový dokument." ma:contentTypeScope="" ma:versionID="e04e45e7d02d1a6e1a9d3329f22f82e4">
  <xsd:schema xmlns:xsd="http://www.w3.org/2001/XMLSchema" xmlns:xs="http://www.w3.org/2001/XMLSchema" xmlns:p="http://schemas.microsoft.com/office/2006/metadata/properties" xmlns:ns2="8bc9f779-d041-40a3-b479-2b2fcf359b39" targetNamespace="http://schemas.microsoft.com/office/2006/metadata/properties" ma:root="true" ma:fieldsID="f11a675a5629e8523909645d6590f0d5" ns2:_="">
    <xsd:import namespace="8bc9f779-d041-40a3-b479-2b2fcf359b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c9f779-d041-40a3-b479-2b2fcf359b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538D586-72DD-4C04-8883-9898F75B350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B91D1F0-ECD4-4F11-8A27-01BA075F8BE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FF8C949-F7AA-4C45-A454-0D8D5D9249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c9f779-d041-40a3-b479-2b2fcf359b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1107</TotalTime>
  <Words>350</Words>
  <Application>Microsoft Office PowerPoint</Application>
  <PresentationFormat>On-screen Show (4:3)</PresentationFormat>
  <Paragraphs>86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Cestovanie</vt:lpstr>
      <vt:lpstr>Econometrics    Assumptions of Classical Linear Regression Model </vt:lpstr>
      <vt:lpstr>Assumption 1</vt:lpstr>
      <vt:lpstr>Polynomial Models</vt:lpstr>
      <vt:lpstr>Power Functions</vt:lpstr>
      <vt:lpstr>Exponential Functions</vt:lpstr>
      <vt:lpstr>PowerPoint Presentation</vt:lpstr>
      <vt:lpstr>ASSUMPTION 1</vt:lpstr>
      <vt:lpstr>ASSumption 2</vt:lpstr>
      <vt:lpstr>ASSumption 3</vt:lpstr>
      <vt:lpstr>Assumption 4</vt:lpstr>
      <vt:lpstr>ASSumption 5</vt:lpstr>
      <vt:lpstr>ASSumption 6</vt:lpstr>
      <vt:lpstr>     model specification    </vt:lpstr>
      <vt:lpstr>Ramsey's RESET Test</vt:lpstr>
      <vt:lpstr> RESET test</vt:lpstr>
      <vt:lpstr>Verification of the model specification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Econometrics</dc:title>
  <dc:creator>Matilda</dc:creator>
  <cp:lastModifiedBy>Hana Zach</cp:lastModifiedBy>
  <cp:revision>107</cp:revision>
  <dcterms:created xsi:type="dcterms:W3CDTF">2012-02-14T10:27:24Z</dcterms:created>
  <dcterms:modified xsi:type="dcterms:W3CDTF">2023-03-07T09:36:39Z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0x0101005BFA71563AF82548B130EBBB2126EB58</vt:lpwstr>
  </property>
</Properties>
</file>