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21"/>
  </p:handoutMasterIdLst>
  <p:sldIdLst>
    <p:sldId id="263" r:id="rId5"/>
    <p:sldId id="265" r:id="rId6"/>
    <p:sldId id="274" r:id="rId7"/>
    <p:sldId id="275" r:id="rId8"/>
    <p:sldId id="276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56" r:id="rId17"/>
    <p:sldId id="260" r:id="rId18"/>
    <p:sldId id="261" r:id="rId19"/>
    <p:sldId id="262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9B304-3BEF-4DFD-80AB-85F13D762453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8D4C4-60CD-4BA3-8778-50FC60D998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9947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58200" cy="3168352"/>
          </a:xfrm>
        </p:spPr>
        <p:txBody>
          <a:bodyPr>
            <a:normAutofit fontScale="90000"/>
          </a:bodyPr>
          <a:lstStyle/>
          <a:p>
            <a:r>
              <a:rPr lang="en-US" dirty="0"/>
              <a:t>Econometrics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en-US" b="1" dirty="0"/>
              <a:t>Assumptions of Classical Linear Regression Model</a:t>
            </a:r>
            <a:br>
              <a:rPr lang="en-US" b="1" dirty="0"/>
            </a:b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20554B9-A2BA-49BA-9183-F6FFDB2D1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458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 </a:t>
            </a:r>
            <a:r>
              <a:rPr lang="sk-SK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errors are normally distributed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Normal Probability Plot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9661" y="2564904"/>
            <a:ext cx="4874070" cy="114984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4035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ASSumption</a:t>
            </a:r>
            <a:r>
              <a:rPr lang="en-US" dirty="0"/>
              <a:t> </a:t>
            </a:r>
            <a:r>
              <a:rPr lang="sk-SK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/>
              <a:t>Zero</a:t>
            </a:r>
            <a:r>
              <a:rPr lang="sk-SK" dirty="0"/>
              <a:t> </a:t>
            </a:r>
            <a:r>
              <a:rPr lang="sk-SK" dirty="0" err="1"/>
              <a:t>covariance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/>
              <a:t>ui</a:t>
            </a:r>
            <a:r>
              <a:rPr lang="sk-SK" dirty="0"/>
              <a:t> and </a:t>
            </a:r>
            <a:r>
              <a:rPr lang="sk-SK" dirty="0" err="1"/>
              <a:t>Xi</a:t>
            </a:r>
            <a:r>
              <a:rPr lang="sk-SK" dirty="0"/>
              <a:t> 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9887"/>
            <a:ext cx="3178398" cy="1023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8698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ASSumption</a:t>
            </a:r>
            <a:r>
              <a:rPr lang="en-US" dirty="0"/>
              <a:t> </a:t>
            </a:r>
            <a:r>
              <a:rPr lang="sk-SK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pPr>
              <a:buNone/>
            </a:pP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number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en-US" dirty="0"/>
              <a:t>   &gt;= 	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number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endParaRPr lang="en-US" dirty="0"/>
          </a:p>
          <a:p>
            <a:pPr>
              <a:buNone/>
            </a:pPr>
            <a:r>
              <a:rPr lang="sk-SK" dirty="0" err="1"/>
              <a:t>observations</a:t>
            </a:r>
            <a:r>
              <a:rPr lang="sk-SK" dirty="0"/>
              <a:t> </a:t>
            </a:r>
            <a:r>
              <a:rPr lang="en-US" dirty="0"/>
              <a:t>		</a:t>
            </a:r>
            <a:r>
              <a:rPr lang="sk-SK" dirty="0" err="1"/>
              <a:t>explanatory</a:t>
            </a:r>
            <a:r>
              <a:rPr lang="sk-SK" dirty="0"/>
              <a:t> </a:t>
            </a:r>
            <a:r>
              <a:rPr lang="sk-SK" dirty="0" err="1"/>
              <a:t>variables</a:t>
            </a: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	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4695972" cy="9677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413930"/>
            <a:ext cx="4320480" cy="33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33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58200" cy="3168352"/>
          </a:xfrm>
        </p:spPr>
        <p:txBody>
          <a:bodyPr>
            <a:normAutofit fontScale="90000"/>
          </a:bodyPr>
          <a:lstStyle/>
          <a:p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en-US" dirty="0"/>
              <a:t> model specification </a:t>
            </a:r>
            <a:br>
              <a:rPr lang="en-US" b="1" dirty="0"/>
            </a:br>
            <a:r>
              <a:rPr lang="en-US" b="1" dirty="0"/>
              <a:t> </a:t>
            </a:r>
            <a:br>
              <a:rPr lang="en-US" b="1" dirty="0"/>
            </a:b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1F715B9-E866-484E-89E8-96F27D8B1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Ramsey's</a:t>
            </a:r>
            <a:r>
              <a:rPr lang="sk-SK" dirty="0"/>
              <a:t> RESET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Ramsey Regression Equation Specification Error Test (RESET) test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sk-SK" b="1" i="1" dirty="0"/>
          </a:p>
          <a:p>
            <a:r>
              <a:rPr lang="sk-SK" b="1" i="1" dirty="0" err="1"/>
              <a:t>Regression</a:t>
            </a:r>
            <a:r>
              <a:rPr lang="sk-SK" b="1" i="1" dirty="0"/>
              <a:t> </a:t>
            </a:r>
            <a:r>
              <a:rPr lang="sk-SK" b="1" i="1" dirty="0" err="1"/>
              <a:t>Specification</a:t>
            </a:r>
            <a:r>
              <a:rPr lang="sk-SK" b="1" i="1" dirty="0"/>
              <a:t> </a:t>
            </a:r>
            <a:r>
              <a:rPr lang="sk-SK" b="1" i="1" dirty="0" err="1"/>
              <a:t>Error</a:t>
            </a:r>
            <a:r>
              <a:rPr lang="sk-SK" b="1" i="1" dirty="0"/>
              <a:t> Test </a:t>
            </a: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RESET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test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is a general specification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test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for the linear regression model. More specifically, it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tests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whether non-linear combinations of the fitted values help explain the response variable.</a:t>
            </a:r>
            <a:endParaRPr lang="sk-SK" b="1" i="1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err="1"/>
              <a:t>Types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specification</a:t>
            </a:r>
            <a:r>
              <a:rPr lang="sk-SK" dirty="0"/>
              <a:t> </a:t>
            </a:r>
            <a:r>
              <a:rPr lang="sk-SK" dirty="0" err="1"/>
              <a:t>errors</a:t>
            </a:r>
            <a:r>
              <a:rPr lang="sk-SK" dirty="0"/>
              <a:t>:</a:t>
            </a:r>
          </a:p>
          <a:p>
            <a:pPr>
              <a:buNone/>
            </a:pPr>
            <a:r>
              <a:rPr lang="en-US" dirty="0"/>
              <a:t>• Omitted variables</a:t>
            </a:r>
          </a:p>
          <a:p>
            <a:pPr>
              <a:buNone/>
            </a:pPr>
            <a:r>
              <a:rPr lang="en-US" dirty="0"/>
              <a:t>• Incorrect functional form</a:t>
            </a:r>
            <a:endParaRPr lang="sk-SK" dirty="0"/>
          </a:p>
          <a:p>
            <a:pPr>
              <a:buNone/>
            </a:pPr>
            <a:r>
              <a:rPr lang="en-US" dirty="0"/>
              <a:t>• Correlation between </a:t>
            </a:r>
            <a:r>
              <a:rPr lang="sk-SK" dirty="0"/>
              <a:t>X</a:t>
            </a:r>
            <a:r>
              <a:rPr lang="en-US" dirty="0"/>
              <a:t> and</a:t>
            </a:r>
            <a:r>
              <a:rPr lang="sk-SK" dirty="0"/>
              <a:t> e</a:t>
            </a:r>
            <a:r>
              <a:rPr lang="en-US" dirty="0"/>
              <a:t>, 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RESET test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4904" y="3501008"/>
            <a:ext cx="2808312" cy="2059429"/>
          </a:xfrm>
          <a:prstGeom prst="rect">
            <a:avLst/>
          </a:prstGeom>
          <a:noFill/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01CC941F-9C5A-4070-9F19-0D53DB1137AE}"/>
              </a:ext>
            </a:extLst>
          </p:cNvPr>
          <p:cNvSpPr txBox="1"/>
          <p:nvPr/>
        </p:nvSpPr>
        <p:spPr>
          <a:xfrm>
            <a:off x="395536" y="2524254"/>
            <a:ext cx="4576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en-US" sz="1800" u="none" strike="noStrike" dirty="0">
                <a:effectLst/>
              </a:rPr>
              <a:t>H0: Model is correctly specified.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97E35975-EB32-4A27-AAF2-FECE5F1D3087}"/>
              </a:ext>
            </a:extLst>
          </p:cNvPr>
          <p:cNvSpPr txBox="1"/>
          <p:nvPr/>
        </p:nvSpPr>
        <p:spPr>
          <a:xfrm>
            <a:off x="395536" y="1489626"/>
            <a:ext cx="7776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en-US" sz="1800" u="none" strike="noStrike" dirty="0">
                <a:effectLst/>
              </a:rPr>
              <a:t>RESET test does not offer what to omit /add into the model - we need to specify new model and test it again. 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Verification of the model specification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err="1"/>
              <a:t>Akaike</a:t>
            </a:r>
            <a:r>
              <a:rPr lang="sk-SK" sz="2400" b="1" dirty="0"/>
              <a:t> </a:t>
            </a:r>
            <a:r>
              <a:rPr lang="sk-SK" sz="2400" b="1" dirty="0" err="1"/>
              <a:t>information</a:t>
            </a:r>
            <a:r>
              <a:rPr lang="sk-SK" sz="2400" b="1" dirty="0"/>
              <a:t> </a:t>
            </a:r>
            <a:r>
              <a:rPr lang="sk-SK" sz="2400" b="1" dirty="0" err="1"/>
              <a:t>criterion</a:t>
            </a:r>
            <a:endParaRPr lang="sk-SK" sz="2400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r>
              <a:rPr lang="en-US" sz="2400" b="1" dirty="0"/>
              <a:t>Bayesian information criterion</a:t>
            </a:r>
            <a:r>
              <a:rPr lang="en-US" sz="2400" dirty="0"/>
              <a:t> (</a:t>
            </a:r>
            <a:r>
              <a:rPr lang="en-US" sz="2400" b="1" dirty="0"/>
              <a:t>BIC</a:t>
            </a:r>
            <a:r>
              <a:rPr lang="en-US" sz="2400" dirty="0"/>
              <a:t>) or </a:t>
            </a:r>
            <a:r>
              <a:rPr lang="en-US" sz="2400" b="1" dirty="0"/>
              <a:t>Schwarz criterion</a:t>
            </a:r>
            <a:r>
              <a:rPr lang="en-US" sz="2400" dirty="0"/>
              <a:t> (also </a:t>
            </a:r>
            <a:r>
              <a:rPr lang="en-US" sz="2400" b="1" dirty="0"/>
              <a:t>SBC</a:t>
            </a:r>
            <a:r>
              <a:rPr lang="en-US" sz="2400" dirty="0"/>
              <a:t>, </a:t>
            </a:r>
            <a:r>
              <a:rPr lang="en-US" sz="2400" b="1" dirty="0"/>
              <a:t>SBIC</a:t>
            </a:r>
            <a:r>
              <a:rPr lang="en-US" sz="2400" dirty="0"/>
              <a:t>)</a:t>
            </a:r>
            <a:r>
              <a:rPr lang="sk-SK" sz="2400" dirty="0"/>
              <a:t>.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1" dirty="0"/>
              <a:t>A lower AIC or BIC value indicates a better fit.</a:t>
            </a:r>
            <a:endParaRPr lang="sk-SK" sz="24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76871"/>
            <a:ext cx="2952328" cy="125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013176"/>
            <a:ext cx="343406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Assumption 1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812088" cy="4883373"/>
          </a:xfrm>
        </p:spPr>
        <p:txBody>
          <a:bodyPr/>
          <a:lstStyle/>
          <a:p>
            <a:pPr>
              <a:buNone/>
            </a:pPr>
            <a:r>
              <a:rPr lang="en-US" dirty="0"/>
              <a:t>Model is </a:t>
            </a:r>
            <a:r>
              <a:rPr lang="en-US" i="1" dirty="0"/>
              <a:t>linear in parameters</a:t>
            </a:r>
          </a:p>
          <a:p>
            <a:pPr lvl="0">
              <a:buNone/>
            </a:pP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07644"/>
            <a:ext cx="5832648" cy="484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249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/>
          </a:bodyPr>
          <a:lstStyle/>
          <a:p>
            <a:r>
              <a:rPr lang="en-US" altLang="sk-SK" dirty="0"/>
              <a:t>Linear</a:t>
            </a:r>
          </a:p>
          <a:p>
            <a:endParaRPr lang="en-US" altLang="sk-SK" dirty="0"/>
          </a:p>
          <a:p>
            <a:r>
              <a:rPr lang="en-US" altLang="sk-SK" dirty="0"/>
              <a:t>Parabolic</a:t>
            </a:r>
            <a:r>
              <a:rPr lang="sk-SK" altLang="sk-SK" dirty="0"/>
              <a:t>	</a:t>
            </a:r>
            <a:endParaRPr lang="en-US" altLang="sk-SK" dirty="0"/>
          </a:p>
          <a:p>
            <a:endParaRPr lang="en-US" altLang="sk-SK" dirty="0"/>
          </a:p>
          <a:p>
            <a:r>
              <a:rPr lang="en-US" altLang="sk-SK" dirty="0"/>
              <a:t>Cubic &amp; higher order polynomials</a:t>
            </a:r>
          </a:p>
          <a:p>
            <a:endParaRPr lang="sk-SK" altLang="sk-SK" dirty="0"/>
          </a:p>
          <a:p>
            <a:endParaRPr lang="en-US" altLang="sk-SK" dirty="0"/>
          </a:p>
          <a:p>
            <a:r>
              <a:rPr lang="en-US" altLang="sk-SK" dirty="0"/>
              <a:t>All may be estimated with OLS – simply square, cube, etc. the independent variable.</a:t>
            </a:r>
          </a:p>
          <a:p>
            <a:endParaRPr lang="sk-SK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466732"/>
              </p:ext>
            </p:extLst>
          </p:nvPr>
        </p:nvGraphicFramePr>
        <p:xfrm>
          <a:off x="3059832" y="1470232"/>
          <a:ext cx="2592288" cy="523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680" imgH="215640" progId="Equation.3">
                  <p:embed/>
                </p:oleObj>
              </mc:Choice>
              <mc:Fallback>
                <p:oleObj name="Equation" r:id="rId2" imgW="1066680" imgH="215640" progId="Equation.3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470232"/>
                        <a:ext cx="2592288" cy="523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797869"/>
              </p:ext>
            </p:extLst>
          </p:nvPr>
        </p:nvGraphicFramePr>
        <p:xfrm>
          <a:off x="3059832" y="2420888"/>
          <a:ext cx="3924748" cy="56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87240" imgH="228600" progId="Equation.3">
                  <p:embed/>
                </p:oleObj>
              </mc:Choice>
              <mc:Fallback>
                <p:oleObj name="Equation" r:id="rId4" imgW="1587240" imgH="228600" progId="Equation.3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420888"/>
                        <a:ext cx="3924748" cy="563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261124"/>
              </p:ext>
            </p:extLst>
          </p:nvPr>
        </p:nvGraphicFramePr>
        <p:xfrm>
          <a:off x="1259632" y="4365104"/>
          <a:ext cx="7123080" cy="58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20680" imgH="241200" progId="Equation.3">
                  <p:embed/>
                </p:oleObj>
              </mc:Choice>
              <mc:Fallback>
                <p:oleObj name="Equation" r:id="rId6" imgW="2920680" imgH="241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365104"/>
                        <a:ext cx="7123080" cy="586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 altLang="sk-SK" dirty="0"/>
              <a:t>Polynomial Models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940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 dirty="0"/>
              <a:t>Power Functions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k-SK" dirty="0"/>
              <a:t>Simple exponents of the Independent Variable</a:t>
            </a:r>
          </a:p>
          <a:p>
            <a:endParaRPr lang="en-US" altLang="sk-SK" dirty="0"/>
          </a:p>
          <a:p>
            <a:endParaRPr lang="en-US" altLang="sk-SK" dirty="0"/>
          </a:p>
          <a:p>
            <a:r>
              <a:rPr lang="en-US" altLang="sk-SK" dirty="0"/>
              <a:t>Estimated with </a:t>
            </a:r>
          </a:p>
          <a:p>
            <a:endParaRPr lang="sk-SK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525213"/>
              </p:ext>
            </p:extLst>
          </p:nvPr>
        </p:nvGraphicFramePr>
        <p:xfrm>
          <a:off x="3275856" y="2492896"/>
          <a:ext cx="23637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28600" progId="Equation.3">
                  <p:embed/>
                </p:oleObj>
              </mc:Choice>
              <mc:Fallback>
                <p:oleObj name="Equation" r:id="rId2" imgW="863280" imgH="228600" progId="Equation.3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492896"/>
                        <a:ext cx="2363787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51644"/>
              </p:ext>
            </p:extLst>
          </p:nvPr>
        </p:nvGraphicFramePr>
        <p:xfrm>
          <a:off x="2798762" y="4297622"/>
          <a:ext cx="369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480" imgH="215640" progId="Equation.3">
                  <p:embed/>
                </p:oleObj>
              </mc:Choice>
              <mc:Fallback>
                <p:oleObj name="Equation" r:id="rId4" imgW="1320480" imgH="215640" progId="Equation.3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2" y="4297622"/>
                        <a:ext cx="369887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69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sk-SK" dirty="0"/>
              <a:t>Exponential Functions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sk-SK" dirty="0"/>
              <a:t>Common Growth Curve Formula</a:t>
            </a:r>
          </a:p>
          <a:p>
            <a:endParaRPr lang="en-US" altLang="sk-SK" dirty="0"/>
          </a:p>
          <a:p>
            <a:endParaRPr lang="en-US" altLang="sk-SK" dirty="0"/>
          </a:p>
          <a:p>
            <a:r>
              <a:rPr lang="en-US" altLang="sk-SK" dirty="0"/>
              <a:t>Estimated with</a:t>
            </a:r>
          </a:p>
          <a:p>
            <a:endParaRPr lang="en-US" altLang="sk-SK" dirty="0"/>
          </a:p>
          <a:p>
            <a:endParaRPr lang="en-US" altLang="sk-SK" dirty="0"/>
          </a:p>
          <a:p>
            <a:r>
              <a:rPr lang="en-US" altLang="sk-SK" dirty="0"/>
              <a:t>Note that the error terms are now no longer normally distributed!</a:t>
            </a:r>
          </a:p>
          <a:p>
            <a:endParaRPr lang="sk-SK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96808"/>
              </p:ext>
            </p:extLst>
          </p:nvPr>
        </p:nvGraphicFramePr>
        <p:xfrm>
          <a:off x="3203848" y="2348880"/>
          <a:ext cx="24320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228600" progId="Equation.3">
                  <p:embed/>
                </p:oleObj>
              </mc:Choice>
              <mc:Fallback>
                <p:oleObj name="Equation" r:id="rId2" imgW="901440" imgH="228600" progId="Equation.3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348880"/>
                        <a:ext cx="243205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115136"/>
              </p:ext>
            </p:extLst>
          </p:nvPr>
        </p:nvGraphicFramePr>
        <p:xfrm>
          <a:off x="2915816" y="3917639"/>
          <a:ext cx="37338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440" imgH="215640" progId="Equation.3">
                  <p:embed/>
                </p:oleObj>
              </mc:Choice>
              <mc:Fallback>
                <p:oleObj name="Equation" r:id="rId4" imgW="1333440" imgH="215640" progId="Equation.3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917639"/>
                        <a:ext cx="37338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14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/>
              <a:t>								</a:t>
            </a:r>
            <a:r>
              <a:rPr lang="sk-SK" sz="3500" b="1" dirty="0"/>
              <a:t>LRM</a:t>
            </a:r>
            <a:r>
              <a:rPr lang="sk-SK" dirty="0"/>
              <a:t>  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 </a:t>
            </a:r>
          </a:p>
          <a:p>
            <a:pPr>
              <a:buNone/>
            </a:pPr>
            <a:r>
              <a:rPr lang="sk-SK" dirty="0"/>
              <a:t> 								</a:t>
            </a:r>
          </a:p>
          <a:p>
            <a:pPr>
              <a:buNone/>
            </a:pPr>
            <a:endParaRPr lang="sk-SK" sz="3500" b="1" dirty="0"/>
          </a:p>
          <a:p>
            <a:pPr>
              <a:buNone/>
            </a:pPr>
            <a:r>
              <a:rPr lang="sk-SK" sz="3500" b="1" dirty="0"/>
              <a:t>								NRM</a:t>
            </a:r>
          </a:p>
          <a:p>
            <a:endParaRPr lang="sk-SK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11560" y="1628800"/>
          <a:ext cx="476693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03360" imgH="380880" progId="Equation.3">
                  <p:embed/>
                </p:oleObj>
              </mc:Choice>
              <mc:Fallback>
                <p:oleObj name="Equation" r:id="rId2" imgW="4203360" imgH="38088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628800"/>
                        <a:ext cx="476693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1559" y="2348880"/>
          <a:ext cx="580316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2880" imgH="431640" progId="Equation.3">
                  <p:embed/>
                </p:oleObj>
              </mc:Choice>
              <mc:Fallback>
                <p:oleObj name="Equation" r:id="rId4" imgW="4952880" imgH="43164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2348880"/>
                        <a:ext cx="5803161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59632" y="2996952"/>
          <a:ext cx="45085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08280" imgH="431640" progId="Equation.3">
                  <p:embed/>
                </p:oleObj>
              </mc:Choice>
              <mc:Fallback>
                <p:oleObj name="Equation" r:id="rId6" imgW="4508280" imgH="431640" progId="Equation.3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996952"/>
                        <a:ext cx="45085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475656" y="3573016"/>
          <a:ext cx="408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89240" imgH="380880" progId="Equation.3">
                  <p:embed/>
                </p:oleObj>
              </mc:Choice>
              <mc:Fallback>
                <p:oleObj name="Equation" r:id="rId8" imgW="4089240" imgH="380880" progId="Equation.3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573016"/>
                        <a:ext cx="4089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83568" y="4653136"/>
          <a:ext cx="5688633" cy="47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20880" imgH="380880" progId="Equation.3">
                  <p:embed/>
                </p:oleObj>
              </mc:Choice>
              <mc:Fallback>
                <p:oleObj name="Equation" r:id="rId10" imgW="4520880" imgH="380880" progId="Equation.3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653136"/>
                        <a:ext cx="5688633" cy="479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0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ASSUMPTION 1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/>
              <a:t>Zero</a:t>
            </a:r>
            <a:r>
              <a:rPr lang="sk-SK" dirty="0"/>
              <a:t> </a:t>
            </a:r>
            <a:r>
              <a:rPr lang="sk-SK" dirty="0" err="1"/>
              <a:t>mean</a:t>
            </a:r>
            <a:r>
              <a:rPr lang="sk-SK" dirty="0"/>
              <a:t> </a:t>
            </a:r>
            <a:r>
              <a:rPr lang="sk-SK" dirty="0" err="1"/>
              <a:t>value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disturbances</a:t>
            </a:r>
            <a:r>
              <a:rPr lang="sk-SK" dirty="0"/>
              <a:t>  - </a:t>
            </a:r>
            <a:r>
              <a:rPr lang="sk-SK" dirty="0" err="1"/>
              <a:t>ui</a:t>
            </a:r>
            <a:r>
              <a:rPr lang="sk-SK" dirty="0"/>
              <a:t>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35324"/>
            <a:ext cx="3131914" cy="80271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855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ASSumption</a:t>
            </a:r>
            <a:r>
              <a:rPr lang="en-US" dirty="0"/>
              <a:t> </a:t>
            </a:r>
            <a:r>
              <a:rPr lang="sk-SK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>
              <a:buNone/>
            </a:pPr>
            <a:r>
              <a:rPr lang="sk-SK" dirty="0" err="1"/>
              <a:t>Equal</a:t>
            </a:r>
            <a:r>
              <a:rPr lang="sk-SK" dirty="0"/>
              <a:t> </a:t>
            </a:r>
            <a:r>
              <a:rPr lang="sk-SK" dirty="0" err="1"/>
              <a:t>variance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disturbences</a:t>
            </a:r>
            <a:r>
              <a:rPr lang="sk-SK" dirty="0"/>
              <a:t> - </a:t>
            </a:r>
            <a:r>
              <a:rPr lang="sk-SK" dirty="0" err="1"/>
              <a:t>ui</a:t>
            </a: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en-US" dirty="0"/>
              <a:t>Errors have constant variance “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omosked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asticity</a:t>
            </a:r>
            <a:r>
              <a:rPr lang="en-US" dirty="0"/>
              <a:t>”</a:t>
            </a: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en-US" dirty="0"/>
              <a:t>Errors have non-constant variance </a:t>
            </a:r>
            <a:r>
              <a:rPr lang="sk-SK" dirty="0"/>
              <a:t>								    </a:t>
            </a:r>
            <a:r>
              <a:rPr lang="en-US" dirty="0"/>
              <a:t>“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heteroskedasticity</a:t>
            </a:r>
            <a:r>
              <a:rPr lang="en-US" dirty="0"/>
              <a:t>”</a:t>
            </a: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7978" y="2060848"/>
            <a:ext cx="3688934" cy="720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71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ASSumption</a:t>
            </a:r>
            <a:r>
              <a:rPr lang="en-US" dirty="0"/>
              <a:t> </a:t>
            </a:r>
            <a:r>
              <a:rPr lang="sk-SK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No </a:t>
            </a:r>
            <a:r>
              <a:rPr lang="sk-SK" dirty="0" err="1"/>
              <a:t>autocorrelation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disturbances</a:t>
            </a: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en-US" dirty="0"/>
              <a:t>The data are a </a:t>
            </a:r>
            <a:r>
              <a:rPr lang="en-US" i="1" dirty="0"/>
              <a:t>random sample</a:t>
            </a:r>
            <a:r>
              <a:rPr lang="en-US" dirty="0"/>
              <a:t> of the population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7706" y="2708920"/>
            <a:ext cx="3966440" cy="10801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8963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FA71563AF82548B130EBBB2126EB58" ma:contentTypeVersion="4" ma:contentTypeDescription="Umožňuje vytvoriť nový dokument." ma:contentTypeScope="" ma:versionID="e04e45e7d02d1a6e1a9d3329f22f82e4">
  <xsd:schema xmlns:xsd="http://www.w3.org/2001/XMLSchema" xmlns:xs="http://www.w3.org/2001/XMLSchema" xmlns:p="http://schemas.microsoft.com/office/2006/metadata/properties" xmlns:ns2="8bc9f779-d041-40a3-b479-2b2fcf359b39" targetNamespace="http://schemas.microsoft.com/office/2006/metadata/properties" ma:root="true" ma:fieldsID="f11a675a5629e8523909645d6590f0d5" ns2:_="">
    <xsd:import namespace="8bc9f779-d041-40a3-b479-2b2fcf359b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9f779-d041-40a3-b479-2b2fcf359b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38D586-72DD-4C04-8883-9898F75B35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91D1F0-ECD4-4F11-8A27-01BA075F8B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F8C949-F7AA-4C45-A454-0D8D5D9249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c9f779-d041-40a3-b479-2b2fcf359b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1107</TotalTime>
  <Words>350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Cestovanie</vt:lpstr>
      <vt:lpstr>Econometrics    Assumptions of Classical Linear Regression Model </vt:lpstr>
      <vt:lpstr>Assumption 1</vt:lpstr>
      <vt:lpstr>Polynomial Models</vt:lpstr>
      <vt:lpstr>Power Functions</vt:lpstr>
      <vt:lpstr>Exponential Functions</vt:lpstr>
      <vt:lpstr>PowerPoint Presentation</vt:lpstr>
      <vt:lpstr>ASSUMPTION 1</vt:lpstr>
      <vt:lpstr>ASSumption 2</vt:lpstr>
      <vt:lpstr>ASSumption 3</vt:lpstr>
      <vt:lpstr>Assumption 4</vt:lpstr>
      <vt:lpstr>ASSumption 5</vt:lpstr>
      <vt:lpstr>ASSumption 6</vt:lpstr>
      <vt:lpstr>     model specification    </vt:lpstr>
      <vt:lpstr>Ramsey's RESET Test</vt:lpstr>
      <vt:lpstr> RESET test</vt:lpstr>
      <vt:lpstr>Verification of the model specification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Econometrics</dc:title>
  <dc:creator>Matilda</dc:creator>
  <cp:lastModifiedBy>Hana Zach</cp:lastModifiedBy>
  <cp:revision>107</cp:revision>
  <dcterms:created xsi:type="dcterms:W3CDTF">2012-02-14T10:27:24Z</dcterms:created>
  <dcterms:modified xsi:type="dcterms:W3CDTF">2023-03-07T09:36:39Z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0x0101005BFA71563AF82548B130EBBB2126EB58</vt:lpwstr>
  </property>
</Properties>
</file>