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15.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9" r:id="rId2"/>
  </p:sldMasterIdLst>
  <p:notesMasterIdLst>
    <p:notesMasterId r:id="rId19"/>
  </p:notesMasterIdLst>
  <p:sldIdLst>
    <p:sldId id="277" r:id="rId3"/>
    <p:sldId id="276" r:id="rId4"/>
    <p:sldId id="256" r:id="rId5"/>
    <p:sldId id="257" r:id="rId6"/>
    <p:sldId id="258" r:id="rId7"/>
    <p:sldId id="259" r:id="rId8"/>
    <p:sldId id="260" r:id="rId9"/>
    <p:sldId id="261" r:id="rId10"/>
    <p:sldId id="262" r:id="rId11"/>
    <p:sldId id="274" r:id="rId12"/>
    <p:sldId id="263" r:id="rId13"/>
    <p:sldId id="264" r:id="rId14"/>
    <p:sldId id="269" r:id="rId15"/>
    <p:sldId id="270" r:id="rId16"/>
    <p:sldId id="271" r:id="rId17"/>
    <p:sldId id="273" r:id="rId1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83D80-BACB-4D1E-8709-E65C36FD7F2C}" type="datetimeFigureOut">
              <a:rPr lang="sk-SK" smtClean="0"/>
              <a:t>6. 3. 2021</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C42F4-C612-43F8-87F9-3D1C27170827}" type="slidenum">
              <a:rPr lang="sk-SK" smtClean="0"/>
              <a:t>‹#›</a:t>
            </a:fld>
            <a:endParaRPr lang="sk-SK"/>
          </a:p>
        </p:txBody>
      </p:sp>
    </p:spTree>
    <p:extLst>
      <p:ext uri="{BB962C8B-B14F-4D97-AF65-F5344CB8AC3E}">
        <p14:creationId xmlns:p14="http://schemas.microsoft.com/office/powerpoint/2010/main" val="46270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a:t>http://www.physics.csbsju.edu/stats/KS-test.html</a:t>
            </a:r>
          </a:p>
        </p:txBody>
      </p:sp>
      <p:sp>
        <p:nvSpPr>
          <p:cNvPr id="4" name="Zástupný symbol čísla snímky 3"/>
          <p:cNvSpPr>
            <a:spLocks noGrp="1"/>
          </p:cNvSpPr>
          <p:nvPr>
            <p:ph type="sldNum" sz="quarter" idx="10"/>
          </p:nvPr>
        </p:nvSpPr>
        <p:spPr/>
        <p:txBody>
          <a:bodyPr/>
          <a:lstStyle/>
          <a:p>
            <a:fld id="{FB2C42F4-C612-43F8-87F9-3D1C27170827}" type="slidenum">
              <a:rPr lang="sk-SK" smtClean="0"/>
              <a:t>5</a:t>
            </a:fld>
            <a:endParaRPr lang="sk-SK"/>
          </a:p>
        </p:txBody>
      </p:sp>
    </p:spTree>
    <p:extLst>
      <p:ext uri="{BB962C8B-B14F-4D97-AF65-F5344CB8AC3E}">
        <p14:creationId xmlns:p14="http://schemas.microsoft.com/office/powerpoint/2010/main" val="149363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a:t>http://www.socscistatistics.com/tests/mannwhitney/</a:t>
            </a:r>
          </a:p>
        </p:txBody>
      </p:sp>
      <p:sp>
        <p:nvSpPr>
          <p:cNvPr id="4" name="Zástupný symbol čísla snímky 3"/>
          <p:cNvSpPr>
            <a:spLocks noGrp="1"/>
          </p:cNvSpPr>
          <p:nvPr>
            <p:ph type="sldNum" sz="quarter" idx="10"/>
          </p:nvPr>
        </p:nvSpPr>
        <p:spPr/>
        <p:txBody>
          <a:bodyPr/>
          <a:lstStyle/>
          <a:p>
            <a:fld id="{FB2C42F4-C612-43F8-87F9-3D1C27170827}" type="slidenum">
              <a:rPr lang="sk-SK" smtClean="0"/>
              <a:t>7</a:t>
            </a:fld>
            <a:endParaRPr lang="sk-SK"/>
          </a:p>
        </p:txBody>
      </p:sp>
    </p:spTree>
    <p:extLst>
      <p:ext uri="{BB962C8B-B14F-4D97-AF65-F5344CB8AC3E}">
        <p14:creationId xmlns:p14="http://schemas.microsoft.com/office/powerpoint/2010/main" val="269534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sk-SK"/>
              <a:t>Upravte štýly predlohy textu</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33502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400257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sk-SK"/>
              <a:t>Upravte štýly predlohy textu</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08797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k-SK"/>
              <a:t>Upravte štýly predlohy textu</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FEF5864-CDEB-4D77-84BE-75AD49E59449}" type="slidenum">
              <a:rPr lang="sk-SK" smtClean="0"/>
              <a:t>‹#›</a:t>
            </a:fld>
            <a:endParaRPr lang="sk-SK"/>
          </a:p>
        </p:txBody>
      </p:sp>
    </p:spTree>
    <p:extLst>
      <p:ext uri="{BB962C8B-B14F-4D97-AF65-F5344CB8AC3E}">
        <p14:creationId xmlns:p14="http://schemas.microsoft.com/office/powerpoint/2010/main" val="1751578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871295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k-SK"/>
              <a:t>Upravte štýly predlohy textu</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a:xfrm>
            <a:off x="8593667" y="6272784"/>
            <a:ext cx="2644309" cy="365125"/>
          </a:xfrm>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a:xfrm>
            <a:off x="2182708" y="6272784"/>
            <a:ext cx="6327648" cy="365125"/>
          </a:xfrm>
        </p:spPr>
        <p:txBody>
          <a:bodyPr/>
          <a:lstStyle/>
          <a:p>
            <a:endParaRPr lang="sk-SK"/>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FEF5864-CDEB-4D77-84BE-75AD49E59449}" type="slidenum">
              <a:rPr lang="sk-SK" smtClean="0"/>
              <a:t>‹#›</a:t>
            </a:fld>
            <a:endParaRPr lang="sk-SK"/>
          </a:p>
        </p:txBody>
      </p:sp>
    </p:spTree>
    <p:extLst>
      <p:ext uri="{BB962C8B-B14F-4D97-AF65-F5344CB8AC3E}">
        <p14:creationId xmlns:p14="http://schemas.microsoft.com/office/powerpoint/2010/main" val="1372901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91724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7F66CDB7-6963-4C97-ACBC-0B21B4ACD0DA}" type="datetimeFigureOut">
              <a:rPr lang="sk-SK" smtClean="0"/>
              <a:t>6. 3. 2021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087580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7F66CDB7-6963-4C97-ACBC-0B21B4ACD0DA}" type="datetimeFigureOut">
              <a:rPr lang="sk-SK" smtClean="0"/>
              <a:t>6. 3. 2021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377214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6CDB7-6963-4C97-ACBC-0B21B4ACD0DA}" type="datetimeFigureOut">
              <a:rPr lang="sk-SK" smtClean="0"/>
              <a:t>6. 3. 2021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187873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a:t>Upravte štýly predlohy textu</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sp>
        <p:nvSpPr>
          <p:cNvPr id="6" name="Footer Placeholder 5"/>
          <p:cNvSpPr>
            <a:spLocks noGrp="1"/>
          </p:cNvSpPr>
          <p:nvPr>
            <p:ph type="ftr" sz="quarter" idx="11"/>
          </p:nvPr>
        </p:nvSpPr>
        <p:spPr/>
        <p:txBody>
          <a:bodyPr/>
          <a:lstStyle/>
          <a:p>
            <a:endParaRPr lang="sk-SK"/>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17988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316951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k-SK"/>
              <a:t>Upravte štýly predlohy textu</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607422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51421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71055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sk-SK"/>
              <a:t>Upravte štýly predlohy textu</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7F66CDB7-6963-4C97-ACBC-0B21B4ACD0DA}" type="datetimeFigureOut">
              <a:rPr lang="sk-SK" smtClean="0"/>
              <a:t>6. 3. 2021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250011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3440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845127" y="2507550"/>
            <a:ext cx="5156200" cy="3680525"/>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6172200" y="2507550"/>
            <a:ext cx="5181601" cy="3680525"/>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7" name="Date Placeholder 6"/>
          <p:cNvSpPr>
            <a:spLocks noGrp="1"/>
          </p:cNvSpPr>
          <p:nvPr>
            <p:ph type="dt" sz="half" idx="10"/>
          </p:nvPr>
        </p:nvSpPr>
        <p:spPr/>
        <p:txBody>
          <a:bodyPr/>
          <a:lstStyle/>
          <a:p>
            <a:fld id="{7F66CDB7-6963-4C97-ACBC-0B21B4ACD0DA}" type="datetimeFigureOut">
              <a:rPr lang="sk-SK" smtClean="0"/>
              <a:t>6. 3. 2021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FEF5864-CDEB-4D77-84BE-75AD49E59449}" type="slidenum">
              <a:rPr lang="sk-SK" smtClean="0"/>
              <a:t>‹#›</a:t>
            </a:fld>
            <a:endParaRPr lang="sk-SK"/>
          </a:p>
        </p:txBody>
      </p:sp>
      <p:sp>
        <p:nvSpPr>
          <p:cNvPr id="10" name="Title 9"/>
          <p:cNvSpPr>
            <a:spLocks noGrp="1"/>
          </p:cNvSpPr>
          <p:nvPr>
            <p:ph type="title"/>
          </p:nvPr>
        </p:nvSpPr>
        <p:spPr/>
        <p:txBody>
          <a:bodyPr/>
          <a:lstStyle/>
          <a:p>
            <a:r>
              <a:rPr lang="sk-SK"/>
              <a:t>Upravte štýly predlohy textu</a:t>
            </a:r>
            <a:endParaRPr lang="en-US" dirty="0"/>
          </a:p>
        </p:txBody>
      </p:sp>
    </p:spTree>
    <p:extLst>
      <p:ext uri="{BB962C8B-B14F-4D97-AF65-F5344CB8AC3E}">
        <p14:creationId xmlns:p14="http://schemas.microsoft.com/office/powerpoint/2010/main" val="69381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n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66CDB7-6963-4C97-ACBC-0B21B4ACD0DA}" type="datetimeFigureOut">
              <a:rPr lang="sk-SK" smtClean="0"/>
              <a:t>6. 3. 2021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FEF5864-CDEB-4D77-84BE-75AD49E59449}" type="slidenum">
              <a:rPr lang="sk-SK" smtClean="0"/>
              <a:t>‹#›</a:t>
            </a:fld>
            <a:endParaRPr lang="sk-SK"/>
          </a:p>
        </p:txBody>
      </p:sp>
      <p:sp>
        <p:nvSpPr>
          <p:cNvPr id="6" name="Title 5"/>
          <p:cNvSpPr>
            <a:spLocks noGrp="1"/>
          </p:cNvSpPr>
          <p:nvPr>
            <p:ph type="title"/>
          </p:nvPr>
        </p:nvSpPr>
        <p:spPr/>
        <p:txBody>
          <a:bodyPr/>
          <a:lstStyle/>
          <a:p>
            <a:r>
              <a:rPr lang="sk-SK"/>
              <a:t>Upravte štýly predlohy textu</a:t>
            </a:r>
            <a:endParaRPr lang="en-US"/>
          </a:p>
        </p:txBody>
      </p:sp>
    </p:spTree>
    <p:extLst>
      <p:ext uri="{BB962C8B-B14F-4D97-AF65-F5344CB8AC3E}">
        <p14:creationId xmlns:p14="http://schemas.microsoft.com/office/powerpoint/2010/main" val="27379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6CDB7-6963-4C97-ACBC-0B21B4ACD0DA}" type="datetimeFigureOut">
              <a:rPr lang="sk-SK" smtClean="0"/>
              <a:t>6. 3. 2021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39144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sk-SK"/>
              <a:t>Upravte štýly predlohy textu</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3669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sk-SK"/>
              <a:t>Upravte štýly predlohy textu</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7F66CDB7-6963-4C97-ACBC-0B21B4ACD0DA}" type="datetimeFigureOut">
              <a:rPr lang="sk-SK" smtClean="0"/>
              <a:t>6. 3. 2021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FEF5864-CDEB-4D77-84BE-75AD49E59449}" type="slidenum">
              <a:rPr lang="sk-SK" smtClean="0"/>
              <a:t>‹#›</a:t>
            </a:fld>
            <a:endParaRPr lang="sk-SK"/>
          </a:p>
        </p:txBody>
      </p:sp>
    </p:spTree>
    <p:extLst>
      <p:ext uri="{BB962C8B-B14F-4D97-AF65-F5344CB8AC3E}">
        <p14:creationId xmlns:p14="http://schemas.microsoft.com/office/powerpoint/2010/main" val="102343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66CDB7-6963-4C97-ACBC-0B21B4ACD0DA}" type="datetimeFigureOut">
              <a:rPr lang="sk-SK" smtClean="0"/>
              <a:t>6. 3. 2021</a:t>
            </a:fld>
            <a:endParaRPr lang="sk-S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sk-SK"/>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FEF5864-CDEB-4D77-84BE-75AD49E59449}" type="slidenum">
              <a:rPr lang="sk-SK" smtClean="0"/>
              <a:t>‹#›</a:t>
            </a:fld>
            <a:endParaRPr lang="sk-SK"/>
          </a:p>
        </p:txBody>
      </p:sp>
    </p:spTree>
    <p:extLst>
      <p:ext uri="{BB962C8B-B14F-4D97-AF65-F5344CB8AC3E}">
        <p14:creationId xmlns:p14="http://schemas.microsoft.com/office/powerpoint/2010/main" val="4241693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F66CDB7-6963-4C97-ACBC-0B21B4ACD0DA}" type="datetimeFigureOut">
              <a:rPr lang="sk-SK" smtClean="0"/>
              <a:t>6. 3. 2021</a:t>
            </a:fld>
            <a:endParaRPr lang="sk-SK"/>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sk-SK"/>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FEF5864-CDEB-4D77-84BE-75AD49E59449}" type="slidenum">
              <a:rPr lang="sk-SK" smtClean="0"/>
              <a:t>‹#›</a:t>
            </a:fld>
            <a:endParaRPr lang="sk-SK"/>
          </a:p>
        </p:txBody>
      </p:sp>
    </p:spTree>
    <p:extLst>
      <p:ext uri="{BB962C8B-B14F-4D97-AF65-F5344CB8AC3E}">
        <p14:creationId xmlns:p14="http://schemas.microsoft.com/office/powerpoint/2010/main" val="193245555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6BFACE-FA71-4921-9DFA-A0F45C128ED7}"/>
              </a:ext>
            </a:extLst>
          </p:cNvPr>
          <p:cNvSpPr>
            <a:spLocks noGrp="1"/>
          </p:cNvSpPr>
          <p:nvPr>
            <p:ph type="ctrTitle"/>
          </p:nvPr>
        </p:nvSpPr>
        <p:spPr/>
        <p:txBody>
          <a:bodyPr/>
          <a:lstStyle/>
          <a:p>
            <a:r>
              <a:rPr lang="sk-SK" dirty="0" err="1"/>
              <a:t>Non-parametric</a:t>
            </a:r>
            <a:r>
              <a:rPr lang="sk-SK" dirty="0"/>
              <a:t> test</a:t>
            </a:r>
          </a:p>
        </p:txBody>
      </p:sp>
      <p:sp>
        <p:nvSpPr>
          <p:cNvPr id="3" name="Podnadpis 2">
            <a:extLst>
              <a:ext uri="{FF2B5EF4-FFF2-40B4-BE49-F238E27FC236}">
                <a16:creationId xmlns:a16="http://schemas.microsoft.com/office/drawing/2014/main" id="{5BBF8436-2F84-4768-BDE1-4BC7F26954AB}"/>
              </a:ext>
            </a:extLst>
          </p:cNvPr>
          <p:cNvSpPr>
            <a:spLocks noGrp="1"/>
          </p:cNvSpPr>
          <p:nvPr>
            <p:ph type="subTitle" idx="1"/>
          </p:nvPr>
        </p:nvSpPr>
        <p:spPr/>
        <p:txBody>
          <a:bodyPr/>
          <a:lstStyle/>
          <a:p>
            <a:endParaRPr lang="sk-SK"/>
          </a:p>
        </p:txBody>
      </p:sp>
    </p:spTree>
    <p:extLst>
      <p:ext uri="{BB962C8B-B14F-4D97-AF65-F5344CB8AC3E}">
        <p14:creationId xmlns:p14="http://schemas.microsoft.com/office/powerpoint/2010/main" val="92703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90DC0B-10B4-4B20-8681-2386E5B01CE1}"/>
              </a:ext>
            </a:extLst>
          </p:cNvPr>
          <p:cNvSpPr>
            <a:spLocks noGrp="1"/>
          </p:cNvSpPr>
          <p:nvPr>
            <p:ph type="title"/>
          </p:nvPr>
        </p:nvSpPr>
        <p:spPr/>
        <p:txBody>
          <a:bodyPr/>
          <a:lstStyle/>
          <a:p>
            <a:r>
              <a:rPr lang="sk-SK" dirty="0" err="1"/>
              <a:t>Wilcoxon</a:t>
            </a:r>
            <a:r>
              <a:rPr lang="sk-SK" dirty="0"/>
              <a:t> test</a:t>
            </a:r>
          </a:p>
        </p:txBody>
      </p:sp>
      <p:sp>
        <p:nvSpPr>
          <p:cNvPr id="3" name="Zástupný objekt pre obsah 2">
            <a:extLst>
              <a:ext uri="{FF2B5EF4-FFF2-40B4-BE49-F238E27FC236}">
                <a16:creationId xmlns:a16="http://schemas.microsoft.com/office/drawing/2014/main" id="{0A841183-E160-463B-89B3-E4342522CF9D}"/>
              </a:ext>
            </a:extLst>
          </p:cNvPr>
          <p:cNvSpPr>
            <a:spLocks noGrp="1"/>
          </p:cNvSpPr>
          <p:nvPr>
            <p:ph idx="1"/>
          </p:nvPr>
        </p:nvSpPr>
        <p:spPr/>
        <p:txBody>
          <a:bodyPr/>
          <a:lstStyle/>
          <a:p>
            <a:r>
              <a:rPr lang="en-US" dirty="0"/>
              <a:t>The Wilcoxon test</a:t>
            </a:r>
            <a:r>
              <a:rPr lang="sk-SK" dirty="0"/>
              <a:t> </a:t>
            </a:r>
            <a:r>
              <a:rPr lang="sk-SK" dirty="0" err="1"/>
              <a:t>might</a:t>
            </a:r>
            <a:r>
              <a:rPr lang="sk-SK" dirty="0"/>
              <a:t> </a:t>
            </a:r>
            <a:r>
              <a:rPr lang="sk-SK" dirty="0" err="1"/>
              <a:t>be</a:t>
            </a:r>
            <a:r>
              <a:rPr lang="sk-SK" dirty="0"/>
              <a:t> </a:t>
            </a:r>
            <a:r>
              <a:rPr lang="sk-SK" dirty="0" err="1"/>
              <a:t>used</a:t>
            </a:r>
            <a:r>
              <a:rPr lang="sk-SK" dirty="0"/>
              <a:t> </a:t>
            </a:r>
            <a:r>
              <a:rPr lang="sk-SK" dirty="0" err="1"/>
              <a:t>also</a:t>
            </a:r>
            <a:r>
              <a:rPr lang="sk-SK" dirty="0"/>
              <a:t> to test just </a:t>
            </a:r>
            <a:r>
              <a:rPr lang="sk-SK" dirty="0" err="1"/>
              <a:t>one</a:t>
            </a:r>
            <a:r>
              <a:rPr lang="sk-SK" dirty="0"/>
              <a:t> </a:t>
            </a:r>
            <a:r>
              <a:rPr lang="sk-SK" dirty="0" err="1"/>
              <a:t>sample</a:t>
            </a:r>
            <a:r>
              <a:rPr lang="sk-SK" dirty="0"/>
              <a:t> </a:t>
            </a:r>
            <a:r>
              <a:rPr lang="sk-SK" dirty="0" err="1"/>
              <a:t>with</a:t>
            </a:r>
            <a:r>
              <a:rPr lang="sk-SK" dirty="0"/>
              <a:t> </a:t>
            </a:r>
            <a:r>
              <a:rPr lang="sk-SK" dirty="0" err="1"/>
              <a:t>the</a:t>
            </a:r>
            <a:r>
              <a:rPr lang="sk-SK" dirty="0"/>
              <a:t> </a:t>
            </a:r>
            <a:r>
              <a:rPr lang="sk-SK" dirty="0" err="1"/>
              <a:t>constant</a:t>
            </a:r>
            <a:endParaRPr lang="sk-SK" dirty="0"/>
          </a:p>
          <a:p>
            <a:pPr marL="0" indent="0">
              <a:buNone/>
            </a:pPr>
            <a:r>
              <a:rPr lang="sk-SK" dirty="0"/>
              <a:t>(</a:t>
            </a:r>
            <a:r>
              <a:rPr lang="sk-SK" dirty="0" err="1"/>
              <a:t>equivavelent</a:t>
            </a:r>
            <a:r>
              <a:rPr lang="sk-SK" dirty="0"/>
              <a:t> to </a:t>
            </a:r>
            <a:r>
              <a:rPr lang="sk-SK" dirty="0" err="1"/>
              <a:t>the</a:t>
            </a:r>
            <a:r>
              <a:rPr lang="sk-SK" dirty="0"/>
              <a:t> </a:t>
            </a:r>
            <a:r>
              <a:rPr lang="sk-SK" dirty="0" err="1"/>
              <a:t>parametric</a:t>
            </a:r>
            <a:r>
              <a:rPr lang="sk-SK" dirty="0"/>
              <a:t> </a:t>
            </a:r>
            <a:r>
              <a:rPr lang="sk-SK" dirty="0" err="1"/>
              <a:t>one</a:t>
            </a:r>
            <a:r>
              <a:rPr lang="sk-SK" dirty="0"/>
              <a:t> </a:t>
            </a:r>
            <a:r>
              <a:rPr lang="sk-SK" dirty="0" err="1"/>
              <a:t>sample</a:t>
            </a:r>
            <a:r>
              <a:rPr lang="sk-SK" dirty="0"/>
              <a:t> t-test)</a:t>
            </a:r>
          </a:p>
          <a:p>
            <a:pPr marL="0" indent="0">
              <a:buNone/>
            </a:pPr>
            <a:r>
              <a:rPr lang="sk-SK" dirty="0"/>
              <a:t>In SAS </a:t>
            </a:r>
            <a:r>
              <a:rPr lang="sk-SK" dirty="0" err="1"/>
              <a:t>Describe</a:t>
            </a:r>
            <a:r>
              <a:rPr lang="sk-SK" dirty="0"/>
              <a:t> – </a:t>
            </a:r>
            <a:r>
              <a:rPr lang="sk-SK" dirty="0" err="1"/>
              <a:t>Distribution</a:t>
            </a:r>
            <a:r>
              <a:rPr lang="sk-SK" dirty="0"/>
              <a:t> </a:t>
            </a:r>
            <a:r>
              <a:rPr lang="sk-SK" dirty="0" err="1"/>
              <a:t>Analysis</a:t>
            </a:r>
            <a:r>
              <a:rPr lang="sk-SK" dirty="0"/>
              <a:t> – </a:t>
            </a:r>
            <a:r>
              <a:rPr lang="sk-SK" dirty="0" err="1"/>
              <a:t>Tables</a:t>
            </a:r>
            <a:r>
              <a:rPr lang="sk-SK" dirty="0"/>
              <a:t> – </a:t>
            </a:r>
            <a:r>
              <a:rPr lang="sk-SK" dirty="0" err="1"/>
              <a:t>Tests</a:t>
            </a:r>
            <a:r>
              <a:rPr lang="sk-SK" dirty="0"/>
              <a:t> </a:t>
            </a:r>
            <a:r>
              <a:rPr lang="sk-SK" dirty="0" err="1"/>
              <a:t>for</a:t>
            </a:r>
            <a:r>
              <a:rPr lang="sk-SK" dirty="0"/>
              <a:t> </a:t>
            </a:r>
            <a:r>
              <a:rPr lang="sk-SK" dirty="0" err="1"/>
              <a:t>location</a:t>
            </a:r>
            <a:r>
              <a:rPr lang="sk-SK" dirty="0"/>
              <a:t> </a:t>
            </a:r>
          </a:p>
          <a:p>
            <a:pPr marL="0" indent="0">
              <a:buNone/>
            </a:pPr>
            <a:r>
              <a:rPr lang="sk-SK" dirty="0"/>
              <a:t>(H0: Mu=</a:t>
            </a:r>
            <a:r>
              <a:rPr lang="sk-SK" dirty="0" err="1"/>
              <a:t>constant</a:t>
            </a:r>
            <a:r>
              <a:rPr lang="sk-SK" dirty="0"/>
              <a:t>)</a:t>
            </a:r>
          </a:p>
          <a:p>
            <a:endParaRPr lang="sk-SK" dirty="0"/>
          </a:p>
        </p:txBody>
      </p:sp>
    </p:spTree>
    <p:extLst>
      <p:ext uri="{BB962C8B-B14F-4D97-AF65-F5344CB8AC3E}">
        <p14:creationId xmlns:p14="http://schemas.microsoft.com/office/powerpoint/2010/main" val="427069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List of </a:t>
            </a:r>
            <a:r>
              <a:rPr lang="sk-SK" dirty="0" err="1"/>
              <a:t>tests</a:t>
            </a:r>
            <a:endParaRPr lang="sk-SK" dirty="0"/>
          </a:p>
        </p:txBody>
      </p:sp>
      <p:sp>
        <p:nvSpPr>
          <p:cNvPr id="3" name="Zástupný symbol obsahu 2"/>
          <p:cNvSpPr>
            <a:spLocks noGrp="1"/>
          </p:cNvSpPr>
          <p:nvPr>
            <p:ph idx="1"/>
          </p:nvPr>
        </p:nvSpPr>
        <p:spPr/>
        <p:txBody>
          <a:bodyPr/>
          <a:lstStyle/>
          <a:p>
            <a:r>
              <a:rPr lang="sk-SK" dirty="0" err="1"/>
              <a:t>Kolmogor-Smirnov</a:t>
            </a:r>
            <a:r>
              <a:rPr lang="sk-SK" dirty="0"/>
              <a:t> test</a:t>
            </a:r>
          </a:p>
          <a:p>
            <a:r>
              <a:rPr lang="sk-SK" dirty="0" err="1"/>
              <a:t>Mann-Whitney</a:t>
            </a:r>
            <a:r>
              <a:rPr lang="sk-SK" dirty="0"/>
              <a:t> U test</a:t>
            </a:r>
          </a:p>
          <a:p>
            <a:r>
              <a:rPr lang="sk-SK" dirty="0" err="1"/>
              <a:t>Wilcoxon</a:t>
            </a:r>
            <a:r>
              <a:rPr lang="sk-SK" dirty="0"/>
              <a:t> test</a:t>
            </a:r>
          </a:p>
          <a:p>
            <a:r>
              <a:rPr lang="sk-SK" dirty="0" err="1">
                <a:solidFill>
                  <a:srgbClr val="FF0000"/>
                </a:solidFill>
              </a:rPr>
              <a:t>Kruskal</a:t>
            </a:r>
            <a:r>
              <a:rPr lang="sk-SK" dirty="0">
                <a:solidFill>
                  <a:srgbClr val="FF0000"/>
                </a:solidFill>
              </a:rPr>
              <a:t>-Wallis test</a:t>
            </a:r>
          </a:p>
        </p:txBody>
      </p:sp>
    </p:spTree>
    <p:extLst>
      <p:ext uri="{BB962C8B-B14F-4D97-AF65-F5344CB8AC3E}">
        <p14:creationId xmlns:p14="http://schemas.microsoft.com/office/powerpoint/2010/main" val="3111470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Kruskal</a:t>
            </a:r>
            <a:r>
              <a:rPr lang="sk-SK" dirty="0"/>
              <a:t>-Wallis test</a:t>
            </a:r>
          </a:p>
        </p:txBody>
      </p:sp>
      <p:sp>
        <p:nvSpPr>
          <p:cNvPr id="3" name="Zástupný symbol obsahu 2"/>
          <p:cNvSpPr>
            <a:spLocks noGrp="1"/>
          </p:cNvSpPr>
          <p:nvPr>
            <p:ph idx="1"/>
          </p:nvPr>
        </p:nvSpPr>
        <p:spPr/>
        <p:txBody>
          <a:bodyPr/>
          <a:lstStyle/>
          <a:p>
            <a:r>
              <a:rPr lang="en-US" dirty="0"/>
              <a:t>The Kruskal-Wallis H test (sometimes also called the "one-way ANOVA on ranks„</a:t>
            </a:r>
            <a:r>
              <a:rPr lang="sk-SK" dirty="0"/>
              <a:t> and in SAS </a:t>
            </a:r>
            <a:r>
              <a:rPr lang="sk-SK" dirty="0" err="1"/>
              <a:t>Nonparametric</a:t>
            </a:r>
            <a:r>
              <a:rPr lang="sk-SK" dirty="0"/>
              <a:t> </a:t>
            </a:r>
            <a:r>
              <a:rPr lang="sk-SK" dirty="0" err="1"/>
              <a:t>One-Way</a:t>
            </a:r>
            <a:r>
              <a:rPr lang="sk-SK" dirty="0"/>
              <a:t> ANOVA</a:t>
            </a:r>
            <a:r>
              <a:rPr lang="en-US" dirty="0"/>
              <a:t>) is a rank-based nonparametric test that can be used to determine if there are statistically significant differences between two or more groups of an independent variable on a continuous or ordinal dependent variable. It is considered the nonparametric alternative to the one-way ANOVA, and an extension of the Mann-Whitney U test to allow the comparison of more than two independent groups.</a:t>
            </a:r>
          </a:p>
          <a:p>
            <a:r>
              <a:rPr lang="en-US" dirty="0"/>
              <a:t>For example, you could use a </a:t>
            </a:r>
            <a:r>
              <a:rPr lang="en-US" dirty="0" err="1"/>
              <a:t>Kruskal</a:t>
            </a:r>
            <a:r>
              <a:rPr lang="en-US" dirty="0"/>
              <a:t>-Wallis H test to understand whether exam performance, measured on a continuous scale from 0-100, differed based on test anxiety levels (i.e., your dependent variable would be "exam performance" and your independent variable would be "test anxiety level", which has three independent groups: students with "low", "medium" and "high" test anxiety levels).</a:t>
            </a:r>
          </a:p>
          <a:p>
            <a:endParaRPr lang="sk-SK" dirty="0"/>
          </a:p>
        </p:txBody>
      </p:sp>
    </p:spTree>
    <p:extLst>
      <p:ext uri="{BB962C8B-B14F-4D97-AF65-F5344CB8AC3E}">
        <p14:creationId xmlns:p14="http://schemas.microsoft.com/office/powerpoint/2010/main" val="90786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a:t>Non-parametric</a:t>
            </a:r>
            <a:r>
              <a:rPr lang="sk-SK" dirty="0"/>
              <a:t> test</a:t>
            </a:r>
            <a:br>
              <a:rPr lang="sk-SK" dirty="0"/>
            </a:br>
            <a:r>
              <a:rPr lang="sk-SK" dirty="0" err="1"/>
              <a:t>Nominal</a:t>
            </a:r>
            <a:r>
              <a:rPr lang="sk-SK" dirty="0"/>
              <a:t> </a:t>
            </a:r>
            <a:r>
              <a:rPr lang="sk-SK" dirty="0" err="1"/>
              <a:t>data</a:t>
            </a: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1614108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Chi-Square Goodness of Fit Test</a:t>
            </a:r>
            <a:endParaRPr lang="sk-SK" dirty="0"/>
          </a:p>
        </p:txBody>
      </p:sp>
      <p:sp>
        <p:nvSpPr>
          <p:cNvPr id="3" name="Zástupný symbol obsahu 2"/>
          <p:cNvSpPr>
            <a:spLocks noGrp="1"/>
          </p:cNvSpPr>
          <p:nvPr>
            <p:ph idx="1"/>
          </p:nvPr>
        </p:nvSpPr>
        <p:spPr/>
        <p:txBody>
          <a:bodyPr/>
          <a:lstStyle/>
          <a:p>
            <a:r>
              <a:rPr lang="en-US" dirty="0"/>
              <a:t>Chi-Square goodness of fit test is a non-parametric test that is used to find out how the observed value of a given phenomena is significantly different from the expected value.  </a:t>
            </a:r>
            <a:endParaRPr lang="sk-SK" dirty="0"/>
          </a:p>
          <a:p>
            <a:r>
              <a:rPr lang="en-US" dirty="0"/>
              <a:t>In Chi-Square goodness of fit test, the term goodness of fit is used to compare the observed sample distribution with the expected probability distribution.</a:t>
            </a:r>
            <a:endParaRPr lang="sk-SK" dirty="0"/>
          </a:p>
          <a:p>
            <a:pPr fontAlgn="base"/>
            <a:r>
              <a:rPr lang="en-US" dirty="0"/>
              <a:t>A. </a:t>
            </a:r>
            <a:r>
              <a:rPr lang="en-US" b="1" dirty="0"/>
              <a:t>Null hypothesis:</a:t>
            </a:r>
            <a:r>
              <a:rPr lang="en-US" dirty="0"/>
              <a:t> In Chi-Square goodness of fit test, the null hypothesis assumes that there is no significant difference between the observed and the expected value.</a:t>
            </a:r>
          </a:p>
          <a:p>
            <a:pPr fontAlgn="base"/>
            <a:r>
              <a:rPr lang="en-US" dirty="0"/>
              <a:t>B. </a:t>
            </a:r>
            <a:r>
              <a:rPr lang="en-US" b="1" dirty="0"/>
              <a:t>Alternative hypothesis:</a:t>
            </a:r>
            <a:r>
              <a:rPr lang="en-US" dirty="0"/>
              <a:t> In Chi-Square goodness of fit test, the alternative hypothesis assumes that there is a significant difference between the observed and the expected value.</a:t>
            </a:r>
          </a:p>
          <a:p>
            <a:pPr marL="0" indent="0">
              <a:buNone/>
            </a:pPr>
            <a:r>
              <a:rPr lang="sk-SK" dirty="0"/>
              <a:t>In SAS </a:t>
            </a:r>
            <a:r>
              <a:rPr lang="sk-SK" dirty="0" err="1"/>
              <a:t>Describe</a:t>
            </a:r>
            <a:r>
              <a:rPr lang="sk-SK" dirty="0"/>
              <a:t> – </a:t>
            </a:r>
            <a:r>
              <a:rPr lang="sk-SK" dirty="0" err="1"/>
              <a:t>One-Way</a:t>
            </a:r>
            <a:r>
              <a:rPr lang="sk-SK" dirty="0"/>
              <a:t> </a:t>
            </a:r>
            <a:r>
              <a:rPr lang="sk-SK" dirty="0" err="1"/>
              <a:t>Frequencies</a:t>
            </a:r>
            <a:endParaRPr lang="sk-SK" dirty="0"/>
          </a:p>
        </p:txBody>
      </p:sp>
    </p:spTree>
    <p:extLst>
      <p:ext uri="{BB962C8B-B14F-4D97-AF65-F5344CB8AC3E}">
        <p14:creationId xmlns:p14="http://schemas.microsoft.com/office/powerpoint/2010/main" val="3304599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Chi-Square</a:t>
            </a:r>
            <a:r>
              <a:rPr lang="sk-SK" dirty="0"/>
              <a:t> Test of </a:t>
            </a:r>
            <a:r>
              <a:rPr lang="sk-SK" dirty="0" err="1"/>
              <a:t>Independence</a:t>
            </a:r>
            <a:endParaRPr lang="sk-SK" dirty="0"/>
          </a:p>
        </p:txBody>
      </p:sp>
      <p:sp>
        <p:nvSpPr>
          <p:cNvPr id="3" name="Zástupný symbol obsahu 2"/>
          <p:cNvSpPr>
            <a:spLocks noGrp="1"/>
          </p:cNvSpPr>
          <p:nvPr>
            <p:ph idx="1"/>
          </p:nvPr>
        </p:nvSpPr>
        <p:spPr/>
        <p:txBody>
          <a:bodyPr>
            <a:normAutofit lnSpcReduction="10000"/>
          </a:bodyPr>
          <a:lstStyle/>
          <a:p>
            <a:r>
              <a:rPr lang="en-US" dirty="0"/>
              <a:t>The Chi-Square test of Independence is used to determine if there is a significant relationship between two nominal (categorical) variables.  </a:t>
            </a:r>
            <a:endParaRPr lang="sk-SK" dirty="0"/>
          </a:p>
          <a:p>
            <a:r>
              <a:rPr lang="en-US" dirty="0"/>
              <a:t>The frequency of one nominal variable is compared with different values of the second nominal variable.</a:t>
            </a:r>
            <a:endParaRPr lang="sk-SK" dirty="0"/>
          </a:p>
          <a:p>
            <a:r>
              <a:rPr lang="en-US" dirty="0"/>
              <a:t>For example, a researcher wants to examine the relationship between gender (male vs. female) and empathy (high vs. low).  </a:t>
            </a:r>
            <a:endParaRPr lang="sk-SK" dirty="0"/>
          </a:p>
          <a:p>
            <a:r>
              <a:rPr lang="en-US" dirty="0"/>
              <a:t>The chi-square test of independence can be used to examine this relationship.  If the null hypothesis is accepted there would be no relationship between gender and empathy.  </a:t>
            </a:r>
            <a:endParaRPr lang="sk-SK" dirty="0"/>
          </a:p>
          <a:p>
            <a:r>
              <a:rPr lang="en-US" dirty="0"/>
              <a:t>If the null hypotheses is rejected the implication would be that there is a relationship between gender and empathy (e.g. females tend to score higher on empathy and males tend to score lower on empathy).</a:t>
            </a:r>
            <a:endParaRPr lang="sk-SK" dirty="0"/>
          </a:p>
          <a:p>
            <a:pPr marL="0" indent="0">
              <a:buNone/>
            </a:pPr>
            <a:r>
              <a:rPr lang="sk-SK" dirty="0"/>
              <a:t>In SAS </a:t>
            </a:r>
            <a:r>
              <a:rPr lang="sk-SK" dirty="0" err="1"/>
              <a:t>Describe</a:t>
            </a:r>
            <a:r>
              <a:rPr lang="sk-SK" dirty="0"/>
              <a:t> – Table </a:t>
            </a:r>
            <a:r>
              <a:rPr lang="sk-SK" dirty="0" err="1"/>
              <a:t>Analysis</a:t>
            </a:r>
            <a:endParaRPr lang="sk-SK" dirty="0"/>
          </a:p>
        </p:txBody>
      </p:sp>
    </p:spTree>
    <p:extLst>
      <p:ext uri="{BB962C8B-B14F-4D97-AF65-F5344CB8AC3E}">
        <p14:creationId xmlns:p14="http://schemas.microsoft.com/office/powerpoint/2010/main" val="142336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ľka 1">
            <a:extLst>
              <a:ext uri="{FF2B5EF4-FFF2-40B4-BE49-F238E27FC236}">
                <a16:creationId xmlns:a16="http://schemas.microsoft.com/office/drawing/2014/main" id="{05D9E8DF-C7D4-40E6-9978-727131EAC580}"/>
              </a:ext>
            </a:extLst>
          </p:cNvPr>
          <p:cNvGraphicFramePr>
            <a:graphicFrameLocks noGrp="1"/>
          </p:cNvGraphicFramePr>
          <p:nvPr>
            <p:extLst>
              <p:ext uri="{D42A27DB-BD31-4B8C-83A1-F6EECF244321}">
                <p14:modId xmlns:p14="http://schemas.microsoft.com/office/powerpoint/2010/main" val="584123249"/>
              </p:ext>
            </p:extLst>
          </p:nvPr>
        </p:nvGraphicFramePr>
        <p:xfrm>
          <a:off x="852256" y="711200"/>
          <a:ext cx="10351364" cy="5653102"/>
        </p:xfrm>
        <a:graphic>
          <a:graphicData uri="http://schemas.openxmlformats.org/drawingml/2006/table">
            <a:tbl>
              <a:tblPr>
                <a:tableStyleId>{5C22544A-7EE6-4342-B048-85BDC9FD1C3A}</a:tableStyleId>
              </a:tblPr>
              <a:tblGrid>
                <a:gridCol w="2587841">
                  <a:extLst>
                    <a:ext uri="{9D8B030D-6E8A-4147-A177-3AD203B41FA5}">
                      <a16:colId xmlns:a16="http://schemas.microsoft.com/office/drawing/2014/main" val="2202960008"/>
                    </a:ext>
                  </a:extLst>
                </a:gridCol>
                <a:gridCol w="2587841">
                  <a:extLst>
                    <a:ext uri="{9D8B030D-6E8A-4147-A177-3AD203B41FA5}">
                      <a16:colId xmlns:a16="http://schemas.microsoft.com/office/drawing/2014/main" val="2572863592"/>
                    </a:ext>
                  </a:extLst>
                </a:gridCol>
                <a:gridCol w="2587841">
                  <a:extLst>
                    <a:ext uri="{9D8B030D-6E8A-4147-A177-3AD203B41FA5}">
                      <a16:colId xmlns:a16="http://schemas.microsoft.com/office/drawing/2014/main" val="61874788"/>
                    </a:ext>
                  </a:extLst>
                </a:gridCol>
                <a:gridCol w="2587841">
                  <a:extLst>
                    <a:ext uri="{9D8B030D-6E8A-4147-A177-3AD203B41FA5}">
                      <a16:colId xmlns:a16="http://schemas.microsoft.com/office/drawing/2014/main" val="2150860777"/>
                    </a:ext>
                  </a:extLst>
                </a:gridCol>
              </a:tblGrid>
              <a:tr h="755835">
                <a:tc>
                  <a:txBody>
                    <a:bodyPr/>
                    <a:lstStyle/>
                    <a:p>
                      <a:pPr algn="ctr">
                        <a:lnSpc>
                          <a:spcPct val="107000"/>
                        </a:lnSpc>
                        <a:spcAft>
                          <a:spcPts val="800"/>
                        </a:spcAft>
                      </a:pPr>
                      <a:r>
                        <a:rPr lang="en-US" sz="1600" b="1" dirty="0">
                          <a:effectLst/>
                        </a:rPr>
                        <a:t>Data comparisons you are making</a:t>
                      </a:r>
                      <a:endParaRPr lang="sk-S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gn="ctr">
                        <a:lnSpc>
                          <a:spcPct val="107000"/>
                        </a:lnSpc>
                        <a:spcAft>
                          <a:spcPts val="800"/>
                        </a:spcAft>
                      </a:pPr>
                      <a:r>
                        <a:rPr lang="en-US" sz="1600" b="1" dirty="0">
                          <a:effectLst/>
                        </a:rPr>
                        <a:t>Data are normally distributed</a:t>
                      </a:r>
                      <a:endParaRPr lang="sk-S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gn="ctr">
                        <a:lnSpc>
                          <a:spcPct val="107000"/>
                        </a:lnSpc>
                        <a:spcAft>
                          <a:spcPts val="800"/>
                        </a:spcAft>
                      </a:pPr>
                      <a:r>
                        <a:rPr lang="en-US" sz="1600" b="1" dirty="0">
                          <a:effectLst/>
                        </a:rPr>
                        <a:t>Data are not normally-distributed, or are ranks or scores</a:t>
                      </a:r>
                      <a:endParaRPr lang="sk-S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gn="ctr">
                        <a:lnSpc>
                          <a:spcPct val="107000"/>
                        </a:lnSpc>
                        <a:spcAft>
                          <a:spcPts val="800"/>
                        </a:spcAft>
                      </a:pPr>
                      <a:r>
                        <a:rPr lang="en-US" sz="1600" b="1" dirty="0">
                          <a:effectLst/>
                        </a:rPr>
                        <a:t>Data are </a:t>
                      </a:r>
                      <a:r>
                        <a:rPr lang="sk-SK" sz="1600" b="1" dirty="0" err="1">
                          <a:effectLst/>
                        </a:rPr>
                        <a:t>Nominal</a:t>
                      </a:r>
                      <a:r>
                        <a:rPr lang="sk-SK" sz="1600" b="1" dirty="0">
                          <a:effectLst/>
                        </a:rPr>
                        <a:t> /</a:t>
                      </a:r>
                      <a:r>
                        <a:rPr lang="en-US" sz="1600" b="1" dirty="0">
                          <a:effectLst/>
                        </a:rPr>
                        <a:t>Binomial (Possess 2 possible values)</a:t>
                      </a:r>
                      <a:endParaRPr lang="sk-SK"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2358409383"/>
                  </a:ext>
                </a:extLst>
              </a:tr>
              <a:tr h="531078">
                <a:tc>
                  <a:txBody>
                    <a:bodyPr/>
                    <a:lstStyle/>
                    <a:p>
                      <a:pPr>
                        <a:lnSpc>
                          <a:spcPct val="107000"/>
                        </a:lnSpc>
                        <a:spcAft>
                          <a:spcPts val="800"/>
                        </a:spcAft>
                      </a:pPr>
                      <a:r>
                        <a:rPr lang="en-US" sz="1200">
                          <a:effectLst/>
                        </a:rPr>
                        <a:t>Compare one set of data to a hypothetical value</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One-sample t-test</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sk-SK" sz="1200" dirty="0" err="1">
                          <a:effectLst/>
                        </a:rPr>
                        <a:t>Wilcoxon</a:t>
                      </a:r>
                      <a:r>
                        <a:rPr lang="sk-SK" sz="1200" dirty="0">
                          <a:effectLst/>
                        </a:rPr>
                        <a:t>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sym typeface="Symbol" panose="05050102010706020507" pitchFamily="18" charset="2"/>
                        </a:rPr>
                        <a:t></a:t>
                      </a:r>
                      <a:r>
                        <a:rPr lang="en-US" sz="1200" baseline="30000" dirty="0">
                          <a:effectLst/>
                        </a:rPr>
                        <a:t>2</a:t>
                      </a:r>
                      <a:r>
                        <a:rPr lang="en-US" sz="1200" dirty="0">
                          <a:effectLst/>
                        </a:rPr>
                        <a:t>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528343720"/>
                  </a:ext>
                </a:extLst>
              </a:tr>
              <a:tr h="747993">
                <a:tc>
                  <a:txBody>
                    <a:bodyPr/>
                    <a:lstStyle/>
                    <a:p>
                      <a:pPr>
                        <a:lnSpc>
                          <a:spcPct val="107000"/>
                        </a:lnSpc>
                        <a:spcAft>
                          <a:spcPts val="800"/>
                        </a:spcAft>
                      </a:pPr>
                      <a:r>
                        <a:rPr lang="en-US" sz="1200" dirty="0">
                          <a:effectLst/>
                        </a:rPr>
                        <a:t>Compare two sets of independently-collected (unpaired) data</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Unpaired t-test</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rPr>
                        <a:t>Mann-Whitney </a:t>
                      </a:r>
                      <a:r>
                        <a:rPr lang="sk-SK" sz="1200" dirty="0">
                          <a:effectLst/>
                        </a:rPr>
                        <a:t>(</a:t>
                      </a:r>
                      <a:r>
                        <a:rPr lang="sk-SK" sz="1200" dirty="0" err="1">
                          <a:effectLst/>
                        </a:rPr>
                        <a:t>Wilcoxon</a:t>
                      </a:r>
                      <a:r>
                        <a:rPr lang="sk-SK" sz="1200" dirty="0">
                          <a:effectLst/>
                        </a:rPr>
                        <a:t>) </a:t>
                      </a:r>
                      <a:r>
                        <a:rPr lang="en-US" sz="1200" dirty="0">
                          <a:effectLst/>
                        </a:rPr>
                        <a:t>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sym typeface="Symbol" panose="05050102010706020507" pitchFamily="18" charset="2"/>
                        </a:rPr>
                        <a:t></a:t>
                      </a:r>
                      <a:r>
                        <a:rPr lang="en-US" sz="1200" baseline="30000" dirty="0">
                          <a:effectLst/>
                        </a:rPr>
                        <a:t>2</a:t>
                      </a:r>
                      <a:r>
                        <a:rPr lang="en-US" sz="1200" dirty="0">
                          <a:effectLst/>
                        </a:rPr>
                        <a:t> test or Fisher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870227337"/>
                  </a:ext>
                </a:extLst>
              </a:tr>
              <a:tr h="964906">
                <a:tc>
                  <a:txBody>
                    <a:bodyPr/>
                    <a:lstStyle/>
                    <a:p>
                      <a:pPr>
                        <a:lnSpc>
                          <a:spcPct val="107000"/>
                        </a:lnSpc>
                        <a:spcAft>
                          <a:spcPts val="800"/>
                        </a:spcAft>
                      </a:pPr>
                      <a:r>
                        <a:rPr lang="en-US" sz="1200">
                          <a:effectLst/>
                        </a:rPr>
                        <a:t>Compare two sets of data from the same subjects under different circumstances (paired)</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Paired t-test</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rPr>
                        <a:t>Wilcoxon test</a:t>
                      </a:r>
                      <a:endParaRPr lang="sk-SK" sz="1200" dirty="0">
                        <a:effectLst/>
                      </a:endParaRPr>
                    </a:p>
                    <a:p>
                      <a:pPr marL="0" algn="l" defTabSz="914400" rtl="0" eaLnBrk="1" latinLnBrk="0" hangingPunct="1">
                        <a:lnSpc>
                          <a:spcPct val="107000"/>
                        </a:lnSpc>
                        <a:spcAft>
                          <a:spcPts val="800"/>
                        </a:spcAft>
                      </a:pPr>
                      <a:r>
                        <a:rPr lang="sk-SK" sz="1200" kern="1200" dirty="0" err="1">
                          <a:solidFill>
                            <a:schemeClr val="dk1"/>
                          </a:solidFill>
                          <a:effectLst/>
                          <a:latin typeface="+mn-lt"/>
                          <a:ea typeface="+mn-ea"/>
                          <a:cs typeface="+mn-cs"/>
                        </a:rPr>
                        <a:t>Sign</a:t>
                      </a:r>
                      <a:r>
                        <a:rPr lang="sk-SK" sz="1200" kern="1200" dirty="0">
                          <a:solidFill>
                            <a:schemeClr val="dk1"/>
                          </a:solidFill>
                          <a:effectLst/>
                          <a:latin typeface="+mn-lt"/>
                          <a:ea typeface="+mn-ea"/>
                          <a:cs typeface="+mn-cs"/>
                        </a:rPr>
                        <a:t> test</a:t>
                      </a:r>
                    </a:p>
                  </a:txBody>
                  <a:tcPr marL="81173" marR="81173" marT="40586" marB="40586"/>
                </a:tc>
                <a:tc>
                  <a:txBody>
                    <a:bodyPr/>
                    <a:lstStyle/>
                    <a:p>
                      <a:pPr>
                        <a:lnSpc>
                          <a:spcPct val="107000"/>
                        </a:lnSpc>
                        <a:spcAft>
                          <a:spcPts val="800"/>
                        </a:spcAft>
                      </a:pPr>
                      <a:r>
                        <a:rPr lang="en-US" sz="1200" dirty="0" err="1">
                          <a:effectLst/>
                        </a:rPr>
                        <a:t>McNemar’s</a:t>
                      </a:r>
                      <a:r>
                        <a:rPr lang="en-US" sz="1200" dirty="0">
                          <a:effectLst/>
                        </a:rPr>
                        <a:t>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63134553"/>
                  </a:ext>
                </a:extLst>
              </a:tr>
              <a:tr h="531078">
                <a:tc>
                  <a:txBody>
                    <a:bodyPr/>
                    <a:lstStyle/>
                    <a:p>
                      <a:pPr>
                        <a:lnSpc>
                          <a:spcPct val="107000"/>
                        </a:lnSpc>
                        <a:spcAft>
                          <a:spcPts val="800"/>
                        </a:spcAft>
                      </a:pPr>
                      <a:r>
                        <a:rPr lang="en-US" sz="1200">
                          <a:effectLst/>
                        </a:rPr>
                        <a:t>Compare three or more sets of data</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One-way ANOVA </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rPr>
                        <a:t>Kruskal-Wallis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sym typeface="Symbol" panose="05050102010706020507" pitchFamily="18" charset="2"/>
                        </a:rPr>
                        <a:t></a:t>
                      </a:r>
                      <a:r>
                        <a:rPr lang="en-US" sz="1200" baseline="30000" dirty="0">
                          <a:effectLst/>
                        </a:rPr>
                        <a:t>2</a:t>
                      </a:r>
                      <a:r>
                        <a:rPr lang="en-US" sz="1200" dirty="0">
                          <a:effectLst/>
                        </a:rPr>
                        <a:t> test</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2882656816"/>
                  </a:ext>
                </a:extLst>
              </a:tr>
              <a:tr h="531078">
                <a:tc>
                  <a:txBody>
                    <a:bodyPr/>
                    <a:lstStyle/>
                    <a:p>
                      <a:pPr>
                        <a:lnSpc>
                          <a:spcPct val="107000"/>
                        </a:lnSpc>
                        <a:spcAft>
                          <a:spcPts val="800"/>
                        </a:spcAft>
                      </a:pPr>
                      <a:r>
                        <a:rPr lang="en-US" sz="1200">
                          <a:effectLst/>
                        </a:rPr>
                        <a:t>Look for a relationship between two variables</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Pearson Correlation coefficient </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Spearman correlation coefficient</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rPr>
                        <a:t>Contingency Correlation coefficients</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921617553"/>
                  </a:ext>
                </a:extLst>
              </a:tr>
              <a:tr h="747993">
                <a:tc>
                  <a:txBody>
                    <a:bodyPr/>
                    <a:lstStyle/>
                    <a:p>
                      <a:pPr>
                        <a:lnSpc>
                          <a:spcPct val="107000"/>
                        </a:lnSpc>
                        <a:spcAft>
                          <a:spcPts val="800"/>
                        </a:spcAft>
                      </a:pPr>
                      <a:r>
                        <a:rPr lang="en-US" sz="1200">
                          <a:effectLst/>
                        </a:rPr>
                        <a:t>Look for a linear relationship between two variables</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Linear regression</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Nonparametric linear regression </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Simple logistic regression</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2333423348"/>
                  </a:ext>
                </a:extLst>
              </a:tr>
              <a:tr h="747993">
                <a:tc>
                  <a:txBody>
                    <a:bodyPr/>
                    <a:lstStyle/>
                    <a:p>
                      <a:pPr>
                        <a:lnSpc>
                          <a:spcPct val="107000"/>
                        </a:lnSpc>
                        <a:spcAft>
                          <a:spcPts val="800"/>
                        </a:spcAft>
                      </a:pPr>
                      <a:r>
                        <a:rPr lang="en-US" sz="1200">
                          <a:effectLst/>
                        </a:rPr>
                        <a:t>Look for a non-linear relationship between two variables</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a:effectLst/>
                        </a:rPr>
                        <a:t>Non-linear regression</a:t>
                      </a:r>
                      <a:endParaRPr lang="sk-SK" sz="120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spcAft>
                          <a:spcPts val="800"/>
                        </a:spcAft>
                      </a:pPr>
                      <a:r>
                        <a:rPr lang="en-US" sz="1200" dirty="0">
                          <a:effectLst/>
                        </a:rPr>
                        <a:t>Nonparametric non-linear regression</a:t>
                      </a:r>
                      <a:endParaRPr lang="sk-SK"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1173" marR="81173" marT="40586" marB="40586"/>
                </a:tc>
                <a:tc>
                  <a:txBody>
                    <a:bodyPr/>
                    <a:lstStyle/>
                    <a:p>
                      <a:pPr>
                        <a:lnSpc>
                          <a:spcPct val="107000"/>
                        </a:lnSpc>
                      </a:pPr>
                      <a:endParaRPr lang="sk-SK" sz="1200" dirty="0">
                        <a:effectLst/>
                        <a:latin typeface="Calibri" panose="020F0502020204030204" pitchFamily="34" charset="0"/>
                        <a:cs typeface="Times New Roman" panose="02020603050405020304" pitchFamily="18" charset="0"/>
                      </a:endParaRPr>
                    </a:p>
                  </a:txBody>
                  <a:tcPr marL="81173" marR="81173" marT="40586" marB="40586"/>
                </a:tc>
                <a:extLst>
                  <a:ext uri="{0D108BD9-81ED-4DB2-BD59-A6C34878D82A}">
                    <a16:rowId xmlns:a16="http://schemas.microsoft.com/office/drawing/2014/main" val="3641134310"/>
                  </a:ext>
                </a:extLst>
              </a:tr>
            </a:tbl>
          </a:graphicData>
        </a:graphic>
      </p:graphicFrame>
    </p:spTree>
    <p:extLst>
      <p:ext uri="{BB962C8B-B14F-4D97-AF65-F5344CB8AC3E}">
        <p14:creationId xmlns:p14="http://schemas.microsoft.com/office/powerpoint/2010/main" val="207437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855C8-B07A-4F73-86D0-B6E1034DC31D}"/>
              </a:ext>
            </a:extLst>
          </p:cNvPr>
          <p:cNvSpPr>
            <a:spLocks noGrp="1"/>
          </p:cNvSpPr>
          <p:nvPr>
            <p:ph type="ctrTitle"/>
          </p:nvPr>
        </p:nvSpPr>
        <p:spPr>
          <a:xfrm>
            <a:off x="1524000" y="1124530"/>
            <a:ext cx="9144000" cy="1014988"/>
          </a:xfrm>
        </p:spPr>
        <p:txBody>
          <a:bodyPr>
            <a:normAutofit/>
          </a:bodyPr>
          <a:lstStyle/>
          <a:p>
            <a:pPr algn="l">
              <a:lnSpc>
                <a:spcPct val="80000"/>
              </a:lnSpc>
            </a:pPr>
            <a:r>
              <a:rPr lang="sk-SK" sz="7200" b="1" cap="all" dirty="0" err="1">
                <a:blipFill dpi="0" rotWithShape="1">
                  <a:blip r:embed="rId2"/>
                  <a:srcRect/>
                  <a:tile tx="6350" ty="-127000" sx="65000" sy="64000" flip="none" algn="tl"/>
                </a:blipFill>
              </a:rPr>
              <a:t>Non-parametric</a:t>
            </a:r>
            <a:r>
              <a:rPr lang="sk-SK" sz="7200" b="1" cap="all" dirty="0">
                <a:blipFill dpi="0" rotWithShape="1">
                  <a:blip r:embed="rId2"/>
                  <a:srcRect/>
                  <a:tile tx="6350" ty="-127000" sx="65000" sy="64000" flip="none" algn="tl"/>
                </a:blipFill>
              </a:rPr>
              <a:t> test</a:t>
            </a:r>
          </a:p>
        </p:txBody>
      </p:sp>
      <p:sp>
        <p:nvSpPr>
          <p:cNvPr id="4" name="Zástupný objekt pre obsah 2">
            <a:extLst>
              <a:ext uri="{FF2B5EF4-FFF2-40B4-BE49-F238E27FC236}">
                <a16:creationId xmlns:a16="http://schemas.microsoft.com/office/drawing/2014/main" id="{D01459F5-8066-44DA-B1C6-68C0E3F56DBE}"/>
              </a:ext>
            </a:extLst>
          </p:cNvPr>
          <p:cNvSpPr>
            <a:spLocks noGrp="1"/>
          </p:cNvSpPr>
          <p:nvPr>
            <p:ph type="subTitle" idx="1"/>
          </p:nvPr>
        </p:nvSpPr>
        <p:spPr>
          <a:xfrm>
            <a:off x="1524000" y="2592280"/>
            <a:ext cx="9144000" cy="2665520"/>
          </a:xfrm>
        </p:spPr>
        <p:txBody>
          <a:bodyPr>
            <a:normAutofit fontScale="70000" lnSpcReduction="20000"/>
          </a:bodyPr>
          <a:lstStyle/>
          <a:p>
            <a:pPr marL="457200" indent="-457200" algn="l">
              <a:buFont typeface="Arial" panose="020B0604020202020204" pitchFamily="34" charset="0"/>
              <a:buChar char="•"/>
            </a:pPr>
            <a:r>
              <a:rPr lang="en-US" altLang="sk-SK" sz="2800" dirty="0"/>
              <a:t>Most of the statistical methods referred to as parametric require the use of </a:t>
            </a:r>
            <a:r>
              <a:rPr lang="en-US" altLang="sk-SK" sz="2800" u="sng" dirty="0"/>
              <a:t>interval</a:t>
            </a:r>
            <a:r>
              <a:rPr lang="en-US" altLang="sk-SK" sz="2800" dirty="0"/>
              <a:t>- or </a:t>
            </a:r>
            <a:r>
              <a:rPr lang="en-US" altLang="sk-SK" sz="2800" u="sng" dirty="0"/>
              <a:t>ratio-scaled data</a:t>
            </a:r>
            <a:r>
              <a:rPr lang="en-US" altLang="sk-SK" sz="2800" dirty="0"/>
              <a:t>.</a:t>
            </a:r>
          </a:p>
          <a:p>
            <a:pPr marL="457200" indent="-457200" algn="l">
              <a:buFont typeface="Arial" panose="020B0604020202020204" pitchFamily="34" charset="0"/>
              <a:buChar char="•"/>
            </a:pPr>
            <a:r>
              <a:rPr lang="en-US" altLang="sk-SK" sz="2800" dirty="0"/>
              <a:t>Nonparametric methods </a:t>
            </a:r>
            <a:r>
              <a:rPr lang="en-US" altLang="sk-SK" sz="2800" b="1" dirty="0"/>
              <a:t>are often the only way </a:t>
            </a:r>
            <a:r>
              <a:rPr lang="en-US" altLang="sk-SK" sz="2800" dirty="0"/>
              <a:t>to analyze </a:t>
            </a:r>
            <a:r>
              <a:rPr lang="en-US" altLang="sk-SK" sz="2800" u="sng" dirty="0"/>
              <a:t>nominal</a:t>
            </a:r>
            <a:r>
              <a:rPr lang="en-US" altLang="sk-SK" sz="2800" dirty="0"/>
              <a:t> or </a:t>
            </a:r>
            <a:r>
              <a:rPr lang="en-US" altLang="sk-SK" sz="2800" u="sng" dirty="0"/>
              <a:t>ordinal data</a:t>
            </a:r>
            <a:r>
              <a:rPr lang="en-US" altLang="sk-SK" sz="2800" dirty="0"/>
              <a:t> and draw statistical conclusions.</a:t>
            </a:r>
            <a:endParaRPr lang="sk-SK" altLang="sk-SK" sz="2800" dirty="0"/>
          </a:p>
          <a:p>
            <a:pPr marL="457200" indent="-457200" algn="l">
              <a:buFont typeface="Arial" panose="020B0604020202020204" pitchFamily="34" charset="0"/>
              <a:buChar char="•"/>
            </a:pPr>
            <a:r>
              <a:rPr lang="en-US" altLang="sk-SK" sz="2800" dirty="0"/>
              <a:t>Nonparametric methods</a:t>
            </a:r>
            <a:r>
              <a:rPr lang="sk-SK" altLang="sk-SK" sz="2800" dirty="0"/>
              <a:t> </a:t>
            </a:r>
            <a:r>
              <a:rPr lang="sk-SK" altLang="sk-SK" sz="2800" dirty="0" err="1"/>
              <a:t>analyse</a:t>
            </a:r>
            <a:r>
              <a:rPr lang="sk-SK" altLang="sk-SK" sz="2800" dirty="0"/>
              <a:t> </a:t>
            </a:r>
            <a:r>
              <a:rPr lang="en-US" altLang="sk-SK" sz="2800" u="sng" dirty="0"/>
              <a:t>interval</a:t>
            </a:r>
            <a:r>
              <a:rPr lang="en-US" altLang="sk-SK" sz="2800" dirty="0"/>
              <a:t>- or </a:t>
            </a:r>
            <a:r>
              <a:rPr lang="en-US" altLang="sk-SK" sz="2800" u="sng" dirty="0"/>
              <a:t>ratio-scaled data</a:t>
            </a:r>
            <a:r>
              <a:rPr lang="sk-SK" altLang="sk-SK" sz="2800" u="sng" dirty="0"/>
              <a:t> </a:t>
            </a:r>
            <a:r>
              <a:rPr lang="sk-SK" altLang="sk-SK" sz="2800" dirty="0" err="1"/>
              <a:t>when</a:t>
            </a:r>
            <a:r>
              <a:rPr lang="sk-SK" altLang="sk-SK" sz="2800" dirty="0"/>
              <a:t> </a:t>
            </a:r>
            <a:r>
              <a:rPr lang="sk-SK" altLang="sk-SK" sz="2800" dirty="0" err="1"/>
              <a:t>normal</a:t>
            </a:r>
            <a:r>
              <a:rPr lang="sk-SK" altLang="sk-SK" sz="2800" dirty="0"/>
              <a:t> </a:t>
            </a:r>
            <a:r>
              <a:rPr lang="sk-SK" altLang="sk-SK" sz="2800" dirty="0" err="1"/>
              <a:t>distribution</a:t>
            </a:r>
            <a:r>
              <a:rPr lang="sk-SK" altLang="sk-SK" sz="2800" dirty="0"/>
              <a:t> </a:t>
            </a:r>
            <a:r>
              <a:rPr lang="sk-SK" altLang="sk-SK" sz="2800" dirty="0" err="1"/>
              <a:t>is</a:t>
            </a:r>
            <a:r>
              <a:rPr lang="sk-SK" altLang="sk-SK" sz="2800" dirty="0"/>
              <a:t> </a:t>
            </a:r>
            <a:r>
              <a:rPr lang="sk-SK" altLang="sk-SK" sz="2800" dirty="0" err="1"/>
              <a:t>missing</a:t>
            </a:r>
            <a:r>
              <a:rPr lang="sk-SK" altLang="sk-SK" sz="2800" dirty="0"/>
              <a:t>.</a:t>
            </a:r>
            <a:endParaRPr lang="en-US" altLang="sk-SK" sz="2800" dirty="0"/>
          </a:p>
          <a:p>
            <a:pPr marL="457200" indent="-457200" algn="l">
              <a:buFont typeface="Arial" panose="020B0604020202020204" pitchFamily="34" charset="0"/>
              <a:buChar char="•"/>
            </a:pPr>
            <a:r>
              <a:rPr lang="en-US" altLang="sk-SK" sz="2800" dirty="0"/>
              <a:t>Nonparametric methods require no assumptions about the population probability distributions.</a:t>
            </a:r>
          </a:p>
          <a:p>
            <a:pPr marL="457200" indent="-457200" algn="l">
              <a:buFont typeface="Arial" panose="020B0604020202020204" pitchFamily="34" charset="0"/>
              <a:buChar char="•"/>
            </a:pPr>
            <a:r>
              <a:rPr lang="en-US" altLang="sk-SK" sz="2800" dirty="0"/>
              <a:t>Nonparametric methods are often called </a:t>
            </a:r>
            <a:r>
              <a:rPr lang="en-US" altLang="sk-SK" sz="2800" u="sng" dirty="0"/>
              <a:t>distribution-free methods</a:t>
            </a:r>
            <a:r>
              <a:rPr lang="en-US" altLang="sk-SK" sz="2800" dirty="0"/>
              <a:t>.</a:t>
            </a:r>
          </a:p>
          <a:p>
            <a:endParaRPr lang="sk-SK" dirty="0"/>
          </a:p>
        </p:txBody>
      </p:sp>
    </p:spTree>
    <p:extLst>
      <p:ext uri="{BB962C8B-B14F-4D97-AF65-F5344CB8AC3E}">
        <p14:creationId xmlns:p14="http://schemas.microsoft.com/office/powerpoint/2010/main" val="361142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a:t>Non-parametric</a:t>
            </a:r>
            <a:r>
              <a:rPr lang="sk-SK" dirty="0"/>
              <a:t> test</a:t>
            </a:r>
            <a:br>
              <a:rPr lang="sk-SK" dirty="0"/>
            </a:br>
            <a:r>
              <a:rPr lang="sk-SK" dirty="0" err="1"/>
              <a:t>ordinal</a:t>
            </a:r>
            <a:r>
              <a:rPr lang="sk-SK" dirty="0"/>
              <a:t> </a:t>
            </a:r>
            <a:r>
              <a:rPr lang="sk-SK" dirty="0" err="1"/>
              <a:t>data</a:t>
            </a: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383678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List of </a:t>
            </a:r>
            <a:r>
              <a:rPr lang="sk-SK" dirty="0" err="1"/>
              <a:t>tests</a:t>
            </a:r>
            <a:endParaRPr lang="sk-SK" dirty="0"/>
          </a:p>
        </p:txBody>
      </p:sp>
      <p:sp>
        <p:nvSpPr>
          <p:cNvPr id="3" name="Zástupný symbol obsahu 2"/>
          <p:cNvSpPr>
            <a:spLocks noGrp="1"/>
          </p:cNvSpPr>
          <p:nvPr>
            <p:ph idx="1"/>
          </p:nvPr>
        </p:nvSpPr>
        <p:spPr/>
        <p:txBody>
          <a:bodyPr/>
          <a:lstStyle/>
          <a:p>
            <a:r>
              <a:rPr lang="sk-SK" dirty="0" err="1">
                <a:solidFill>
                  <a:srgbClr val="FF0000"/>
                </a:solidFill>
              </a:rPr>
              <a:t>Kolmogor-Smirnov</a:t>
            </a:r>
            <a:r>
              <a:rPr lang="sk-SK" dirty="0">
                <a:solidFill>
                  <a:srgbClr val="FF0000"/>
                </a:solidFill>
              </a:rPr>
              <a:t> test</a:t>
            </a:r>
          </a:p>
          <a:p>
            <a:r>
              <a:rPr lang="sk-SK" dirty="0" err="1"/>
              <a:t>Mann-Whitney</a:t>
            </a:r>
            <a:r>
              <a:rPr lang="sk-SK" dirty="0"/>
              <a:t> U test</a:t>
            </a:r>
          </a:p>
          <a:p>
            <a:r>
              <a:rPr lang="sk-SK" dirty="0" err="1"/>
              <a:t>Wilcoxon</a:t>
            </a:r>
            <a:r>
              <a:rPr lang="sk-SK" dirty="0"/>
              <a:t> test</a:t>
            </a:r>
          </a:p>
          <a:p>
            <a:r>
              <a:rPr lang="sk-SK" dirty="0" err="1"/>
              <a:t>Kruskal</a:t>
            </a:r>
            <a:r>
              <a:rPr lang="sk-SK" dirty="0"/>
              <a:t>-Wallis</a:t>
            </a:r>
          </a:p>
        </p:txBody>
      </p:sp>
    </p:spTree>
    <p:extLst>
      <p:ext uri="{BB962C8B-B14F-4D97-AF65-F5344CB8AC3E}">
        <p14:creationId xmlns:p14="http://schemas.microsoft.com/office/powerpoint/2010/main" val="276630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069848" y="484632"/>
            <a:ext cx="10058400" cy="1609344"/>
          </a:xfrm>
        </p:spPr>
        <p:txBody>
          <a:bodyPr>
            <a:normAutofit/>
          </a:bodyPr>
          <a:lstStyle/>
          <a:p>
            <a:r>
              <a:rPr lang="sk-SK" dirty="0" err="1"/>
              <a:t>Kolmogorov-Smirnov</a:t>
            </a:r>
            <a:r>
              <a:rPr lang="sk-SK" dirty="0"/>
              <a:t> test</a:t>
            </a:r>
          </a:p>
        </p:txBody>
      </p:sp>
      <p:pic>
        <p:nvPicPr>
          <p:cNvPr id="2050" name="Picture 2">
            <a:extLst>
              <a:ext uri="{FF2B5EF4-FFF2-40B4-BE49-F238E27FC236}">
                <a16:creationId xmlns:a16="http://schemas.microsoft.com/office/drawing/2014/main" id="{D3B4B17C-86EE-4A01-BAF2-D6414D8336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6839"/>
          <a:stretch/>
        </p:blipFill>
        <p:spPr bwMode="auto">
          <a:xfrm>
            <a:off x="1063942" y="2350984"/>
            <a:ext cx="3406458" cy="2615445"/>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symbol obsahu 2"/>
          <p:cNvSpPr>
            <a:spLocks noGrp="1"/>
          </p:cNvSpPr>
          <p:nvPr>
            <p:ph idx="1"/>
          </p:nvPr>
        </p:nvSpPr>
        <p:spPr>
          <a:xfrm>
            <a:off x="4655127" y="2121408"/>
            <a:ext cx="6473121" cy="4050792"/>
          </a:xfrm>
        </p:spPr>
        <p:txBody>
          <a:bodyPr>
            <a:normAutofit/>
          </a:bodyPr>
          <a:lstStyle/>
          <a:p>
            <a:r>
              <a:rPr lang="en-US" sz="1600" dirty="0"/>
              <a:t>The Kolmogorov-Smirnov test (KS-test) is a nonparametric test of the equality of continuous</a:t>
            </a:r>
            <a:r>
              <a:rPr lang="sk-SK" sz="1600" dirty="0"/>
              <a:t> </a:t>
            </a:r>
            <a:r>
              <a:rPr lang="en-US" sz="1600" dirty="0"/>
              <a:t>one-dimensional probability distributions that can be used to compare a sample with a reference probability distribution</a:t>
            </a:r>
            <a:r>
              <a:rPr lang="sk-SK" sz="1600" dirty="0"/>
              <a:t>.</a:t>
            </a:r>
          </a:p>
          <a:p>
            <a:r>
              <a:rPr lang="en-US" sz="1600" dirty="0"/>
              <a:t>The KS test can be used to compare a sample with a reference probability distribution</a:t>
            </a:r>
            <a:r>
              <a:rPr lang="sk-SK" sz="1600" dirty="0"/>
              <a:t> (Test of </a:t>
            </a:r>
            <a:r>
              <a:rPr lang="sk-SK" sz="1600" dirty="0" err="1"/>
              <a:t>Normality</a:t>
            </a:r>
            <a:r>
              <a:rPr lang="sk-SK" sz="1600" dirty="0"/>
              <a:t> in SAS)</a:t>
            </a:r>
            <a:r>
              <a:rPr lang="en-US" sz="1600" dirty="0"/>
              <a:t>, or to compare two </a:t>
            </a:r>
            <a:r>
              <a:rPr lang="sk-SK" sz="1600" dirty="0" err="1"/>
              <a:t>independent</a:t>
            </a:r>
            <a:r>
              <a:rPr lang="sk-SK" sz="1600" dirty="0"/>
              <a:t> </a:t>
            </a:r>
            <a:r>
              <a:rPr lang="en-US" sz="1600" dirty="0"/>
              <a:t>samples. </a:t>
            </a:r>
            <a:endParaRPr lang="sk-SK" sz="1600" dirty="0"/>
          </a:p>
          <a:p>
            <a:r>
              <a:rPr lang="en-US" sz="1600" dirty="0"/>
              <a:t>The KS-test has the advantage of making no assumption about the distribution of data. (Technically speaking it is non-parametric and distribution free.) </a:t>
            </a:r>
            <a:endParaRPr lang="sk-SK" sz="1600" dirty="0"/>
          </a:p>
          <a:p>
            <a:r>
              <a:rPr lang="en-US" sz="1600" dirty="0"/>
              <a:t>In a typical experiment, data collected in one situation is compared to data collected in a different situation with the aim of seeing if the first situation produces different results from the second situation. </a:t>
            </a:r>
            <a:endParaRPr lang="sk-SK" sz="1600" dirty="0"/>
          </a:p>
          <a:p>
            <a:r>
              <a:rPr lang="en-US" sz="1600" i="1" dirty="0"/>
              <a:t>P</a:t>
            </a:r>
            <a:r>
              <a:rPr lang="en-US" sz="1600" dirty="0"/>
              <a:t>-values report if the numbers differ significantly.</a:t>
            </a:r>
            <a:endParaRPr lang="sk-SK" sz="1600" dirty="0"/>
          </a:p>
        </p:txBody>
      </p:sp>
    </p:spTree>
    <p:extLst>
      <p:ext uri="{BB962C8B-B14F-4D97-AF65-F5344CB8AC3E}">
        <p14:creationId xmlns:p14="http://schemas.microsoft.com/office/powerpoint/2010/main" val="45021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List of </a:t>
            </a:r>
            <a:r>
              <a:rPr lang="sk-SK" dirty="0" err="1"/>
              <a:t>tests</a:t>
            </a:r>
            <a:endParaRPr lang="sk-SK" dirty="0"/>
          </a:p>
        </p:txBody>
      </p:sp>
      <p:sp>
        <p:nvSpPr>
          <p:cNvPr id="3" name="Zástupný symbol obsahu 2"/>
          <p:cNvSpPr>
            <a:spLocks noGrp="1"/>
          </p:cNvSpPr>
          <p:nvPr>
            <p:ph idx="1"/>
          </p:nvPr>
        </p:nvSpPr>
        <p:spPr/>
        <p:txBody>
          <a:bodyPr/>
          <a:lstStyle/>
          <a:p>
            <a:r>
              <a:rPr lang="sk-SK" dirty="0" err="1"/>
              <a:t>Kolmogor-Smirnov</a:t>
            </a:r>
            <a:r>
              <a:rPr lang="sk-SK" dirty="0"/>
              <a:t> test</a:t>
            </a:r>
          </a:p>
          <a:p>
            <a:r>
              <a:rPr lang="sk-SK" dirty="0" err="1">
                <a:solidFill>
                  <a:srgbClr val="FF0000"/>
                </a:solidFill>
              </a:rPr>
              <a:t>Mann-Whitney</a:t>
            </a:r>
            <a:r>
              <a:rPr lang="sk-SK" dirty="0">
                <a:solidFill>
                  <a:srgbClr val="FF0000"/>
                </a:solidFill>
              </a:rPr>
              <a:t> (</a:t>
            </a:r>
            <a:r>
              <a:rPr lang="sk-SK" dirty="0" err="1">
                <a:solidFill>
                  <a:srgbClr val="FF0000"/>
                </a:solidFill>
              </a:rPr>
              <a:t>Wilcoxon</a:t>
            </a:r>
            <a:r>
              <a:rPr lang="sk-SK" dirty="0">
                <a:solidFill>
                  <a:srgbClr val="FF0000"/>
                </a:solidFill>
              </a:rPr>
              <a:t>) U test</a:t>
            </a:r>
          </a:p>
          <a:p>
            <a:r>
              <a:rPr lang="sk-SK" dirty="0" err="1"/>
              <a:t>Wilcoxon</a:t>
            </a:r>
            <a:r>
              <a:rPr lang="sk-SK" dirty="0"/>
              <a:t> test</a:t>
            </a:r>
          </a:p>
          <a:p>
            <a:r>
              <a:rPr lang="sk-SK" dirty="0" err="1"/>
              <a:t>Kruskal</a:t>
            </a:r>
            <a:r>
              <a:rPr lang="sk-SK" dirty="0"/>
              <a:t>-Wallis</a:t>
            </a:r>
          </a:p>
        </p:txBody>
      </p:sp>
    </p:spTree>
    <p:extLst>
      <p:ext uri="{BB962C8B-B14F-4D97-AF65-F5344CB8AC3E}">
        <p14:creationId xmlns:p14="http://schemas.microsoft.com/office/powerpoint/2010/main" val="168754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Mann-Whitney</a:t>
            </a:r>
            <a:r>
              <a:rPr lang="sk-SK" dirty="0"/>
              <a:t> (</a:t>
            </a:r>
            <a:r>
              <a:rPr lang="sk-SK" dirty="0" err="1"/>
              <a:t>Wilcoxon</a:t>
            </a:r>
            <a:r>
              <a:rPr lang="sk-SK" dirty="0"/>
              <a:t>) U test</a:t>
            </a:r>
          </a:p>
        </p:txBody>
      </p:sp>
      <p:sp>
        <p:nvSpPr>
          <p:cNvPr id="3" name="Zástupný symbol obsahu 2"/>
          <p:cNvSpPr>
            <a:spLocks noGrp="1"/>
          </p:cNvSpPr>
          <p:nvPr>
            <p:ph idx="1"/>
          </p:nvPr>
        </p:nvSpPr>
        <p:spPr/>
        <p:txBody>
          <a:bodyPr>
            <a:normAutofit fontScale="77500" lnSpcReduction="20000"/>
          </a:bodyPr>
          <a:lstStyle/>
          <a:p>
            <a:r>
              <a:rPr lang="en-US" dirty="0"/>
              <a:t>The Mann-Whitney U test is a nonparametric test that allows two groups or conditions or treatments to be compared without making the assumption that values are normally distributed. So, for example, one might compare the speed at which two different groups of people can run 100 </a:t>
            </a:r>
            <a:r>
              <a:rPr lang="en-US" dirty="0" err="1"/>
              <a:t>metres</a:t>
            </a:r>
            <a:r>
              <a:rPr lang="en-US" dirty="0"/>
              <a:t>, where one group has trained for six weeks and the other has not.</a:t>
            </a:r>
          </a:p>
          <a:p>
            <a:pPr marL="0" indent="0">
              <a:buNone/>
            </a:pPr>
            <a:r>
              <a:rPr lang="en-US" i="1" dirty="0"/>
              <a:t>Requirements</a:t>
            </a:r>
            <a:endParaRPr lang="en-US" dirty="0"/>
          </a:p>
          <a:p>
            <a:r>
              <a:rPr lang="en-US" dirty="0"/>
              <a:t>Two random, independent samples</a:t>
            </a:r>
          </a:p>
          <a:p>
            <a:r>
              <a:rPr lang="en-US" dirty="0"/>
              <a:t>The data is continuous - in other words, it must, in principle, be possible to distinguish between values</a:t>
            </a:r>
          </a:p>
          <a:p>
            <a:r>
              <a:rPr lang="en-US" dirty="0"/>
              <a:t>Scale of measurement should be ordinal, interval or ratio</a:t>
            </a:r>
          </a:p>
          <a:p>
            <a:r>
              <a:rPr lang="en-US" dirty="0"/>
              <a:t>For maximum accuracy, there should be no ties, though this test - like others - has a way to handle ties</a:t>
            </a:r>
            <a:endParaRPr lang="sk-SK" dirty="0"/>
          </a:p>
          <a:p>
            <a:r>
              <a:rPr lang="sk-SK" dirty="0" err="1"/>
              <a:t>equivavelent</a:t>
            </a:r>
            <a:r>
              <a:rPr lang="sk-SK" dirty="0"/>
              <a:t> to </a:t>
            </a:r>
            <a:r>
              <a:rPr lang="sk-SK" dirty="0" err="1"/>
              <a:t>the</a:t>
            </a:r>
            <a:r>
              <a:rPr lang="sk-SK" dirty="0"/>
              <a:t> </a:t>
            </a:r>
            <a:r>
              <a:rPr lang="sk-SK" dirty="0" err="1"/>
              <a:t>parametric</a:t>
            </a:r>
            <a:r>
              <a:rPr lang="sk-SK" dirty="0"/>
              <a:t> </a:t>
            </a:r>
            <a:r>
              <a:rPr lang="sk-SK" dirty="0" err="1"/>
              <a:t>two</a:t>
            </a:r>
            <a:r>
              <a:rPr lang="sk-SK" dirty="0"/>
              <a:t> </a:t>
            </a:r>
            <a:r>
              <a:rPr lang="sk-SK" dirty="0" err="1"/>
              <a:t>independent</a:t>
            </a:r>
            <a:r>
              <a:rPr lang="sk-SK" dirty="0"/>
              <a:t> </a:t>
            </a:r>
            <a:r>
              <a:rPr lang="sk-SK" dirty="0" err="1"/>
              <a:t>sample</a:t>
            </a:r>
            <a:r>
              <a:rPr lang="sk-SK" dirty="0"/>
              <a:t> t-test </a:t>
            </a:r>
            <a:endParaRPr lang="en-US" dirty="0"/>
          </a:p>
          <a:p>
            <a:pPr marL="0" indent="0">
              <a:buNone/>
            </a:pPr>
            <a:r>
              <a:rPr lang="en-US" i="1" dirty="0"/>
              <a:t>Null Hypothesis</a:t>
            </a:r>
            <a:endParaRPr lang="en-US" dirty="0"/>
          </a:p>
          <a:p>
            <a:r>
              <a:rPr lang="en-US" dirty="0"/>
              <a:t>The null hypothesis asserts that the </a:t>
            </a:r>
            <a:r>
              <a:rPr lang="en-US" i="1" dirty="0"/>
              <a:t>medians</a:t>
            </a:r>
            <a:r>
              <a:rPr lang="en-US" dirty="0"/>
              <a:t> of the two samples are identical.</a:t>
            </a:r>
          </a:p>
          <a:p>
            <a:pPr marL="0" indent="0">
              <a:buNone/>
            </a:pPr>
            <a:endParaRPr lang="sk-SK" dirty="0"/>
          </a:p>
          <a:p>
            <a:pPr marL="0" indent="0">
              <a:buNone/>
            </a:pPr>
            <a:r>
              <a:rPr lang="sk-SK" dirty="0"/>
              <a:t>In SAS ANOVA – </a:t>
            </a:r>
            <a:r>
              <a:rPr lang="sk-SK" dirty="0" err="1"/>
              <a:t>Analyze</a:t>
            </a:r>
            <a:r>
              <a:rPr lang="sk-SK" dirty="0"/>
              <a:t> – ANOVA – </a:t>
            </a:r>
            <a:r>
              <a:rPr lang="sk-SK" dirty="0" err="1"/>
              <a:t>Non</a:t>
            </a:r>
            <a:r>
              <a:rPr lang="sk-SK" dirty="0"/>
              <a:t> </a:t>
            </a:r>
            <a:r>
              <a:rPr lang="sk-SK" dirty="0" err="1"/>
              <a:t>parametric</a:t>
            </a:r>
            <a:r>
              <a:rPr lang="sk-SK" dirty="0"/>
              <a:t> </a:t>
            </a:r>
            <a:r>
              <a:rPr lang="sk-SK" dirty="0" err="1"/>
              <a:t>One-Way</a:t>
            </a:r>
            <a:r>
              <a:rPr lang="sk-SK" dirty="0"/>
              <a:t> ANOVA (</a:t>
            </a:r>
            <a:r>
              <a:rPr lang="sk-SK" dirty="0" err="1"/>
              <a:t>Analysis</a:t>
            </a:r>
            <a:r>
              <a:rPr lang="sk-SK" dirty="0"/>
              <a:t> </a:t>
            </a:r>
            <a:r>
              <a:rPr lang="sk-SK" dirty="0" err="1"/>
              <a:t>Wilcoxon</a:t>
            </a:r>
            <a:r>
              <a:rPr lang="sk-SK" dirty="0"/>
              <a:t>)</a:t>
            </a:r>
          </a:p>
        </p:txBody>
      </p:sp>
    </p:spTree>
    <p:extLst>
      <p:ext uri="{BB962C8B-B14F-4D97-AF65-F5344CB8AC3E}">
        <p14:creationId xmlns:p14="http://schemas.microsoft.com/office/powerpoint/2010/main" val="49169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List of </a:t>
            </a:r>
            <a:r>
              <a:rPr lang="sk-SK" dirty="0" err="1"/>
              <a:t>tests</a:t>
            </a:r>
            <a:endParaRPr lang="sk-SK" dirty="0"/>
          </a:p>
        </p:txBody>
      </p:sp>
      <p:sp>
        <p:nvSpPr>
          <p:cNvPr id="3" name="Zástupný symbol obsahu 2"/>
          <p:cNvSpPr>
            <a:spLocks noGrp="1"/>
          </p:cNvSpPr>
          <p:nvPr>
            <p:ph idx="1"/>
          </p:nvPr>
        </p:nvSpPr>
        <p:spPr/>
        <p:txBody>
          <a:bodyPr/>
          <a:lstStyle/>
          <a:p>
            <a:r>
              <a:rPr lang="sk-SK" dirty="0" err="1"/>
              <a:t>Kolmogor-Smirnov</a:t>
            </a:r>
            <a:r>
              <a:rPr lang="sk-SK" dirty="0"/>
              <a:t> test</a:t>
            </a:r>
          </a:p>
          <a:p>
            <a:r>
              <a:rPr lang="sk-SK" dirty="0" err="1"/>
              <a:t>Mann-Whitney</a:t>
            </a:r>
            <a:r>
              <a:rPr lang="sk-SK" dirty="0"/>
              <a:t> U test</a:t>
            </a:r>
          </a:p>
          <a:p>
            <a:r>
              <a:rPr lang="sk-SK" dirty="0" err="1">
                <a:solidFill>
                  <a:srgbClr val="FF0000"/>
                </a:solidFill>
              </a:rPr>
              <a:t>Wilcoxon</a:t>
            </a:r>
            <a:r>
              <a:rPr lang="sk-SK" dirty="0">
                <a:solidFill>
                  <a:srgbClr val="FF0000"/>
                </a:solidFill>
              </a:rPr>
              <a:t> test</a:t>
            </a:r>
          </a:p>
          <a:p>
            <a:r>
              <a:rPr lang="sk-SK" dirty="0" err="1"/>
              <a:t>Kruskal</a:t>
            </a:r>
            <a:r>
              <a:rPr lang="sk-SK" dirty="0"/>
              <a:t>-Wallis</a:t>
            </a:r>
          </a:p>
        </p:txBody>
      </p:sp>
    </p:spTree>
    <p:extLst>
      <p:ext uri="{BB962C8B-B14F-4D97-AF65-F5344CB8AC3E}">
        <p14:creationId xmlns:p14="http://schemas.microsoft.com/office/powerpoint/2010/main" val="150475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Wilcoxon</a:t>
            </a:r>
            <a:r>
              <a:rPr lang="sk-SK" dirty="0"/>
              <a:t> test</a:t>
            </a:r>
          </a:p>
        </p:txBody>
      </p:sp>
      <p:sp>
        <p:nvSpPr>
          <p:cNvPr id="3" name="Zástupný symbol obsahu 2"/>
          <p:cNvSpPr>
            <a:spLocks noGrp="1"/>
          </p:cNvSpPr>
          <p:nvPr>
            <p:ph idx="1"/>
          </p:nvPr>
        </p:nvSpPr>
        <p:spPr/>
        <p:txBody>
          <a:bodyPr>
            <a:normAutofit fontScale="77500" lnSpcReduction="20000"/>
          </a:bodyPr>
          <a:lstStyle/>
          <a:p>
            <a:r>
              <a:rPr lang="en-US" dirty="0"/>
              <a:t>The Wilcoxon test is a </a:t>
            </a:r>
            <a:r>
              <a:rPr lang="en-US" i="1" dirty="0"/>
              <a:t>nonparametric</a:t>
            </a:r>
            <a:r>
              <a:rPr lang="en-US" dirty="0"/>
              <a:t> test designed to evaluate the difference between two treatments or conditions where the samples are correlated. In particular, it is suitable for evaluating the data from a repeated-measures design in a situation where the prerequisites for a dependent samples t-test are not met. So, for example, it might be used to evaluate the data from an experiment that looks at the reading ability of children before and after they undergo a period of intensive training.</a:t>
            </a:r>
          </a:p>
          <a:p>
            <a:pPr marL="0" indent="0">
              <a:buNone/>
            </a:pPr>
            <a:r>
              <a:rPr lang="en-US" i="1" dirty="0"/>
              <a:t>Requirements</a:t>
            </a:r>
            <a:endParaRPr lang="en-US" dirty="0"/>
          </a:p>
          <a:p>
            <a:r>
              <a:rPr lang="en-US" dirty="0"/>
              <a:t>Matched data</a:t>
            </a:r>
          </a:p>
          <a:p>
            <a:r>
              <a:rPr lang="en-US" dirty="0"/>
              <a:t>The dependent variable is continuous - in other words, it must, in principle, be possible to distinguish between values</a:t>
            </a:r>
          </a:p>
          <a:p>
            <a:r>
              <a:rPr lang="en-US" dirty="0"/>
              <a:t>For maximum accuracy, there should be no ties, though this test - like others - has a way to handle ties</a:t>
            </a:r>
            <a:endParaRPr lang="sk-SK" dirty="0"/>
          </a:p>
          <a:p>
            <a:r>
              <a:rPr lang="sk-SK" dirty="0" err="1"/>
              <a:t>equivavelent</a:t>
            </a:r>
            <a:r>
              <a:rPr lang="sk-SK" dirty="0"/>
              <a:t> to </a:t>
            </a:r>
            <a:r>
              <a:rPr lang="sk-SK" dirty="0" err="1"/>
              <a:t>the</a:t>
            </a:r>
            <a:r>
              <a:rPr lang="sk-SK" dirty="0"/>
              <a:t> </a:t>
            </a:r>
            <a:r>
              <a:rPr lang="sk-SK" dirty="0" err="1"/>
              <a:t>parametric</a:t>
            </a:r>
            <a:r>
              <a:rPr lang="sk-SK" dirty="0"/>
              <a:t> </a:t>
            </a:r>
            <a:r>
              <a:rPr lang="sk-SK" dirty="0" err="1"/>
              <a:t>two</a:t>
            </a:r>
            <a:r>
              <a:rPr lang="sk-SK" dirty="0"/>
              <a:t> </a:t>
            </a:r>
            <a:r>
              <a:rPr lang="sk-SK" dirty="0" err="1"/>
              <a:t>dependent</a:t>
            </a:r>
            <a:r>
              <a:rPr lang="sk-SK" dirty="0"/>
              <a:t> (</a:t>
            </a:r>
            <a:r>
              <a:rPr lang="sk-SK" dirty="0" err="1"/>
              <a:t>paired</a:t>
            </a:r>
            <a:r>
              <a:rPr lang="sk-SK" dirty="0"/>
              <a:t>) </a:t>
            </a:r>
            <a:r>
              <a:rPr lang="sk-SK" dirty="0" err="1"/>
              <a:t>sample</a:t>
            </a:r>
            <a:r>
              <a:rPr lang="sk-SK" dirty="0"/>
              <a:t> t-test </a:t>
            </a:r>
          </a:p>
          <a:p>
            <a:pPr marL="0" indent="0">
              <a:buNone/>
            </a:pPr>
            <a:r>
              <a:rPr lang="en-US" i="1" dirty="0"/>
              <a:t>Null Hypothesis</a:t>
            </a:r>
            <a:endParaRPr lang="en-US" dirty="0"/>
          </a:p>
          <a:p>
            <a:r>
              <a:rPr lang="en-US" dirty="0"/>
              <a:t>The null hypothesis asserts that the </a:t>
            </a:r>
            <a:r>
              <a:rPr lang="en-US" i="1" dirty="0"/>
              <a:t>medians</a:t>
            </a:r>
            <a:r>
              <a:rPr lang="en-US" dirty="0"/>
              <a:t> of the two samples are identical</a:t>
            </a:r>
            <a:r>
              <a:rPr lang="sk-SK" dirty="0"/>
              <a:t>, or </a:t>
            </a:r>
            <a:r>
              <a:rPr lang="sk-SK" dirty="0" err="1"/>
              <a:t>difference</a:t>
            </a:r>
            <a:r>
              <a:rPr lang="sk-SK" dirty="0"/>
              <a:t> </a:t>
            </a:r>
            <a:r>
              <a:rPr lang="sk-SK" dirty="0" err="1"/>
              <a:t>is</a:t>
            </a:r>
            <a:r>
              <a:rPr lang="sk-SK" dirty="0"/>
              <a:t> 0.</a:t>
            </a:r>
          </a:p>
          <a:p>
            <a:pPr marL="0" indent="0">
              <a:buNone/>
            </a:pPr>
            <a:endParaRPr lang="sk-SK" dirty="0"/>
          </a:p>
          <a:p>
            <a:pPr marL="0" indent="0">
              <a:buNone/>
            </a:pPr>
            <a:r>
              <a:rPr lang="sk-SK" dirty="0"/>
              <a:t>In SAS </a:t>
            </a:r>
            <a:r>
              <a:rPr lang="sk-SK" dirty="0" err="1"/>
              <a:t>Describe</a:t>
            </a:r>
            <a:r>
              <a:rPr lang="sk-SK" dirty="0"/>
              <a:t> – </a:t>
            </a:r>
            <a:r>
              <a:rPr lang="sk-SK" dirty="0" err="1"/>
              <a:t>Distribution</a:t>
            </a:r>
            <a:r>
              <a:rPr lang="sk-SK" dirty="0"/>
              <a:t> </a:t>
            </a:r>
            <a:r>
              <a:rPr lang="sk-SK" dirty="0" err="1"/>
              <a:t>Analysis</a:t>
            </a:r>
            <a:r>
              <a:rPr lang="sk-SK" dirty="0"/>
              <a:t> – </a:t>
            </a:r>
            <a:r>
              <a:rPr lang="sk-SK" dirty="0" err="1"/>
              <a:t>Tables</a:t>
            </a:r>
            <a:r>
              <a:rPr lang="sk-SK" dirty="0"/>
              <a:t> – </a:t>
            </a:r>
            <a:r>
              <a:rPr lang="sk-SK" dirty="0" err="1"/>
              <a:t>Tests</a:t>
            </a:r>
            <a:r>
              <a:rPr lang="sk-SK" dirty="0"/>
              <a:t> </a:t>
            </a:r>
            <a:r>
              <a:rPr lang="sk-SK" dirty="0" err="1"/>
              <a:t>for</a:t>
            </a:r>
            <a:r>
              <a:rPr lang="sk-SK" dirty="0"/>
              <a:t> </a:t>
            </a:r>
            <a:r>
              <a:rPr lang="sk-SK" dirty="0" err="1"/>
              <a:t>location</a:t>
            </a:r>
            <a:r>
              <a:rPr lang="sk-SK" dirty="0"/>
              <a:t>  (H0: Mu=0)</a:t>
            </a:r>
          </a:p>
          <a:p>
            <a:pPr marL="0" indent="0">
              <a:buNone/>
            </a:pPr>
            <a:endParaRPr lang="en-US" dirty="0"/>
          </a:p>
          <a:p>
            <a:endParaRPr lang="sk-SK" dirty="0"/>
          </a:p>
        </p:txBody>
      </p:sp>
    </p:spTree>
    <p:extLst>
      <p:ext uri="{BB962C8B-B14F-4D97-AF65-F5344CB8AC3E}">
        <p14:creationId xmlns:p14="http://schemas.microsoft.com/office/powerpoint/2010/main" val="377798936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yp dreva">
  <a:themeElements>
    <a:clrScheme name="Typ dre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 drev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 drev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A71563AF82548B130EBBB2126EB58" ma:contentTypeVersion="4" ma:contentTypeDescription="Create a new document." ma:contentTypeScope="" ma:versionID="ae7cd85b95566b047bb2a351ee572b21">
  <xsd:schema xmlns:xsd="http://www.w3.org/2001/XMLSchema" xmlns:xs="http://www.w3.org/2001/XMLSchema" xmlns:p="http://schemas.microsoft.com/office/2006/metadata/properties" xmlns:ns2="8bc9f779-d041-40a3-b479-2b2fcf359b39" targetNamespace="http://schemas.microsoft.com/office/2006/metadata/properties" ma:root="true" ma:fieldsID="50fbb609c15130c92e35ef2f5e869c14" ns2:_="">
    <xsd:import namespace="8bc9f779-d041-40a3-b479-2b2fcf359b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c9f779-d041-40a3-b479-2b2fcf359b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EAD073-F5AD-4137-88C5-4F1DFD6CC3A7}"/>
</file>

<file path=customXml/itemProps2.xml><?xml version="1.0" encoding="utf-8"?>
<ds:datastoreItem xmlns:ds="http://schemas.openxmlformats.org/officeDocument/2006/customXml" ds:itemID="{5F989B3E-96C5-4EBD-A717-FF7B20A48763}"/>
</file>

<file path=customXml/itemProps3.xml><?xml version="1.0" encoding="utf-8"?>
<ds:datastoreItem xmlns:ds="http://schemas.openxmlformats.org/officeDocument/2006/customXml" ds:itemID="{F20EF761-CB1F-4FFB-8789-A0C857D1038E}"/>
</file>

<file path=docProps/app.xml><?xml version="1.0" encoding="utf-8"?>
<Properties xmlns="http://schemas.openxmlformats.org/officeDocument/2006/extended-properties" xmlns:vt="http://schemas.openxmlformats.org/officeDocument/2006/docPropsVTypes">
  <TotalTime>1633</TotalTime>
  <Words>1284</Words>
  <Application>Microsoft Office PowerPoint</Application>
  <PresentationFormat>Širokouhlá</PresentationFormat>
  <Paragraphs>115</Paragraphs>
  <Slides>16</Slides>
  <Notes>2</Notes>
  <HiddenSlides>0</HiddenSlides>
  <MMClips>0</MMClips>
  <ScaleCrop>false</ScaleCrop>
  <HeadingPairs>
    <vt:vector size="6" baseType="variant">
      <vt:variant>
        <vt:lpstr>Použité písma</vt:lpstr>
      </vt:variant>
      <vt:variant>
        <vt:i4>8</vt:i4>
      </vt:variant>
      <vt:variant>
        <vt:lpstr>Motív</vt:lpstr>
      </vt:variant>
      <vt:variant>
        <vt:i4>2</vt:i4>
      </vt:variant>
      <vt:variant>
        <vt:lpstr>Nadpisy snímok</vt:lpstr>
      </vt:variant>
      <vt:variant>
        <vt:i4>16</vt:i4>
      </vt:variant>
    </vt:vector>
  </HeadingPairs>
  <TitlesOfParts>
    <vt:vector size="26" baseType="lpstr">
      <vt:lpstr>Arial</vt:lpstr>
      <vt:lpstr>Calibri</vt:lpstr>
      <vt:lpstr>Calibri Light</vt:lpstr>
      <vt:lpstr>Rockwell</vt:lpstr>
      <vt:lpstr>Rockwell Condensed</vt:lpstr>
      <vt:lpstr>Symbol</vt:lpstr>
      <vt:lpstr>Wingdings</vt:lpstr>
      <vt:lpstr>Wingdings 2</vt:lpstr>
      <vt:lpstr>HDOfficeLightV0</vt:lpstr>
      <vt:lpstr>Typ dreva</vt:lpstr>
      <vt:lpstr>Non-parametric test</vt:lpstr>
      <vt:lpstr>Non-parametric test</vt:lpstr>
      <vt:lpstr>Non-parametric test ordinal data</vt:lpstr>
      <vt:lpstr>List of tests</vt:lpstr>
      <vt:lpstr>Kolmogorov-Smirnov test</vt:lpstr>
      <vt:lpstr>List of tests</vt:lpstr>
      <vt:lpstr>Mann-Whitney (Wilcoxon) U test</vt:lpstr>
      <vt:lpstr>List of tests</vt:lpstr>
      <vt:lpstr>Wilcoxon test</vt:lpstr>
      <vt:lpstr>Wilcoxon test</vt:lpstr>
      <vt:lpstr>List of tests</vt:lpstr>
      <vt:lpstr>Kruskal-Wallis test</vt:lpstr>
      <vt:lpstr>Non-parametric test Nominal data</vt:lpstr>
      <vt:lpstr>Chi-Square Goodness of Fit Test</vt:lpstr>
      <vt:lpstr>Chi-Square Test of Independence</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Non-parametric test ordinal data</dc:title>
  <dc:creator>Hana Zach</dc:creator>
  <cp:lastModifiedBy>Hana Zach</cp:lastModifiedBy>
  <cp:revision>17</cp:revision>
  <dcterms:created xsi:type="dcterms:W3CDTF">2020-02-26T11:28:53Z</dcterms:created>
  <dcterms:modified xsi:type="dcterms:W3CDTF">2021-03-06T14:07:01Z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0x0101005BFA71563AF82548B130EBBB2126EB58</vt:lpwstr>
  </property>
</Properties>
</file>