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6" d="100"/>
          <a:sy n="86" d="100"/>
        </p:scale>
        <p:origin x="33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sk-SK"/>
              <a:t>Upravte štýly predlohy textu</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Upravte štýl predlohy podnadpisov</a:t>
            </a:r>
          </a:p>
        </p:txBody>
      </p:sp>
      <p:sp>
        <p:nvSpPr>
          <p:cNvPr id="4" name="Zástupný symbol dátumu 3"/>
          <p:cNvSpPr>
            <a:spLocks noGrp="1"/>
          </p:cNvSpPr>
          <p:nvPr>
            <p:ph type="dt" sz="half" idx="10"/>
          </p:nvPr>
        </p:nvSpPr>
        <p:spPr/>
        <p:txBody>
          <a:bodyPr/>
          <a:lstStyle/>
          <a:p>
            <a:fld id="{2CAD0039-B5B2-45B0-987A-CC91E0EEE4D9}" type="datetimeFigureOut">
              <a:rPr lang="sk-SK" smtClean="0"/>
              <a:t>6. 3. 2021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4A7E2AA-3965-40A2-B8B1-760EDE55778E}" type="slidenum">
              <a:rPr lang="sk-SK" smtClean="0"/>
              <a:t>‹#›</a:t>
            </a:fld>
            <a:endParaRPr lang="sk-SK"/>
          </a:p>
        </p:txBody>
      </p:sp>
    </p:spTree>
    <p:extLst>
      <p:ext uri="{BB962C8B-B14F-4D97-AF65-F5344CB8AC3E}">
        <p14:creationId xmlns:p14="http://schemas.microsoft.com/office/powerpoint/2010/main" val="676791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symbol zvislého textu 2"/>
          <p:cNvSpPr>
            <a:spLocks noGrp="1"/>
          </p:cNvSpPr>
          <p:nvPr>
            <p:ph type="body" orient="vert" idx="1"/>
          </p:nvPr>
        </p:nvSpPr>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2CAD0039-B5B2-45B0-987A-CC91E0EEE4D9}" type="datetimeFigureOut">
              <a:rPr lang="sk-SK" smtClean="0"/>
              <a:t>6. 3. 2021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4A7E2AA-3965-40A2-B8B1-760EDE55778E}" type="slidenum">
              <a:rPr lang="sk-SK" smtClean="0"/>
              <a:t>‹#›</a:t>
            </a:fld>
            <a:endParaRPr lang="sk-SK"/>
          </a:p>
        </p:txBody>
      </p:sp>
    </p:spTree>
    <p:extLst>
      <p:ext uri="{BB962C8B-B14F-4D97-AF65-F5344CB8AC3E}">
        <p14:creationId xmlns:p14="http://schemas.microsoft.com/office/powerpoint/2010/main" val="2587631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8724900" y="365125"/>
            <a:ext cx="2628900" cy="5811838"/>
          </a:xfrm>
        </p:spPr>
        <p:txBody>
          <a:bodyPr vert="eaVert"/>
          <a:lstStyle/>
          <a:p>
            <a:r>
              <a:rPr lang="sk-SK"/>
              <a:t>Upravte štýly predlohy textu</a:t>
            </a:r>
          </a:p>
        </p:txBody>
      </p:sp>
      <p:sp>
        <p:nvSpPr>
          <p:cNvPr id="3" name="Zástupný symbol zvislého textu 2"/>
          <p:cNvSpPr>
            <a:spLocks noGrp="1"/>
          </p:cNvSpPr>
          <p:nvPr>
            <p:ph type="body" orient="vert" idx="1"/>
          </p:nvPr>
        </p:nvSpPr>
        <p:spPr>
          <a:xfrm>
            <a:off x="838200" y="365125"/>
            <a:ext cx="7734300" cy="5811838"/>
          </a:xfrm>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2CAD0039-B5B2-45B0-987A-CC91E0EEE4D9}" type="datetimeFigureOut">
              <a:rPr lang="sk-SK" smtClean="0"/>
              <a:t>6. 3. 2021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4A7E2AA-3965-40A2-B8B1-760EDE55778E}" type="slidenum">
              <a:rPr lang="sk-SK" smtClean="0"/>
              <a:t>‹#›</a:t>
            </a:fld>
            <a:endParaRPr lang="sk-SK"/>
          </a:p>
        </p:txBody>
      </p:sp>
    </p:spTree>
    <p:extLst>
      <p:ext uri="{BB962C8B-B14F-4D97-AF65-F5344CB8AC3E}">
        <p14:creationId xmlns:p14="http://schemas.microsoft.com/office/powerpoint/2010/main" val="3070687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symbol obsahu 2"/>
          <p:cNvSpPr>
            <a:spLocks noGrp="1"/>
          </p:cNvSpPr>
          <p:nvPr>
            <p:ph idx="1"/>
          </p:nvPr>
        </p:nvSpPr>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2CAD0039-B5B2-45B0-987A-CC91E0EEE4D9}" type="datetimeFigureOut">
              <a:rPr lang="sk-SK" smtClean="0"/>
              <a:t>6. 3. 2021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4A7E2AA-3965-40A2-B8B1-760EDE55778E}" type="slidenum">
              <a:rPr lang="sk-SK" smtClean="0"/>
              <a:t>‹#›</a:t>
            </a:fld>
            <a:endParaRPr lang="sk-SK"/>
          </a:p>
        </p:txBody>
      </p:sp>
    </p:spTree>
    <p:extLst>
      <p:ext uri="{BB962C8B-B14F-4D97-AF65-F5344CB8AC3E}">
        <p14:creationId xmlns:p14="http://schemas.microsoft.com/office/powerpoint/2010/main" val="2783301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sk-SK"/>
              <a:t>Upravte štýly predlohy textu</a:t>
            </a:r>
          </a:p>
        </p:txBody>
      </p:sp>
      <p:sp>
        <p:nvSpPr>
          <p:cNvPr id="3" name="Zástupný symbol tex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Upravte štýl predlohy textu.</a:t>
            </a:r>
          </a:p>
        </p:txBody>
      </p:sp>
      <p:sp>
        <p:nvSpPr>
          <p:cNvPr id="4" name="Zástupný symbol dátumu 3"/>
          <p:cNvSpPr>
            <a:spLocks noGrp="1"/>
          </p:cNvSpPr>
          <p:nvPr>
            <p:ph type="dt" sz="half" idx="10"/>
          </p:nvPr>
        </p:nvSpPr>
        <p:spPr/>
        <p:txBody>
          <a:bodyPr/>
          <a:lstStyle/>
          <a:p>
            <a:fld id="{2CAD0039-B5B2-45B0-987A-CC91E0EEE4D9}" type="datetimeFigureOut">
              <a:rPr lang="sk-SK" smtClean="0"/>
              <a:t>6. 3. 2021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4A7E2AA-3965-40A2-B8B1-760EDE55778E}" type="slidenum">
              <a:rPr lang="sk-SK" smtClean="0"/>
              <a:t>‹#›</a:t>
            </a:fld>
            <a:endParaRPr lang="sk-SK"/>
          </a:p>
        </p:txBody>
      </p:sp>
    </p:spTree>
    <p:extLst>
      <p:ext uri="{BB962C8B-B14F-4D97-AF65-F5344CB8AC3E}">
        <p14:creationId xmlns:p14="http://schemas.microsoft.com/office/powerpoint/2010/main" val="3357985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symbol obsahu 2"/>
          <p:cNvSpPr>
            <a:spLocks noGrp="1"/>
          </p:cNvSpPr>
          <p:nvPr>
            <p:ph sz="half" idx="1"/>
          </p:nvPr>
        </p:nvSpPr>
        <p:spPr>
          <a:xfrm>
            <a:off x="838200" y="1825625"/>
            <a:ext cx="5181600" cy="435133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obsahu 3"/>
          <p:cNvSpPr>
            <a:spLocks noGrp="1"/>
          </p:cNvSpPr>
          <p:nvPr>
            <p:ph sz="half" idx="2"/>
          </p:nvPr>
        </p:nvSpPr>
        <p:spPr>
          <a:xfrm>
            <a:off x="6172200" y="1825625"/>
            <a:ext cx="5181600" cy="435133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dátumu 4"/>
          <p:cNvSpPr>
            <a:spLocks noGrp="1"/>
          </p:cNvSpPr>
          <p:nvPr>
            <p:ph type="dt" sz="half" idx="10"/>
          </p:nvPr>
        </p:nvSpPr>
        <p:spPr/>
        <p:txBody>
          <a:bodyPr/>
          <a:lstStyle/>
          <a:p>
            <a:fld id="{2CAD0039-B5B2-45B0-987A-CC91E0EEE4D9}" type="datetimeFigureOut">
              <a:rPr lang="sk-SK" smtClean="0"/>
              <a:t>6. 3. 2021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E4A7E2AA-3965-40A2-B8B1-760EDE55778E}" type="slidenum">
              <a:rPr lang="sk-SK" smtClean="0"/>
              <a:t>‹#›</a:t>
            </a:fld>
            <a:endParaRPr lang="sk-SK"/>
          </a:p>
        </p:txBody>
      </p:sp>
    </p:spTree>
    <p:extLst>
      <p:ext uri="{BB962C8B-B14F-4D97-AF65-F5344CB8AC3E}">
        <p14:creationId xmlns:p14="http://schemas.microsoft.com/office/powerpoint/2010/main" val="2174946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sk-SK"/>
              <a:t>Upravte štýly predlohy textu</a:t>
            </a:r>
          </a:p>
        </p:txBody>
      </p:sp>
      <p:sp>
        <p:nvSpPr>
          <p:cNvPr id="3" name="Zástupný symbol tex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4" name="Zástupný symbol obsahu 3"/>
          <p:cNvSpPr>
            <a:spLocks noGrp="1"/>
          </p:cNvSpPr>
          <p:nvPr>
            <p:ph sz="half" idx="2"/>
          </p:nvPr>
        </p:nvSpPr>
        <p:spPr>
          <a:xfrm>
            <a:off x="839788" y="2505075"/>
            <a:ext cx="5157787" cy="368458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tex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6" name="Zástupný symbol obsahu 5"/>
          <p:cNvSpPr>
            <a:spLocks noGrp="1"/>
          </p:cNvSpPr>
          <p:nvPr>
            <p:ph sz="quarter" idx="4"/>
          </p:nvPr>
        </p:nvSpPr>
        <p:spPr>
          <a:xfrm>
            <a:off x="6172200" y="2505075"/>
            <a:ext cx="5183188" cy="368458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symbol dátumu 6"/>
          <p:cNvSpPr>
            <a:spLocks noGrp="1"/>
          </p:cNvSpPr>
          <p:nvPr>
            <p:ph type="dt" sz="half" idx="10"/>
          </p:nvPr>
        </p:nvSpPr>
        <p:spPr/>
        <p:txBody>
          <a:bodyPr/>
          <a:lstStyle/>
          <a:p>
            <a:fld id="{2CAD0039-B5B2-45B0-987A-CC91E0EEE4D9}" type="datetimeFigureOut">
              <a:rPr lang="sk-SK" smtClean="0"/>
              <a:t>6. 3. 2021</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E4A7E2AA-3965-40A2-B8B1-760EDE55778E}" type="slidenum">
              <a:rPr lang="sk-SK" smtClean="0"/>
              <a:t>‹#›</a:t>
            </a:fld>
            <a:endParaRPr lang="sk-SK"/>
          </a:p>
        </p:txBody>
      </p:sp>
    </p:spTree>
    <p:extLst>
      <p:ext uri="{BB962C8B-B14F-4D97-AF65-F5344CB8AC3E}">
        <p14:creationId xmlns:p14="http://schemas.microsoft.com/office/powerpoint/2010/main" val="3604549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symbol dátumu 2"/>
          <p:cNvSpPr>
            <a:spLocks noGrp="1"/>
          </p:cNvSpPr>
          <p:nvPr>
            <p:ph type="dt" sz="half" idx="10"/>
          </p:nvPr>
        </p:nvSpPr>
        <p:spPr/>
        <p:txBody>
          <a:bodyPr/>
          <a:lstStyle/>
          <a:p>
            <a:fld id="{2CAD0039-B5B2-45B0-987A-CC91E0EEE4D9}" type="datetimeFigureOut">
              <a:rPr lang="sk-SK" smtClean="0"/>
              <a:t>6. 3. 2021</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E4A7E2AA-3965-40A2-B8B1-760EDE55778E}" type="slidenum">
              <a:rPr lang="sk-SK" smtClean="0"/>
              <a:t>‹#›</a:t>
            </a:fld>
            <a:endParaRPr lang="sk-SK"/>
          </a:p>
        </p:txBody>
      </p:sp>
    </p:spTree>
    <p:extLst>
      <p:ext uri="{BB962C8B-B14F-4D97-AF65-F5344CB8AC3E}">
        <p14:creationId xmlns:p14="http://schemas.microsoft.com/office/powerpoint/2010/main" val="3315759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2CAD0039-B5B2-45B0-987A-CC91E0EEE4D9}" type="datetimeFigureOut">
              <a:rPr lang="sk-SK" smtClean="0"/>
              <a:t>6. 3. 2021</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E4A7E2AA-3965-40A2-B8B1-760EDE55778E}" type="slidenum">
              <a:rPr lang="sk-SK" smtClean="0"/>
              <a:t>‹#›</a:t>
            </a:fld>
            <a:endParaRPr lang="sk-SK"/>
          </a:p>
        </p:txBody>
      </p:sp>
    </p:spTree>
    <p:extLst>
      <p:ext uri="{BB962C8B-B14F-4D97-AF65-F5344CB8AC3E}">
        <p14:creationId xmlns:p14="http://schemas.microsoft.com/office/powerpoint/2010/main" val="606757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a:t>Upravte štýly predlohy textu</a:t>
            </a:r>
          </a:p>
        </p:txBody>
      </p:sp>
      <p:sp>
        <p:nvSpPr>
          <p:cNvPr id="3" name="Zástupný symbol obsah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tex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Upravte štýl predlohy textu.</a:t>
            </a:r>
          </a:p>
        </p:txBody>
      </p:sp>
      <p:sp>
        <p:nvSpPr>
          <p:cNvPr id="5" name="Zástupný symbol dátumu 4"/>
          <p:cNvSpPr>
            <a:spLocks noGrp="1"/>
          </p:cNvSpPr>
          <p:nvPr>
            <p:ph type="dt" sz="half" idx="10"/>
          </p:nvPr>
        </p:nvSpPr>
        <p:spPr/>
        <p:txBody>
          <a:bodyPr/>
          <a:lstStyle/>
          <a:p>
            <a:fld id="{2CAD0039-B5B2-45B0-987A-CC91E0EEE4D9}" type="datetimeFigureOut">
              <a:rPr lang="sk-SK" smtClean="0"/>
              <a:t>6. 3. 2021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E4A7E2AA-3965-40A2-B8B1-760EDE55778E}" type="slidenum">
              <a:rPr lang="sk-SK" smtClean="0"/>
              <a:t>‹#›</a:t>
            </a:fld>
            <a:endParaRPr lang="sk-SK"/>
          </a:p>
        </p:txBody>
      </p:sp>
    </p:spTree>
    <p:extLst>
      <p:ext uri="{BB962C8B-B14F-4D97-AF65-F5344CB8AC3E}">
        <p14:creationId xmlns:p14="http://schemas.microsoft.com/office/powerpoint/2010/main" val="2744196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a:t>Upravte štýly predlohy textu</a:t>
            </a:r>
          </a:p>
        </p:txBody>
      </p:sp>
      <p:sp>
        <p:nvSpPr>
          <p:cNvPr id="3" name="Zástupný symbol obrázka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Upravte štýl predlohy textu.</a:t>
            </a:r>
          </a:p>
        </p:txBody>
      </p:sp>
      <p:sp>
        <p:nvSpPr>
          <p:cNvPr id="5" name="Zástupný symbol dátumu 4"/>
          <p:cNvSpPr>
            <a:spLocks noGrp="1"/>
          </p:cNvSpPr>
          <p:nvPr>
            <p:ph type="dt" sz="half" idx="10"/>
          </p:nvPr>
        </p:nvSpPr>
        <p:spPr/>
        <p:txBody>
          <a:bodyPr/>
          <a:lstStyle/>
          <a:p>
            <a:fld id="{2CAD0039-B5B2-45B0-987A-CC91E0EEE4D9}" type="datetimeFigureOut">
              <a:rPr lang="sk-SK" smtClean="0"/>
              <a:t>6. 3. 2021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E4A7E2AA-3965-40A2-B8B1-760EDE55778E}" type="slidenum">
              <a:rPr lang="sk-SK" smtClean="0"/>
              <a:t>‹#›</a:t>
            </a:fld>
            <a:endParaRPr lang="sk-SK"/>
          </a:p>
        </p:txBody>
      </p:sp>
    </p:spTree>
    <p:extLst>
      <p:ext uri="{BB962C8B-B14F-4D97-AF65-F5344CB8AC3E}">
        <p14:creationId xmlns:p14="http://schemas.microsoft.com/office/powerpoint/2010/main" val="268942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Upravte štýly predlohy textu</a:t>
            </a:r>
          </a:p>
        </p:txBody>
      </p:sp>
      <p:sp>
        <p:nvSpPr>
          <p:cNvPr id="3" name="Zástupný symbol tex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AD0039-B5B2-45B0-987A-CC91E0EEE4D9}" type="datetimeFigureOut">
              <a:rPr lang="sk-SK" smtClean="0"/>
              <a:t>6. 3. 2021</a:t>
            </a:fld>
            <a:endParaRPr lang="sk-SK"/>
          </a:p>
        </p:txBody>
      </p:sp>
      <p:sp>
        <p:nvSpPr>
          <p:cNvPr id="5" name="Zástupný symbol päty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7E2AA-3965-40A2-B8B1-760EDE55778E}" type="slidenum">
              <a:rPr lang="sk-SK" smtClean="0"/>
              <a:t>‹#›</a:t>
            </a:fld>
            <a:endParaRPr lang="sk-SK"/>
          </a:p>
        </p:txBody>
      </p:sp>
    </p:spTree>
    <p:extLst>
      <p:ext uri="{BB962C8B-B14F-4D97-AF65-F5344CB8AC3E}">
        <p14:creationId xmlns:p14="http://schemas.microsoft.com/office/powerpoint/2010/main" val="1403028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b="1" dirty="0" err="1"/>
              <a:t>Questionnaire</a:t>
            </a:r>
            <a:r>
              <a:rPr lang="sk-SK" b="1" dirty="0"/>
              <a:t> and </a:t>
            </a:r>
            <a:r>
              <a:rPr lang="sk-SK" b="1" dirty="0" err="1"/>
              <a:t>sampling</a:t>
            </a:r>
            <a:r>
              <a:rPr lang="sk-SK" b="1" dirty="0"/>
              <a:t> </a:t>
            </a:r>
            <a:r>
              <a:rPr lang="sk-SK" b="1" dirty="0" err="1"/>
              <a:t>methods</a:t>
            </a:r>
            <a:endParaRPr lang="sk-SK" b="1" dirty="0"/>
          </a:p>
        </p:txBody>
      </p:sp>
      <p:sp>
        <p:nvSpPr>
          <p:cNvPr id="3" name="Podnadpis 2"/>
          <p:cNvSpPr>
            <a:spLocks noGrp="1"/>
          </p:cNvSpPr>
          <p:nvPr>
            <p:ph type="subTitle" idx="1"/>
          </p:nvPr>
        </p:nvSpPr>
        <p:spPr/>
        <p:txBody>
          <a:bodyPr/>
          <a:lstStyle/>
          <a:p>
            <a:r>
              <a:rPr lang="sk-SK" dirty="0"/>
              <a:t>Department of </a:t>
            </a:r>
            <a:r>
              <a:rPr lang="sk-SK" dirty="0" err="1"/>
              <a:t>Statistics</a:t>
            </a:r>
            <a:r>
              <a:rPr lang="sk-SK" dirty="0"/>
              <a:t> and </a:t>
            </a:r>
            <a:r>
              <a:rPr lang="sk-SK" dirty="0" err="1"/>
              <a:t>Operation</a:t>
            </a:r>
            <a:r>
              <a:rPr lang="sk-SK" dirty="0"/>
              <a:t> </a:t>
            </a:r>
            <a:r>
              <a:rPr lang="sk-SK" dirty="0" err="1"/>
              <a:t>Research</a:t>
            </a:r>
            <a:endParaRPr lang="sk-SK" dirty="0"/>
          </a:p>
        </p:txBody>
      </p:sp>
    </p:spTree>
    <p:extLst>
      <p:ext uri="{BB962C8B-B14F-4D97-AF65-F5344CB8AC3E}">
        <p14:creationId xmlns:p14="http://schemas.microsoft.com/office/powerpoint/2010/main" val="3044579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err="1"/>
              <a:t>Designing</a:t>
            </a:r>
            <a:r>
              <a:rPr lang="sk-SK" b="1" dirty="0"/>
              <a:t> a </a:t>
            </a:r>
            <a:r>
              <a:rPr lang="sk-SK" b="1" dirty="0" err="1"/>
              <a:t>Questionnaire</a:t>
            </a:r>
            <a:endParaRPr lang="sk-SK" b="1" dirty="0"/>
          </a:p>
        </p:txBody>
      </p:sp>
      <p:sp>
        <p:nvSpPr>
          <p:cNvPr id="3" name="Zástupný symbol obsahu 2"/>
          <p:cNvSpPr>
            <a:spLocks noGrp="1"/>
          </p:cNvSpPr>
          <p:nvPr>
            <p:ph idx="1"/>
          </p:nvPr>
        </p:nvSpPr>
        <p:spPr/>
        <p:txBody>
          <a:bodyPr>
            <a:normAutofit fontScale="70000" lnSpcReduction="20000"/>
          </a:bodyPr>
          <a:lstStyle/>
          <a:p>
            <a:r>
              <a:rPr lang="en-US" dirty="0"/>
              <a:t>Most problems with questionnaire analysis can be traced back to the design phase of the project. </a:t>
            </a:r>
            <a:r>
              <a:rPr lang="en-US" b="1" dirty="0"/>
              <a:t>Well-defined goals are the best way to assure a good questionnaire design. </a:t>
            </a:r>
            <a:r>
              <a:rPr lang="en-US" dirty="0"/>
              <a:t>When the goals of a study can be expressed in a few clear and concise sentences, the design of the questionnaire becomes considerably easier. </a:t>
            </a:r>
            <a:r>
              <a:rPr lang="en-US" b="1" dirty="0"/>
              <a:t>The questionnaire is developed to directly address the goals of the study.</a:t>
            </a:r>
          </a:p>
          <a:p>
            <a:r>
              <a:rPr lang="en-US" dirty="0"/>
              <a:t>One of the best ways to </a:t>
            </a:r>
            <a:r>
              <a:rPr lang="en-US" b="1" dirty="0"/>
              <a:t>clarify your study goals </a:t>
            </a:r>
            <a:r>
              <a:rPr lang="en-US" dirty="0"/>
              <a:t>is to decide how you intend to use the information. Do this before you begin designing the study. This sounds obvious, but many researchers neglect this task. Why do research if the results will not be used? </a:t>
            </a:r>
          </a:p>
          <a:p>
            <a:r>
              <a:rPr lang="en-US" dirty="0"/>
              <a:t>Be sure to commit the study goals to writing. Whenever you are unsure of a question, refer to the study goals and a solution will become clear. </a:t>
            </a:r>
            <a:r>
              <a:rPr lang="en-US" b="1" dirty="0"/>
              <a:t>Ask only questions that directly address the study goals. </a:t>
            </a:r>
            <a:r>
              <a:rPr lang="en-US" dirty="0"/>
              <a:t>Avoid the temptation to ask questions because it would be "interesting to know".</a:t>
            </a:r>
          </a:p>
          <a:p>
            <a:r>
              <a:rPr lang="en-US" dirty="0"/>
              <a:t>As a general rule, with only a few exceptions, </a:t>
            </a:r>
            <a:r>
              <a:rPr lang="en-US" b="1" dirty="0"/>
              <a:t>long questionnaires get less response than short questionnaires. Keep your questionnaire short</a:t>
            </a:r>
            <a:r>
              <a:rPr lang="en-US" dirty="0"/>
              <a:t>. In fact, the shorter the better. </a:t>
            </a:r>
            <a:r>
              <a:rPr lang="en-US" b="1" dirty="0"/>
              <a:t>Response rate is the single most important indicator of how much confidence you can place in the results. </a:t>
            </a:r>
            <a:r>
              <a:rPr lang="en-US" dirty="0"/>
              <a:t>A low response rate can be devastating to a study. Therefore, you must do everything possible to maximize the response rate. One of the most effective methods of maximizing response is to shorten the questionnaire.</a:t>
            </a:r>
          </a:p>
          <a:p>
            <a:pPr marL="0" indent="0">
              <a:buNone/>
            </a:pPr>
            <a:endParaRPr lang="sk-SK" dirty="0"/>
          </a:p>
        </p:txBody>
      </p:sp>
    </p:spTree>
    <p:extLst>
      <p:ext uri="{BB962C8B-B14F-4D97-AF65-F5344CB8AC3E}">
        <p14:creationId xmlns:p14="http://schemas.microsoft.com/office/powerpoint/2010/main" val="4025219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err="1"/>
              <a:t>Designing</a:t>
            </a:r>
            <a:r>
              <a:rPr lang="sk-SK" b="1" dirty="0"/>
              <a:t> a </a:t>
            </a:r>
            <a:r>
              <a:rPr lang="sk-SK" b="1" dirty="0" err="1"/>
              <a:t>Questionnaire</a:t>
            </a:r>
            <a:endParaRPr lang="sk-SK" b="1" dirty="0"/>
          </a:p>
        </p:txBody>
      </p:sp>
      <p:sp>
        <p:nvSpPr>
          <p:cNvPr id="3" name="Zástupný symbol obsahu 2"/>
          <p:cNvSpPr>
            <a:spLocks noGrp="1"/>
          </p:cNvSpPr>
          <p:nvPr>
            <p:ph idx="1"/>
          </p:nvPr>
        </p:nvSpPr>
        <p:spPr/>
        <p:txBody>
          <a:bodyPr>
            <a:normAutofit fontScale="85000" lnSpcReduction="20000"/>
          </a:bodyPr>
          <a:lstStyle/>
          <a:p>
            <a:r>
              <a:rPr lang="en-US" dirty="0"/>
              <a:t>One important way to assure a successful survey is to </a:t>
            </a:r>
            <a:r>
              <a:rPr lang="en-US" b="1" dirty="0"/>
              <a:t>include other experts and relevant decision-makers in the questionnaire design process.</a:t>
            </a:r>
            <a:r>
              <a:rPr lang="en-US" dirty="0"/>
              <a:t> Their suggestions will improve the questionnaire and they will subsequently have more confidence in the results.</a:t>
            </a:r>
          </a:p>
          <a:p>
            <a:r>
              <a:rPr lang="en-US" b="1" dirty="0"/>
              <a:t>Formulate a plan for doing the statistical analysis during the design stage</a:t>
            </a:r>
            <a:r>
              <a:rPr lang="en-US" dirty="0"/>
              <a:t> of the project. Know how every question will be analyzed and be </a:t>
            </a:r>
            <a:r>
              <a:rPr lang="en-US" b="1" dirty="0"/>
              <a:t>prepared to handle missing data</a:t>
            </a:r>
            <a:r>
              <a:rPr lang="en-US" dirty="0"/>
              <a:t>. If you cannot specify how you intend to analyze a question or use the information, do not use it in the survey.</a:t>
            </a:r>
            <a:endParaRPr lang="sk-SK" dirty="0"/>
          </a:p>
          <a:p>
            <a:r>
              <a:rPr lang="en-US" dirty="0"/>
              <a:t>Give your questionnaire </a:t>
            </a:r>
            <a:r>
              <a:rPr lang="en-US" b="1" dirty="0"/>
              <a:t>a title that is short and meaningful to the respondent</a:t>
            </a:r>
            <a:r>
              <a:rPr lang="en-US" dirty="0"/>
              <a:t>. A questionnaire with a title is generally perceived to be more credible than one without.</a:t>
            </a:r>
            <a:endParaRPr lang="sk-SK" dirty="0"/>
          </a:p>
          <a:p>
            <a:r>
              <a:rPr lang="en-US" dirty="0"/>
              <a:t>Include </a:t>
            </a:r>
            <a:r>
              <a:rPr lang="en-US" b="1" dirty="0"/>
              <a:t>clear and concise instructions on how to complete the questionnaire</a:t>
            </a:r>
            <a:r>
              <a:rPr lang="en-US" dirty="0"/>
              <a:t>. These must be very easy to understand, so use short sentences and basic vocabulary.</a:t>
            </a:r>
          </a:p>
          <a:p>
            <a:endParaRPr lang="en-US" dirty="0"/>
          </a:p>
        </p:txBody>
      </p:sp>
    </p:spTree>
    <p:extLst>
      <p:ext uri="{BB962C8B-B14F-4D97-AF65-F5344CB8AC3E}">
        <p14:creationId xmlns:p14="http://schemas.microsoft.com/office/powerpoint/2010/main" val="1192127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err="1"/>
              <a:t>Designing</a:t>
            </a:r>
            <a:r>
              <a:rPr lang="sk-SK" b="1" dirty="0"/>
              <a:t> a </a:t>
            </a:r>
            <a:r>
              <a:rPr lang="sk-SK" b="1" dirty="0" err="1"/>
              <a:t>Questionnaire</a:t>
            </a:r>
            <a:endParaRPr lang="sk-SK" b="1" dirty="0"/>
          </a:p>
        </p:txBody>
      </p:sp>
      <p:sp>
        <p:nvSpPr>
          <p:cNvPr id="3" name="Zástupný symbol obsahu 2"/>
          <p:cNvSpPr>
            <a:spLocks noGrp="1"/>
          </p:cNvSpPr>
          <p:nvPr>
            <p:ph idx="1"/>
          </p:nvPr>
        </p:nvSpPr>
        <p:spPr>
          <a:xfrm>
            <a:off x="838200" y="1371600"/>
            <a:ext cx="10515600" cy="4805363"/>
          </a:xfrm>
        </p:spPr>
        <p:txBody>
          <a:bodyPr>
            <a:normAutofit fontScale="85000" lnSpcReduction="20000"/>
          </a:bodyPr>
          <a:lstStyle/>
          <a:p>
            <a:r>
              <a:rPr lang="en-US" dirty="0"/>
              <a:t>Begin with a few non-threatening and interesting items. If the first items are too threatening or "boring", there is little chance that the person will complete the questionnaire. People generally look at the first few questions before deciding whether or not to complete the questionnaire. Make them want to continue </a:t>
            </a:r>
            <a:r>
              <a:rPr lang="en-US" b="1" dirty="0"/>
              <a:t>by putting interesting questions first</a:t>
            </a:r>
            <a:r>
              <a:rPr lang="en-US" dirty="0"/>
              <a:t>. Place the most important items in the first half of the questionnaire. </a:t>
            </a:r>
          </a:p>
          <a:p>
            <a:r>
              <a:rPr lang="en-US" b="1" dirty="0"/>
              <a:t>Use simple and direct language</a:t>
            </a:r>
            <a:r>
              <a:rPr lang="en-US" dirty="0"/>
              <a:t>. The questions must be clearly understood by the respondent. The wording of a question should be simple and to the point. Do not use uncommon words or long sentences. Make items as brief as possible. This will reduce misunderstandings and make the questionnaire appear easier to complete. </a:t>
            </a:r>
            <a:r>
              <a:rPr lang="en-US" b="1" dirty="0"/>
              <a:t>One way to eliminate misunderstandings is to emphasize crucial words in each item by using bold, italics or underlining</a:t>
            </a:r>
            <a:r>
              <a:rPr lang="en-US" dirty="0"/>
              <a:t>.</a:t>
            </a:r>
          </a:p>
          <a:p>
            <a:r>
              <a:rPr lang="en-US" dirty="0"/>
              <a:t>Leave </a:t>
            </a:r>
            <a:r>
              <a:rPr lang="en-US" b="1" dirty="0"/>
              <a:t>adequate space for respondents to make comments</a:t>
            </a:r>
            <a:r>
              <a:rPr lang="en-US" dirty="0"/>
              <a:t>. Leaving space for comments will provide valuable information not captured by the response categories. Leaving white space also makes the questionnaire look easier and this increases response.</a:t>
            </a:r>
          </a:p>
          <a:p>
            <a:endParaRPr lang="sk-SK" dirty="0"/>
          </a:p>
        </p:txBody>
      </p:sp>
    </p:spTree>
    <p:extLst>
      <p:ext uri="{BB962C8B-B14F-4D97-AF65-F5344CB8AC3E}">
        <p14:creationId xmlns:p14="http://schemas.microsoft.com/office/powerpoint/2010/main" val="3510937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err="1"/>
              <a:t>Designing</a:t>
            </a:r>
            <a:r>
              <a:rPr lang="sk-SK" b="1" dirty="0"/>
              <a:t> a </a:t>
            </a:r>
            <a:r>
              <a:rPr lang="sk-SK" b="1" dirty="0" err="1"/>
              <a:t>Questionnaire</a:t>
            </a:r>
            <a:endParaRPr lang="sk-SK" b="1" dirty="0"/>
          </a:p>
        </p:txBody>
      </p:sp>
      <p:sp>
        <p:nvSpPr>
          <p:cNvPr id="3" name="Zástupný symbol obsahu 2"/>
          <p:cNvSpPr>
            <a:spLocks noGrp="1"/>
          </p:cNvSpPr>
          <p:nvPr>
            <p:ph idx="1"/>
          </p:nvPr>
        </p:nvSpPr>
        <p:spPr>
          <a:xfrm>
            <a:off x="838200" y="1536700"/>
            <a:ext cx="10515600" cy="4737100"/>
          </a:xfrm>
        </p:spPr>
        <p:txBody>
          <a:bodyPr>
            <a:normAutofit fontScale="85000" lnSpcReduction="20000"/>
          </a:bodyPr>
          <a:lstStyle/>
          <a:p>
            <a:r>
              <a:rPr lang="en-US" dirty="0"/>
              <a:t>Hold the respondent's interest. </a:t>
            </a:r>
            <a:r>
              <a:rPr lang="en-US" b="1" dirty="0"/>
              <a:t>We want the respondent to complete our questionnaire</a:t>
            </a:r>
            <a:r>
              <a:rPr lang="en-US" dirty="0"/>
              <a:t>. One way to keep a questionnaire interesting is to </a:t>
            </a:r>
            <a:r>
              <a:rPr lang="en-US" b="1" dirty="0"/>
              <a:t>provide variety in the type of items used. </a:t>
            </a:r>
            <a:r>
              <a:rPr lang="en-US" dirty="0"/>
              <a:t>Varying the questioning format will also prevent respondents from falling into "response sets". At the same time, it is important to </a:t>
            </a:r>
            <a:r>
              <a:rPr lang="en-US" b="1" dirty="0"/>
              <a:t>group items into coherent categories. </a:t>
            </a:r>
            <a:r>
              <a:rPr lang="en-US" dirty="0"/>
              <a:t>All items should flow smoothly from one to the next.</a:t>
            </a:r>
          </a:p>
          <a:p>
            <a:r>
              <a:rPr lang="en-US" dirty="0"/>
              <a:t>Be creative</a:t>
            </a:r>
            <a:r>
              <a:rPr lang="sk-SK" dirty="0"/>
              <a:t> and </a:t>
            </a:r>
            <a:r>
              <a:rPr lang="sk-SK" b="1" dirty="0" err="1"/>
              <a:t>prepare</a:t>
            </a:r>
            <a:r>
              <a:rPr lang="sk-SK" b="1" dirty="0"/>
              <a:t> </a:t>
            </a:r>
            <a:r>
              <a:rPr lang="sk-SK" b="1" dirty="0" err="1"/>
              <a:t>good</a:t>
            </a:r>
            <a:r>
              <a:rPr lang="sk-SK" b="1" dirty="0"/>
              <a:t> </a:t>
            </a:r>
            <a:r>
              <a:rPr lang="sk-SK" b="1" dirty="0" err="1"/>
              <a:t>looking</a:t>
            </a:r>
            <a:r>
              <a:rPr lang="sk-SK" b="1" dirty="0"/>
              <a:t> </a:t>
            </a:r>
            <a:r>
              <a:rPr lang="sk-SK" b="1" dirty="0" err="1"/>
              <a:t>questionnaire</a:t>
            </a:r>
            <a:r>
              <a:rPr lang="sk-SK" dirty="0"/>
              <a:t>.</a:t>
            </a:r>
            <a:r>
              <a:rPr lang="en-US" dirty="0"/>
              <a:t> Try different colored inks and paper. The object is to make your questionnaire stand out from all the others the respondent receives.</a:t>
            </a:r>
          </a:p>
          <a:p>
            <a:r>
              <a:rPr lang="en-US" b="1" dirty="0"/>
              <a:t>Make it convenient</a:t>
            </a:r>
            <a:r>
              <a:rPr lang="en-US" dirty="0"/>
              <a:t>. The easier it is for the respondent to complete the questionnaire the better. The final test of a questionnaire is to try it on representatives of the target audience</a:t>
            </a:r>
            <a:r>
              <a:rPr lang="sk-SK" dirty="0"/>
              <a:t> (</a:t>
            </a:r>
            <a:r>
              <a:rPr lang="sk-SK" b="1" dirty="0"/>
              <a:t>pilot, </a:t>
            </a:r>
            <a:r>
              <a:rPr lang="sk-SK" b="1" dirty="0" err="1"/>
              <a:t>pretest</a:t>
            </a:r>
            <a:r>
              <a:rPr lang="sk-SK" dirty="0"/>
              <a:t>).</a:t>
            </a:r>
            <a:r>
              <a:rPr lang="en-US" dirty="0"/>
              <a:t> If there are problems with the questionnaire, they almost always show up here. If possible, be present while respondent</a:t>
            </a:r>
            <a:r>
              <a:rPr lang="sk-SK" dirty="0"/>
              <a:t>s</a:t>
            </a:r>
            <a:r>
              <a:rPr lang="en-US" dirty="0"/>
              <a:t> </a:t>
            </a:r>
            <a:r>
              <a:rPr lang="sk-SK" dirty="0"/>
              <a:t>are</a:t>
            </a:r>
            <a:r>
              <a:rPr lang="en-US" dirty="0"/>
              <a:t> completing the questionnaire and tell </a:t>
            </a:r>
            <a:r>
              <a:rPr lang="sk-SK" dirty="0" err="1"/>
              <a:t>them</a:t>
            </a:r>
            <a:r>
              <a:rPr lang="en-US" dirty="0"/>
              <a:t> that it is okay to ask you for clarification of any item. The questions </a:t>
            </a:r>
            <a:r>
              <a:rPr lang="sk-SK" dirty="0" err="1"/>
              <a:t>they</a:t>
            </a:r>
            <a:r>
              <a:rPr lang="en-US" dirty="0"/>
              <a:t> asks are indicative of problems in the questionnaire</a:t>
            </a:r>
            <a:r>
              <a:rPr lang="sk-SK" dirty="0"/>
              <a:t>.</a:t>
            </a:r>
            <a:endParaRPr lang="en-US" dirty="0"/>
          </a:p>
          <a:p>
            <a:endParaRPr lang="sk-SK" dirty="0"/>
          </a:p>
        </p:txBody>
      </p:sp>
    </p:spTree>
    <p:extLst>
      <p:ext uri="{BB962C8B-B14F-4D97-AF65-F5344CB8AC3E}">
        <p14:creationId xmlns:p14="http://schemas.microsoft.com/office/powerpoint/2010/main" val="3802246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err="1"/>
              <a:t>Order</a:t>
            </a:r>
            <a:r>
              <a:rPr lang="sk-SK" b="1" dirty="0"/>
              <a:t> of </a:t>
            </a:r>
            <a:r>
              <a:rPr lang="sk-SK" b="1" dirty="0" err="1"/>
              <a:t>the</a:t>
            </a:r>
            <a:r>
              <a:rPr lang="sk-SK" b="1" dirty="0"/>
              <a:t> </a:t>
            </a:r>
            <a:r>
              <a:rPr lang="sk-SK" b="1" dirty="0" err="1"/>
              <a:t>Questions</a:t>
            </a:r>
            <a:endParaRPr lang="sk-SK" dirty="0"/>
          </a:p>
        </p:txBody>
      </p:sp>
      <p:sp>
        <p:nvSpPr>
          <p:cNvPr id="3" name="Zástupný symbol obsahu 2"/>
          <p:cNvSpPr>
            <a:spLocks noGrp="1"/>
          </p:cNvSpPr>
          <p:nvPr>
            <p:ph idx="1"/>
          </p:nvPr>
        </p:nvSpPr>
        <p:spPr/>
        <p:txBody>
          <a:bodyPr>
            <a:normAutofit lnSpcReduction="10000"/>
          </a:bodyPr>
          <a:lstStyle/>
          <a:p>
            <a:r>
              <a:rPr lang="en-US" dirty="0"/>
              <a:t>Items on a questionnaire should be </a:t>
            </a:r>
            <a:r>
              <a:rPr lang="en-US" b="1" dirty="0"/>
              <a:t>grouped into logically coherent sections</a:t>
            </a:r>
            <a:r>
              <a:rPr lang="en-US" dirty="0"/>
              <a:t>. Grouping questions that are similar will make the questionnaire easier to complete, and the respondent will feel more comfortable. </a:t>
            </a:r>
          </a:p>
          <a:p>
            <a:r>
              <a:rPr lang="en-US" dirty="0"/>
              <a:t>Each question should follow comfortably from the previous question. Writing a questionnaire is similar to writing anything else. </a:t>
            </a:r>
            <a:r>
              <a:rPr lang="en-US" b="1" dirty="0"/>
              <a:t>Transitions between questions should be smooth. </a:t>
            </a:r>
            <a:r>
              <a:rPr lang="en-US" dirty="0"/>
              <a:t>Questionnaires that jump from one unrelated topic to another feel disjointed and are not likely to produce high response rates.</a:t>
            </a:r>
          </a:p>
          <a:p>
            <a:r>
              <a:rPr lang="en-US" dirty="0"/>
              <a:t>It is not clear whether or not question-order affects response. </a:t>
            </a:r>
            <a:r>
              <a:rPr lang="sk-SK" dirty="0"/>
              <a:t>So </a:t>
            </a:r>
            <a:r>
              <a:rPr lang="sk-SK" dirty="0" err="1"/>
              <a:t>if</a:t>
            </a:r>
            <a:r>
              <a:rPr lang="sk-SK" dirty="0"/>
              <a:t> </a:t>
            </a:r>
            <a:r>
              <a:rPr lang="sk-SK" dirty="0" err="1"/>
              <a:t>you</a:t>
            </a:r>
            <a:r>
              <a:rPr lang="sk-SK" dirty="0"/>
              <a:t> </a:t>
            </a:r>
            <a:r>
              <a:rPr lang="sk-SK" dirty="0" err="1"/>
              <a:t>put</a:t>
            </a:r>
            <a:r>
              <a:rPr lang="sk-SK" dirty="0"/>
              <a:t> </a:t>
            </a:r>
            <a:r>
              <a:rPr lang="en-US" dirty="0"/>
              <a:t>general questions before specific</a:t>
            </a:r>
            <a:r>
              <a:rPr lang="sk-SK" dirty="0"/>
              <a:t> or </a:t>
            </a:r>
            <a:r>
              <a:rPr lang="sk-SK" dirty="0" err="1"/>
              <a:t>vice</a:t>
            </a:r>
            <a:r>
              <a:rPr lang="sk-SK" dirty="0"/>
              <a:t> </a:t>
            </a:r>
            <a:r>
              <a:rPr lang="sk-SK" dirty="0" err="1"/>
              <a:t>versa</a:t>
            </a:r>
            <a:r>
              <a:rPr lang="sk-SK" dirty="0"/>
              <a:t> </a:t>
            </a:r>
            <a:r>
              <a:rPr lang="sk-SK" dirty="0" err="1"/>
              <a:t>is</a:t>
            </a:r>
            <a:r>
              <a:rPr lang="sk-SK" dirty="0"/>
              <a:t> </a:t>
            </a:r>
            <a:r>
              <a:rPr lang="sk-SK" dirty="0" err="1"/>
              <a:t>up</a:t>
            </a:r>
            <a:r>
              <a:rPr lang="sk-SK" dirty="0"/>
              <a:t> to </a:t>
            </a:r>
            <a:r>
              <a:rPr lang="sk-SK" dirty="0" err="1"/>
              <a:t>you</a:t>
            </a:r>
            <a:r>
              <a:rPr lang="sk-SK" dirty="0"/>
              <a:t>.</a:t>
            </a:r>
          </a:p>
        </p:txBody>
      </p:sp>
    </p:spTree>
    <p:extLst>
      <p:ext uri="{BB962C8B-B14F-4D97-AF65-F5344CB8AC3E}">
        <p14:creationId xmlns:p14="http://schemas.microsoft.com/office/powerpoint/2010/main" val="3030100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err="1"/>
              <a:t>Length</a:t>
            </a:r>
            <a:r>
              <a:rPr lang="sk-SK" b="1" dirty="0"/>
              <a:t> of a </a:t>
            </a:r>
            <a:r>
              <a:rPr lang="sk-SK" b="1" dirty="0" err="1"/>
              <a:t>Questionnaire</a:t>
            </a:r>
            <a:endParaRPr lang="sk-SK" dirty="0"/>
          </a:p>
        </p:txBody>
      </p:sp>
      <p:sp>
        <p:nvSpPr>
          <p:cNvPr id="3" name="Zástupný symbol obsahu 2"/>
          <p:cNvSpPr>
            <a:spLocks noGrp="1"/>
          </p:cNvSpPr>
          <p:nvPr>
            <p:ph idx="1"/>
          </p:nvPr>
        </p:nvSpPr>
        <p:spPr/>
        <p:txBody>
          <a:bodyPr>
            <a:normAutofit/>
          </a:bodyPr>
          <a:lstStyle/>
          <a:p>
            <a:r>
              <a:rPr lang="en-US" dirty="0"/>
              <a:t>As a general rule, </a:t>
            </a:r>
            <a:r>
              <a:rPr lang="en-US" b="1" dirty="0"/>
              <a:t>long questionnaires get less response than short questionnaires. </a:t>
            </a:r>
            <a:r>
              <a:rPr lang="en-US" dirty="0"/>
              <a:t>More important than length is question content. A subject is more likely to respond if they are involved and interested in the research topic. Questions should be meaningful and interesting to the respondent. </a:t>
            </a:r>
          </a:p>
          <a:p>
            <a:r>
              <a:rPr lang="en-US" dirty="0"/>
              <a:t>When conducting Internet surveys, try to make the pages short enough so they appear in one screen that requires minimal scrolling. Respondents' answers are recorded only when a submit button is pressed. If your pages are too long, and the respondent doesn't complete a page, their answers for that page will not be captured.</a:t>
            </a:r>
          </a:p>
        </p:txBody>
      </p:sp>
    </p:spTree>
    <p:extLst>
      <p:ext uri="{BB962C8B-B14F-4D97-AF65-F5344CB8AC3E}">
        <p14:creationId xmlns:p14="http://schemas.microsoft.com/office/powerpoint/2010/main" val="2642297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err="1"/>
              <a:t>Question</a:t>
            </a:r>
            <a:r>
              <a:rPr lang="sk-SK" b="1" dirty="0"/>
              <a:t> </a:t>
            </a:r>
            <a:r>
              <a:rPr lang="sk-SK" b="1" dirty="0" err="1"/>
              <a:t>Wording</a:t>
            </a:r>
            <a:br>
              <a:rPr lang="sk-SK" b="1" dirty="0"/>
            </a:br>
            <a:endParaRPr lang="sk-SK" dirty="0"/>
          </a:p>
        </p:txBody>
      </p:sp>
      <p:sp>
        <p:nvSpPr>
          <p:cNvPr id="3" name="Zástupný symbol obsahu 2"/>
          <p:cNvSpPr>
            <a:spLocks noGrp="1"/>
          </p:cNvSpPr>
          <p:nvPr>
            <p:ph idx="1"/>
          </p:nvPr>
        </p:nvSpPr>
        <p:spPr/>
        <p:txBody>
          <a:bodyPr>
            <a:normAutofit fontScale="92500" lnSpcReduction="10000"/>
          </a:bodyPr>
          <a:lstStyle/>
          <a:p>
            <a:r>
              <a:rPr lang="en-US" dirty="0"/>
              <a:t>Many investigators have confirmed that slight changes in the way questions are worded can have a significant impact on how people respond. </a:t>
            </a:r>
            <a:endParaRPr lang="sk-SK" dirty="0"/>
          </a:p>
          <a:p>
            <a:r>
              <a:rPr lang="en-US" dirty="0"/>
              <a:t>Words like </a:t>
            </a:r>
            <a:r>
              <a:rPr lang="en-US" i="1" dirty="0"/>
              <a:t>usually</a:t>
            </a:r>
            <a:r>
              <a:rPr lang="en-US" dirty="0"/>
              <a:t>, </a:t>
            </a:r>
            <a:r>
              <a:rPr lang="en-US" i="1" dirty="0"/>
              <a:t>often</a:t>
            </a:r>
            <a:r>
              <a:rPr lang="en-US" dirty="0"/>
              <a:t>, </a:t>
            </a:r>
            <a:r>
              <a:rPr lang="en-US" i="1" dirty="0"/>
              <a:t>sometimes</a:t>
            </a:r>
            <a:r>
              <a:rPr lang="en-US" dirty="0"/>
              <a:t>, </a:t>
            </a:r>
            <a:r>
              <a:rPr lang="en-US" i="1" dirty="0"/>
              <a:t>occasionally</a:t>
            </a:r>
            <a:r>
              <a:rPr lang="en-US" dirty="0"/>
              <a:t>, </a:t>
            </a:r>
            <a:r>
              <a:rPr lang="en-US" i="1" dirty="0"/>
              <a:t>seldom</a:t>
            </a:r>
            <a:r>
              <a:rPr lang="en-US" dirty="0"/>
              <a:t>, and </a:t>
            </a:r>
            <a:r>
              <a:rPr lang="en-US" i="1" dirty="0"/>
              <a:t>rarely</a:t>
            </a:r>
            <a:r>
              <a:rPr lang="en-US" dirty="0"/>
              <a:t> are "commonly" used in questionnaires, although it is clear that they do not mean the same thing to all people. Some adjectives have high variability and others have low variability. </a:t>
            </a:r>
            <a:r>
              <a:rPr lang="en-US" b="1" dirty="0"/>
              <a:t>The following adjectives have highly variable meanings and should be avoided in surveys</a:t>
            </a:r>
            <a:r>
              <a:rPr lang="en-US" dirty="0"/>
              <a:t>:</a:t>
            </a:r>
            <a:r>
              <a:rPr lang="en-US" i="1" dirty="0"/>
              <a:t> most, numerous, a substantial majority, a minority of, a large proportion of, a significant number</a:t>
            </a:r>
            <a:r>
              <a:rPr lang="en-US" dirty="0"/>
              <a:t> </a:t>
            </a:r>
            <a:r>
              <a:rPr lang="en-US" i="1" dirty="0"/>
              <a:t>of, many, a considerable number of</a:t>
            </a:r>
            <a:r>
              <a:rPr lang="en-US" dirty="0"/>
              <a:t>, and </a:t>
            </a:r>
            <a:r>
              <a:rPr lang="en-US" i="1" dirty="0"/>
              <a:t>several</a:t>
            </a:r>
            <a:r>
              <a:rPr lang="en-US" dirty="0"/>
              <a:t>. Other adjectives produce less variability and generally have more shared meaning. These are: </a:t>
            </a:r>
            <a:r>
              <a:rPr lang="en-US" i="1" dirty="0"/>
              <a:t>lots, almost all, virtually all, nearly all, a majority of, a consensus of, a small number of, not very many of, almost none, hardly any, a couple,</a:t>
            </a:r>
            <a:r>
              <a:rPr lang="en-US" dirty="0"/>
              <a:t> and </a:t>
            </a:r>
            <a:r>
              <a:rPr lang="en-US" i="1" dirty="0"/>
              <a:t>a few</a:t>
            </a:r>
            <a:r>
              <a:rPr lang="en-US" dirty="0"/>
              <a:t>.</a:t>
            </a:r>
          </a:p>
          <a:p>
            <a:endParaRPr lang="sk-SK" dirty="0"/>
          </a:p>
        </p:txBody>
      </p:sp>
      <p:pic>
        <p:nvPicPr>
          <p:cNvPr id="1025" name="Picture 1" descr="Previo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8125" cy="24765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Nex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38125" cy="2476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Previo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8125" cy="2476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Nex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38125" cy="247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0166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err="1"/>
              <a:t>Sampling</a:t>
            </a:r>
            <a:r>
              <a:rPr lang="sk-SK" b="1" dirty="0"/>
              <a:t> </a:t>
            </a:r>
            <a:r>
              <a:rPr lang="sk-SK" b="1" dirty="0" err="1"/>
              <a:t>methods</a:t>
            </a:r>
            <a:endParaRPr lang="sk-SK" b="1" dirty="0"/>
          </a:p>
        </p:txBody>
      </p:sp>
      <p:sp>
        <p:nvSpPr>
          <p:cNvPr id="3" name="Zástupný symbol obsahu 2"/>
          <p:cNvSpPr>
            <a:spLocks noGrp="1"/>
          </p:cNvSpPr>
          <p:nvPr>
            <p:ph idx="1"/>
          </p:nvPr>
        </p:nvSpPr>
        <p:spPr/>
        <p:txBody>
          <a:bodyPr>
            <a:normAutofit fontScale="92500" lnSpcReduction="10000"/>
          </a:bodyPr>
          <a:lstStyle/>
          <a:p>
            <a:pPr marL="0" indent="0">
              <a:buNone/>
            </a:pPr>
            <a:r>
              <a:rPr lang="en-US" dirty="0"/>
              <a:t>Sampling methods are classified as either </a:t>
            </a:r>
            <a:r>
              <a:rPr lang="en-US" b="1" i="1" dirty="0"/>
              <a:t>probability</a:t>
            </a:r>
            <a:r>
              <a:rPr lang="en-US" b="1" dirty="0"/>
              <a:t> or </a:t>
            </a:r>
            <a:r>
              <a:rPr lang="en-US" b="1" i="1" dirty="0"/>
              <a:t>nonprobability</a:t>
            </a:r>
            <a:r>
              <a:rPr lang="en-US" dirty="0"/>
              <a:t>. </a:t>
            </a:r>
            <a:endParaRPr lang="sk-SK" dirty="0"/>
          </a:p>
          <a:p>
            <a:pPr marL="0" indent="0">
              <a:buNone/>
            </a:pPr>
            <a:r>
              <a:rPr lang="en-US" dirty="0"/>
              <a:t>In probability samples, </a:t>
            </a:r>
            <a:r>
              <a:rPr lang="en-US" b="1" dirty="0"/>
              <a:t>each member of the population has a known non-zero probability of being selected</a:t>
            </a:r>
            <a:r>
              <a:rPr lang="en-US" dirty="0"/>
              <a:t>. </a:t>
            </a:r>
            <a:endParaRPr lang="sk-SK" dirty="0"/>
          </a:p>
          <a:p>
            <a:pPr marL="0" indent="0">
              <a:buNone/>
            </a:pPr>
            <a:r>
              <a:rPr lang="en-US" dirty="0"/>
              <a:t>In nonprobability sampling, </a:t>
            </a:r>
            <a:r>
              <a:rPr lang="en-US" b="1" dirty="0"/>
              <a:t>members are selected from the population in some nonrandom manner. </a:t>
            </a:r>
            <a:endParaRPr lang="sk-SK" b="1" dirty="0"/>
          </a:p>
          <a:p>
            <a:pPr marL="0" indent="0">
              <a:buNone/>
            </a:pPr>
            <a:r>
              <a:rPr lang="en-US" dirty="0"/>
              <a:t>The advantage of probability sampling is that </a:t>
            </a:r>
            <a:r>
              <a:rPr lang="en-US" b="1" dirty="0"/>
              <a:t>sampling error can be calculated. </a:t>
            </a:r>
            <a:r>
              <a:rPr lang="en-US" dirty="0"/>
              <a:t>Sampling error is the degree to which a sample might differ from the population. When inferring to the population, results are reported plus or minus the sampling error. </a:t>
            </a:r>
            <a:endParaRPr lang="sk-SK" dirty="0"/>
          </a:p>
          <a:p>
            <a:pPr marL="0" indent="0">
              <a:buNone/>
            </a:pPr>
            <a:r>
              <a:rPr lang="en-US" dirty="0"/>
              <a:t>In nonprobability sampling, </a:t>
            </a:r>
            <a:r>
              <a:rPr lang="en-US" b="1" dirty="0"/>
              <a:t>the degree to which the sample differs from the population remains unknown.</a:t>
            </a:r>
            <a:endParaRPr lang="sk-SK" b="1" dirty="0"/>
          </a:p>
        </p:txBody>
      </p:sp>
    </p:spTree>
    <p:extLst>
      <p:ext uri="{BB962C8B-B14F-4D97-AF65-F5344CB8AC3E}">
        <p14:creationId xmlns:p14="http://schemas.microsoft.com/office/powerpoint/2010/main" val="2084377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obsahu 3"/>
          <p:cNvPicPr>
            <a:picLocks noGrp="1" noChangeAspect="1"/>
          </p:cNvPicPr>
          <p:nvPr>
            <p:ph idx="1"/>
          </p:nvPr>
        </p:nvPicPr>
        <p:blipFill rotWithShape="1">
          <a:blip r:embed="rId2"/>
          <a:srcRect l="25717" t="47355" r="31321" b="14703"/>
          <a:stretch/>
        </p:blipFill>
        <p:spPr>
          <a:xfrm>
            <a:off x="1485900" y="375890"/>
            <a:ext cx="8864600" cy="6263036"/>
          </a:xfrm>
          <a:prstGeom prst="rect">
            <a:avLst/>
          </a:prstGeom>
        </p:spPr>
      </p:pic>
    </p:spTree>
    <p:extLst>
      <p:ext uri="{BB962C8B-B14F-4D97-AF65-F5344CB8AC3E}">
        <p14:creationId xmlns:p14="http://schemas.microsoft.com/office/powerpoint/2010/main" val="3016608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p:cNvPicPr>
            <a:picLocks noChangeAspect="1"/>
          </p:cNvPicPr>
          <p:nvPr/>
        </p:nvPicPr>
        <p:blipFill rotWithShape="1">
          <a:blip r:embed="rId2"/>
          <a:srcRect l="26000" t="37963" r="27777" b="27963"/>
          <a:stretch/>
        </p:blipFill>
        <p:spPr>
          <a:xfrm>
            <a:off x="1079500" y="858390"/>
            <a:ext cx="9486900" cy="5594838"/>
          </a:xfrm>
          <a:prstGeom prst="rect">
            <a:avLst/>
          </a:prstGeom>
        </p:spPr>
      </p:pic>
    </p:spTree>
    <p:extLst>
      <p:ext uri="{BB962C8B-B14F-4D97-AF65-F5344CB8AC3E}">
        <p14:creationId xmlns:p14="http://schemas.microsoft.com/office/powerpoint/2010/main" val="3568477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dirty="0"/>
          </a:p>
        </p:txBody>
      </p:sp>
      <p:sp>
        <p:nvSpPr>
          <p:cNvPr id="3" name="Zástupný symbol obsahu 2"/>
          <p:cNvSpPr>
            <a:spLocks noGrp="1"/>
          </p:cNvSpPr>
          <p:nvPr>
            <p:ph idx="1"/>
          </p:nvPr>
        </p:nvSpPr>
        <p:spPr/>
        <p:txBody>
          <a:bodyPr/>
          <a:lstStyle/>
          <a:p>
            <a:r>
              <a:rPr lang="en-US" dirty="0"/>
              <a:t>A questionnaire is a research instrument consisting of a series of questions for the purpose of gathering information from respondents. Questionnaires can be thought of as a kind of written interview. They can be carried out face to face, by telephone, computer or post.</a:t>
            </a:r>
            <a:endParaRPr lang="sk-SK" dirty="0"/>
          </a:p>
          <a:p>
            <a:r>
              <a:rPr lang="en-US" dirty="0"/>
              <a:t>Questionnaires provide a relatively cheap, quick and efficient way of obtaining large amounts of information from a large sample of people. Data can be collected relatively quickly because the researcher would not need to be present when the questionnaires were completed. This is useful for large populations when interviews would be impractical.</a:t>
            </a:r>
            <a:endParaRPr lang="sk-SK" dirty="0"/>
          </a:p>
        </p:txBody>
      </p:sp>
    </p:spTree>
    <p:extLst>
      <p:ext uri="{BB962C8B-B14F-4D97-AF65-F5344CB8AC3E}">
        <p14:creationId xmlns:p14="http://schemas.microsoft.com/office/powerpoint/2010/main" val="3176868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ok 1"/>
          <p:cNvPicPr>
            <a:picLocks noChangeAspect="1"/>
          </p:cNvPicPr>
          <p:nvPr/>
        </p:nvPicPr>
        <p:blipFill rotWithShape="1">
          <a:blip r:embed="rId2"/>
          <a:srcRect l="24667" t="31111" r="28074" b="29074"/>
          <a:stretch/>
        </p:blipFill>
        <p:spPr>
          <a:xfrm>
            <a:off x="990600" y="156341"/>
            <a:ext cx="9575800" cy="6453910"/>
          </a:xfrm>
          <a:prstGeom prst="rect">
            <a:avLst/>
          </a:prstGeom>
        </p:spPr>
      </p:pic>
    </p:spTree>
    <p:extLst>
      <p:ext uri="{BB962C8B-B14F-4D97-AF65-F5344CB8AC3E}">
        <p14:creationId xmlns:p14="http://schemas.microsoft.com/office/powerpoint/2010/main" val="22772127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a:xfrm>
            <a:off x="838200" y="1305017"/>
            <a:ext cx="10515600" cy="4871946"/>
          </a:xfrm>
        </p:spPr>
        <p:txBody>
          <a:bodyPr>
            <a:normAutofit/>
          </a:bodyPr>
          <a:lstStyle/>
          <a:p>
            <a:r>
              <a:rPr lang="en-US" b="1" dirty="0"/>
              <a:t>Stratified sampling</a:t>
            </a:r>
            <a:r>
              <a:rPr lang="en-US" dirty="0"/>
              <a:t> is commonly used probability method that is superior to random sampling because it reduces sampling error. A stratum is a subset of the population that share at least one common characteristic. Examples of stratums might be males and females, or managers and non-managers. The researcher first identifies the relevant stratums and their actual representation in the population. Random sampling is then used to select a </a:t>
            </a:r>
            <a:r>
              <a:rPr lang="en-US" i="1" dirty="0"/>
              <a:t>sufficient</a:t>
            </a:r>
            <a:r>
              <a:rPr lang="en-US" dirty="0"/>
              <a:t> number of subjects from each stratum. "</a:t>
            </a:r>
            <a:r>
              <a:rPr lang="en-US" i="1" dirty="0"/>
              <a:t>Sufficient</a:t>
            </a:r>
            <a:r>
              <a:rPr lang="en-US" dirty="0"/>
              <a:t>" refers to a sample size large enough for us to be reasonably confident that the stratum represents the population. Stratified sampling is often used when one or more of the stratums in the population have a low incidence relative to the other stratums.</a:t>
            </a:r>
            <a:endParaRPr lang="sk-SK" dirty="0"/>
          </a:p>
        </p:txBody>
      </p:sp>
    </p:spTree>
    <p:extLst>
      <p:ext uri="{BB962C8B-B14F-4D97-AF65-F5344CB8AC3E}">
        <p14:creationId xmlns:p14="http://schemas.microsoft.com/office/powerpoint/2010/main" val="1592442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a:xfrm>
            <a:off x="838200" y="1029810"/>
            <a:ext cx="10515600" cy="5147153"/>
          </a:xfrm>
        </p:spPr>
        <p:txBody>
          <a:bodyPr>
            <a:normAutofit lnSpcReduction="10000"/>
          </a:bodyPr>
          <a:lstStyle/>
          <a:p>
            <a:r>
              <a:rPr lang="en-US" b="1" dirty="0"/>
              <a:t>Convenience sampling</a:t>
            </a:r>
            <a:r>
              <a:rPr lang="en-US" dirty="0"/>
              <a:t> is used in exploratory research where the researcher is interested in getting an inexpensive approximation of the truth. As the name implies, the sample is selected because they are convenient. This nonprobability method is often used during preliminary research efforts to get a gross estimate of the results, without incurring the cost or time required to select a random sample.</a:t>
            </a:r>
          </a:p>
          <a:p>
            <a:r>
              <a:rPr lang="en-US" b="1" dirty="0"/>
              <a:t>Judgment sampling</a:t>
            </a:r>
            <a:r>
              <a:rPr lang="en-US" dirty="0"/>
              <a:t> is a common nonprobability method. The researcher selects the sample based on judgment. This is usually and extension of convenience sampling. For example, a researcher may decide to draw the entire sample from one "representative" city, even though the population includes all cities. When using this method, the researcher must be confident that the chosen sample is truly representative of the entire population.</a:t>
            </a:r>
          </a:p>
          <a:p>
            <a:endParaRPr lang="sk-SK" dirty="0"/>
          </a:p>
        </p:txBody>
      </p:sp>
    </p:spTree>
    <p:extLst>
      <p:ext uri="{BB962C8B-B14F-4D97-AF65-F5344CB8AC3E}">
        <p14:creationId xmlns:p14="http://schemas.microsoft.com/office/powerpoint/2010/main" val="1727675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a:xfrm>
            <a:off x="838200" y="967666"/>
            <a:ext cx="10515600" cy="5209297"/>
          </a:xfrm>
        </p:spPr>
        <p:txBody>
          <a:bodyPr>
            <a:normAutofit fontScale="92500" lnSpcReduction="10000"/>
          </a:bodyPr>
          <a:lstStyle/>
          <a:p>
            <a:r>
              <a:rPr lang="en-US" b="1" dirty="0"/>
              <a:t>Quota sampling</a:t>
            </a:r>
            <a:r>
              <a:rPr lang="en-US" dirty="0"/>
              <a:t> is the nonprobability equivalent of stratified sampling. Like stratified sampling, the researcher first identifies the stratums and their proportions as they are represented in the population. Then convenience or judgment sampling is used to select the required number of subjects from each stratum. This differs from stratified sampling, where the stratums are filled by random sampling.</a:t>
            </a:r>
          </a:p>
          <a:p>
            <a:r>
              <a:rPr lang="en-US" b="1" dirty="0"/>
              <a:t>Snowball sampling</a:t>
            </a:r>
            <a:r>
              <a:rPr lang="en-US" dirty="0"/>
              <a:t> is a special nonprobability method used when the desired sample characteristic is rare. It may be extremely difficult or cost prohibitive to locate respondents in these situations. Snowball sampling relies on referrals from initial subjects to generate additional subjects</a:t>
            </a:r>
            <a:r>
              <a:rPr lang="sk-SK" dirty="0"/>
              <a:t> (</a:t>
            </a:r>
            <a:r>
              <a:rPr lang="sk-SK" dirty="0" err="1"/>
              <a:t>drug</a:t>
            </a:r>
            <a:r>
              <a:rPr lang="sk-SK" dirty="0"/>
              <a:t> </a:t>
            </a:r>
            <a:r>
              <a:rPr lang="sk-SK" dirty="0" err="1"/>
              <a:t>users</a:t>
            </a:r>
            <a:r>
              <a:rPr lang="sk-SK" dirty="0"/>
              <a:t>)</a:t>
            </a:r>
            <a:r>
              <a:rPr lang="en-US" dirty="0"/>
              <a:t>. While this technique can dramatically lower search costs, it comes at the expense of introducing bias because the technique itself reduces the likelihood that the sample will represent a good cross section from the population.</a:t>
            </a:r>
          </a:p>
        </p:txBody>
      </p:sp>
      <p:pic>
        <p:nvPicPr>
          <p:cNvPr id="2049" name="Picture 1" descr="Previo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8125" cy="24765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Nex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38125" cy="24765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Previo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8125" cy="2476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Nex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38125" cy="247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1851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21059F-4C3C-4897-92BD-BDBF45CC1BAF}"/>
              </a:ext>
            </a:extLst>
          </p:cNvPr>
          <p:cNvSpPr>
            <a:spLocks noGrp="1"/>
          </p:cNvSpPr>
          <p:nvPr>
            <p:ph type="title"/>
          </p:nvPr>
        </p:nvSpPr>
        <p:spPr/>
        <p:txBody>
          <a:bodyPr/>
          <a:lstStyle/>
          <a:p>
            <a:r>
              <a:rPr lang="sk-SK" b="1" dirty="0"/>
              <a:t>V</a:t>
            </a:r>
            <a:r>
              <a:rPr lang="en-US" b="1" dirty="0" err="1"/>
              <a:t>alidity</a:t>
            </a:r>
            <a:r>
              <a:rPr lang="en-US" b="1" dirty="0"/>
              <a:t> and reliability testing</a:t>
            </a:r>
            <a:endParaRPr lang="sk-SK" b="1" dirty="0"/>
          </a:p>
        </p:txBody>
      </p:sp>
      <p:sp>
        <p:nvSpPr>
          <p:cNvPr id="3" name="Zástupný objekt pre obsah 2">
            <a:extLst>
              <a:ext uri="{FF2B5EF4-FFF2-40B4-BE49-F238E27FC236}">
                <a16:creationId xmlns:a16="http://schemas.microsoft.com/office/drawing/2014/main" id="{BC7DC716-F71D-4980-85F6-153D594167B0}"/>
              </a:ext>
            </a:extLst>
          </p:cNvPr>
          <p:cNvSpPr>
            <a:spLocks noGrp="1"/>
          </p:cNvSpPr>
          <p:nvPr>
            <p:ph idx="1"/>
          </p:nvPr>
        </p:nvSpPr>
        <p:spPr/>
        <p:txBody>
          <a:bodyPr>
            <a:normAutofit/>
          </a:bodyPr>
          <a:lstStyle/>
          <a:p>
            <a:r>
              <a:rPr lang="en-US" sz="2600" b="0" i="0" dirty="0">
                <a:solidFill>
                  <a:srgbClr val="222222"/>
                </a:solidFill>
                <a:effectLst/>
              </a:rPr>
              <a:t>For a </a:t>
            </a:r>
            <a:r>
              <a:rPr lang="en-US" sz="2600" b="0" i="0" u="none" strike="noStrike" dirty="0">
                <a:effectLst/>
              </a:rPr>
              <a:t>questionnaire</a:t>
            </a:r>
            <a:r>
              <a:rPr lang="en-US" sz="2600" b="0" i="0" dirty="0">
                <a:solidFill>
                  <a:srgbClr val="222222"/>
                </a:solidFill>
                <a:effectLst/>
              </a:rPr>
              <a:t> to be regarded as acceptable, it must possess two very important qualities which are </a:t>
            </a:r>
            <a:r>
              <a:rPr lang="en-US" sz="2600" b="1" i="0" dirty="0">
                <a:solidFill>
                  <a:srgbClr val="222222"/>
                </a:solidFill>
                <a:effectLst/>
              </a:rPr>
              <a:t>reliability and validity</a:t>
            </a:r>
            <a:r>
              <a:rPr lang="en-US" sz="2600" b="0" i="0" dirty="0">
                <a:solidFill>
                  <a:srgbClr val="222222"/>
                </a:solidFill>
                <a:effectLst/>
              </a:rPr>
              <a:t>. </a:t>
            </a:r>
            <a:endParaRPr lang="sk-SK" sz="2600" b="0" i="0" dirty="0">
              <a:solidFill>
                <a:srgbClr val="222222"/>
              </a:solidFill>
              <a:effectLst/>
            </a:endParaRPr>
          </a:p>
          <a:p>
            <a:r>
              <a:rPr lang="en-US" sz="2600" b="1" i="0" dirty="0">
                <a:solidFill>
                  <a:srgbClr val="000000"/>
                </a:solidFill>
                <a:effectLst/>
              </a:rPr>
              <a:t>Validity </a:t>
            </a:r>
            <a:r>
              <a:rPr lang="en-US" sz="2600" b="0" i="0" dirty="0">
                <a:solidFill>
                  <a:srgbClr val="000000"/>
                </a:solidFill>
                <a:effectLst/>
              </a:rPr>
              <a:t>expresses the degree to which a measurement measures what it purports to measure. </a:t>
            </a:r>
            <a:r>
              <a:rPr lang="sk-SK" sz="2600" b="0" i="0" dirty="0" err="1">
                <a:solidFill>
                  <a:srgbClr val="000000"/>
                </a:solidFill>
                <a:effectLst/>
              </a:rPr>
              <a:t>Measuring</a:t>
            </a:r>
            <a:r>
              <a:rPr lang="sk-SK" sz="2600" b="0" i="0" dirty="0">
                <a:solidFill>
                  <a:srgbClr val="000000"/>
                </a:solidFill>
                <a:effectLst/>
              </a:rPr>
              <a:t> </a:t>
            </a:r>
            <a:r>
              <a:rPr lang="en-US" sz="2600" b="1" i="0" dirty="0">
                <a:solidFill>
                  <a:srgbClr val="000000"/>
                </a:solidFill>
                <a:effectLst/>
              </a:rPr>
              <a:t>the accuracy</a:t>
            </a:r>
            <a:r>
              <a:rPr lang="sk-SK" sz="2600" b="1" dirty="0">
                <a:solidFill>
                  <a:srgbClr val="000000"/>
                </a:solidFill>
              </a:rPr>
              <a:t> </a:t>
            </a:r>
            <a:r>
              <a:rPr lang="sk-SK" sz="2600" dirty="0">
                <a:solidFill>
                  <a:srgbClr val="000000"/>
                </a:solidFill>
              </a:rPr>
              <a:t>of </a:t>
            </a:r>
            <a:r>
              <a:rPr lang="sk-SK" sz="2600" dirty="0" err="1">
                <a:solidFill>
                  <a:srgbClr val="000000"/>
                </a:solidFill>
              </a:rPr>
              <a:t>the</a:t>
            </a:r>
            <a:r>
              <a:rPr lang="sk-SK" sz="2600" dirty="0">
                <a:solidFill>
                  <a:srgbClr val="000000"/>
                </a:solidFill>
              </a:rPr>
              <a:t> </a:t>
            </a:r>
            <a:r>
              <a:rPr lang="sk-SK" sz="2600" dirty="0" err="1">
                <a:solidFill>
                  <a:srgbClr val="000000"/>
                </a:solidFill>
              </a:rPr>
              <a:t>questionnaire</a:t>
            </a:r>
            <a:r>
              <a:rPr lang="sk-SK" sz="2600" dirty="0">
                <a:solidFill>
                  <a:srgbClr val="000000"/>
                </a:solidFill>
              </a:rPr>
              <a:t>, </a:t>
            </a:r>
            <a:r>
              <a:rPr lang="en-US" sz="2600" b="0" i="0" dirty="0">
                <a:solidFill>
                  <a:srgbClr val="222222"/>
                </a:solidFill>
                <a:effectLst/>
              </a:rPr>
              <a:t>the degree to which the results from the questionnaire agrees with the real world.</a:t>
            </a:r>
            <a:r>
              <a:rPr lang="sk-SK" sz="2600" b="0" i="0" dirty="0">
                <a:solidFill>
                  <a:srgbClr val="222222"/>
                </a:solidFill>
                <a:effectLst/>
              </a:rPr>
              <a:t> </a:t>
            </a:r>
            <a:r>
              <a:rPr lang="sk-SK" sz="2600" b="0" i="0" dirty="0" err="1">
                <a:solidFill>
                  <a:srgbClr val="222222"/>
                </a:solidFill>
                <a:effectLst/>
              </a:rPr>
              <a:t>Factor</a:t>
            </a:r>
            <a:r>
              <a:rPr lang="sk-SK" sz="2600" b="0" i="0" dirty="0">
                <a:solidFill>
                  <a:srgbClr val="222222"/>
                </a:solidFill>
                <a:effectLst/>
              </a:rPr>
              <a:t> </a:t>
            </a:r>
            <a:r>
              <a:rPr lang="sk-SK" sz="2600" b="0" i="0" dirty="0" err="1">
                <a:solidFill>
                  <a:srgbClr val="222222"/>
                </a:solidFill>
                <a:effectLst/>
              </a:rPr>
              <a:t>analysis</a:t>
            </a:r>
            <a:r>
              <a:rPr lang="sk-SK" sz="2600" b="0" i="0" dirty="0">
                <a:solidFill>
                  <a:srgbClr val="222222"/>
                </a:solidFill>
                <a:effectLst/>
              </a:rPr>
              <a:t>. </a:t>
            </a:r>
            <a:endParaRPr lang="sk-SK" sz="2600" b="0" i="0" dirty="0">
              <a:solidFill>
                <a:srgbClr val="000000"/>
              </a:solidFill>
              <a:effectLst/>
            </a:endParaRPr>
          </a:p>
          <a:p>
            <a:r>
              <a:rPr lang="en-US" sz="2600" b="1" i="0" dirty="0">
                <a:solidFill>
                  <a:srgbClr val="000000"/>
                </a:solidFill>
                <a:effectLst/>
              </a:rPr>
              <a:t>Reliability</a:t>
            </a:r>
            <a:r>
              <a:rPr lang="en-US" sz="2600" b="0" i="0" dirty="0">
                <a:solidFill>
                  <a:srgbClr val="000000"/>
                </a:solidFill>
                <a:effectLst/>
              </a:rPr>
              <a:t> refers to the degree to which the results obtained can be replicated.</a:t>
            </a:r>
            <a:r>
              <a:rPr lang="sk-SK" sz="2600" b="0" i="0" dirty="0">
                <a:solidFill>
                  <a:srgbClr val="000000"/>
                </a:solidFill>
                <a:effectLst/>
              </a:rPr>
              <a:t> </a:t>
            </a:r>
            <a:r>
              <a:rPr lang="sk-SK" sz="2600" b="0" i="0" dirty="0" err="1">
                <a:solidFill>
                  <a:srgbClr val="000000"/>
                </a:solidFill>
                <a:effectLst/>
              </a:rPr>
              <a:t>Measuring</a:t>
            </a:r>
            <a:r>
              <a:rPr lang="sk-SK" sz="2600" b="0" i="0" dirty="0">
                <a:solidFill>
                  <a:srgbClr val="000000"/>
                </a:solidFill>
                <a:effectLst/>
              </a:rPr>
              <a:t> </a:t>
            </a:r>
            <a:r>
              <a:rPr lang="en-US" sz="2600" b="1" i="0" dirty="0">
                <a:solidFill>
                  <a:srgbClr val="000000"/>
                </a:solidFill>
                <a:effectLst/>
              </a:rPr>
              <a:t>the consistency</a:t>
            </a:r>
            <a:r>
              <a:rPr lang="sk-SK" sz="2600" b="1" dirty="0">
                <a:solidFill>
                  <a:srgbClr val="000000"/>
                </a:solidFill>
              </a:rPr>
              <a:t> </a:t>
            </a:r>
            <a:r>
              <a:rPr lang="sk-SK" sz="2600" dirty="0">
                <a:solidFill>
                  <a:srgbClr val="000000"/>
                </a:solidFill>
              </a:rPr>
              <a:t>of </a:t>
            </a:r>
            <a:r>
              <a:rPr lang="sk-SK" sz="2600" dirty="0" err="1">
                <a:solidFill>
                  <a:srgbClr val="000000"/>
                </a:solidFill>
              </a:rPr>
              <a:t>the</a:t>
            </a:r>
            <a:r>
              <a:rPr lang="sk-SK" sz="2600" dirty="0">
                <a:solidFill>
                  <a:srgbClr val="000000"/>
                </a:solidFill>
              </a:rPr>
              <a:t> </a:t>
            </a:r>
            <a:r>
              <a:rPr lang="sk-SK" sz="2600" dirty="0" err="1">
                <a:solidFill>
                  <a:srgbClr val="000000"/>
                </a:solidFill>
              </a:rPr>
              <a:t>questionnaire</a:t>
            </a:r>
            <a:r>
              <a:rPr lang="sk-SK" sz="2600" dirty="0">
                <a:solidFill>
                  <a:srgbClr val="000000"/>
                </a:solidFill>
              </a:rPr>
              <a:t>.</a:t>
            </a:r>
            <a:r>
              <a:rPr lang="en-US" sz="2600" b="0" i="0" dirty="0">
                <a:solidFill>
                  <a:srgbClr val="000000"/>
                </a:solidFill>
                <a:effectLst/>
              </a:rPr>
              <a:t> </a:t>
            </a:r>
            <a:r>
              <a:rPr lang="en-US" sz="2600" b="0" i="0" dirty="0">
                <a:solidFill>
                  <a:srgbClr val="222222"/>
                </a:solidFill>
                <a:effectLst/>
              </a:rPr>
              <a:t>It is the extent to which that same questionnaire would produce the same results if the study was to be conducted again under the same conditions. </a:t>
            </a:r>
            <a:r>
              <a:rPr lang="sk-SK" sz="2600" b="0" i="0" dirty="0" err="1">
                <a:solidFill>
                  <a:srgbClr val="000000"/>
                </a:solidFill>
                <a:effectLst/>
              </a:rPr>
              <a:t>Cronbach</a:t>
            </a:r>
            <a:r>
              <a:rPr lang="sk-SK" sz="2600" b="0" i="0" dirty="0">
                <a:solidFill>
                  <a:srgbClr val="000000"/>
                </a:solidFill>
                <a:effectLst/>
              </a:rPr>
              <a:t> </a:t>
            </a:r>
            <a:r>
              <a:rPr lang="sk-SK" sz="2600" b="0" i="0" dirty="0" err="1">
                <a:solidFill>
                  <a:srgbClr val="000000"/>
                </a:solidFill>
                <a:effectLst/>
              </a:rPr>
              <a:t>alpha</a:t>
            </a:r>
            <a:r>
              <a:rPr lang="sk-SK" sz="2600" dirty="0">
                <a:solidFill>
                  <a:srgbClr val="000000"/>
                </a:solidFill>
              </a:rPr>
              <a:t>, </a:t>
            </a:r>
            <a:r>
              <a:rPr lang="sk-SK" sz="2600" dirty="0" err="1">
                <a:solidFill>
                  <a:srgbClr val="000000"/>
                </a:solidFill>
              </a:rPr>
              <a:t>item-total</a:t>
            </a:r>
            <a:r>
              <a:rPr lang="sk-SK" sz="2600" dirty="0">
                <a:solidFill>
                  <a:srgbClr val="000000"/>
                </a:solidFill>
              </a:rPr>
              <a:t> </a:t>
            </a:r>
            <a:r>
              <a:rPr lang="sk-SK" sz="2600" dirty="0" err="1">
                <a:solidFill>
                  <a:srgbClr val="000000"/>
                </a:solidFill>
              </a:rPr>
              <a:t>correlation</a:t>
            </a:r>
            <a:r>
              <a:rPr lang="sk-SK" sz="2600" dirty="0">
                <a:solidFill>
                  <a:srgbClr val="000000"/>
                </a:solidFill>
              </a:rPr>
              <a:t>. </a:t>
            </a:r>
            <a:r>
              <a:rPr lang="sk-SK" sz="2600" dirty="0" err="1">
                <a:solidFill>
                  <a:srgbClr val="000000"/>
                </a:solidFill>
              </a:rPr>
              <a:t>Realiability</a:t>
            </a:r>
            <a:r>
              <a:rPr lang="sk-SK" sz="2600" dirty="0">
                <a:solidFill>
                  <a:srgbClr val="000000"/>
                </a:solidFill>
              </a:rPr>
              <a:t> at </a:t>
            </a:r>
            <a:r>
              <a:rPr lang="sk-SK" sz="2600" dirty="0" err="1">
                <a:solidFill>
                  <a:srgbClr val="000000"/>
                </a:solidFill>
              </a:rPr>
              <a:t>least</a:t>
            </a:r>
            <a:r>
              <a:rPr lang="sk-SK" sz="2600" dirty="0">
                <a:solidFill>
                  <a:srgbClr val="000000"/>
                </a:solidFill>
              </a:rPr>
              <a:t> 0,8.</a:t>
            </a:r>
            <a:endParaRPr lang="sk-SK" sz="2600" b="0" i="0" dirty="0">
              <a:solidFill>
                <a:srgbClr val="000000"/>
              </a:solidFill>
              <a:effectLst/>
            </a:endParaRPr>
          </a:p>
          <a:p>
            <a:endParaRPr lang="sk-SK" dirty="0">
              <a:solidFill>
                <a:srgbClr val="000000"/>
              </a:solidFill>
              <a:latin typeface="Arial" panose="020B0604020202020204" pitchFamily="34" charset="0"/>
            </a:endParaRPr>
          </a:p>
          <a:p>
            <a:endParaRPr lang="sk-SK" dirty="0"/>
          </a:p>
        </p:txBody>
      </p:sp>
    </p:spTree>
    <p:extLst>
      <p:ext uri="{BB962C8B-B14F-4D97-AF65-F5344CB8AC3E}">
        <p14:creationId xmlns:p14="http://schemas.microsoft.com/office/powerpoint/2010/main" val="1565506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r>
              <a:rPr lang="en-US" dirty="0"/>
              <a:t>Questionnaires can be an effective means of measuring the behavior, attitudes, preferences, opinions and, intentions of relatively large numbers of subjects more cheaply and quickly than other methods. An important distinction is between open-ended and closed questions.</a:t>
            </a:r>
            <a:endParaRPr lang="sk-SK" dirty="0"/>
          </a:p>
          <a:p>
            <a:r>
              <a:rPr lang="en-US" dirty="0"/>
              <a:t>Often a questionnaire uses both open and closed questions to collect data. This is beneficial as it means both quantitative and qualitative data can be obtained.</a:t>
            </a:r>
            <a:endParaRPr lang="sk-SK" dirty="0"/>
          </a:p>
        </p:txBody>
      </p:sp>
    </p:spTree>
    <p:extLst>
      <p:ext uri="{BB962C8B-B14F-4D97-AF65-F5344CB8AC3E}">
        <p14:creationId xmlns:p14="http://schemas.microsoft.com/office/powerpoint/2010/main" val="292388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err="1"/>
              <a:t>Closed</a:t>
            </a:r>
            <a:r>
              <a:rPr lang="sk-SK" b="1" dirty="0"/>
              <a:t> </a:t>
            </a:r>
            <a:r>
              <a:rPr lang="sk-SK" b="1" dirty="0" err="1"/>
              <a:t>Questions</a:t>
            </a:r>
            <a:br>
              <a:rPr lang="sk-SK" dirty="0"/>
            </a:br>
            <a:endParaRPr lang="sk-SK" dirty="0"/>
          </a:p>
        </p:txBody>
      </p:sp>
      <p:sp>
        <p:nvSpPr>
          <p:cNvPr id="3" name="Zástupný symbol obsahu 2"/>
          <p:cNvSpPr>
            <a:spLocks noGrp="1"/>
          </p:cNvSpPr>
          <p:nvPr>
            <p:ph idx="1"/>
          </p:nvPr>
        </p:nvSpPr>
        <p:spPr/>
        <p:txBody>
          <a:bodyPr>
            <a:normAutofit lnSpcReduction="10000"/>
          </a:bodyPr>
          <a:lstStyle/>
          <a:p>
            <a:r>
              <a:rPr lang="en-US" dirty="0"/>
              <a:t>Closed questions structure the answer by only allowing responses which fit into pre-decided categories.</a:t>
            </a:r>
          </a:p>
          <a:p>
            <a:r>
              <a:rPr lang="en-US" dirty="0"/>
              <a:t>Data that can be placed into a category is called nominal data. The category can be restricted to as few as two options, i.e., dichotomous (e.g., 'yes' or 'no,' 'male' or 'female'), or include quite complex lists of alternatives from which the respondent can choose (e.g., </a:t>
            </a:r>
            <a:r>
              <a:rPr lang="en-US" dirty="0" err="1"/>
              <a:t>polytomous</a:t>
            </a:r>
            <a:r>
              <a:rPr lang="en-US" dirty="0"/>
              <a:t>).</a:t>
            </a:r>
          </a:p>
          <a:p>
            <a:r>
              <a:rPr lang="en-US" dirty="0"/>
              <a:t>Closed questions can also provide ordinal data (which can be ranked). This often involves using a continuous rating scale to measure the strength of attitudes or emotions. For example, strongly agree / agree / neutral / disagree / strongly disagree / unable to answer.</a:t>
            </a:r>
          </a:p>
          <a:p>
            <a:endParaRPr lang="sk-SK" dirty="0"/>
          </a:p>
        </p:txBody>
      </p:sp>
    </p:spTree>
    <p:extLst>
      <p:ext uri="{BB962C8B-B14F-4D97-AF65-F5344CB8AC3E}">
        <p14:creationId xmlns:p14="http://schemas.microsoft.com/office/powerpoint/2010/main" val="2408011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Closed</a:t>
            </a:r>
            <a:r>
              <a:rPr lang="sk-SK" dirty="0"/>
              <a:t> </a:t>
            </a:r>
            <a:r>
              <a:rPr lang="sk-SK" dirty="0" err="1"/>
              <a:t>Questions</a:t>
            </a:r>
            <a:r>
              <a:rPr lang="sk-SK" dirty="0"/>
              <a:t> -</a:t>
            </a:r>
            <a:r>
              <a:rPr lang="sk-SK" b="1" dirty="0" err="1"/>
              <a:t>Strengths</a:t>
            </a:r>
            <a:endParaRPr lang="sk-SK" dirty="0"/>
          </a:p>
        </p:txBody>
      </p:sp>
      <p:sp>
        <p:nvSpPr>
          <p:cNvPr id="3" name="Zástupný symbol obsahu 2"/>
          <p:cNvSpPr>
            <a:spLocks noGrp="1"/>
          </p:cNvSpPr>
          <p:nvPr>
            <p:ph idx="1"/>
          </p:nvPr>
        </p:nvSpPr>
        <p:spPr/>
        <p:txBody>
          <a:bodyPr>
            <a:normAutofit fontScale="92500"/>
          </a:bodyPr>
          <a:lstStyle/>
          <a:p>
            <a:r>
              <a:rPr lang="en-US" dirty="0"/>
              <a:t>They can be economical. This means they can provide large amounts of research data for relatively low costs. Therefore, a large sample size can be obtained which should be representative of the population, which a researcher can then generalize from.</a:t>
            </a:r>
          </a:p>
          <a:p>
            <a:r>
              <a:rPr lang="en-US" dirty="0"/>
              <a:t>The respondent provides information which can be easily converted into quantitative data (e.g., count the number of 'yes' or 'no' answers), allowing statistical analysis of the responses.</a:t>
            </a:r>
          </a:p>
          <a:p>
            <a:r>
              <a:rPr lang="en-US" dirty="0"/>
              <a:t>The questions are standardized. All respondents are asked exactly the same questions in the same order. This means a questionnaire can be replicated easily to check for reliability. Therefore, a second researcher can use the questionnaire to check that the results are consistent.</a:t>
            </a:r>
          </a:p>
          <a:p>
            <a:pPr marL="0" indent="0">
              <a:buNone/>
            </a:pPr>
            <a:endParaRPr lang="sk-SK" dirty="0"/>
          </a:p>
        </p:txBody>
      </p:sp>
    </p:spTree>
    <p:extLst>
      <p:ext uri="{BB962C8B-B14F-4D97-AF65-F5344CB8AC3E}">
        <p14:creationId xmlns:p14="http://schemas.microsoft.com/office/powerpoint/2010/main" val="4160102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Closed</a:t>
            </a:r>
            <a:r>
              <a:rPr lang="sk-SK" dirty="0"/>
              <a:t> </a:t>
            </a:r>
            <a:r>
              <a:rPr lang="sk-SK" dirty="0" err="1"/>
              <a:t>Questions</a:t>
            </a:r>
            <a:r>
              <a:rPr lang="sk-SK" dirty="0"/>
              <a:t> -</a:t>
            </a:r>
            <a:r>
              <a:rPr lang="sk-SK" b="1" dirty="0" err="1"/>
              <a:t>Limits</a:t>
            </a:r>
            <a:endParaRPr lang="sk-SK" dirty="0"/>
          </a:p>
        </p:txBody>
      </p:sp>
      <p:sp>
        <p:nvSpPr>
          <p:cNvPr id="3" name="Zástupný symbol obsahu 2"/>
          <p:cNvSpPr>
            <a:spLocks noGrp="1"/>
          </p:cNvSpPr>
          <p:nvPr>
            <p:ph idx="1"/>
          </p:nvPr>
        </p:nvSpPr>
        <p:spPr/>
        <p:txBody>
          <a:bodyPr/>
          <a:lstStyle/>
          <a:p>
            <a:r>
              <a:rPr lang="en-US" dirty="0"/>
              <a:t>They lack detail. Because the responses are fixed, there is less scope for respondents to supply answers which reflect their true feelings on a topic.</a:t>
            </a:r>
            <a:endParaRPr lang="sk-SK" dirty="0"/>
          </a:p>
        </p:txBody>
      </p:sp>
    </p:spTree>
    <p:extLst>
      <p:ext uri="{BB962C8B-B14F-4D97-AF65-F5344CB8AC3E}">
        <p14:creationId xmlns:p14="http://schemas.microsoft.com/office/powerpoint/2010/main" val="2228747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err="1"/>
              <a:t>Open</a:t>
            </a:r>
            <a:r>
              <a:rPr lang="sk-SK" b="1" dirty="0"/>
              <a:t> </a:t>
            </a:r>
            <a:r>
              <a:rPr lang="sk-SK" b="1" dirty="0" err="1"/>
              <a:t>Questions</a:t>
            </a:r>
            <a:endParaRPr lang="sk-SK" b="1" dirty="0"/>
          </a:p>
        </p:txBody>
      </p:sp>
      <p:sp>
        <p:nvSpPr>
          <p:cNvPr id="3" name="Zástupný symbol obsahu 2"/>
          <p:cNvSpPr>
            <a:spLocks noGrp="1"/>
          </p:cNvSpPr>
          <p:nvPr>
            <p:ph idx="1"/>
          </p:nvPr>
        </p:nvSpPr>
        <p:spPr/>
        <p:txBody>
          <a:bodyPr>
            <a:normAutofit lnSpcReduction="10000"/>
          </a:bodyPr>
          <a:lstStyle/>
          <a:p>
            <a:r>
              <a:rPr lang="en-US" dirty="0"/>
              <a:t>Open questions allow people to express what they think in their own words. Open-ended questions enable the respondent to answer in as much detail as they like in their own words. For example: “can you tell me how happy you feel right now?”</a:t>
            </a:r>
            <a:endParaRPr lang="sk-SK" dirty="0"/>
          </a:p>
          <a:p>
            <a:r>
              <a:rPr lang="en-US" dirty="0"/>
              <a:t>If you want to gather more in-depth answers from your respondents, then open questions will work better. These give no pre-set answer options and instead allow the respondents to put down exactly what they like in their own words.</a:t>
            </a:r>
          </a:p>
          <a:p>
            <a:r>
              <a:rPr lang="en-US" dirty="0"/>
              <a:t>Open questions are often used for complex questions that cannot be answered in a few simple categories but require more detail and discussion.</a:t>
            </a:r>
          </a:p>
          <a:p>
            <a:endParaRPr lang="sk-SK" dirty="0"/>
          </a:p>
        </p:txBody>
      </p:sp>
    </p:spTree>
    <p:extLst>
      <p:ext uri="{BB962C8B-B14F-4D97-AF65-F5344CB8AC3E}">
        <p14:creationId xmlns:p14="http://schemas.microsoft.com/office/powerpoint/2010/main" val="3389334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Open</a:t>
            </a:r>
            <a:r>
              <a:rPr lang="sk-SK" dirty="0"/>
              <a:t> </a:t>
            </a:r>
            <a:r>
              <a:rPr lang="sk-SK" dirty="0" err="1"/>
              <a:t>Questions-</a:t>
            </a:r>
            <a:r>
              <a:rPr lang="sk-SK" b="1" dirty="0" err="1"/>
              <a:t>Strenghts</a:t>
            </a:r>
            <a:endParaRPr lang="sk-SK" dirty="0"/>
          </a:p>
        </p:txBody>
      </p:sp>
      <p:sp>
        <p:nvSpPr>
          <p:cNvPr id="3" name="Zástupný symbol obsahu 2"/>
          <p:cNvSpPr>
            <a:spLocks noGrp="1"/>
          </p:cNvSpPr>
          <p:nvPr>
            <p:ph idx="1"/>
          </p:nvPr>
        </p:nvSpPr>
        <p:spPr/>
        <p:txBody>
          <a:bodyPr/>
          <a:lstStyle/>
          <a:p>
            <a:r>
              <a:rPr lang="en-US" dirty="0"/>
              <a:t>Rich qualitative data is obtained as open questions allow the respondent to elaborate on their answer. This means the research can find out why a person holds a certain attitude.</a:t>
            </a:r>
            <a:endParaRPr lang="sk-SK" dirty="0"/>
          </a:p>
        </p:txBody>
      </p:sp>
    </p:spTree>
    <p:extLst>
      <p:ext uri="{BB962C8B-B14F-4D97-AF65-F5344CB8AC3E}">
        <p14:creationId xmlns:p14="http://schemas.microsoft.com/office/powerpoint/2010/main" val="2011736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Open</a:t>
            </a:r>
            <a:r>
              <a:rPr lang="sk-SK" dirty="0"/>
              <a:t> </a:t>
            </a:r>
            <a:r>
              <a:rPr lang="sk-SK" dirty="0" err="1"/>
              <a:t>Questions-</a:t>
            </a:r>
            <a:r>
              <a:rPr lang="sk-SK" b="1" dirty="0" err="1"/>
              <a:t>Limits</a:t>
            </a:r>
            <a:endParaRPr lang="sk-SK" dirty="0"/>
          </a:p>
        </p:txBody>
      </p:sp>
      <p:sp>
        <p:nvSpPr>
          <p:cNvPr id="3" name="Zástupný symbol obsahu 2"/>
          <p:cNvSpPr>
            <a:spLocks noGrp="1"/>
          </p:cNvSpPr>
          <p:nvPr>
            <p:ph idx="1"/>
          </p:nvPr>
        </p:nvSpPr>
        <p:spPr/>
        <p:txBody>
          <a:bodyPr>
            <a:normAutofit fontScale="92500"/>
          </a:bodyPr>
          <a:lstStyle/>
          <a:p>
            <a:r>
              <a:rPr lang="en-US" dirty="0"/>
              <a:t>Time-consuming to collect the data. It takes longer for the respondent to complete open questions. This is a problem as a smaller sample size may be obtained.</a:t>
            </a:r>
          </a:p>
          <a:p>
            <a:r>
              <a:rPr lang="en-US" dirty="0"/>
              <a:t>Time-consuming to analyze the data. It takes longer for the researcher to analyze qualitative data as they have to read the answers and try to put them into categories by coding, which is often subjective and difficult. However, Smith (1992) has devoted an entire book to the issues of thematic content analysis the includes 14 different scoring systems for open-ended questions.</a:t>
            </a:r>
          </a:p>
          <a:p>
            <a:r>
              <a:rPr lang="en-US" dirty="0"/>
              <a:t>Not suitable for less educated respondents as open questions require superior writing skills and a better ability to express one's feelings verbally.</a:t>
            </a:r>
          </a:p>
          <a:p>
            <a:pPr marL="0" indent="0">
              <a:buNone/>
            </a:pPr>
            <a:endParaRPr lang="sk-SK" dirty="0"/>
          </a:p>
        </p:txBody>
      </p:sp>
    </p:spTree>
    <p:extLst>
      <p:ext uri="{BB962C8B-B14F-4D97-AF65-F5344CB8AC3E}">
        <p14:creationId xmlns:p14="http://schemas.microsoft.com/office/powerpoint/2010/main" val="39882488"/>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FA71563AF82548B130EBBB2126EB58" ma:contentTypeVersion="4" ma:contentTypeDescription="Create a new document." ma:contentTypeScope="" ma:versionID="ae7cd85b95566b047bb2a351ee572b21">
  <xsd:schema xmlns:xsd="http://www.w3.org/2001/XMLSchema" xmlns:xs="http://www.w3.org/2001/XMLSchema" xmlns:p="http://schemas.microsoft.com/office/2006/metadata/properties" xmlns:ns2="8bc9f779-d041-40a3-b479-2b2fcf359b39" targetNamespace="http://schemas.microsoft.com/office/2006/metadata/properties" ma:root="true" ma:fieldsID="50fbb609c15130c92e35ef2f5e869c14" ns2:_="">
    <xsd:import namespace="8bc9f779-d041-40a3-b479-2b2fcf359b3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c9f779-d041-40a3-b479-2b2fcf359b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DF92951-A3E5-46D0-AB5F-32EF43B122B4}"/>
</file>

<file path=customXml/itemProps2.xml><?xml version="1.0" encoding="utf-8"?>
<ds:datastoreItem xmlns:ds="http://schemas.openxmlformats.org/officeDocument/2006/customXml" ds:itemID="{A33914A6-D513-4BFC-A492-F507E054263A}"/>
</file>

<file path=customXml/itemProps3.xml><?xml version="1.0" encoding="utf-8"?>
<ds:datastoreItem xmlns:ds="http://schemas.openxmlformats.org/officeDocument/2006/customXml" ds:itemID="{6CB2C2B9-4854-4B87-9398-FD0E2954EA4C}"/>
</file>

<file path=docProps/app.xml><?xml version="1.0" encoding="utf-8"?>
<Properties xmlns="http://schemas.openxmlformats.org/officeDocument/2006/extended-properties" xmlns:vt="http://schemas.openxmlformats.org/officeDocument/2006/docPropsVTypes">
  <TotalTime>136</TotalTime>
  <Words>2632</Words>
  <Application>Microsoft Office PowerPoint</Application>
  <PresentationFormat>Širokouhlá</PresentationFormat>
  <Paragraphs>69</Paragraphs>
  <Slides>24</Slides>
  <Notes>0</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24</vt:i4>
      </vt:variant>
    </vt:vector>
  </HeadingPairs>
  <TitlesOfParts>
    <vt:vector size="28" baseType="lpstr">
      <vt:lpstr>Arial</vt:lpstr>
      <vt:lpstr>Calibri</vt:lpstr>
      <vt:lpstr>Calibri Light</vt:lpstr>
      <vt:lpstr>Motív Office</vt:lpstr>
      <vt:lpstr>Questionnaire and sampling methods</vt:lpstr>
      <vt:lpstr>Prezentácia programu PowerPoint</vt:lpstr>
      <vt:lpstr>Prezentácia programu PowerPoint</vt:lpstr>
      <vt:lpstr>Closed Questions </vt:lpstr>
      <vt:lpstr>Closed Questions -Strengths</vt:lpstr>
      <vt:lpstr>Closed Questions -Limits</vt:lpstr>
      <vt:lpstr>Open Questions</vt:lpstr>
      <vt:lpstr>Open Questions-Strenghts</vt:lpstr>
      <vt:lpstr>Open Questions-Limits</vt:lpstr>
      <vt:lpstr>Designing a Questionnaire</vt:lpstr>
      <vt:lpstr>Designing a Questionnaire</vt:lpstr>
      <vt:lpstr>Designing a Questionnaire</vt:lpstr>
      <vt:lpstr>Designing a Questionnaire</vt:lpstr>
      <vt:lpstr>Order of the Questions</vt:lpstr>
      <vt:lpstr>Length of a Questionnaire</vt:lpstr>
      <vt:lpstr>Question Wording </vt:lpstr>
      <vt:lpstr>Sampling methods</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Validity and reliability testing</vt:lpstr>
    </vt:vector>
  </TitlesOfParts>
  <Company>SPU Nitra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Questionnaire</dc:title>
  <dc:creator>mPriezvisko</dc:creator>
  <cp:lastModifiedBy>Hana Zach</cp:lastModifiedBy>
  <cp:revision>17</cp:revision>
  <dcterms:created xsi:type="dcterms:W3CDTF">2018-02-16T15:09:00Z</dcterms:created>
  <dcterms:modified xsi:type="dcterms:W3CDTF">2021-03-06T14:15:38Z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0x0101005BFA71563AF82548B130EBBB2126EB58</vt:lpwstr>
  </property>
</Properties>
</file>