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7" r:id="rId19"/>
    <p:sldId id="278" r:id="rId20"/>
    <p:sldId id="279" r:id="rId21"/>
    <p:sldId id="280" r:id="rId22"/>
    <p:sldId id="281" r:id="rId23"/>
    <p:sldId id="282" r:id="rId24"/>
    <p:sldId id="283" r:id="rId25"/>
    <p:sldId id="273" r:id="rId26"/>
    <p:sldId id="274" r:id="rId27"/>
    <p:sldId id="275" r:id="rId28"/>
  </p:sldIdLst>
  <p:sldSz cx="14630400" cy="8229600"/>
  <p:notesSz cx="8229600" cy="14630400"/>
  <p:embeddedFontLst>
    <p:embeddedFont>
      <p:font typeface="Raleway Medium" panose="020F0502020204030204" pitchFamily="2" charset="-18"/>
      <p:regular r:id="rId30"/>
    </p:embeddedFont>
  </p:embeddedFontLst>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89" d="100"/>
          <a:sy n="89" d="100"/>
        </p:scale>
        <p:origin x="108"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77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txBody>
          <a:bodyPr/>
          <a:lstStyle/>
          <a:p>
            <a:endParaRPr lang="sk-SK"/>
          </a:p>
        </p:txBody>
      </p:sp>
      <p:sp>
        <p:nvSpPr>
          <p:cNvPr id="3" name="Shape 1"/>
          <p:cNvSpPr/>
          <p:nvPr/>
        </p:nvSpPr>
        <p:spPr>
          <a:xfrm>
            <a:off x="0" y="0"/>
            <a:ext cx="14630400" cy="8229600"/>
          </a:xfrm>
          <a:prstGeom prst="rect">
            <a:avLst/>
          </a:prstGeom>
          <a:solidFill>
            <a:srgbClr val="27272B"/>
          </a:solidFill>
          <a:ln/>
        </p:spPr>
        <p:txBody>
          <a:bodyPr/>
          <a:lstStyle/>
          <a:p>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txBody>
          <a:bodyPr/>
          <a:lstStyle/>
          <a:p>
            <a:endParaRPr lang="sk-SK"/>
          </a:p>
        </p:txBody>
      </p:sp>
      <p:sp>
        <p:nvSpPr>
          <p:cNvPr id="3" name="Shape 1"/>
          <p:cNvSpPr/>
          <p:nvPr/>
        </p:nvSpPr>
        <p:spPr>
          <a:xfrm>
            <a:off x="0" y="0"/>
            <a:ext cx="14630400" cy="8229600"/>
          </a:xfrm>
          <a:prstGeom prst="rect">
            <a:avLst/>
          </a:prstGeom>
          <a:solidFill>
            <a:srgbClr val="27272B"/>
          </a:solidFill>
          <a:ln/>
        </p:spPr>
        <p:txBody>
          <a:bodyPr/>
          <a:lstStyle/>
          <a:p>
            <a:endParaRPr lang="sk-S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txBody>
          <a:bodyPr/>
          <a:lstStyle/>
          <a:p>
            <a:endParaRPr lang="sk-SK"/>
          </a:p>
        </p:txBody>
      </p:sp>
      <p:sp>
        <p:nvSpPr>
          <p:cNvPr id="3" name="Shape 1"/>
          <p:cNvSpPr/>
          <p:nvPr/>
        </p:nvSpPr>
        <p:spPr>
          <a:xfrm>
            <a:off x="0" y="0"/>
            <a:ext cx="14630400" cy="8229600"/>
          </a:xfrm>
          <a:prstGeom prst="rect">
            <a:avLst/>
          </a:prstGeom>
          <a:solidFill>
            <a:srgbClr val="27272B"/>
          </a:solidFill>
          <a:ln/>
        </p:spPr>
        <p:txBody>
          <a:bodyPr/>
          <a:lstStyle/>
          <a:p>
            <a:endParaRPr lang="sk-SK"/>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txBody>
          <a:bodyPr/>
          <a:lstStyle/>
          <a:p>
            <a:endParaRPr lang="sk-SK"/>
          </a:p>
        </p:txBody>
      </p:sp>
      <p:sp>
        <p:nvSpPr>
          <p:cNvPr id="3" name="Shape 1"/>
          <p:cNvSpPr/>
          <p:nvPr/>
        </p:nvSpPr>
        <p:spPr>
          <a:xfrm>
            <a:off x="0" y="0"/>
            <a:ext cx="14630400" cy="8229600"/>
          </a:xfrm>
          <a:prstGeom prst="rect">
            <a:avLst/>
          </a:prstGeom>
          <a:solidFill>
            <a:srgbClr val="27272B"/>
          </a:solidFill>
          <a:ln/>
        </p:spPr>
        <p:txBody>
          <a:bodyPr/>
          <a:lstStyle/>
          <a:p>
            <a:endParaRPr lang="sk-SK"/>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txBody>
          <a:bodyPr/>
          <a:lstStyle/>
          <a:p>
            <a:endParaRPr lang="sk-SK"/>
          </a:p>
        </p:txBody>
      </p:sp>
      <p:sp>
        <p:nvSpPr>
          <p:cNvPr id="3" name="Shape 1"/>
          <p:cNvSpPr/>
          <p:nvPr/>
        </p:nvSpPr>
        <p:spPr>
          <a:xfrm>
            <a:off x="0" y="0"/>
            <a:ext cx="14630400" cy="8229600"/>
          </a:xfrm>
          <a:prstGeom prst="rect">
            <a:avLst/>
          </a:prstGeom>
          <a:solidFill>
            <a:srgbClr val="27272B"/>
          </a:solidFill>
          <a:ln/>
        </p:spPr>
        <p:txBody>
          <a:bodyPr/>
          <a:lstStyle/>
          <a:p>
            <a:endParaRPr lang="sk-SK"/>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txBody>
          <a:bodyPr/>
          <a:lstStyle/>
          <a:p>
            <a:endParaRPr lang="sk-SK"/>
          </a:p>
        </p:txBody>
      </p:sp>
      <p:sp>
        <p:nvSpPr>
          <p:cNvPr id="3" name="Shape 1"/>
          <p:cNvSpPr/>
          <p:nvPr/>
        </p:nvSpPr>
        <p:spPr>
          <a:xfrm>
            <a:off x="0" y="0"/>
            <a:ext cx="14630400" cy="8229600"/>
          </a:xfrm>
          <a:prstGeom prst="rect">
            <a:avLst/>
          </a:prstGeom>
          <a:solidFill>
            <a:srgbClr val="27272B"/>
          </a:solidFill>
          <a:ln/>
        </p:spPr>
        <p:txBody>
          <a:bodyPr/>
          <a:lstStyle/>
          <a:p>
            <a:endParaRPr lang="sk-SK"/>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txBody>
          <a:bodyPr/>
          <a:lstStyle/>
          <a:p>
            <a:endParaRPr lang="sk-SK"/>
          </a:p>
        </p:txBody>
      </p:sp>
      <p:sp>
        <p:nvSpPr>
          <p:cNvPr id="3" name="Shape 1"/>
          <p:cNvSpPr/>
          <p:nvPr/>
        </p:nvSpPr>
        <p:spPr>
          <a:xfrm>
            <a:off x="0" y="0"/>
            <a:ext cx="14630400" cy="8229600"/>
          </a:xfrm>
          <a:prstGeom prst="rect">
            <a:avLst/>
          </a:prstGeom>
          <a:solidFill>
            <a:srgbClr val="27272B"/>
          </a:solidFill>
          <a:ln/>
        </p:spPr>
        <p:txBody>
          <a:bodyPr/>
          <a:lstStyle/>
          <a:p>
            <a:endParaRPr lang="sk-SK"/>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txBody>
          <a:bodyPr/>
          <a:lstStyle/>
          <a:p>
            <a:endParaRPr lang="sk-SK"/>
          </a:p>
        </p:txBody>
      </p:sp>
      <p:sp>
        <p:nvSpPr>
          <p:cNvPr id="3" name="Shape 1"/>
          <p:cNvSpPr/>
          <p:nvPr/>
        </p:nvSpPr>
        <p:spPr>
          <a:xfrm>
            <a:off x="0" y="0"/>
            <a:ext cx="14630400" cy="8229600"/>
          </a:xfrm>
          <a:prstGeom prst="rect">
            <a:avLst/>
          </a:prstGeom>
          <a:solidFill>
            <a:srgbClr val="27272B"/>
          </a:solidFill>
          <a:ln/>
        </p:spPr>
        <p:txBody>
          <a:bodyPr/>
          <a:lstStyle/>
          <a:p>
            <a:endParaRPr lang="sk-SK"/>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txBody>
          <a:bodyPr/>
          <a:lstStyle/>
          <a:p>
            <a:endParaRPr lang="sk-SK"/>
          </a:p>
        </p:txBody>
      </p:sp>
      <p:sp>
        <p:nvSpPr>
          <p:cNvPr id="3" name="Shape 1"/>
          <p:cNvSpPr/>
          <p:nvPr/>
        </p:nvSpPr>
        <p:spPr>
          <a:xfrm>
            <a:off x="0" y="0"/>
            <a:ext cx="14630400" cy="8229600"/>
          </a:xfrm>
          <a:prstGeom prst="rect">
            <a:avLst/>
          </a:prstGeom>
          <a:solidFill>
            <a:srgbClr val="27272B"/>
          </a:solidFill>
          <a:ln/>
        </p:spPr>
        <p:txBody>
          <a:bodyPr/>
          <a:lstStyle/>
          <a:p>
            <a:endParaRPr lang="sk-SK"/>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sp>
      <p:sp>
        <p:nvSpPr>
          <p:cNvPr id="3" name="Shape 1"/>
          <p:cNvSpPr/>
          <p:nvPr/>
        </p:nvSpPr>
        <p:spPr>
          <a:xfrm>
            <a:off x="0" y="0"/>
            <a:ext cx="14630400" cy="8229600"/>
          </a:xfrm>
          <a:prstGeom prst="rect">
            <a:avLst/>
          </a:prstGeom>
          <a:solidFill>
            <a:srgbClr val="27272B"/>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txBody>
          <a:bodyPr/>
          <a:lstStyle/>
          <a:p>
            <a:endParaRPr lang="sk-SK"/>
          </a:p>
        </p:txBody>
      </p:sp>
      <p:sp>
        <p:nvSpPr>
          <p:cNvPr id="3" name="Shape 1"/>
          <p:cNvSpPr/>
          <p:nvPr/>
        </p:nvSpPr>
        <p:spPr>
          <a:xfrm>
            <a:off x="0" y="0"/>
            <a:ext cx="14630400" cy="8229600"/>
          </a:xfrm>
          <a:prstGeom prst="rect">
            <a:avLst/>
          </a:prstGeom>
          <a:solidFill>
            <a:srgbClr val="27272B"/>
          </a:solidFill>
          <a:ln/>
        </p:spPr>
        <p:txBody>
          <a:bodyPr/>
          <a:lstStyle/>
          <a:p>
            <a:endParaRPr lang="sk-SK"/>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sp>
      <p:sp>
        <p:nvSpPr>
          <p:cNvPr id="3" name="Shape 1"/>
          <p:cNvSpPr/>
          <p:nvPr/>
        </p:nvSpPr>
        <p:spPr>
          <a:xfrm>
            <a:off x="0" y="0"/>
            <a:ext cx="14630400" cy="8229600"/>
          </a:xfrm>
          <a:prstGeom prst="rect">
            <a:avLst/>
          </a:prstGeom>
          <a:solidFill>
            <a:srgbClr val="27272B"/>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sp>
      <p:sp>
        <p:nvSpPr>
          <p:cNvPr id="3" name="Shape 1"/>
          <p:cNvSpPr/>
          <p:nvPr/>
        </p:nvSpPr>
        <p:spPr>
          <a:xfrm>
            <a:off x="0" y="0"/>
            <a:ext cx="14630400" cy="8229600"/>
          </a:xfrm>
          <a:prstGeom prst="rect">
            <a:avLst/>
          </a:prstGeom>
          <a:solidFill>
            <a:srgbClr val="27272B"/>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txBody>
          <a:bodyPr/>
          <a:lstStyle/>
          <a:p>
            <a:endParaRPr lang="sk-SK"/>
          </a:p>
        </p:txBody>
      </p:sp>
      <p:sp>
        <p:nvSpPr>
          <p:cNvPr id="3" name="Shape 1"/>
          <p:cNvSpPr/>
          <p:nvPr/>
        </p:nvSpPr>
        <p:spPr>
          <a:xfrm>
            <a:off x="0" y="0"/>
            <a:ext cx="14630400" cy="8229600"/>
          </a:xfrm>
          <a:prstGeom prst="rect">
            <a:avLst/>
          </a:prstGeom>
          <a:solidFill>
            <a:srgbClr val="27272B"/>
          </a:solidFill>
          <a:ln/>
        </p:spPr>
        <p:txBody>
          <a:bodyPr/>
          <a:lstStyle/>
          <a:p>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txBody>
          <a:bodyPr/>
          <a:lstStyle/>
          <a:p>
            <a:endParaRPr lang="sk-SK"/>
          </a:p>
        </p:txBody>
      </p:sp>
      <p:sp>
        <p:nvSpPr>
          <p:cNvPr id="3" name="Shape 1"/>
          <p:cNvSpPr/>
          <p:nvPr/>
        </p:nvSpPr>
        <p:spPr>
          <a:xfrm>
            <a:off x="0" y="0"/>
            <a:ext cx="14630400" cy="8229600"/>
          </a:xfrm>
          <a:prstGeom prst="rect">
            <a:avLst/>
          </a:prstGeom>
          <a:solidFill>
            <a:srgbClr val="27272B"/>
          </a:solidFill>
          <a:ln/>
        </p:spPr>
        <p:txBody>
          <a:bodyPr/>
          <a:lstStyle/>
          <a:p>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txBody>
          <a:bodyPr/>
          <a:lstStyle/>
          <a:p>
            <a:endParaRPr lang="sk-SK"/>
          </a:p>
        </p:txBody>
      </p:sp>
      <p:sp>
        <p:nvSpPr>
          <p:cNvPr id="3" name="Shape 1"/>
          <p:cNvSpPr/>
          <p:nvPr/>
        </p:nvSpPr>
        <p:spPr>
          <a:xfrm>
            <a:off x="0" y="0"/>
            <a:ext cx="14630400" cy="8229600"/>
          </a:xfrm>
          <a:prstGeom prst="rect">
            <a:avLst/>
          </a:prstGeom>
          <a:solidFill>
            <a:srgbClr val="27272B"/>
          </a:solidFill>
          <a:ln/>
        </p:spPr>
        <p:txBody>
          <a:bodyPr/>
          <a:lstStyle/>
          <a:p>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txBody>
          <a:bodyPr/>
          <a:lstStyle/>
          <a:p>
            <a:endParaRPr lang="sk-SK"/>
          </a:p>
        </p:txBody>
      </p:sp>
      <p:sp>
        <p:nvSpPr>
          <p:cNvPr id="3" name="Shape 1"/>
          <p:cNvSpPr/>
          <p:nvPr/>
        </p:nvSpPr>
        <p:spPr>
          <a:xfrm>
            <a:off x="0" y="0"/>
            <a:ext cx="14630400" cy="8229600"/>
          </a:xfrm>
          <a:prstGeom prst="rect">
            <a:avLst/>
          </a:prstGeom>
          <a:solidFill>
            <a:srgbClr val="27272B"/>
          </a:solidFill>
          <a:ln/>
        </p:spPr>
        <p:txBody>
          <a:bodyPr/>
          <a:lstStyle/>
          <a:p>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txBody>
          <a:bodyPr/>
          <a:lstStyle/>
          <a:p>
            <a:endParaRPr lang="sk-SK"/>
          </a:p>
        </p:txBody>
      </p:sp>
      <p:sp>
        <p:nvSpPr>
          <p:cNvPr id="3" name="Shape 1"/>
          <p:cNvSpPr/>
          <p:nvPr/>
        </p:nvSpPr>
        <p:spPr>
          <a:xfrm>
            <a:off x="0" y="0"/>
            <a:ext cx="14630400" cy="8229600"/>
          </a:xfrm>
          <a:prstGeom prst="rect">
            <a:avLst/>
          </a:prstGeom>
          <a:solidFill>
            <a:srgbClr val="27272B"/>
          </a:solidFill>
          <a:ln/>
        </p:spPr>
        <p:txBody>
          <a:bodyPr/>
          <a:lstStyle/>
          <a:p>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txBody>
          <a:bodyPr/>
          <a:lstStyle/>
          <a:p>
            <a:endParaRPr lang="sk-SK"/>
          </a:p>
        </p:txBody>
      </p:sp>
      <p:sp>
        <p:nvSpPr>
          <p:cNvPr id="3" name="Shape 1"/>
          <p:cNvSpPr/>
          <p:nvPr/>
        </p:nvSpPr>
        <p:spPr>
          <a:xfrm>
            <a:off x="0" y="0"/>
            <a:ext cx="14630400" cy="8229600"/>
          </a:xfrm>
          <a:prstGeom prst="rect">
            <a:avLst/>
          </a:prstGeom>
          <a:solidFill>
            <a:srgbClr val="27272B"/>
          </a:solidFill>
          <a:ln/>
        </p:spPr>
        <p:txBody>
          <a:bodyPr/>
          <a:lstStyle/>
          <a:p>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B1B1E"/>
          </a:solidFill>
          <a:ln/>
        </p:spPr>
        <p:txBody>
          <a:bodyPr/>
          <a:lstStyle/>
          <a:p>
            <a:endParaRPr lang="sk-SK"/>
          </a:p>
        </p:txBody>
      </p:sp>
      <p:sp>
        <p:nvSpPr>
          <p:cNvPr id="3" name="Shape 1"/>
          <p:cNvSpPr/>
          <p:nvPr/>
        </p:nvSpPr>
        <p:spPr>
          <a:xfrm>
            <a:off x="0" y="0"/>
            <a:ext cx="14630400" cy="8229600"/>
          </a:xfrm>
          <a:prstGeom prst="rect">
            <a:avLst/>
          </a:prstGeom>
          <a:solidFill>
            <a:srgbClr val="27272B"/>
          </a:solidFill>
          <a:ln/>
        </p:spPr>
        <p:txBody>
          <a:bodyPr/>
          <a:lstStyle/>
          <a:p>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67462" y="2830473"/>
            <a:ext cx="7381875" cy="1223963"/>
          </a:xfrm>
          <a:prstGeom prst="rect">
            <a:avLst/>
          </a:prstGeom>
          <a:noFill/>
          <a:ln/>
        </p:spPr>
        <p:txBody>
          <a:bodyPr wrap="square" lIns="0" tIns="0" rIns="0" bIns="0" rtlCol="0" anchor="t"/>
          <a:lstStyle/>
          <a:p>
            <a:pPr marL="0" indent="0" algn="l">
              <a:lnSpc>
                <a:spcPts val="4800"/>
              </a:lnSpc>
              <a:buNone/>
            </a:pPr>
            <a:r>
              <a:rPr lang="en-US" sz="3850" b="1" dirty="0">
                <a:solidFill>
                  <a:srgbClr val="FFE14D"/>
                </a:solidFill>
                <a:latin typeface="Comfortaa Bold" pitchFamily="34" charset="0"/>
                <a:ea typeface="Comfortaa Bold" pitchFamily="34" charset="-122"/>
                <a:cs typeface="Comfortaa Bold" pitchFamily="34" charset="-120"/>
              </a:rPr>
              <a:t>Questionnaire and Sampling Methods</a:t>
            </a:r>
            <a:endParaRPr lang="en-US" sz="3850" dirty="0"/>
          </a:p>
        </p:txBody>
      </p:sp>
      <p:sp>
        <p:nvSpPr>
          <p:cNvPr id="4" name="Text 1"/>
          <p:cNvSpPr/>
          <p:nvPr/>
        </p:nvSpPr>
        <p:spPr>
          <a:xfrm>
            <a:off x="6367462" y="4384834"/>
            <a:ext cx="7381875" cy="352425"/>
          </a:xfrm>
          <a:prstGeom prst="rect">
            <a:avLst/>
          </a:prstGeom>
          <a:noFill/>
          <a:ln/>
        </p:spPr>
        <p:txBody>
          <a:bodyPr wrap="non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Department of Statistics and Operation Research</a:t>
            </a:r>
            <a:endParaRPr lang="en-US" sz="1700" dirty="0"/>
          </a:p>
        </p:txBody>
      </p:sp>
      <p:sp>
        <p:nvSpPr>
          <p:cNvPr id="5" name="Shape 2"/>
          <p:cNvSpPr/>
          <p:nvPr/>
        </p:nvSpPr>
        <p:spPr>
          <a:xfrm>
            <a:off x="6367462" y="4985028"/>
            <a:ext cx="2094548" cy="414099"/>
          </a:xfrm>
          <a:prstGeom prst="roundRect">
            <a:avLst>
              <a:gd name="adj" fmla="val 63838"/>
            </a:avLst>
          </a:prstGeom>
          <a:solidFill>
            <a:srgbClr val="4D4000"/>
          </a:solidFill>
          <a:ln/>
        </p:spPr>
        <p:txBody>
          <a:bodyPr/>
          <a:lstStyle/>
          <a:p>
            <a:endParaRPr lang="sk-SK"/>
          </a:p>
        </p:txBody>
      </p:sp>
      <p:sp>
        <p:nvSpPr>
          <p:cNvPr id="6" name="Text 3"/>
          <p:cNvSpPr/>
          <p:nvPr/>
        </p:nvSpPr>
        <p:spPr>
          <a:xfrm>
            <a:off x="6499622" y="5051108"/>
            <a:ext cx="1830229" cy="281940"/>
          </a:xfrm>
          <a:prstGeom prst="rect">
            <a:avLst/>
          </a:prstGeom>
          <a:noFill/>
          <a:ln/>
        </p:spPr>
        <p:txBody>
          <a:bodyPr wrap="none" lIns="0" tIns="0" rIns="0" bIns="0" rtlCol="0" anchor="t"/>
          <a:lstStyle/>
          <a:p>
            <a:pPr marL="0" indent="0" algn="l">
              <a:lnSpc>
                <a:spcPts val="2200"/>
              </a:lnSpc>
              <a:buNone/>
            </a:pPr>
            <a:r>
              <a:rPr lang="en-US" sz="1350" dirty="0">
                <a:solidFill>
                  <a:srgbClr val="D7D4CC"/>
                </a:solidFill>
                <a:latin typeface="Raleway Medium" pitchFamily="34" charset="0"/>
                <a:ea typeface="Raleway Medium" pitchFamily="34" charset="-122"/>
                <a:cs typeface="Raleway Medium" pitchFamily="34" charset="-120"/>
              </a:rPr>
              <a:t>RESEARCH METHODS</a:t>
            </a:r>
            <a:endParaRPr lang="en-US" sz="1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67462" y="744855"/>
            <a:ext cx="7381875" cy="1101328"/>
          </a:xfrm>
          <a:prstGeom prst="rect">
            <a:avLst/>
          </a:prstGeom>
          <a:noFill/>
          <a:ln/>
        </p:spPr>
        <p:txBody>
          <a:bodyPr wrap="square" lIns="0" tIns="0" rIns="0" bIns="0" rtlCol="0" anchor="t"/>
          <a:lstStyle/>
          <a:p>
            <a:pPr marL="0" indent="0" algn="l">
              <a:lnSpc>
                <a:spcPts val="4300"/>
              </a:lnSpc>
              <a:buNone/>
            </a:pPr>
            <a:r>
              <a:rPr lang="en-US" sz="3450" b="1" dirty="0">
                <a:solidFill>
                  <a:srgbClr val="FFE14D"/>
                </a:solidFill>
                <a:latin typeface="Comfortaa Bold" pitchFamily="34" charset="0"/>
                <a:ea typeface="Comfortaa Bold" pitchFamily="34" charset="-122"/>
                <a:cs typeface="Comfortaa Bold" pitchFamily="34" charset="-120"/>
              </a:rPr>
              <a:t>Designing a Questionnaire — Part 1</a:t>
            </a:r>
            <a:endParaRPr lang="en-US" sz="3450" dirty="0"/>
          </a:p>
        </p:txBody>
      </p:sp>
      <p:sp>
        <p:nvSpPr>
          <p:cNvPr id="4" name="Text 1"/>
          <p:cNvSpPr/>
          <p:nvPr/>
        </p:nvSpPr>
        <p:spPr>
          <a:xfrm>
            <a:off x="6367462" y="2113836"/>
            <a:ext cx="7381875" cy="602456"/>
          </a:xfrm>
          <a:prstGeom prst="rect">
            <a:avLst/>
          </a:prstGeom>
          <a:noFill/>
          <a:ln/>
        </p:spPr>
        <p:txBody>
          <a:bodyPr wrap="square" lIns="0" tIns="0" rIns="0" bIns="0" rtlCol="0" anchor="t"/>
          <a:lstStyle/>
          <a:p>
            <a:pPr marL="0" indent="0" algn="l">
              <a:lnSpc>
                <a:spcPts val="2350"/>
              </a:lnSpc>
              <a:buNone/>
            </a:pPr>
            <a:r>
              <a:rPr lang="en-US" sz="1550" dirty="0">
                <a:solidFill>
                  <a:srgbClr val="D7D4CC"/>
                </a:solidFill>
                <a:latin typeface="Raleway Medium" pitchFamily="34" charset="0"/>
                <a:ea typeface="Raleway Medium" pitchFamily="34" charset="-122"/>
                <a:cs typeface="Raleway Medium" pitchFamily="34" charset="-120"/>
              </a:rPr>
              <a:t>Most problems with questionnaire analysis can be traced back to design flaws. </a:t>
            </a:r>
            <a:r>
              <a:rPr lang="en-US" sz="1550" b="1" dirty="0">
                <a:solidFill>
                  <a:srgbClr val="D7D4CC"/>
                </a:solidFill>
                <a:latin typeface="Raleway Medium" pitchFamily="34" charset="0"/>
                <a:ea typeface="Raleway Medium" pitchFamily="34" charset="-122"/>
                <a:cs typeface="Raleway Medium" pitchFamily="34" charset="-120"/>
              </a:rPr>
              <a:t>Well-defined goals are the best foundation for good questionnaire design.</a:t>
            </a:r>
            <a:endParaRPr lang="en-US" sz="1550" dirty="0"/>
          </a:p>
        </p:txBody>
      </p:sp>
      <p:sp>
        <p:nvSpPr>
          <p:cNvPr id="5" name="Text 2"/>
          <p:cNvSpPr/>
          <p:nvPr/>
        </p:nvSpPr>
        <p:spPr>
          <a:xfrm>
            <a:off x="6367462" y="2917031"/>
            <a:ext cx="198239" cy="247769"/>
          </a:xfrm>
          <a:prstGeom prst="rect">
            <a:avLst/>
          </a:prstGeom>
          <a:noFill/>
          <a:ln/>
        </p:spPr>
        <p:txBody>
          <a:bodyPr wrap="none" lIns="0" tIns="0" rIns="0" bIns="0" rtlCol="0" anchor="t"/>
          <a:lstStyle/>
          <a:p>
            <a:pPr marL="0" indent="0" algn="l">
              <a:lnSpc>
                <a:spcPts val="2350"/>
              </a:lnSpc>
              <a:buNone/>
            </a:pPr>
            <a:r>
              <a:rPr lang="en-US" sz="1550" dirty="0">
                <a:solidFill>
                  <a:srgbClr val="D7D4CC"/>
                </a:solidFill>
                <a:latin typeface="Comfortaa Light" pitchFamily="34" charset="0"/>
                <a:ea typeface="Comfortaa Light" pitchFamily="34" charset="-122"/>
                <a:cs typeface="Comfortaa Light" pitchFamily="34" charset="-120"/>
              </a:rPr>
              <a:t>01</a:t>
            </a:r>
            <a:endParaRPr lang="en-US" sz="1550" dirty="0"/>
          </a:p>
        </p:txBody>
      </p:sp>
      <p:sp>
        <p:nvSpPr>
          <p:cNvPr id="6" name="Shape 3"/>
          <p:cNvSpPr/>
          <p:nvPr/>
        </p:nvSpPr>
        <p:spPr>
          <a:xfrm>
            <a:off x="6367462" y="3231118"/>
            <a:ext cx="3601760" cy="22860"/>
          </a:xfrm>
          <a:prstGeom prst="rect">
            <a:avLst/>
          </a:prstGeom>
          <a:solidFill>
            <a:srgbClr val="FFE14D"/>
          </a:solidFill>
          <a:ln/>
        </p:spPr>
        <p:txBody>
          <a:bodyPr/>
          <a:lstStyle/>
          <a:p>
            <a:endParaRPr lang="sk-SK"/>
          </a:p>
        </p:txBody>
      </p:sp>
      <p:sp>
        <p:nvSpPr>
          <p:cNvPr id="7" name="Text 4"/>
          <p:cNvSpPr/>
          <p:nvPr/>
        </p:nvSpPr>
        <p:spPr>
          <a:xfrm>
            <a:off x="6367462" y="3375898"/>
            <a:ext cx="2202894" cy="275273"/>
          </a:xfrm>
          <a:prstGeom prst="rect">
            <a:avLst/>
          </a:prstGeom>
          <a:noFill/>
          <a:ln/>
        </p:spPr>
        <p:txBody>
          <a:bodyPr wrap="none" lIns="0" tIns="0" rIns="0" bIns="0" rtlCol="0" anchor="t"/>
          <a:lstStyle/>
          <a:p>
            <a:pPr marL="0" indent="0" algn="l">
              <a:lnSpc>
                <a:spcPts val="2150"/>
              </a:lnSpc>
              <a:buNone/>
            </a:pPr>
            <a:r>
              <a:rPr lang="en-US" sz="1700" b="1" dirty="0">
                <a:solidFill>
                  <a:srgbClr val="D7D4CC"/>
                </a:solidFill>
                <a:latin typeface="Comfortaa Bold" pitchFamily="34" charset="0"/>
                <a:ea typeface="Comfortaa Bold" pitchFamily="34" charset="-122"/>
                <a:cs typeface="Comfortaa Bold" pitchFamily="34" charset="-120"/>
              </a:rPr>
              <a:t>Define Clear Goals</a:t>
            </a:r>
            <a:endParaRPr lang="en-US" sz="1700" dirty="0"/>
          </a:p>
        </p:txBody>
      </p:sp>
      <p:sp>
        <p:nvSpPr>
          <p:cNvPr id="8" name="Text 5"/>
          <p:cNvSpPr/>
          <p:nvPr/>
        </p:nvSpPr>
        <p:spPr>
          <a:xfrm>
            <a:off x="6367462" y="3758208"/>
            <a:ext cx="3601760" cy="1506141"/>
          </a:xfrm>
          <a:prstGeom prst="rect">
            <a:avLst/>
          </a:prstGeom>
          <a:noFill/>
          <a:ln/>
        </p:spPr>
        <p:txBody>
          <a:bodyPr wrap="square" lIns="0" tIns="0" rIns="0" bIns="0" rtlCol="0" anchor="t"/>
          <a:lstStyle/>
          <a:p>
            <a:pPr marL="0" indent="0" algn="l">
              <a:lnSpc>
                <a:spcPts val="2350"/>
              </a:lnSpc>
              <a:buNone/>
            </a:pPr>
            <a:r>
              <a:rPr lang="en-US" sz="1550" dirty="0">
                <a:solidFill>
                  <a:srgbClr val="D7D4CC"/>
                </a:solidFill>
                <a:latin typeface="Raleway Medium" pitchFamily="34" charset="0"/>
                <a:ea typeface="Raleway Medium" pitchFamily="34" charset="-122"/>
                <a:cs typeface="Raleway Medium" pitchFamily="34" charset="-120"/>
              </a:rPr>
              <a:t>Express study goals in a few concise sentences. Decide how you'll use the results </a:t>
            </a:r>
            <a:r>
              <a:rPr lang="en-US" sz="1550" i="1" dirty="0">
                <a:solidFill>
                  <a:srgbClr val="D7D4CC"/>
                </a:solidFill>
                <a:latin typeface="Raleway Medium" pitchFamily="34" charset="0"/>
                <a:ea typeface="Raleway Medium" pitchFamily="34" charset="-122"/>
                <a:cs typeface="Raleway Medium" pitchFamily="34" charset="-120"/>
              </a:rPr>
              <a:t>before</a:t>
            </a:r>
            <a:r>
              <a:rPr lang="en-US" sz="1550" dirty="0">
                <a:solidFill>
                  <a:srgbClr val="D7D4CC"/>
                </a:solidFill>
                <a:latin typeface="Raleway Medium" pitchFamily="34" charset="0"/>
                <a:ea typeface="Raleway Medium" pitchFamily="34" charset="-122"/>
                <a:cs typeface="Raleway Medium" pitchFamily="34" charset="-120"/>
              </a:rPr>
              <a:t> designing a single question. Commit these goals to writing.</a:t>
            </a:r>
            <a:endParaRPr lang="en-US" sz="1550" dirty="0"/>
          </a:p>
        </p:txBody>
      </p:sp>
      <p:sp>
        <p:nvSpPr>
          <p:cNvPr id="9" name="Text 6"/>
          <p:cNvSpPr/>
          <p:nvPr/>
        </p:nvSpPr>
        <p:spPr>
          <a:xfrm>
            <a:off x="10147578" y="2917031"/>
            <a:ext cx="198239" cy="247769"/>
          </a:xfrm>
          <a:prstGeom prst="rect">
            <a:avLst/>
          </a:prstGeom>
          <a:noFill/>
          <a:ln/>
        </p:spPr>
        <p:txBody>
          <a:bodyPr wrap="none" lIns="0" tIns="0" rIns="0" bIns="0" rtlCol="0" anchor="t"/>
          <a:lstStyle/>
          <a:p>
            <a:pPr marL="0" indent="0" algn="l">
              <a:lnSpc>
                <a:spcPts val="2350"/>
              </a:lnSpc>
              <a:buNone/>
            </a:pPr>
            <a:r>
              <a:rPr lang="en-US" sz="1550" dirty="0">
                <a:solidFill>
                  <a:srgbClr val="D7D4CC"/>
                </a:solidFill>
                <a:latin typeface="Comfortaa Light" pitchFamily="34" charset="0"/>
                <a:ea typeface="Comfortaa Light" pitchFamily="34" charset="-122"/>
                <a:cs typeface="Comfortaa Light" pitchFamily="34" charset="-120"/>
              </a:rPr>
              <a:t>02</a:t>
            </a:r>
            <a:endParaRPr lang="en-US" sz="1550" dirty="0"/>
          </a:p>
        </p:txBody>
      </p:sp>
      <p:sp>
        <p:nvSpPr>
          <p:cNvPr id="10" name="Shape 7"/>
          <p:cNvSpPr/>
          <p:nvPr/>
        </p:nvSpPr>
        <p:spPr>
          <a:xfrm>
            <a:off x="10147578" y="3231118"/>
            <a:ext cx="3601760" cy="22860"/>
          </a:xfrm>
          <a:prstGeom prst="rect">
            <a:avLst/>
          </a:prstGeom>
          <a:solidFill>
            <a:srgbClr val="FFE14D"/>
          </a:solidFill>
          <a:ln/>
        </p:spPr>
        <p:txBody>
          <a:bodyPr/>
          <a:lstStyle/>
          <a:p>
            <a:endParaRPr lang="sk-SK"/>
          </a:p>
        </p:txBody>
      </p:sp>
      <p:sp>
        <p:nvSpPr>
          <p:cNvPr id="11" name="Text 8"/>
          <p:cNvSpPr/>
          <p:nvPr/>
        </p:nvSpPr>
        <p:spPr>
          <a:xfrm>
            <a:off x="10147578" y="3375898"/>
            <a:ext cx="2630448" cy="275273"/>
          </a:xfrm>
          <a:prstGeom prst="rect">
            <a:avLst/>
          </a:prstGeom>
          <a:noFill/>
          <a:ln/>
        </p:spPr>
        <p:txBody>
          <a:bodyPr wrap="none" lIns="0" tIns="0" rIns="0" bIns="0" rtlCol="0" anchor="t"/>
          <a:lstStyle/>
          <a:p>
            <a:pPr marL="0" indent="0" algn="l">
              <a:lnSpc>
                <a:spcPts val="2150"/>
              </a:lnSpc>
              <a:buNone/>
            </a:pPr>
            <a:r>
              <a:rPr lang="en-US" sz="1700" b="1" dirty="0">
                <a:solidFill>
                  <a:srgbClr val="D7D4CC"/>
                </a:solidFill>
                <a:latin typeface="Comfortaa Bold" pitchFamily="34" charset="0"/>
                <a:ea typeface="Comfortaa Bold" pitchFamily="34" charset="-122"/>
                <a:cs typeface="Comfortaa Bold" pitchFamily="34" charset="-120"/>
              </a:rPr>
              <a:t>Ask Only What Matters</a:t>
            </a:r>
            <a:endParaRPr lang="en-US" sz="1700" dirty="0"/>
          </a:p>
        </p:txBody>
      </p:sp>
      <p:sp>
        <p:nvSpPr>
          <p:cNvPr id="12" name="Text 9"/>
          <p:cNvSpPr/>
          <p:nvPr/>
        </p:nvSpPr>
        <p:spPr>
          <a:xfrm>
            <a:off x="10147578" y="3758208"/>
            <a:ext cx="3601760" cy="1506141"/>
          </a:xfrm>
          <a:prstGeom prst="rect">
            <a:avLst/>
          </a:prstGeom>
          <a:noFill/>
          <a:ln/>
        </p:spPr>
        <p:txBody>
          <a:bodyPr wrap="square" lIns="0" tIns="0" rIns="0" bIns="0" rtlCol="0" anchor="t"/>
          <a:lstStyle/>
          <a:p>
            <a:pPr marL="0" indent="0" algn="l">
              <a:lnSpc>
                <a:spcPts val="2350"/>
              </a:lnSpc>
              <a:buNone/>
            </a:pPr>
            <a:r>
              <a:rPr lang="en-US" sz="1550" dirty="0">
                <a:solidFill>
                  <a:srgbClr val="D7D4CC"/>
                </a:solidFill>
                <a:latin typeface="Raleway Medium" pitchFamily="34" charset="0"/>
                <a:ea typeface="Raleway Medium" pitchFamily="34" charset="-122"/>
                <a:cs typeface="Raleway Medium" pitchFamily="34" charset="-120"/>
              </a:rPr>
              <a:t>Ask only questions that directly address your study goals. Resist the temptation to include questions just because they seem "interesting to know."</a:t>
            </a:r>
            <a:endParaRPr lang="en-US" sz="1550" dirty="0"/>
          </a:p>
        </p:txBody>
      </p:sp>
      <p:sp>
        <p:nvSpPr>
          <p:cNvPr id="13" name="Text 10"/>
          <p:cNvSpPr/>
          <p:nvPr/>
        </p:nvSpPr>
        <p:spPr>
          <a:xfrm>
            <a:off x="6367462" y="5591294"/>
            <a:ext cx="198239" cy="247769"/>
          </a:xfrm>
          <a:prstGeom prst="rect">
            <a:avLst/>
          </a:prstGeom>
          <a:noFill/>
          <a:ln/>
        </p:spPr>
        <p:txBody>
          <a:bodyPr wrap="none" lIns="0" tIns="0" rIns="0" bIns="0" rtlCol="0" anchor="t"/>
          <a:lstStyle/>
          <a:p>
            <a:pPr marL="0" indent="0" algn="l">
              <a:lnSpc>
                <a:spcPts val="2350"/>
              </a:lnSpc>
              <a:buNone/>
            </a:pPr>
            <a:r>
              <a:rPr lang="en-US" sz="1550" dirty="0">
                <a:solidFill>
                  <a:srgbClr val="D7D4CC"/>
                </a:solidFill>
                <a:latin typeface="Comfortaa Light" pitchFamily="34" charset="0"/>
                <a:ea typeface="Comfortaa Light" pitchFamily="34" charset="-122"/>
                <a:cs typeface="Comfortaa Light" pitchFamily="34" charset="-120"/>
              </a:rPr>
              <a:t>03</a:t>
            </a:r>
            <a:endParaRPr lang="en-US" sz="1550" dirty="0"/>
          </a:p>
        </p:txBody>
      </p:sp>
      <p:sp>
        <p:nvSpPr>
          <p:cNvPr id="14" name="Shape 11"/>
          <p:cNvSpPr/>
          <p:nvPr/>
        </p:nvSpPr>
        <p:spPr>
          <a:xfrm>
            <a:off x="6367462" y="5905381"/>
            <a:ext cx="7381875" cy="22860"/>
          </a:xfrm>
          <a:prstGeom prst="rect">
            <a:avLst/>
          </a:prstGeom>
          <a:solidFill>
            <a:srgbClr val="FFE14D"/>
          </a:solidFill>
          <a:ln/>
        </p:spPr>
        <p:txBody>
          <a:bodyPr/>
          <a:lstStyle/>
          <a:p>
            <a:endParaRPr lang="sk-SK"/>
          </a:p>
        </p:txBody>
      </p:sp>
      <p:sp>
        <p:nvSpPr>
          <p:cNvPr id="15" name="Text 12"/>
          <p:cNvSpPr/>
          <p:nvPr/>
        </p:nvSpPr>
        <p:spPr>
          <a:xfrm>
            <a:off x="6367462" y="6050161"/>
            <a:ext cx="2202894" cy="275273"/>
          </a:xfrm>
          <a:prstGeom prst="rect">
            <a:avLst/>
          </a:prstGeom>
          <a:noFill/>
          <a:ln/>
        </p:spPr>
        <p:txBody>
          <a:bodyPr wrap="none" lIns="0" tIns="0" rIns="0" bIns="0" rtlCol="0" anchor="t"/>
          <a:lstStyle/>
          <a:p>
            <a:pPr marL="0" indent="0" algn="l">
              <a:lnSpc>
                <a:spcPts val="2150"/>
              </a:lnSpc>
              <a:buNone/>
            </a:pPr>
            <a:r>
              <a:rPr lang="en-US" sz="1700" b="1" dirty="0">
                <a:solidFill>
                  <a:srgbClr val="D7D4CC"/>
                </a:solidFill>
                <a:latin typeface="Comfortaa Bold" pitchFamily="34" charset="0"/>
                <a:ea typeface="Comfortaa Bold" pitchFamily="34" charset="-122"/>
                <a:cs typeface="Comfortaa Bold" pitchFamily="34" charset="-120"/>
              </a:rPr>
              <a:t>Keep It Short</a:t>
            </a:r>
            <a:endParaRPr lang="en-US" sz="1700" dirty="0"/>
          </a:p>
        </p:txBody>
      </p:sp>
      <p:sp>
        <p:nvSpPr>
          <p:cNvPr id="16" name="Text 13"/>
          <p:cNvSpPr/>
          <p:nvPr/>
        </p:nvSpPr>
        <p:spPr>
          <a:xfrm>
            <a:off x="6367462" y="6432471"/>
            <a:ext cx="7381875" cy="903684"/>
          </a:xfrm>
          <a:prstGeom prst="rect">
            <a:avLst/>
          </a:prstGeom>
          <a:noFill/>
          <a:ln/>
        </p:spPr>
        <p:txBody>
          <a:bodyPr wrap="square" lIns="0" tIns="0" rIns="0" bIns="0" rtlCol="0" anchor="t"/>
          <a:lstStyle/>
          <a:p>
            <a:pPr marL="0" indent="0" algn="l">
              <a:lnSpc>
                <a:spcPts val="2350"/>
              </a:lnSpc>
              <a:buNone/>
            </a:pPr>
            <a:r>
              <a:rPr lang="en-US" sz="1550" dirty="0">
                <a:solidFill>
                  <a:srgbClr val="D7D4CC"/>
                </a:solidFill>
                <a:latin typeface="Raleway Medium" pitchFamily="34" charset="0"/>
                <a:ea typeface="Raleway Medium" pitchFamily="34" charset="-122"/>
                <a:cs typeface="Raleway Medium" pitchFamily="34" charset="-120"/>
              </a:rPr>
              <a:t>Long questionnaires get fewer responses. </a:t>
            </a:r>
            <a:r>
              <a:rPr lang="en-US" sz="1550" b="1" dirty="0">
                <a:solidFill>
                  <a:srgbClr val="D7D4CC"/>
                </a:solidFill>
                <a:latin typeface="Raleway Medium" pitchFamily="34" charset="0"/>
                <a:ea typeface="Raleway Medium" pitchFamily="34" charset="-122"/>
                <a:cs typeface="Raleway Medium" pitchFamily="34" charset="-120"/>
              </a:rPr>
              <a:t>Response rate is the single most important indicator of result confidence.</a:t>
            </a:r>
            <a:r>
              <a:rPr lang="en-US" sz="1550" dirty="0">
                <a:solidFill>
                  <a:srgbClr val="D7D4CC"/>
                </a:solidFill>
                <a:latin typeface="Raleway Medium" pitchFamily="34" charset="0"/>
                <a:ea typeface="Raleway Medium" pitchFamily="34" charset="-122"/>
                <a:cs typeface="Raleway Medium" pitchFamily="34" charset="-120"/>
              </a:rPr>
              <a:t> Shortening the questionnaire is one of the most effective ways to maximize it.</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881063" y="2091928"/>
            <a:ext cx="9128046" cy="611981"/>
          </a:xfrm>
          <a:prstGeom prst="rect">
            <a:avLst/>
          </a:prstGeom>
          <a:noFill/>
          <a:ln/>
        </p:spPr>
        <p:txBody>
          <a:bodyPr wrap="none" lIns="0" tIns="0" rIns="0" bIns="0" rtlCol="0" anchor="t"/>
          <a:lstStyle/>
          <a:p>
            <a:pPr marL="0" indent="0" algn="l">
              <a:lnSpc>
                <a:spcPts val="4800"/>
              </a:lnSpc>
              <a:buNone/>
            </a:pPr>
            <a:r>
              <a:rPr lang="en-US" sz="3850" b="1" dirty="0">
                <a:solidFill>
                  <a:srgbClr val="FFE14D"/>
                </a:solidFill>
                <a:latin typeface="Comfortaa Bold" pitchFamily="34" charset="0"/>
                <a:ea typeface="Comfortaa Bold" pitchFamily="34" charset="-122"/>
                <a:cs typeface="Comfortaa Bold" pitchFamily="34" charset="-120"/>
              </a:rPr>
              <a:t>Designing a Questionnaire — Part 2</a:t>
            </a:r>
            <a:endParaRPr lang="en-US" sz="3850" dirty="0"/>
          </a:p>
        </p:txBody>
      </p:sp>
      <p:sp>
        <p:nvSpPr>
          <p:cNvPr id="3" name="Shape 1"/>
          <p:cNvSpPr/>
          <p:nvPr/>
        </p:nvSpPr>
        <p:spPr>
          <a:xfrm>
            <a:off x="881063" y="3144441"/>
            <a:ext cx="4142542" cy="2993231"/>
          </a:xfrm>
          <a:prstGeom prst="roundRect">
            <a:avLst>
              <a:gd name="adj" fmla="val 11040"/>
            </a:avLst>
          </a:prstGeom>
          <a:solidFill>
            <a:srgbClr val="46464A"/>
          </a:solidFill>
          <a:ln/>
        </p:spPr>
        <p:txBody>
          <a:bodyPr/>
          <a:lstStyle/>
          <a:p>
            <a:endParaRPr lang="sk-SK"/>
          </a:p>
        </p:txBody>
      </p:sp>
      <p:sp>
        <p:nvSpPr>
          <p:cNvPr id="4" name="Text 2"/>
          <p:cNvSpPr/>
          <p:nvPr/>
        </p:nvSpPr>
        <p:spPr>
          <a:xfrm>
            <a:off x="1101328" y="3364706"/>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Involve Experts</a:t>
            </a:r>
            <a:endParaRPr lang="en-US" sz="1900" dirty="0"/>
          </a:p>
        </p:txBody>
      </p:sp>
      <p:sp>
        <p:nvSpPr>
          <p:cNvPr id="5" name="Text 3"/>
          <p:cNvSpPr/>
          <p:nvPr/>
        </p:nvSpPr>
        <p:spPr>
          <a:xfrm>
            <a:off x="1101328" y="3802856"/>
            <a:ext cx="3702010" cy="1762125"/>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Include other experts and relevant decision-makers in the design process. Their input improves the questionnaire and increases their confidence in the results.</a:t>
            </a:r>
            <a:endParaRPr lang="en-US" sz="1700" dirty="0"/>
          </a:p>
        </p:txBody>
      </p:sp>
      <p:sp>
        <p:nvSpPr>
          <p:cNvPr id="6" name="Shape 4"/>
          <p:cNvSpPr/>
          <p:nvPr/>
        </p:nvSpPr>
        <p:spPr>
          <a:xfrm>
            <a:off x="5243870" y="3144441"/>
            <a:ext cx="4142542" cy="2993231"/>
          </a:xfrm>
          <a:prstGeom prst="roundRect">
            <a:avLst>
              <a:gd name="adj" fmla="val 11040"/>
            </a:avLst>
          </a:prstGeom>
          <a:solidFill>
            <a:srgbClr val="46464A"/>
          </a:solidFill>
          <a:ln/>
        </p:spPr>
        <p:txBody>
          <a:bodyPr/>
          <a:lstStyle/>
          <a:p>
            <a:endParaRPr lang="sk-SK"/>
          </a:p>
        </p:txBody>
      </p:sp>
      <p:sp>
        <p:nvSpPr>
          <p:cNvPr id="7" name="Text 5"/>
          <p:cNvSpPr/>
          <p:nvPr/>
        </p:nvSpPr>
        <p:spPr>
          <a:xfrm>
            <a:off x="5464135" y="3364706"/>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Plan Your Analysis</a:t>
            </a:r>
            <a:endParaRPr lang="en-US" sz="1900" dirty="0"/>
          </a:p>
        </p:txBody>
      </p:sp>
      <p:sp>
        <p:nvSpPr>
          <p:cNvPr id="8" name="Text 6"/>
          <p:cNvSpPr/>
          <p:nvPr/>
        </p:nvSpPr>
        <p:spPr>
          <a:xfrm>
            <a:off x="5464135" y="3802856"/>
            <a:ext cx="3702010" cy="211455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Formulate a statistical analysis plan </a:t>
            </a:r>
            <a:r>
              <a:rPr lang="en-US" sz="1700" i="1" dirty="0">
                <a:solidFill>
                  <a:srgbClr val="D7D4CC"/>
                </a:solidFill>
                <a:latin typeface="Raleway Medium" pitchFamily="34" charset="0"/>
                <a:ea typeface="Raleway Medium" pitchFamily="34" charset="-122"/>
                <a:cs typeface="Raleway Medium" pitchFamily="34" charset="-120"/>
              </a:rPr>
              <a:t>during</a:t>
            </a:r>
            <a:r>
              <a:rPr lang="en-US" sz="1700" dirty="0">
                <a:solidFill>
                  <a:srgbClr val="D7D4CC"/>
                </a:solidFill>
                <a:latin typeface="Raleway Medium" pitchFamily="34" charset="0"/>
                <a:ea typeface="Raleway Medium" pitchFamily="34" charset="-122"/>
                <a:cs typeface="Raleway Medium" pitchFamily="34" charset="-120"/>
              </a:rPr>
              <a:t> the design stage. Know how every question will be analyzed and plan for handling missing data. If you can't specify how a question will be used, remove it.</a:t>
            </a:r>
            <a:endParaRPr lang="en-US" sz="1700" dirty="0"/>
          </a:p>
        </p:txBody>
      </p:sp>
      <p:sp>
        <p:nvSpPr>
          <p:cNvPr id="9" name="Shape 7"/>
          <p:cNvSpPr/>
          <p:nvPr/>
        </p:nvSpPr>
        <p:spPr>
          <a:xfrm>
            <a:off x="9606677" y="3144441"/>
            <a:ext cx="4142542" cy="2993231"/>
          </a:xfrm>
          <a:prstGeom prst="roundRect">
            <a:avLst>
              <a:gd name="adj" fmla="val 11040"/>
            </a:avLst>
          </a:prstGeom>
          <a:solidFill>
            <a:srgbClr val="46464A"/>
          </a:solidFill>
          <a:ln/>
        </p:spPr>
        <p:txBody>
          <a:bodyPr/>
          <a:lstStyle/>
          <a:p>
            <a:endParaRPr lang="sk-SK"/>
          </a:p>
        </p:txBody>
      </p:sp>
      <p:sp>
        <p:nvSpPr>
          <p:cNvPr id="10" name="Text 8"/>
          <p:cNvSpPr/>
          <p:nvPr/>
        </p:nvSpPr>
        <p:spPr>
          <a:xfrm>
            <a:off x="9826943" y="3364706"/>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Use a Clear Title</a:t>
            </a:r>
            <a:endParaRPr lang="en-US" sz="1900" dirty="0"/>
          </a:p>
        </p:txBody>
      </p:sp>
      <p:sp>
        <p:nvSpPr>
          <p:cNvPr id="11" name="Text 9"/>
          <p:cNvSpPr/>
          <p:nvPr/>
        </p:nvSpPr>
        <p:spPr>
          <a:xfrm>
            <a:off x="9826943" y="3802856"/>
            <a:ext cx="3702010" cy="211455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Give your questionnaire a short, meaningful title. A titled questionnaire is perceived as more credible. Include clear, concise instructions using short sentences and basic vocabulary.</a:t>
            </a:r>
            <a:endParaRPr lang="en-US" sz="17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881063" y="1921907"/>
            <a:ext cx="9133523" cy="611981"/>
          </a:xfrm>
          <a:prstGeom prst="rect">
            <a:avLst/>
          </a:prstGeom>
          <a:noFill/>
          <a:ln/>
        </p:spPr>
        <p:txBody>
          <a:bodyPr wrap="none" lIns="0" tIns="0" rIns="0" bIns="0" rtlCol="0" anchor="t"/>
          <a:lstStyle/>
          <a:p>
            <a:pPr marL="0" indent="0" algn="l">
              <a:lnSpc>
                <a:spcPts val="4800"/>
              </a:lnSpc>
              <a:buNone/>
            </a:pPr>
            <a:r>
              <a:rPr lang="en-US" sz="3850" b="1" dirty="0">
                <a:solidFill>
                  <a:srgbClr val="FFE14D"/>
                </a:solidFill>
                <a:latin typeface="Comfortaa Bold" pitchFamily="34" charset="0"/>
                <a:ea typeface="Comfortaa Bold" pitchFamily="34" charset="-122"/>
                <a:cs typeface="Comfortaa Bold" pitchFamily="34" charset="-120"/>
              </a:rPr>
              <a:t>Designing a Questionnaire — Part 3</a:t>
            </a:r>
            <a:endParaRPr lang="en-US" sz="3850" dirty="0"/>
          </a:p>
        </p:txBody>
      </p:sp>
      <p:sp>
        <p:nvSpPr>
          <p:cNvPr id="3" name="Shape 1"/>
          <p:cNvSpPr/>
          <p:nvPr/>
        </p:nvSpPr>
        <p:spPr>
          <a:xfrm>
            <a:off x="881063" y="2974419"/>
            <a:ext cx="495657" cy="495657"/>
          </a:xfrm>
          <a:prstGeom prst="roundRect">
            <a:avLst>
              <a:gd name="adj" fmla="val 66668"/>
            </a:avLst>
          </a:prstGeom>
          <a:solidFill>
            <a:srgbClr val="46464A"/>
          </a:solidFill>
          <a:ln/>
        </p:spPr>
        <p:txBody>
          <a:bodyPr/>
          <a:lstStyle/>
          <a:p>
            <a:endParaRPr lang="sk-SK"/>
          </a:p>
        </p:txBody>
      </p:sp>
      <p:sp>
        <p:nvSpPr>
          <p:cNvPr id="4" name="Text 2"/>
          <p:cNvSpPr/>
          <p:nvPr/>
        </p:nvSpPr>
        <p:spPr>
          <a:xfrm>
            <a:off x="1596985" y="3050143"/>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Start Strong</a:t>
            </a:r>
            <a:endParaRPr lang="en-US" sz="1900" dirty="0"/>
          </a:p>
        </p:txBody>
      </p:sp>
      <p:sp>
        <p:nvSpPr>
          <p:cNvPr id="5" name="Text 3"/>
          <p:cNvSpPr/>
          <p:nvPr/>
        </p:nvSpPr>
        <p:spPr>
          <a:xfrm>
            <a:off x="1596985" y="3488293"/>
            <a:ext cx="3389948" cy="281940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Begin with non-threatening, interesting items. Respondents scan the first few questions before deciding whether to continue — </a:t>
            </a:r>
            <a:r>
              <a:rPr lang="en-US" sz="1700" b="1" dirty="0">
                <a:solidFill>
                  <a:srgbClr val="D7D4CC"/>
                </a:solidFill>
                <a:latin typeface="Raleway Medium" pitchFamily="34" charset="0"/>
                <a:ea typeface="Raleway Medium" pitchFamily="34" charset="-122"/>
                <a:cs typeface="Raleway Medium" pitchFamily="34" charset="-120"/>
              </a:rPr>
              <a:t>put your most engaging questions first</a:t>
            </a:r>
            <a:r>
              <a:rPr lang="en-US" sz="1700" dirty="0">
                <a:solidFill>
                  <a:srgbClr val="D7D4CC"/>
                </a:solidFill>
                <a:latin typeface="Raleway Medium" pitchFamily="34" charset="0"/>
                <a:ea typeface="Raleway Medium" pitchFamily="34" charset="-122"/>
                <a:cs typeface="Raleway Medium" pitchFamily="34" charset="-120"/>
              </a:rPr>
              <a:t> and place the most important items in the first half.</a:t>
            </a:r>
            <a:endParaRPr lang="en-US" sz="1700" dirty="0"/>
          </a:p>
        </p:txBody>
      </p:sp>
      <p:sp>
        <p:nvSpPr>
          <p:cNvPr id="6" name="Shape 4"/>
          <p:cNvSpPr/>
          <p:nvPr/>
        </p:nvSpPr>
        <p:spPr>
          <a:xfrm>
            <a:off x="5262205" y="2974419"/>
            <a:ext cx="495657" cy="495657"/>
          </a:xfrm>
          <a:prstGeom prst="roundRect">
            <a:avLst>
              <a:gd name="adj" fmla="val 66668"/>
            </a:avLst>
          </a:prstGeom>
          <a:solidFill>
            <a:srgbClr val="46464A"/>
          </a:solidFill>
          <a:ln/>
        </p:spPr>
        <p:txBody>
          <a:bodyPr/>
          <a:lstStyle/>
          <a:p>
            <a:endParaRPr lang="sk-SK"/>
          </a:p>
        </p:txBody>
      </p:sp>
      <p:sp>
        <p:nvSpPr>
          <p:cNvPr id="7" name="Text 5"/>
          <p:cNvSpPr/>
          <p:nvPr/>
        </p:nvSpPr>
        <p:spPr>
          <a:xfrm>
            <a:off x="5978128" y="3050143"/>
            <a:ext cx="3389948" cy="611981"/>
          </a:xfrm>
          <a:prstGeom prst="rect">
            <a:avLst/>
          </a:prstGeom>
          <a:noFill/>
          <a:ln/>
        </p:spPr>
        <p:txBody>
          <a:bodyPr wrap="squar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Use Simple, Direct Language</a:t>
            </a:r>
            <a:endParaRPr lang="en-US" sz="1900" dirty="0"/>
          </a:p>
        </p:txBody>
      </p:sp>
      <p:sp>
        <p:nvSpPr>
          <p:cNvPr id="8" name="Text 6"/>
          <p:cNvSpPr/>
          <p:nvPr/>
        </p:nvSpPr>
        <p:spPr>
          <a:xfrm>
            <a:off x="5978128" y="3794284"/>
            <a:ext cx="3389948" cy="2466975"/>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Keep wording simple and sentences short. Avoid uncommon vocabulary. </a:t>
            </a:r>
            <a:r>
              <a:rPr lang="en-US" sz="1700" b="1" dirty="0">
                <a:solidFill>
                  <a:srgbClr val="D7D4CC"/>
                </a:solidFill>
                <a:latin typeface="Raleway Medium" pitchFamily="34" charset="0"/>
                <a:ea typeface="Raleway Medium" pitchFamily="34" charset="-122"/>
                <a:cs typeface="Raleway Medium" pitchFamily="34" charset="-120"/>
              </a:rPr>
              <a:t>Emphasize crucial words using bold, italics, or underlining</a:t>
            </a:r>
            <a:r>
              <a:rPr lang="en-US" sz="1700" dirty="0">
                <a:solidFill>
                  <a:srgbClr val="D7D4CC"/>
                </a:solidFill>
                <a:latin typeface="Raleway Medium" pitchFamily="34" charset="0"/>
                <a:ea typeface="Raleway Medium" pitchFamily="34" charset="-122"/>
                <a:cs typeface="Raleway Medium" pitchFamily="34" charset="-120"/>
              </a:rPr>
              <a:t> to reduce misunderstandings and improve completion rates.</a:t>
            </a:r>
            <a:endParaRPr lang="en-US" sz="1700" dirty="0"/>
          </a:p>
        </p:txBody>
      </p:sp>
      <p:sp>
        <p:nvSpPr>
          <p:cNvPr id="9" name="Shape 7"/>
          <p:cNvSpPr/>
          <p:nvPr/>
        </p:nvSpPr>
        <p:spPr>
          <a:xfrm>
            <a:off x="9643348" y="2974419"/>
            <a:ext cx="495657" cy="495657"/>
          </a:xfrm>
          <a:prstGeom prst="roundRect">
            <a:avLst>
              <a:gd name="adj" fmla="val 66668"/>
            </a:avLst>
          </a:prstGeom>
          <a:solidFill>
            <a:srgbClr val="46464A"/>
          </a:solidFill>
          <a:ln/>
        </p:spPr>
        <p:txBody>
          <a:bodyPr/>
          <a:lstStyle/>
          <a:p>
            <a:endParaRPr lang="sk-SK"/>
          </a:p>
        </p:txBody>
      </p:sp>
      <p:sp>
        <p:nvSpPr>
          <p:cNvPr id="10" name="Text 8"/>
          <p:cNvSpPr/>
          <p:nvPr/>
        </p:nvSpPr>
        <p:spPr>
          <a:xfrm>
            <a:off x="10359271" y="3050143"/>
            <a:ext cx="3390067" cy="611981"/>
          </a:xfrm>
          <a:prstGeom prst="rect">
            <a:avLst/>
          </a:prstGeom>
          <a:noFill/>
          <a:ln/>
        </p:spPr>
        <p:txBody>
          <a:bodyPr wrap="squar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Leave Space for Comments</a:t>
            </a:r>
            <a:endParaRPr lang="en-US" sz="1900" dirty="0"/>
          </a:p>
        </p:txBody>
      </p:sp>
      <p:sp>
        <p:nvSpPr>
          <p:cNvPr id="11" name="Text 9"/>
          <p:cNvSpPr/>
          <p:nvPr/>
        </p:nvSpPr>
        <p:spPr>
          <a:xfrm>
            <a:off x="10359271" y="3794284"/>
            <a:ext cx="3390067" cy="2466975"/>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Adequate white space for open comments captures valuable information beyond fixed categories — and makes the questionnaire look less intimidating, increasing response rates.</a:t>
            </a:r>
            <a:endParaRPr lang="en-US" sz="17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881063" y="1119783"/>
            <a:ext cx="9159954" cy="611981"/>
          </a:xfrm>
          <a:prstGeom prst="rect">
            <a:avLst/>
          </a:prstGeom>
          <a:noFill/>
          <a:ln/>
        </p:spPr>
        <p:txBody>
          <a:bodyPr wrap="none" lIns="0" tIns="0" rIns="0" bIns="0" rtlCol="0" anchor="t"/>
          <a:lstStyle/>
          <a:p>
            <a:pPr marL="0" indent="0" algn="l">
              <a:lnSpc>
                <a:spcPts val="4800"/>
              </a:lnSpc>
              <a:buNone/>
            </a:pPr>
            <a:r>
              <a:rPr lang="en-US" sz="3850" b="1" dirty="0">
                <a:solidFill>
                  <a:srgbClr val="FFE14D"/>
                </a:solidFill>
                <a:latin typeface="Comfortaa Bold" pitchFamily="34" charset="0"/>
                <a:ea typeface="Comfortaa Bold" pitchFamily="34" charset="-122"/>
                <a:cs typeface="Comfortaa Bold" pitchFamily="34" charset="-120"/>
              </a:rPr>
              <a:t>Designing a Questionnaire — Part 4</a:t>
            </a:r>
            <a:endParaRPr lang="en-US" sz="3850" dirty="0"/>
          </a:p>
        </p:txBody>
      </p:sp>
      <p:sp>
        <p:nvSpPr>
          <p:cNvPr id="3" name="Shape 1"/>
          <p:cNvSpPr/>
          <p:nvPr/>
        </p:nvSpPr>
        <p:spPr>
          <a:xfrm>
            <a:off x="881063" y="2309932"/>
            <a:ext cx="2972514" cy="4551998"/>
          </a:xfrm>
          <a:prstGeom prst="roundRect">
            <a:avLst>
              <a:gd name="adj" fmla="val 11117"/>
            </a:avLst>
          </a:prstGeom>
          <a:solidFill>
            <a:srgbClr val="27272B"/>
          </a:solidFill>
          <a:ln w="30480">
            <a:solidFill>
              <a:srgbClr val="5F5F63"/>
            </a:solidFill>
            <a:prstDash val="solid"/>
          </a:ln>
        </p:spPr>
        <p:txBody>
          <a:bodyPr/>
          <a:lstStyle/>
          <a:p>
            <a:endParaRPr lang="sk-SK"/>
          </a:p>
        </p:txBody>
      </p:sp>
      <p:sp>
        <p:nvSpPr>
          <p:cNvPr id="4" name="Text 2"/>
          <p:cNvSpPr/>
          <p:nvPr/>
        </p:nvSpPr>
        <p:spPr>
          <a:xfrm>
            <a:off x="1131808" y="2560677"/>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Maintain Interest</a:t>
            </a:r>
            <a:endParaRPr lang="en-US" sz="1900" dirty="0"/>
          </a:p>
        </p:txBody>
      </p:sp>
      <p:sp>
        <p:nvSpPr>
          <p:cNvPr id="5" name="Text 3"/>
          <p:cNvSpPr/>
          <p:nvPr/>
        </p:nvSpPr>
        <p:spPr>
          <a:xfrm>
            <a:off x="1131808" y="3086933"/>
            <a:ext cx="2471023" cy="352425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Vary the type of items used to prevent "response sets" — the tendency to answer automatically. Group items into coherent categories so the questionnaire flows smoothly from one topic to the next.</a:t>
            </a:r>
            <a:endParaRPr lang="en-US" sz="1700" dirty="0"/>
          </a:p>
        </p:txBody>
      </p:sp>
      <p:sp>
        <p:nvSpPr>
          <p:cNvPr id="6" name="Shape 4"/>
          <p:cNvSpPr/>
          <p:nvPr/>
        </p:nvSpPr>
        <p:spPr>
          <a:xfrm>
            <a:off x="4073843" y="2309932"/>
            <a:ext cx="2972633" cy="4551998"/>
          </a:xfrm>
          <a:prstGeom prst="roundRect">
            <a:avLst>
              <a:gd name="adj" fmla="val 11116"/>
            </a:avLst>
          </a:prstGeom>
          <a:solidFill>
            <a:srgbClr val="27272B"/>
          </a:solidFill>
          <a:ln w="30480">
            <a:solidFill>
              <a:srgbClr val="5F5F63"/>
            </a:solidFill>
            <a:prstDash val="solid"/>
          </a:ln>
        </p:spPr>
        <p:txBody>
          <a:bodyPr/>
          <a:lstStyle/>
          <a:p>
            <a:endParaRPr lang="sk-SK"/>
          </a:p>
        </p:txBody>
      </p:sp>
      <p:sp>
        <p:nvSpPr>
          <p:cNvPr id="7" name="Text 5"/>
          <p:cNvSpPr/>
          <p:nvPr/>
        </p:nvSpPr>
        <p:spPr>
          <a:xfrm>
            <a:off x="4324588" y="2560677"/>
            <a:ext cx="2471142" cy="611981"/>
          </a:xfrm>
          <a:prstGeom prst="rect">
            <a:avLst/>
          </a:prstGeom>
          <a:noFill/>
          <a:ln/>
        </p:spPr>
        <p:txBody>
          <a:bodyPr wrap="squar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Make It Visually Appealing</a:t>
            </a:r>
            <a:endParaRPr lang="en-US" sz="1900" dirty="0"/>
          </a:p>
        </p:txBody>
      </p:sp>
      <p:sp>
        <p:nvSpPr>
          <p:cNvPr id="8" name="Text 6"/>
          <p:cNvSpPr/>
          <p:nvPr/>
        </p:nvSpPr>
        <p:spPr>
          <a:xfrm>
            <a:off x="4324588" y="3392924"/>
            <a:ext cx="2471142" cy="3171825"/>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Be creative — try different colored inks and paper. The goal is to make your questionnaire stand out and look professional, increasing the likelihood of completion.</a:t>
            </a:r>
            <a:endParaRPr lang="en-US" sz="1700" dirty="0"/>
          </a:p>
        </p:txBody>
      </p:sp>
      <p:sp>
        <p:nvSpPr>
          <p:cNvPr id="9" name="Shape 7"/>
          <p:cNvSpPr/>
          <p:nvPr/>
        </p:nvSpPr>
        <p:spPr>
          <a:xfrm>
            <a:off x="7432953" y="2062163"/>
            <a:ext cx="6482596" cy="5047536"/>
          </a:xfrm>
          <a:prstGeom prst="roundRect">
            <a:avLst>
              <a:gd name="adj" fmla="val 10475"/>
            </a:avLst>
          </a:prstGeom>
          <a:solidFill>
            <a:srgbClr val="FFE14D"/>
          </a:solidFill>
          <a:ln/>
        </p:spPr>
        <p:txBody>
          <a:bodyPr/>
          <a:lstStyle/>
          <a:p>
            <a:endParaRPr lang="sk-SK"/>
          </a:p>
        </p:txBody>
      </p:sp>
      <p:sp>
        <p:nvSpPr>
          <p:cNvPr id="10" name="Text 8"/>
          <p:cNvSpPr/>
          <p:nvPr/>
        </p:nvSpPr>
        <p:spPr>
          <a:xfrm>
            <a:off x="7653218" y="2282428"/>
            <a:ext cx="3434596" cy="313611"/>
          </a:xfrm>
          <a:prstGeom prst="rect">
            <a:avLst/>
          </a:prstGeom>
          <a:noFill/>
          <a:ln/>
        </p:spPr>
        <p:txBody>
          <a:bodyPr wrap="none" lIns="0" tIns="0" rIns="0" bIns="0" rtlCol="0" anchor="t"/>
          <a:lstStyle/>
          <a:p>
            <a:pPr marL="0" indent="0" algn="l">
              <a:lnSpc>
                <a:spcPts val="2400"/>
              </a:lnSpc>
              <a:buNone/>
            </a:pPr>
            <a:r>
              <a:rPr lang="en-US" sz="1900" b="1" dirty="0">
                <a:solidFill>
                  <a:srgbClr val="000000"/>
                </a:solidFill>
                <a:latin typeface="Comfortaa Bold" pitchFamily="34" charset="0"/>
                <a:ea typeface="Comfortaa Bold" pitchFamily="34" charset="-122"/>
                <a:cs typeface="Comfortaa Bold" pitchFamily="34" charset="-120"/>
              </a:rPr>
              <a:t>🧪 Pilot Testing Is Essential</a:t>
            </a:r>
            <a:endParaRPr lang="en-US" sz="1900" dirty="0"/>
          </a:p>
        </p:txBody>
      </p:sp>
      <p:sp>
        <p:nvSpPr>
          <p:cNvPr id="11" name="Text 9"/>
          <p:cNvSpPr/>
          <p:nvPr/>
        </p:nvSpPr>
        <p:spPr>
          <a:xfrm>
            <a:off x="7653218" y="2816304"/>
            <a:ext cx="6042065" cy="1762125"/>
          </a:xfrm>
          <a:prstGeom prst="rect">
            <a:avLst/>
          </a:prstGeom>
          <a:noFill/>
          <a:ln/>
        </p:spPr>
        <p:txBody>
          <a:bodyPr wrap="square" lIns="0" tIns="0" rIns="0" bIns="0" rtlCol="0" anchor="t"/>
          <a:lstStyle/>
          <a:p>
            <a:pPr marL="0" indent="0" algn="l">
              <a:lnSpc>
                <a:spcPts val="2750"/>
              </a:lnSpc>
              <a:buNone/>
            </a:pPr>
            <a:r>
              <a:rPr lang="en-US" sz="1700" dirty="0">
                <a:solidFill>
                  <a:srgbClr val="000000"/>
                </a:solidFill>
                <a:latin typeface="Raleway Medium" pitchFamily="34" charset="0"/>
                <a:ea typeface="Raleway Medium" pitchFamily="34" charset="-122"/>
                <a:cs typeface="Raleway Medium" pitchFamily="34" charset="-120"/>
              </a:rPr>
              <a:t>Always pretest your questionnaire on representatives of the target audience. Problems </a:t>
            </a:r>
            <a:r>
              <a:rPr lang="en-US" sz="1700" i="1" dirty="0">
                <a:solidFill>
                  <a:srgbClr val="000000"/>
                </a:solidFill>
                <a:latin typeface="Raleway Medium" pitchFamily="34" charset="0"/>
                <a:ea typeface="Raleway Medium" pitchFamily="34" charset="-122"/>
                <a:cs typeface="Raleway Medium" pitchFamily="34" charset="-120"/>
              </a:rPr>
              <a:t>almost always</a:t>
            </a:r>
            <a:r>
              <a:rPr lang="en-US" sz="1700" dirty="0">
                <a:solidFill>
                  <a:srgbClr val="000000"/>
                </a:solidFill>
                <a:latin typeface="Raleway Medium" pitchFamily="34" charset="0"/>
                <a:ea typeface="Raleway Medium" pitchFamily="34" charset="-122"/>
                <a:cs typeface="Raleway Medium" pitchFamily="34" charset="-120"/>
              </a:rPr>
              <a:t> surface here. If possible, be present during the pilot and encourage respondents to ask for clarification — their questions reveal hidden flaws in your design.</a:t>
            </a:r>
            <a:endParaRPr lang="en-US" sz="17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67462" y="963692"/>
            <a:ext cx="5659755" cy="581263"/>
          </a:xfrm>
          <a:prstGeom prst="rect">
            <a:avLst/>
          </a:prstGeom>
          <a:noFill/>
          <a:ln/>
        </p:spPr>
        <p:txBody>
          <a:bodyPr wrap="none" lIns="0" tIns="0" rIns="0" bIns="0" rtlCol="0" anchor="t"/>
          <a:lstStyle/>
          <a:p>
            <a:pPr marL="0" indent="0" algn="l">
              <a:lnSpc>
                <a:spcPts val="4550"/>
              </a:lnSpc>
              <a:buNone/>
            </a:pPr>
            <a:r>
              <a:rPr lang="en-US" sz="3650" b="1" dirty="0">
                <a:solidFill>
                  <a:srgbClr val="FFE14D"/>
                </a:solidFill>
                <a:latin typeface="Comfortaa Bold" pitchFamily="34" charset="0"/>
                <a:ea typeface="Comfortaa Bold" pitchFamily="34" charset="-122"/>
                <a:cs typeface="Comfortaa Bold" pitchFamily="34" charset="-120"/>
              </a:rPr>
              <a:t>Order of the Questions</a:t>
            </a:r>
            <a:endParaRPr lang="en-US" sz="3650" dirty="0"/>
          </a:p>
        </p:txBody>
      </p:sp>
      <p:pic>
        <p:nvPicPr>
          <p:cNvPr id="4" name="Image 1" descr="preencoded.png"/>
          <p:cNvPicPr>
            <a:picLocks noChangeAspect="1"/>
          </p:cNvPicPr>
          <p:nvPr/>
        </p:nvPicPr>
        <p:blipFill>
          <a:blip r:embed="rId4"/>
          <a:stretch>
            <a:fillRect/>
          </a:stretch>
        </p:blipFill>
        <p:spPr>
          <a:xfrm>
            <a:off x="6367462" y="1843087"/>
            <a:ext cx="1046321" cy="1807607"/>
          </a:xfrm>
          <a:prstGeom prst="rect">
            <a:avLst/>
          </a:prstGeom>
        </p:spPr>
      </p:pic>
      <p:sp>
        <p:nvSpPr>
          <p:cNvPr id="5" name="Text 1"/>
          <p:cNvSpPr/>
          <p:nvPr/>
        </p:nvSpPr>
        <p:spPr>
          <a:xfrm>
            <a:off x="7612499" y="2052280"/>
            <a:ext cx="2325291" cy="290632"/>
          </a:xfrm>
          <a:prstGeom prst="rect">
            <a:avLst/>
          </a:prstGeom>
          <a:noFill/>
          <a:ln/>
        </p:spPr>
        <p:txBody>
          <a:bodyPr wrap="none" lIns="0" tIns="0" rIns="0" bIns="0" rtlCol="0" anchor="t"/>
          <a:lstStyle/>
          <a:p>
            <a:pPr marL="0" indent="0" algn="l">
              <a:lnSpc>
                <a:spcPts val="2250"/>
              </a:lnSpc>
              <a:buNone/>
            </a:pPr>
            <a:r>
              <a:rPr lang="en-US" sz="1800" b="1" dirty="0">
                <a:solidFill>
                  <a:srgbClr val="D7D4CC"/>
                </a:solidFill>
                <a:latin typeface="Comfortaa Bold" pitchFamily="34" charset="0"/>
                <a:ea typeface="Comfortaa Bold" pitchFamily="34" charset="-122"/>
                <a:cs typeface="Comfortaa Bold" pitchFamily="34" charset="-120"/>
              </a:rPr>
              <a:t>Group Logically</a:t>
            </a:r>
            <a:endParaRPr lang="en-US" sz="1800" dirty="0"/>
          </a:p>
        </p:txBody>
      </p:sp>
      <p:sp>
        <p:nvSpPr>
          <p:cNvPr id="6" name="Text 2"/>
          <p:cNvSpPr/>
          <p:nvPr/>
        </p:nvSpPr>
        <p:spPr>
          <a:xfrm>
            <a:off x="7612499" y="2462093"/>
            <a:ext cx="6136838" cy="979408"/>
          </a:xfrm>
          <a:prstGeom prst="rect">
            <a:avLst/>
          </a:prstGeom>
          <a:noFill/>
          <a:ln/>
        </p:spPr>
        <p:txBody>
          <a:bodyPr wrap="square" lIns="0" tIns="0" rIns="0" bIns="0" rtlCol="0" anchor="t"/>
          <a:lstStyle/>
          <a:p>
            <a:pPr marL="0" indent="0" algn="l">
              <a:lnSpc>
                <a:spcPts val="2550"/>
              </a:lnSpc>
              <a:buNone/>
            </a:pPr>
            <a:r>
              <a:rPr lang="en-US" sz="1600" dirty="0">
                <a:solidFill>
                  <a:srgbClr val="D7D4CC"/>
                </a:solidFill>
                <a:latin typeface="Raleway Medium" pitchFamily="34" charset="0"/>
                <a:ea typeface="Raleway Medium" pitchFamily="34" charset="-122"/>
                <a:cs typeface="Raleway Medium" pitchFamily="34" charset="-120"/>
              </a:rPr>
              <a:t>Items should be grouped into logically coherent sections. Similar questions together make the questionnaire easier to complete and more comfortable for respondents.</a:t>
            </a:r>
            <a:endParaRPr lang="en-US" sz="1600" dirty="0"/>
          </a:p>
        </p:txBody>
      </p:sp>
      <p:pic>
        <p:nvPicPr>
          <p:cNvPr id="7" name="Image 2" descr="preencoded.png"/>
          <p:cNvPicPr>
            <a:picLocks noChangeAspect="1"/>
          </p:cNvPicPr>
          <p:nvPr/>
        </p:nvPicPr>
        <p:blipFill>
          <a:blip r:embed="rId5"/>
          <a:stretch>
            <a:fillRect/>
          </a:stretch>
        </p:blipFill>
        <p:spPr>
          <a:xfrm>
            <a:off x="6367462" y="3650694"/>
            <a:ext cx="1046321" cy="1807607"/>
          </a:xfrm>
          <a:prstGeom prst="rect">
            <a:avLst/>
          </a:prstGeom>
        </p:spPr>
      </p:pic>
      <p:sp>
        <p:nvSpPr>
          <p:cNvPr id="8" name="Text 3"/>
          <p:cNvSpPr/>
          <p:nvPr/>
        </p:nvSpPr>
        <p:spPr>
          <a:xfrm>
            <a:off x="7612499" y="3859887"/>
            <a:ext cx="3275171" cy="290632"/>
          </a:xfrm>
          <a:prstGeom prst="rect">
            <a:avLst/>
          </a:prstGeom>
          <a:noFill/>
          <a:ln/>
        </p:spPr>
        <p:txBody>
          <a:bodyPr wrap="none" lIns="0" tIns="0" rIns="0" bIns="0" rtlCol="0" anchor="t"/>
          <a:lstStyle/>
          <a:p>
            <a:pPr marL="0" indent="0" algn="l">
              <a:lnSpc>
                <a:spcPts val="2250"/>
              </a:lnSpc>
              <a:buNone/>
            </a:pPr>
            <a:r>
              <a:rPr lang="en-US" sz="1800" b="1" dirty="0">
                <a:solidFill>
                  <a:srgbClr val="D7D4CC"/>
                </a:solidFill>
                <a:latin typeface="Comfortaa Bold" pitchFamily="34" charset="0"/>
                <a:ea typeface="Comfortaa Bold" pitchFamily="34" charset="-122"/>
                <a:cs typeface="Comfortaa Bold" pitchFamily="34" charset="-120"/>
              </a:rPr>
              <a:t>Ensure Smooth Transitions</a:t>
            </a:r>
            <a:endParaRPr lang="en-US" sz="1800" dirty="0"/>
          </a:p>
        </p:txBody>
      </p:sp>
      <p:sp>
        <p:nvSpPr>
          <p:cNvPr id="9" name="Text 4"/>
          <p:cNvSpPr/>
          <p:nvPr/>
        </p:nvSpPr>
        <p:spPr>
          <a:xfrm>
            <a:off x="7612499" y="4269700"/>
            <a:ext cx="6136838" cy="979408"/>
          </a:xfrm>
          <a:prstGeom prst="rect">
            <a:avLst/>
          </a:prstGeom>
          <a:noFill/>
          <a:ln/>
        </p:spPr>
        <p:txBody>
          <a:bodyPr wrap="square" lIns="0" tIns="0" rIns="0" bIns="0" rtlCol="0" anchor="t"/>
          <a:lstStyle/>
          <a:p>
            <a:pPr marL="0" indent="0" algn="l">
              <a:lnSpc>
                <a:spcPts val="2550"/>
              </a:lnSpc>
              <a:buNone/>
            </a:pPr>
            <a:r>
              <a:rPr lang="en-US" sz="1600" dirty="0">
                <a:solidFill>
                  <a:srgbClr val="D7D4CC"/>
                </a:solidFill>
                <a:latin typeface="Raleway Medium" pitchFamily="34" charset="0"/>
                <a:ea typeface="Raleway Medium" pitchFamily="34" charset="-122"/>
                <a:cs typeface="Raleway Medium" pitchFamily="34" charset="-120"/>
              </a:rPr>
              <a:t>Each question should follow comfortably from the previous one. Questionnaires that jump between unrelated topics feel disjointed and produce lower response rates.</a:t>
            </a:r>
            <a:endParaRPr lang="en-US" sz="1600" dirty="0"/>
          </a:p>
        </p:txBody>
      </p:sp>
      <p:pic>
        <p:nvPicPr>
          <p:cNvPr id="10" name="Image 3" descr="preencoded.png"/>
          <p:cNvPicPr>
            <a:picLocks noChangeAspect="1"/>
          </p:cNvPicPr>
          <p:nvPr/>
        </p:nvPicPr>
        <p:blipFill>
          <a:blip r:embed="rId6"/>
          <a:stretch>
            <a:fillRect/>
          </a:stretch>
        </p:blipFill>
        <p:spPr>
          <a:xfrm>
            <a:off x="6367462" y="5458301"/>
            <a:ext cx="1046321" cy="1807607"/>
          </a:xfrm>
          <a:prstGeom prst="rect">
            <a:avLst/>
          </a:prstGeom>
        </p:spPr>
      </p:pic>
      <p:sp>
        <p:nvSpPr>
          <p:cNvPr id="11" name="Text 5"/>
          <p:cNvSpPr/>
          <p:nvPr/>
        </p:nvSpPr>
        <p:spPr>
          <a:xfrm>
            <a:off x="7612499" y="5667494"/>
            <a:ext cx="2361843" cy="290632"/>
          </a:xfrm>
          <a:prstGeom prst="rect">
            <a:avLst/>
          </a:prstGeom>
          <a:noFill/>
          <a:ln/>
        </p:spPr>
        <p:txBody>
          <a:bodyPr wrap="none" lIns="0" tIns="0" rIns="0" bIns="0" rtlCol="0" anchor="t"/>
          <a:lstStyle/>
          <a:p>
            <a:pPr marL="0" indent="0" algn="l">
              <a:lnSpc>
                <a:spcPts val="2250"/>
              </a:lnSpc>
              <a:buNone/>
            </a:pPr>
            <a:r>
              <a:rPr lang="en-US" sz="1800" b="1" dirty="0">
                <a:solidFill>
                  <a:srgbClr val="D7D4CC"/>
                </a:solidFill>
                <a:latin typeface="Comfortaa Bold" pitchFamily="34" charset="0"/>
                <a:ea typeface="Comfortaa Bold" pitchFamily="34" charset="-122"/>
                <a:cs typeface="Comfortaa Bold" pitchFamily="34" charset="-120"/>
              </a:rPr>
              <a:t>General vs. Specific</a:t>
            </a:r>
            <a:endParaRPr lang="en-US" sz="1800" dirty="0"/>
          </a:p>
        </p:txBody>
      </p:sp>
      <p:sp>
        <p:nvSpPr>
          <p:cNvPr id="12" name="Text 6"/>
          <p:cNvSpPr/>
          <p:nvPr/>
        </p:nvSpPr>
        <p:spPr>
          <a:xfrm>
            <a:off x="7612499" y="6077307"/>
            <a:ext cx="6136838" cy="979408"/>
          </a:xfrm>
          <a:prstGeom prst="rect">
            <a:avLst/>
          </a:prstGeom>
          <a:noFill/>
          <a:ln/>
        </p:spPr>
        <p:txBody>
          <a:bodyPr wrap="square" lIns="0" tIns="0" rIns="0" bIns="0" rtlCol="0" anchor="t"/>
          <a:lstStyle/>
          <a:p>
            <a:pPr marL="0" indent="0" algn="l">
              <a:lnSpc>
                <a:spcPts val="2550"/>
              </a:lnSpc>
              <a:buNone/>
            </a:pPr>
            <a:r>
              <a:rPr lang="en-US" sz="1600" dirty="0">
                <a:solidFill>
                  <a:srgbClr val="D7D4CC"/>
                </a:solidFill>
                <a:latin typeface="Raleway Medium" pitchFamily="34" charset="0"/>
                <a:ea typeface="Raleway Medium" pitchFamily="34" charset="-122"/>
                <a:cs typeface="Raleway Medium" pitchFamily="34" charset="-120"/>
              </a:rPr>
              <a:t>It is unclear whether placing general questions before specific ones (or vice versa) affects responses. This ordering decision is left to the researcher's judgment.</a:t>
            </a:r>
            <a:endParaRPr lang="en-US"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881063" y="824389"/>
            <a:ext cx="6780609" cy="611981"/>
          </a:xfrm>
          <a:prstGeom prst="rect">
            <a:avLst/>
          </a:prstGeom>
          <a:noFill/>
          <a:ln/>
        </p:spPr>
        <p:txBody>
          <a:bodyPr wrap="none" lIns="0" tIns="0" rIns="0" bIns="0" rtlCol="0" anchor="t"/>
          <a:lstStyle/>
          <a:p>
            <a:pPr marL="0" indent="0" algn="l">
              <a:lnSpc>
                <a:spcPts val="4800"/>
              </a:lnSpc>
              <a:buNone/>
            </a:pPr>
            <a:r>
              <a:rPr lang="en-US" sz="3850" b="1" dirty="0">
                <a:solidFill>
                  <a:srgbClr val="FFE14D"/>
                </a:solidFill>
                <a:latin typeface="Comfortaa Bold" pitchFamily="34" charset="0"/>
                <a:ea typeface="Comfortaa Bold" pitchFamily="34" charset="-122"/>
                <a:cs typeface="Comfortaa Bold" pitchFamily="34" charset="-120"/>
              </a:rPr>
              <a:t>Length of a Questionnaire</a:t>
            </a:r>
            <a:endParaRPr lang="en-US" sz="3850" dirty="0"/>
          </a:p>
        </p:txBody>
      </p:sp>
      <p:sp>
        <p:nvSpPr>
          <p:cNvPr id="3" name="Text 1"/>
          <p:cNvSpPr/>
          <p:nvPr/>
        </p:nvSpPr>
        <p:spPr>
          <a:xfrm>
            <a:off x="881063" y="1965007"/>
            <a:ext cx="6835616" cy="140970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As a general rule, </a:t>
            </a:r>
            <a:r>
              <a:rPr lang="en-US" sz="1700" b="1" dirty="0">
                <a:solidFill>
                  <a:srgbClr val="D7D4CC"/>
                </a:solidFill>
                <a:latin typeface="Raleway Medium" pitchFamily="34" charset="0"/>
                <a:ea typeface="Raleway Medium" pitchFamily="34" charset="-122"/>
                <a:cs typeface="Raleway Medium" pitchFamily="34" charset="-120"/>
              </a:rPr>
              <a:t>long questionnaires get fewer responses than short ones.</a:t>
            </a:r>
            <a:r>
              <a:rPr lang="en-US" sz="1700" dirty="0">
                <a:solidFill>
                  <a:srgbClr val="D7D4CC"/>
                </a:solidFill>
                <a:latin typeface="Raleway Medium" pitchFamily="34" charset="0"/>
                <a:ea typeface="Raleway Medium" pitchFamily="34" charset="-122"/>
                <a:cs typeface="Raleway Medium" pitchFamily="34" charset="-120"/>
              </a:rPr>
              <a:t> However, length alone is not the only factor — </a:t>
            </a:r>
            <a:r>
              <a:rPr lang="en-US" sz="1700" b="1" dirty="0">
                <a:solidFill>
                  <a:srgbClr val="D7D4CC"/>
                </a:solidFill>
                <a:latin typeface="Raleway Medium" pitchFamily="34" charset="0"/>
                <a:ea typeface="Raleway Medium" pitchFamily="34" charset="-122"/>
                <a:cs typeface="Raleway Medium" pitchFamily="34" charset="-120"/>
              </a:rPr>
              <a:t>question relevance matters more.</a:t>
            </a:r>
            <a:r>
              <a:rPr lang="en-US" sz="1700" dirty="0">
                <a:solidFill>
                  <a:srgbClr val="D7D4CC"/>
                </a:solidFill>
                <a:latin typeface="Raleway Medium" pitchFamily="34" charset="0"/>
                <a:ea typeface="Raleway Medium" pitchFamily="34" charset="-122"/>
                <a:cs typeface="Raleway Medium" pitchFamily="34" charset="-120"/>
              </a:rPr>
              <a:t> A respondent who is genuinely interested in the topic is more likely to complete a longer survey.</a:t>
            </a:r>
            <a:endParaRPr lang="en-US" sz="1700" dirty="0"/>
          </a:p>
        </p:txBody>
      </p:sp>
      <p:sp>
        <p:nvSpPr>
          <p:cNvPr id="4" name="Text 2"/>
          <p:cNvSpPr/>
          <p:nvPr/>
        </p:nvSpPr>
        <p:spPr>
          <a:xfrm>
            <a:off x="881063" y="3572947"/>
            <a:ext cx="6835616" cy="1057275"/>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Questions should always be </a:t>
            </a:r>
            <a:r>
              <a:rPr lang="en-US" sz="1700" b="1" dirty="0">
                <a:solidFill>
                  <a:srgbClr val="D7D4CC"/>
                </a:solidFill>
                <a:latin typeface="Raleway Medium" pitchFamily="34" charset="0"/>
                <a:ea typeface="Raleway Medium" pitchFamily="34" charset="-122"/>
                <a:cs typeface="Raleway Medium" pitchFamily="34" charset="-120"/>
              </a:rPr>
              <a:t>meaningful and interesting</a:t>
            </a:r>
            <a:r>
              <a:rPr lang="en-US" sz="1700" dirty="0">
                <a:solidFill>
                  <a:srgbClr val="D7D4CC"/>
                </a:solidFill>
                <a:latin typeface="Raleway Medium" pitchFamily="34" charset="0"/>
                <a:ea typeface="Raleway Medium" pitchFamily="34" charset="-122"/>
                <a:cs typeface="Raleway Medium" pitchFamily="34" charset="-120"/>
              </a:rPr>
              <a:t> to the respondent. Irrelevant filler questions are more damaging than length itself.</a:t>
            </a:r>
            <a:endParaRPr lang="en-US" sz="1700" dirty="0"/>
          </a:p>
        </p:txBody>
      </p:sp>
      <p:sp>
        <p:nvSpPr>
          <p:cNvPr id="5" name="Shape 3"/>
          <p:cNvSpPr/>
          <p:nvPr/>
        </p:nvSpPr>
        <p:spPr>
          <a:xfrm>
            <a:off x="881063" y="4988071"/>
            <a:ext cx="6835616" cy="35123"/>
          </a:xfrm>
          <a:prstGeom prst="rect">
            <a:avLst/>
          </a:prstGeom>
          <a:solidFill>
            <a:srgbClr val="D7D4CC">
              <a:alpha val="50000"/>
            </a:srgbClr>
          </a:solidFill>
          <a:ln/>
        </p:spPr>
        <p:txBody>
          <a:bodyPr/>
          <a:lstStyle/>
          <a:p>
            <a:endParaRPr lang="sk-SK"/>
          </a:p>
        </p:txBody>
      </p:sp>
      <p:sp>
        <p:nvSpPr>
          <p:cNvPr id="6" name="Text 4"/>
          <p:cNvSpPr/>
          <p:nvPr/>
        </p:nvSpPr>
        <p:spPr>
          <a:xfrm>
            <a:off x="881063" y="5270897"/>
            <a:ext cx="3930015" cy="305991"/>
          </a:xfrm>
          <a:prstGeom prst="rect">
            <a:avLst/>
          </a:prstGeom>
          <a:noFill/>
          <a:ln/>
        </p:spPr>
        <p:txBody>
          <a:bodyPr wrap="none" lIns="0" tIns="0" rIns="0" bIns="0" rtlCol="0" anchor="t"/>
          <a:lstStyle/>
          <a:p>
            <a:pPr marL="0" indent="0" algn="l">
              <a:lnSpc>
                <a:spcPts val="2400"/>
              </a:lnSpc>
              <a:buNone/>
            </a:pPr>
            <a:r>
              <a:rPr lang="en-US" sz="1900" b="1" dirty="0">
                <a:solidFill>
                  <a:srgbClr val="FFE14D"/>
                </a:solidFill>
                <a:latin typeface="Comfortaa Bold" pitchFamily="34" charset="0"/>
                <a:ea typeface="Comfortaa Bold" pitchFamily="34" charset="-122"/>
                <a:cs typeface="Comfortaa Bold" pitchFamily="34" charset="-120"/>
              </a:rPr>
              <a:t>Online Surveys: A Special Note</a:t>
            </a:r>
            <a:endParaRPr lang="en-US" sz="1900" dirty="0"/>
          </a:p>
        </p:txBody>
      </p:sp>
      <p:sp>
        <p:nvSpPr>
          <p:cNvPr id="7" name="Text 5"/>
          <p:cNvSpPr/>
          <p:nvPr/>
        </p:nvSpPr>
        <p:spPr>
          <a:xfrm>
            <a:off x="881063" y="5797153"/>
            <a:ext cx="6835616" cy="140970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For Internet surveys, keep pages short enough to appear on a single screen with minimal scrolling. Responses are only recorded when the submit button is pressed — if a page is too long and left incomplete, those answers are lost entirely.</a:t>
            </a:r>
            <a:endParaRPr lang="en-US" sz="1700" dirty="0"/>
          </a:p>
        </p:txBody>
      </p:sp>
      <p:sp>
        <p:nvSpPr>
          <p:cNvPr id="8" name="Shape 6"/>
          <p:cNvSpPr/>
          <p:nvPr/>
        </p:nvSpPr>
        <p:spPr>
          <a:xfrm>
            <a:off x="8103156" y="1766768"/>
            <a:ext cx="5812274" cy="5638324"/>
          </a:xfrm>
          <a:prstGeom prst="roundRect">
            <a:avLst>
              <a:gd name="adj" fmla="val 9377"/>
            </a:avLst>
          </a:prstGeom>
          <a:solidFill>
            <a:srgbClr val="FFE14D"/>
          </a:solidFill>
          <a:ln/>
        </p:spPr>
        <p:txBody>
          <a:bodyPr/>
          <a:lstStyle/>
          <a:p>
            <a:endParaRPr lang="sk-SK"/>
          </a:p>
        </p:txBody>
      </p:sp>
      <p:sp>
        <p:nvSpPr>
          <p:cNvPr id="9" name="Text 7"/>
          <p:cNvSpPr/>
          <p:nvPr/>
        </p:nvSpPr>
        <p:spPr>
          <a:xfrm>
            <a:off x="8323421" y="1987034"/>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000000"/>
                </a:solidFill>
                <a:latin typeface="Comfortaa Bold" pitchFamily="34" charset="0"/>
                <a:ea typeface="Comfortaa Bold" pitchFamily="34" charset="-122"/>
                <a:cs typeface="Comfortaa Bold" pitchFamily="34" charset="-120"/>
              </a:rPr>
              <a:t>The Golden Rule</a:t>
            </a:r>
            <a:endParaRPr lang="en-US" sz="1900" dirty="0"/>
          </a:p>
        </p:txBody>
      </p:sp>
      <p:sp>
        <p:nvSpPr>
          <p:cNvPr id="10" name="Text 8"/>
          <p:cNvSpPr/>
          <p:nvPr/>
        </p:nvSpPr>
        <p:spPr>
          <a:xfrm>
            <a:off x="8323421" y="2513290"/>
            <a:ext cx="5371743" cy="1409700"/>
          </a:xfrm>
          <a:prstGeom prst="rect">
            <a:avLst/>
          </a:prstGeom>
          <a:noFill/>
          <a:ln/>
        </p:spPr>
        <p:txBody>
          <a:bodyPr wrap="square" lIns="0" tIns="0" rIns="0" bIns="0" rtlCol="0" anchor="t"/>
          <a:lstStyle/>
          <a:p>
            <a:pPr marL="0" indent="0" algn="l">
              <a:lnSpc>
                <a:spcPts val="2750"/>
              </a:lnSpc>
              <a:buNone/>
            </a:pPr>
            <a:r>
              <a:rPr lang="en-US" sz="1700" dirty="0">
                <a:solidFill>
                  <a:srgbClr val="000000"/>
                </a:solidFill>
                <a:latin typeface="Raleway Medium" pitchFamily="34" charset="0"/>
                <a:ea typeface="Raleway Medium" pitchFamily="34" charset="-122"/>
                <a:cs typeface="Raleway Medium" pitchFamily="34" charset="-120"/>
              </a:rPr>
              <a:t>Ask only what you need. Every unnecessary question increases respondent burden and reduces your response rate — the most important indicator of result quality.</a:t>
            </a:r>
            <a:endParaRPr lang="en-US" sz="17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881063" y="887730"/>
            <a:ext cx="4895374" cy="611981"/>
          </a:xfrm>
          <a:prstGeom prst="rect">
            <a:avLst/>
          </a:prstGeom>
          <a:noFill/>
          <a:ln/>
        </p:spPr>
        <p:txBody>
          <a:bodyPr wrap="none" lIns="0" tIns="0" rIns="0" bIns="0" rtlCol="0" anchor="t"/>
          <a:lstStyle/>
          <a:p>
            <a:pPr marL="0" indent="0" algn="l">
              <a:lnSpc>
                <a:spcPts val="4800"/>
              </a:lnSpc>
              <a:buNone/>
            </a:pPr>
            <a:r>
              <a:rPr lang="en-US" sz="3850" b="1" dirty="0">
                <a:solidFill>
                  <a:srgbClr val="FFE14D"/>
                </a:solidFill>
                <a:latin typeface="Comfortaa Bold" pitchFamily="34" charset="0"/>
                <a:ea typeface="Comfortaa Bold" pitchFamily="34" charset="-122"/>
                <a:cs typeface="Comfortaa Bold" pitchFamily="34" charset="-120"/>
              </a:rPr>
              <a:t>Question Wording</a:t>
            </a:r>
            <a:endParaRPr lang="en-US" sz="3850" dirty="0"/>
          </a:p>
        </p:txBody>
      </p:sp>
      <p:sp>
        <p:nvSpPr>
          <p:cNvPr id="3" name="Text 1"/>
          <p:cNvSpPr/>
          <p:nvPr/>
        </p:nvSpPr>
        <p:spPr>
          <a:xfrm>
            <a:off x="881063" y="1940243"/>
            <a:ext cx="12868275" cy="70485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Research confirms that </a:t>
            </a:r>
            <a:r>
              <a:rPr lang="en-US" sz="1700" b="1" dirty="0">
                <a:solidFill>
                  <a:srgbClr val="D7D4CC"/>
                </a:solidFill>
                <a:latin typeface="Raleway Medium" pitchFamily="34" charset="0"/>
                <a:ea typeface="Raleway Medium" pitchFamily="34" charset="-122"/>
                <a:cs typeface="Raleway Medium" pitchFamily="34" charset="-120"/>
              </a:rPr>
              <a:t>slight changes in wording can significantly affect how people respond.</a:t>
            </a:r>
            <a:r>
              <a:rPr lang="en-US" sz="1700" dirty="0">
                <a:solidFill>
                  <a:srgbClr val="D7D4CC"/>
                </a:solidFill>
                <a:latin typeface="Raleway Medium" pitchFamily="34" charset="0"/>
                <a:ea typeface="Raleway Medium" pitchFamily="34" charset="-122"/>
                <a:cs typeface="Raleway Medium" pitchFamily="34" charset="-120"/>
              </a:rPr>
              <a:t> Word choice is one of the most impactful — and most overlooked — elements of questionnaire design.</a:t>
            </a:r>
            <a:endParaRPr lang="en-US" sz="1700" dirty="0"/>
          </a:p>
        </p:txBody>
      </p:sp>
      <p:sp>
        <p:nvSpPr>
          <p:cNvPr id="4" name="Shape 2"/>
          <p:cNvSpPr/>
          <p:nvPr/>
        </p:nvSpPr>
        <p:spPr>
          <a:xfrm>
            <a:off x="722471" y="2892862"/>
            <a:ext cx="6482596" cy="2912745"/>
          </a:xfrm>
          <a:prstGeom prst="roundRect">
            <a:avLst>
              <a:gd name="adj" fmla="val 18152"/>
            </a:avLst>
          </a:prstGeom>
          <a:solidFill>
            <a:srgbClr val="FFE14D"/>
          </a:solidFill>
          <a:ln/>
        </p:spPr>
        <p:txBody>
          <a:bodyPr/>
          <a:lstStyle/>
          <a:p>
            <a:endParaRPr lang="sk-SK"/>
          </a:p>
        </p:txBody>
      </p:sp>
      <p:sp>
        <p:nvSpPr>
          <p:cNvPr id="5" name="Text 3"/>
          <p:cNvSpPr/>
          <p:nvPr/>
        </p:nvSpPr>
        <p:spPr>
          <a:xfrm>
            <a:off x="942737" y="3113127"/>
            <a:ext cx="4331494" cy="313611"/>
          </a:xfrm>
          <a:prstGeom prst="rect">
            <a:avLst/>
          </a:prstGeom>
          <a:noFill/>
          <a:ln/>
        </p:spPr>
        <p:txBody>
          <a:bodyPr wrap="none" lIns="0" tIns="0" rIns="0" bIns="0" rtlCol="0" anchor="t"/>
          <a:lstStyle/>
          <a:p>
            <a:pPr marL="0" indent="0" algn="l">
              <a:lnSpc>
                <a:spcPts val="2400"/>
              </a:lnSpc>
              <a:buNone/>
            </a:pPr>
            <a:r>
              <a:rPr lang="en-US" sz="1900" b="1" dirty="0">
                <a:solidFill>
                  <a:srgbClr val="000000"/>
                </a:solidFill>
                <a:latin typeface="Comfortaa Bold" pitchFamily="34" charset="0"/>
                <a:ea typeface="Comfortaa Bold" pitchFamily="34" charset="-122"/>
                <a:cs typeface="Comfortaa Bold" pitchFamily="34" charset="-120"/>
              </a:rPr>
              <a:t>❌ High-Variability Words to Avoid</a:t>
            </a:r>
            <a:endParaRPr lang="en-US" sz="1900" dirty="0"/>
          </a:p>
        </p:txBody>
      </p:sp>
      <p:sp>
        <p:nvSpPr>
          <p:cNvPr id="6" name="Text 4"/>
          <p:cNvSpPr/>
          <p:nvPr/>
        </p:nvSpPr>
        <p:spPr>
          <a:xfrm>
            <a:off x="942737" y="3647003"/>
            <a:ext cx="6042065" cy="704850"/>
          </a:xfrm>
          <a:prstGeom prst="rect">
            <a:avLst/>
          </a:prstGeom>
          <a:noFill/>
          <a:ln/>
        </p:spPr>
        <p:txBody>
          <a:bodyPr wrap="square" lIns="0" tIns="0" rIns="0" bIns="0" rtlCol="0" anchor="t"/>
          <a:lstStyle/>
          <a:p>
            <a:pPr marL="0" indent="0" algn="l">
              <a:lnSpc>
                <a:spcPts val="2750"/>
              </a:lnSpc>
              <a:buNone/>
            </a:pPr>
            <a:r>
              <a:rPr lang="en-US" sz="1700" dirty="0">
                <a:solidFill>
                  <a:srgbClr val="000000"/>
                </a:solidFill>
                <a:latin typeface="Raleway Medium" pitchFamily="34" charset="0"/>
                <a:ea typeface="Raleway Medium" pitchFamily="34" charset="-122"/>
                <a:cs typeface="Raleway Medium" pitchFamily="34" charset="-120"/>
              </a:rPr>
              <a:t>These terms mean different things to different people and introduce ambiguity:</a:t>
            </a:r>
            <a:endParaRPr lang="en-US" sz="1700" dirty="0"/>
          </a:p>
        </p:txBody>
      </p:sp>
      <p:sp>
        <p:nvSpPr>
          <p:cNvPr id="7" name="Text 5"/>
          <p:cNvSpPr/>
          <p:nvPr/>
        </p:nvSpPr>
        <p:spPr>
          <a:xfrm>
            <a:off x="942737" y="4550093"/>
            <a:ext cx="6042065" cy="1057275"/>
          </a:xfrm>
          <a:prstGeom prst="rect">
            <a:avLst/>
          </a:prstGeom>
          <a:noFill/>
          <a:ln/>
        </p:spPr>
        <p:txBody>
          <a:bodyPr wrap="square" lIns="0" tIns="0" rIns="0" bIns="0" rtlCol="0" anchor="t"/>
          <a:lstStyle/>
          <a:p>
            <a:pPr marL="0" indent="0" algn="l">
              <a:lnSpc>
                <a:spcPts val="2750"/>
              </a:lnSpc>
              <a:buNone/>
            </a:pPr>
            <a:r>
              <a:rPr lang="en-US" sz="1700" i="1" dirty="0">
                <a:solidFill>
                  <a:srgbClr val="000000"/>
                </a:solidFill>
                <a:latin typeface="Raleway Medium" pitchFamily="34" charset="0"/>
                <a:ea typeface="Raleway Medium" pitchFamily="34" charset="-122"/>
                <a:cs typeface="Raleway Medium" pitchFamily="34" charset="-120"/>
              </a:rPr>
              <a:t>most, numerous, a substantial majority, a minority of, a large proportion of, a significant number of, many, a considerable number of, several</a:t>
            </a:r>
            <a:endParaRPr lang="en-US" sz="1700" dirty="0"/>
          </a:p>
        </p:txBody>
      </p:sp>
      <p:sp>
        <p:nvSpPr>
          <p:cNvPr id="8" name="Text 6"/>
          <p:cNvSpPr/>
          <p:nvPr/>
        </p:nvSpPr>
        <p:spPr>
          <a:xfrm>
            <a:off x="7591544" y="3113127"/>
            <a:ext cx="4272082" cy="313611"/>
          </a:xfrm>
          <a:prstGeom prst="rect">
            <a:avLst/>
          </a:prstGeom>
          <a:noFill/>
          <a:ln/>
        </p:spPr>
        <p:txBody>
          <a:bodyPr wrap="none" lIns="0" tIns="0" rIns="0" bIns="0" rtlCol="0" anchor="t"/>
          <a:lstStyle/>
          <a:p>
            <a:pPr marL="0" indent="0" algn="l">
              <a:lnSpc>
                <a:spcPts val="2400"/>
              </a:lnSpc>
              <a:buNone/>
            </a:pPr>
            <a:r>
              <a:rPr lang="en-US" sz="1900" b="1" dirty="0">
                <a:solidFill>
                  <a:srgbClr val="000000"/>
                </a:solidFill>
                <a:latin typeface="Comfortaa Bold" pitchFamily="34" charset="0"/>
                <a:ea typeface="Comfortaa Bold" pitchFamily="34" charset="-122"/>
                <a:cs typeface="Comfortaa Bold" pitchFamily="34" charset="-120"/>
              </a:rPr>
              <a:t>✅</a:t>
            </a:r>
            <a:r>
              <a:rPr lang="en-US" sz="1900" b="1" dirty="0">
                <a:solidFill>
                  <a:srgbClr val="FFE14D"/>
                </a:solidFill>
                <a:latin typeface="Comfortaa Bold" pitchFamily="34" charset="0"/>
                <a:ea typeface="Comfortaa Bold" pitchFamily="34" charset="-122"/>
                <a:cs typeface="Comfortaa Bold" pitchFamily="34" charset="-120"/>
              </a:rPr>
              <a:t> Low-Variability Words to Prefer</a:t>
            </a:r>
            <a:endParaRPr lang="en-US" sz="1900" dirty="0"/>
          </a:p>
        </p:txBody>
      </p:sp>
      <p:sp>
        <p:nvSpPr>
          <p:cNvPr id="9" name="Text 7"/>
          <p:cNvSpPr/>
          <p:nvPr/>
        </p:nvSpPr>
        <p:spPr>
          <a:xfrm>
            <a:off x="7591544" y="3647003"/>
            <a:ext cx="6165413" cy="70485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These produce more consistent, shared understanding across respondents:</a:t>
            </a:r>
            <a:endParaRPr lang="en-US" sz="1700" dirty="0"/>
          </a:p>
        </p:txBody>
      </p:sp>
      <p:sp>
        <p:nvSpPr>
          <p:cNvPr id="10" name="Text 8"/>
          <p:cNvSpPr/>
          <p:nvPr/>
        </p:nvSpPr>
        <p:spPr>
          <a:xfrm>
            <a:off x="7591544" y="4550093"/>
            <a:ext cx="6165413" cy="1057275"/>
          </a:xfrm>
          <a:prstGeom prst="rect">
            <a:avLst/>
          </a:prstGeom>
          <a:noFill/>
          <a:ln/>
        </p:spPr>
        <p:txBody>
          <a:bodyPr wrap="square" lIns="0" tIns="0" rIns="0" bIns="0" rtlCol="0" anchor="t"/>
          <a:lstStyle/>
          <a:p>
            <a:pPr marL="0" indent="0" algn="l">
              <a:lnSpc>
                <a:spcPts val="2750"/>
              </a:lnSpc>
              <a:buNone/>
            </a:pPr>
            <a:r>
              <a:rPr lang="en-US" sz="1700" i="1" dirty="0">
                <a:solidFill>
                  <a:srgbClr val="D7D4CC"/>
                </a:solidFill>
                <a:latin typeface="Raleway Medium" pitchFamily="34" charset="0"/>
                <a:ea typeface="Raleway Medium" pitchFamily="34" charset="-122"/>
                <a:cs typeface="Raleway Medium" pitchFamily="34" charset="-120"/>
              </a:rPr>
              <a:t>lots, almost all, virtually all, nearly all, a majority of, a consensus of, a small number of, not very many of, almost none, hardly any, a couple, a few</a:t>
            </a:r>
            <a:endParaRPr lang="en-US" sz="1700" dirty="0"/>
          </a:p>
        </p:txBody>
      </p:sp>
      <p:sp>
        <p:nvSpPr>
          <p:cNvPr id="11" name="Shape 9"/>
          <p:cNvSpPr/>
          <p:nvPr/>
        </p:nvSpPr>
        <p:spPr>
          <a:xfrm>
            <a:off x="881063" y="6053376"/>
            <a:ext cx="12868275" cy="1288494"/>
          </a:xfrm>
          <a:prstGeom prst="roundRect">
            <a:avLst>
              <a:gd name="adj" fmla="val 25646"/>
            </a:avLst>
          </a:prstGeom>
          <a:solidFill>
            <a:srgbClr val="4D4000"/>
          </a:solidFill>
          <a:ln/>
        </p:spPr>
        <p:txBody>
          <a:bodyPr/>
          <a:lstStyle/>
          <a:p>
            <a:endParaRPr lang="sk-SK"/>
          </a:p>
        </p:txBody>
      </p:sp>
      <p:pic>
        <p:nvPicPr>
          <p:cNvPr id="12" name="Image 0" descr="preencoded.png"/>
          <p:cNvPicPr>
            <a:picLocks noChangeAspect="1"/>
          </p:cNvPicPr>
          <p:nvPr/>
        </p:nvPicPr>
        <p:blipFill>
          <a:blip r:embed="rId3"/>
          <a:stretch>
            <a:fillRect/>
          </a:stretch>
        </p:blipFill>
        <p:spPr>
          <a:xfrm>
            <a:off x="1101328" y="6387346"/>
            <a:ext cx="275273" cy="220266"/>
          </a:xfrm>
          <a:prstGeom prst="rect">
            <a:avLst/>
          </a:prstGeom>
        </p:spPr>
      </p:pic>
      <p:sp>
        <p:nvSpPr>
          <p:cNvPr id="13" name="Text 10"/>
          <p:cNvSpPr/>
          <p:nvPr/>
        </p:nvSpPr>
        <p:spPr>
          <a:xfrm>
            <a:off x="1596866" y="6328648"/>
            <a:ext cx="11932206" cy="704850"/>
          </a:xfrm>
          <a:prstGeom prst="rect">
            <a:avLst/>
          </a:prstGeom>
          <a:noFill/>
          <a:ln/>
        </p:spPr>
        <p:txBody>
          <a:bodyPr wrap="square" lIns="0" tIns="0" rIns="0" bIns="0" rtlCol="0" anchor="t"/>
          <a:lstStyle/>
          <a:p>
            <a:pPr marL="0" indent="0" algn="l">
              <a:lnSpc>
                <a:spcPts val="2750"/>
              </a:lnSpc>
              <a:buNone/>
            </a:pPr>
            <a:r>
              <a:rPr lang="en-US" sz="1700" dirty="0">
                <a:solidFill>
                  <a:srgbClr val="FFFFFF"/>
                </a:solidFill>
                <a:latin typeface="Raleway Medium" pitchFamily="34" charset="0"/>
                <a:ea typeface="Raleway Medium" pitchFamily="34" charset="-122"/>
                <a:cs typeface="Raleway Medium" pitchFamily="34" charset="-120"/>
              </a:rPr>
              <a:t>Words like </a:t>
            </a:r>
            <a:r>
              <a:rPr lang="en-US" sz="1700" i="1" dirty="0">
                <a:solidFill>
                  <a:srgbClr val="FFFFFF"/>
                </a:solidFill>
                <a:latin typeface="Raleway Medium" pitchFamily="34" charset="0"/>
                <a:ea typeface="Raleway Medium" pitchFamily="34" charset="-122"/>
                <a:cs typeface="Raleway Medium" pitchFamily="34" charset="-120"/>
              </a:rPr>
              <a:t>usually, often, sometimes, occasionally, seldom,</a:t>
            </a:r>
            <a:r>
              <a:rPr lang="en-US" sz="1700" dirty="0">
                <a:solidFill>
                  <a:srgbClr val="FFFFFF"/>
                </a:solidFill>
                <a:latin typeface="Raleway Medium" pitchFamily="34" charset="0"/>
                <a:ea typeface="Raleway Medium" pitchFamily="34" charset="-122"/>
                <a:cs typeface="Raleway Medium" pitchFamily="34" charset="-120"/>
              </a:rPr>
              <a:t> and </a:t>
            </a:r>
            <a:r>
              <a:rPr lang="en-US" sz="1700" i="1" dirty="0">
                <a:solidFill>
                  <a:srgbClr val="FFFFFF"/>
                </a:solidFill>
                <a:latin typeface="Raleway Medium" pitchFamily="34" charset="0"/>
                <a:ea typeface="Raleway Medium" pitchFamily="34" charset="-122"/>
                <a:cs typeface="Raleway Medium" pitchFamily="34" charset="-120"/>
              </a:rPr>
              <a:t>rarely</a:t>
            </a:r>
            <a:r>
              <a:rPr lang="en-US" sz="1700" dirty="0">
                <a:solidFill>
                  <a:srgbClr val="FFFFFF"/>
                </a:solidFill>
                <a:latin typeface="Raleway Medium" pitchFamily="34" charset="0"/>
                <a:ea typeface="Raleway Medium" pitchFamily="34" charset="-122"/>
                <a:cs typeface="Raleway Medium" pitchFamily="34" charset="-120"/>
              </a:rPr>
              <a:t> are commonly used in surveys — yet they do not mean the same thing to all respondents. Use precise, shared-meaning language whenever possible.</a:t>
            </a:r>
            <a:endParaRPr lang="en-US" sz="17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81063" y="878919"/>
            <a:ext cx="4895374" cy="611981"/>
          </a:xfrm>
          <a:prstGeom prst="rect">
            <a:avLst/>
          </a:prstGeom>
          <a:noFill/>
          <a:ln/>
        </p:spPr>
        <p:txBody>
          <a:bodyPr wrap="none" lIns="0" tIns="0" rIns="0" bIns="0" rtlCol="0" anchor="t"/>
          <a:lstStyle/>
          <a:p>
            <a:pPr marL="0" indent="0" algn="l">
              <a:lnSpc>
                <a:spcPts val="4800"/>
              </a:lnSpc>
              <a:buNone/>
            </a:pPr>
            <a:r>
              <a:rPr lang="en-US" sz="3850" b="1" dirty="0">
                <a:solidFill>
                  <a:srgbClr val="FFE14D"/>
                </a:solidFill>
                <a:latin typeface="Comfortaa Bold" pitchFamily="34" charset="0"/>
                <a:ea typeface="Comfortaa Bold" pitchFamily="34" charset="-122"/>
                <a:cs typeface="Comfortaa Bold" pitchFamily="34" charset="-120"/>
              </a:rPr>
              <a:t>Sampling Methods</a:t>
            </a:r>
            <a:endParaRPr lang="en-US" sz="3850" dirty="0"/>
          </a:p>
        </p:txBody>
      </p:sp>
      <p:sp>
        <p:nvSpPr>
          <p:cNvPr id="4" name="Text 1"/>
          <p:cNvSpPr/>
          <p:nvPr/>
        </p:nvSpPr>
        <p:spPr>
          <a:xfrm>
            <a:off x="881063" y="1821299"/>
            <a:ext cx="7381875" cy="70485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Sampling methods are classified as either </a:t>
            </a:r>
            <a:r>
              <a:rPr lang="en-US" sz="1700" b="1" dirty="0">
                <a:solidFill>
                  <a:srgbClr val="D7D4CC"/>
                </a:solidFill>
                <a:latin typeface="Raleway Medium" pitchFamily="34" charset="0"/>
                <a:ea typeface="Raleway Medium" pitchFamily="34" charset="-122"/>
                <a:cs typeface="Raleway Medium" pitchFamily="34" charset="-120"/>
              </a:rPr>
              <a:t>probability</a:t>
            </a:r>
            <a:r>
              <a:rPr lang="en-US" sz="1700" dirty="0">
                <a:solidFill>
                  <a:srgbClr val="D7D4CC"/>
                </a:solidFill>
                <a:latin typeface="Raleway Medium" pitchFamily="34" charset="0"/>
                <a:ea typeface="Raleway Medium" pitchFamily="34" charset="-122"/>
                <a:cs typeface="Raleway Medium" pitchFamily="34" charset="-120"/>
              </a:rPr>
              <a:t> or </a:t>
            </a:r>
            <a:r>
              <a:rPr lang="en-US" sz="1700" b="1" dirty="0">
                <a:solidFill>
                  <a:srgbClr val="D7D4CC"/>
                </a:solidFill>
                <a:latin typeface="Raleway Medium" pitchFamily="34" charset="0"/>
                <a:ea typeface="Raleway Medium" pitchFamily="34" charset="-122"/>
                <a:cs typeface="Raleway Medium" pitchFamily="34" charset="-120"/>
              </a:rPr>
              <a:t>nonprobability</a:t>
            </a:r>
            <a:r>
              <a:rPr lang="en-US" sz="1700" dirty="0">
                <a:solidFill>
                  <a:srgbClr val="D7D4CC"/>
                </a:solidFill>
                <a:latin typeface="Raleway Medium" pitchFamily="34" charset="0"/>
                <a:ea typeface="Raleway Medium" pitchFamily="34" charset="-122"/>
                <a:cs typeface="Raleway Medium" pitchFamily="34" charset="-120"/>
              </a:rPr>
              <a:t>.</a:t>
            </a:r>
            <a:endParaRPr lang="en-US" sz="1700" dirty="0"/>
          </a:p>
        </p:txBody>
      </p:sp>
      <p:sp>
        <p:nvSpPr>
          <p:cNvPr id="5" name="Shape 2"/>
          <p:cNvSpPr/>
          <p:nvPr/>
        </p:nvSpPr>
        <p:spPr>
          <a:xfrm>
            <a:off x="881063" y="2773918"/>
            <a:ext cx="7381875" cy="4576762"/>
          </a:xfrm>
          <a:prstGeom prst="roundRect">
            <a:avLst>
              <a:gd name="adj" fmla="val 7220"/>
            </a:avLst>
          </a:prstGeom>
          <a:solidFill>
            <a:srgbClr val="46464A"/>
          </a:solidFill>
          <a:ln/>
        </p:spPr>
        <p:txBody>
          <a:bodyPr/>
          <a:lstStyle/>
          <a:p>
            <a:endParaRPr lang="sk-SK"/>
          </a:p>
        </p:txBody>
      </p:sp>
      <p:sp>
        <p:nvSpPr>
          <p:cNvPr id="6" name="Shape 3"/>
          <p:cNvSpPr/>
          <p:nvPr/>
        </p:nvSpPr>
        <p:spPr>
          <a:xfrm>
            <a:off x="881063" y="2773918"/>
            <a:ext cx="7381875" cy="2288381"/>
          </a:xfrm>
          <a:prstGeom prst="roundRect">
            <a:avLst>
              <a:gd name="adj" fmla="val 14440"/>
            </a:avLst>
          </a:prstGeom>
          <a:solidFill>
            <a:srgbClr val="46464A"/>
          </a:solidFill>
          <a:ln/>
        </p:spPr>
        <p:txBody>
          <a:bodyPr/>
          <a:lstStyle/>
          <a:p>
            <a:endParaRPr lang="sk-SK"/>
          </a:p>
        </p:txBody>
      </p:sp>
      <p:sp>
        <p:nvSpPr>
          <p:cNvPr id="7" name="Text 4"/>
          <p:cNvSpPr/>
          <p:nvPr/>
        </p:nvSpPr>
        <p:spPr>
          <a:xfrm>
            <a:off x="1101328" y="2994184"/>
            <a:ext cx="2673072"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Probability Sampling</a:t>
            </a:r>
            <a:endParaRPr lang="en-US" sz="1900" dirty="0"/>
          </a:p>
        </p:txBody>
      </p:sp>
      <p:sp>
        <p:nvSpPr>
          <p:cNvPr id="8" name="Text 5"/>
          <p:cNvSpPr/>
          <p:nvPr/>
        </p:nvSpPr>
        <p:spPr>
          <a:xfrm>
            <a:off x="1101328" y="3432334"/>
            <a:ext cx="6941344" cy="140970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Each member of the population has a </a:t>
            </a:r>
            <a:r>
              <a:rPr lang="en-US" sz="1700" b="1" dirty="0">
                <a:solidFill>
                  <a:srgbClr val="D7D4CC"/>
                </a:solidFill>
                <a:latin typeface="Raleway Medium" pitchFamily="34" charset="0"/>
                <a:ea typeface="Raleway Medium" pitchFamily="34" charset="-122"/>
                <a:cs typeface="Raleway Medium" pitchFamily="34" charset="-120"/>
              </a:rPr>
              <a:t>known, non-zero probability</a:t>
            </a:r>
            <a:r>
              <a:rPr lang="en-US" sz="1700" dirty="0">
                <a:solidFill>
                  <a:srgbClr val="D7D4CC"/>
                </a:solidFill>
                <a:latin typeface="Raleway Medium" pitchFamily="34" charset="0"/>
                <a:ea typeface="Raleway Medium" pitchFamily="34" charset="-122"/>
                <a:cs typeface="Raleway Medium" pitchFamily="34" charset="-120"/>
              </a:rPr>
              <a:t> of being selected. The key advantage: </a:t>
            </a:r>
            <a:r>
              <a:rPr lang="en-US" sz="1700" b="1" dirty="0">
                <a:solidFill>
                  <a:srgbClr val="D7D4CC"/>
                </a:solidFill>
                <a:latin typeface="Raleway Medium" pitchFamily="34" charset="0"/>
                <a:ea typeface="Raleway Medium" pitchFamily="34" charset="-122"/>
                <a:cs typeface="Raleway Medium" pitchFamily="34" charset="-120"/>
              </a:rPr>
              <a:t>sampling error can be calculated</a:t>
            </a:r>
            <a:r>
              <a:rPr lang="en-US" sz="1700" dirty="0">
                <a:solidFill>
                  <a:srgbClr val="D7D4CC"/>
                </a:solidFill>
                <a:latin typeface="Raleway Medium" pitchFamily="34" charset="0"/>
                <a:ea typeface="Raleway Medium" pitchFamily="34" charset="-122"/>
                <a:cs typeface="Raleway Medium" pitchFamily="34" charset="-120"/>
              </a:rPr>
              <a:t>. Results are reported plus or minus the sampling error, allowing inference to the broader population.</a:t>
            </a:r>
            <a:endParaRPr lang="en-US" sz="1700" dirty="0"/>
          </a:p>
        </p:txBody>
      </p:sp>
      <p:sp>
        <p:nvSpPr>
          <p:cNvPr id="9" name="Shape 6"/>
          <p:cNvSpPr/>
          <p:nvPr/>
        </p:nvSpPr>
        <p:spPr>
          <a:xfrm>
            <a:off x="881063" y="5062299"/>
            <a:ext cx="7381875" cy="2288381"/>
          </a:xfrm>
          <a:prstGeom prst="rect">
            <a:avLst/>
          </a:prstGeom>
          <a:solidFill>
            <a:srgbClr val="46464A"/>
          </a:solidFill>
          <a:ln/>
        </p:spPr>
        <p:txBody>
          <a:bodyPr/>
          <a:lstStyle/>
          <a:p>
            <a:endParaRPr lang="sk-SK"/>
          </a:p>
        </p:txBody>
      </p:sp>
      <p:sp>
        <p:nvSpPr>
          <p:cNvPr id="10" name="Shape 7"/>
          <p:cNvSpPr/>
          <p:nvPr/>
        </p:nvSpPr>
        <p:spPr>
          <a:xfrm>
            <a:off x="881063" y="5062299"/>
            <a:ext cx="7381875" cy="30480"/>
          </a:xfrm>
          <a:prstGeom prst="roundRect">
            <a:avLst>
              <a:gd name="adj" fmla="val 1084131"/>
            </a:avLst>
          </a:prstGeom>
          <a:solidFill>
            <a:srgbClr val="5F5F63"/>
          </a:solidFill>
          <a:ln/>
        </p:spPr>
        <p:txBody>
          <a:bodyPr/>
          <a:lstStyle/>
          <a:p>
            <a:endParaRPr lang="sk-SK"/>
          </a:p>
        </p:txBody>
      </p:sp>
      <p:sp>
        <p:nvSpPr>
          <p:cNvPr id="11" name="Text 8"/>
          <p:cNvSpPr/>
          <p:nvPr/>
        </p:nvSpPr>
        <p:spPr>
          <a:xfrm>
            <a:off x="1101328" y="5282565"/>
            <a:ext cx="3227784"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Nonprobability Sampling</a:t>
            </a:r>
            <a:endParaRPr lang="en-US" sz="1900" dirty="0"/>
          </a:p>
        </p:txBody>
      </p:sp>
      <p:sp>
        <p:nvSpPr>
          <p:cNvPr id="12" name="Text 9"/>
          <p:cNvSpPr/>
          <p:nvPr/>
        </p:nvSpPr>
        <p:spPr>
          <a:xfrm>
            <a:off x="1101328" y="5720715"/>
            <a:ext cx="6941344" cy="140970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Members are selected from the population in a </a:t>
            </a:r>
            <a:r>
              <a:rPr lang="en-US" sz="1700" b="1" dirty="0">
                <a:solidFill>
                  <a:srgbClr val="D7D4CC"/>
                </a:solidFill>
                <a:latin typeface="Raleway Medium" pitchFamily="34" charset="0"/>
                <a:ea typeface="Raleway Medium" pitchFamily="34" charset="-122"/>
                <a:cs typeface="Raleway Medium" pitchFamily="34" charset="-120"/>
              </a:rPr>
              <a:t>nonrandom manner</a:t>
            </a:r>
            <a:r>
              <a:rPr lang="en-US" sz="1700" dirty="0">
                <a:solidFill>
                  <a:srgbClr val="D7D4CC"/>
                </a:solidFill>
                <a:latin typeface="Raleway Medium" pitchFamily="34" charset="0"/>
                <a:ea typeface="Raleway Medium" pitchFamily="34" charset="-122"/>
                <a:cs typeface="Raleway Medium" pitchFamily="34" charset="-120"/>
              </a:rPr>
              <a:t>. The degree to which the sample differs from the population remains </a:t>
            </a:r>
            <a:r>
              <a:rPr lang="en-US" sz="1700" b="1" dirty="0">
                <a:solidFill>
                  <a:srgbClr val="D7D4CC"/>
                </a:solidFill>
                <a:latin typeface="Raleway Medium" pitchFamily="34" charset="0"/>
                <a:ea typeface="Raleway Medium" pitchFamily="34" charset="-122"/>
                <a:cs typeface="Raleway Medium" pitchFamily="34" charset="-120"/>
              </a:rPr>
              <a:t>unknown</a:t>
            </a:r>
            <a:r>
              <a:rPr lang="en-US" sz="1700" dirty="0">
                <a:solidFill>
                  <a:srgbClr val="D7D4CC"/>
                </a:solidFill>
                <a:latin typeface="Raleway Medium" pitchFamily="34" charset="0"/>
                <a:ea typeface="Raleway Medium" pitchFamily="34" charset="-122"/>
                <a:cs typeface="Raleway Medium" pitchFamily="34" charset="-120"/>
              </a:rPr>
              <a:t>, making generalization more difficult and risky.</a:t>
            </a:r>
            <a:endParaRPr lang="en-US" sz="17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81063" y="1582698"/>
            <a:ext cx="6755606" cy="611981"/>
          </a:xfrm>
          <a:prstGeom prst="rect">
            <a:avLst/>
          </a:prstGeom>
          <a:noFill/>
          <a:ln/>
        </p:spPr>
        <p:txBody>
          <a:bodyPr wrap="none" lIns="0" tIns="0" rIns="0" bIns="0" rtlCol="0" anchor="t"/>
          <a:lstStyle/>
          <a:p>
            <a:pPr marL="0" indent="0" algn="l">
              <a:lnSpc>
                <a:spcPts val="4800"/>
              </a:lnSpc>
              <a:buNone/>
            </a:pPr>
            <a:r>
              <a:rPr lang="en-US" sz="3850" b="1" dirty="0">
                <a:solidFill>
                  <a:srgbClr val="FFE14D"/>
                </a:solidFill>
                <a:latin typeface="Comfortaa Bold" pitchFamily="34" charset="0"/>
                <a:ea typeface="Comfortaa Bold" pitchFamily="34" charset="-122"/>
                <a:cs typeface="Comfortaa Bold" pitchFamily="34" charset="-120"/>
              </a:rPr>
              <a:t>Two Branches of Sampling</a:t>
            </a:r>
            <a:endParaRPr lang="en-US" sz="3850" dirty="0"/>
          </a:p>
        </p:txBody>
      </p:sp>
      <p:sp>
        <p:nvSpPr>
          <p:cNvPr id="4" name="Text 1"/>
          <p:cNvSpPr/>
          <p:nvPr/>
        </p:nvSpPr>
        <p:spPr>
          <a:xfrm>
            <a:off x="881063" y="2525078"/>
            <a:ext cx="7381875" cy="140970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All sampling techniques fall into one of two major categories: </a:t>
            </a:r>
            <a:r>
              <a:rPr lang="en-US" sz="1700" b="1" dirty="0">
                <a:solidFill>
                  <a:srgbClr val="D7D4CC"/>
                </a:solidFill>
                <a:latin typeface="Raleway Medium" pitchFamily="34" charset="0"/>
                <a:ea typeface="Raleway Medium" pitchFamily="34" charset="-122"/>
                <a:cs typeface="Raleway Medium" pitchFamily="34" charset="-120"/>
              </a:rPr>
              <a:t>Probability</a:t>
            </a:r>
            <a:r>
              <a:rPr lang="en-US" sz="1700" dirty="0">
                <a:solidFill>
                  <a:srgbClr val="D7D4CC"/>
                </a:solidFill>
                <a:latin typeface="Raleway Medium" pitchFamily="34" charset="0"/>
                <a:ea typeface="Raleway Medium" pitchFamily="34" charset="-122"/>
                <a:cs typeface="Raleway Medium" pitchFamily="34" charset="-120"/>
              </a:rPr>
              <a:t> sampling, where every element has a known chance of selection, and </a:t>
            </a:r>
            <a:r>
              <a:rPr lang="en-US" sz="1700" b="1" dirty="0">
                <a:solidFill>
                  <a:srgbClr val="D7D4CC"/>
                </a:solidFill>
                <a:latin typeface="Raleway Medium" pitchFamily="34" charset="0"/>
                <a:ea typeface="Raleway Medium" pitchFamily="34" charset="-122"/>
                <a:cs typeface="Raleway Medium" pitchFamily="34" charset="-120"/>
              </a:rPr>
              <a:t>Nonprobability</a:t>
            </a:r>
            <a:r>
              <a:rPr lang="en-US" sz="1700" dirty="0">
                <a:solidFill>
                  <a:srgbClr val="D7D4CC"/>
                </a:solidFill>
                <a:latin typeface="Raleway Medium" pitchFamily="34" charset="0"/>
                <a:ea typeface="Raleway Medium" pitchFamily="34" charset="-122"/>
                <a:cs typeface="Raleway Medium" pitchFamily="34" charset="-120"/>
              </a:rPr>
              <a:t> sampling, where selection is based on judgment or convenience.</a:t>
            </a:r>
            <a:endParaRPr lang="en-US" sz="1700" dirty="0"/>
          </a:p>
        </p:txBody>
      </p:sp>
      <p:sp>
        <p:nvSpPr>
          <p:cNvPr id="5" name="Shape 2"/>
          <p:cNvSpPr/>
          <p:nvPr/>
        </p:nvSpPr>
        <p:spPr>
          <a:xfrm>
            <a:off x="722471" y="4182547"/>
            <a:ext cx="3739396" cy="2464356"/>
          </a:xfrm>
          <a:prstGeom prst="roundRect">
            <a:avLst>
              <a:gd name="adj" fmla="val 21454"/>
            </a:avLst>
          </a:prstGeom>
          <a:solidFill>
            <a:srgbClr val="FFE14D"/>
          </a:solidFill>
          <a:ln/>
        </p:spPr>
        <p:txBody>
          <a:bodyPr/>
          <a:lstStyle/>
          <a:p>
            <a:endParaRPr lang="sk-SK"/>
          </a:p>
        </p:txBody>
      </p:sp>
      <p:sp>
        <p:nvSpPr>
          <p:cNvPr id="6" name="Text 3"/>
          <p:cNvSpPr/>
          <p:nvPr/>
        </p:nvSpPr>
        <p:spPr>
          <a:xfrm>
            <a:off x="942737" y="4402812"/>
            <a:ext cx="2673072" cy="305991"/>
          </a:xfrm>
          <a:prstGeom prst="rect">
            <a:avLst/>
          </a:prstGeom>
          <a:noFill/>
          <a:ln/>
        </p:spPr>
        <p:txBody>
          <a:bodyPr wrap="none" lIns="0" tIns="0" rIns="0" bIns="0" rtlCol="0" anchor="t"/>
          <a:lstStyle/>
          <a:p>
            <a:pPr marL="0" indent="0" algn="l">
              <a:lnSpc>
                <a:spcPts val="2400"/>
              </a:lnSpc>
              <a:buNone/>
            </a:pPr>
            <a:r>
              <a:rPr lang="en-US" sz="1900" b="1" dirty="0">
                <a:solidFill>
                  <a:srgbClr val="000000"/>
                </a:solidFill>
                <a:latin typeface="Comfortaa Bold" pitchFamily="34" charset="0"/>
                <a:ea typeface="Comfortaa Bold" pitchFamily="34" charset="-122"/>
                <a:cs typeface="Comfortaa Bold" pitchFamily="34" charset="-120"/>
              </a:rPr>
              <a:t>Probability Sampling</a:t>
            </a:r>
            <a:endParaRPr lang="en-US" sz="1900" dirty="0"/>
          </a:p>
        </p:txBody>
      </p:sp>
      <p:sp>
        <p:nvSpPr>
          <p:cNvPr id="7" name="Text 4"/>
          <p:cNvSpPr/>
          <p:nvPr/>
        </p:nvSpPr>
        <p:spPr>
          <a:xfrm>
            <a:off x="942737" y="4929068"/>
            <a:ext cx="3298865" cy="1640800"/>
          </a:xfrm>
          <a:prstGeom prst="rect">
            <a:avLst/>
          </a:prstGeom>
          <a:noFill/>
          <a:ln/>
        </p:spPr>
        <p:txBody>
          <a:bodyPr wrap="square" lIns="0" tIns="0" rIns="0" bIns="0" rtlCol="0" anchor="t"/>
          <a:lstStyle/>
          <a:p>
            <a:pPr marL="342900" indent="-342900" algn="l">
              <a:lnSpc>
                <a:spcPts val="2750"/>
              </a:lnSpc>
              <a:buSzPct val="100000"/>
              <a:buChar char="•"/>
            </a:pPr>
            <a:r>
              <a:rPr lang="en-US" sz="1700" dirty="0">
                <a:solidFill>
                  <a:srgbClr val="000000"/>
                </a:solidFill>
                <a:latin typeface="Raleway Medium" pitchFamily="34" charset="0"/>
                <a:ea typeface="Raleway Medium" pitchFamily="34" charset="-122"/>
                <a:cs typeface="Raleway Medium" pitchFamily="34" charset="-120"/>
              </a:rPr>
              <a:t>Simple random sampling</a:t>
            </a:r>
            <a:endParaRPr lang="en-US" sz="1700" dirty="0"/>
          </a:p>
          <a:p>
            <a:pPr marL="342900" indent="-342900" algn="l">
              <a:lnSpc>
                <a:spcPts val="2750"/>
              </a:lnSpc>
              <a:buSzPct val="100000"/>
              <a:buChar char="•"/>
            </a:pPr>
            <a:r>
              <a:rPr lang="en-US" sz="1700" dirty="0">
                <a:solidFill>
                  <a:srgbClr val="000000"/>
                </a:solidFill>
                <a:latin typeface="Raleway Medium" pitchFamily="34" charset="0"/>
                <a:ea typeface="Raleway Medium" pitchFamily="34" charset="-122"/>
                <a:cs typeface="Raleway Medium" pitchFamily="34" charset="-120"/>
              </a:rPr>
              <a:t>Systematic sampling</a:t>
            </a:r>
            <a:endParaRPr lang="en-US" sz="1700" dirty="0"/>
          </a:p>
          <a:p>
            <a:pPr marL="342900" indent="-342900" algn="l">
              <a:lnSpc>
                <a:spcPts val="2750"/>
              </a:lnSpc>
              <a:buSzPct val="100000"/>
              <a:buChar char="•"/>
            </a:pPr>
            <a:r>
              <a:rPr lang="en-US" sz="1700" dirty="0">
                <a:solidFill>
                  <a:srgbClr val="000000"/>
                </a:solidFill>
                <a:latin typeface="Raleway Medium" pitchFamily="34" charset="0"/>
                <a:ea typeface="Raleway Medium" pitchFamily="34" charset="-122"/>
                <a:cs typeface="Raleway Medium" pitchFamily="34" charset="-120"/>
              </a:rPr>
              <a:t>Stratified sampling</a:t>
            </a:r>
            <a:endParaRPr lang="en-US" sz="1700" dirty="0"/>
          </a:p>
          <a:p>
            <a:pPr marL="342900" indent="-342900" algn="l">
              <a:lnSpc>
                <a:spcPts val="2750"/>
              </a:lnSpc>
              <a:buSzPct val="100000"/>
              <a:buChar char="•"/>
            </a:pPr>
            <a:r>
              <a:rPr lang="en-US" sz="1700" dirty="0">
                <a:solidFill>
                  <a:srgbClr val="000000"/>
                </a:solidFill>
                <a:latin typeface="Raleway Medium" pitchFamily="34" charset="0"/>
                <a:ea typeface="Raleway Medium" pitchFamily="34" charset="-122"/>
                <a:cs typeface="Raleway Medium" pitchFamily="34" charset="-120"/>
              </a:rPr>
              <a:t>Cluster sampling</a:t>
            </a:r>
            <a:endParaRPr lang="en-US" sz="1700" dirty="0"/>
          </a:p>
        </p:txBody>
      </p:sp>
      <p:sp>
        <p:nvSpPr>
          <p:cNvPr id="8" name="Text 5"/>
          <p:cNvSpPr/>
          <p:nvPr/>
        </p:nvSpPr>
        <p:spPr>
          <a:xfrm>
            <a:off x="4848344" y="4402812"/>
            <a:ext cx="3227784" cy="305991"/>
          </a:xfrm>
          <a:prstGeom prst="rect">
            <a:avLst/>
          </a:prstGeom>
          <a:noFill/>
          <a:ln/>
        </p:spPr>
        <p:txBody>
          <a:bodyPr wrap="none" lIns="0" tIns="0" rIns="0" bIns="0" rtlCol="0" anchor="t"/>
          <a:lstStyle/>
          <a:p>
            <a:pPr marL="0" indent="0" algn="l">
              <a:lnSpc>
                <a:spcPts val="2400"/>
              </a:lnSpc>
              <a:buNone/>
            </a:pPr>
            <a:r>
              <a:rPr lang="en-US" sz="1900" b="1" dirty="0">
                <a:solidFill>
                  <a:srgbClr val="FFE14D"/>
                </a:solidFill>
                <a:latin typeface="Comfortaa Bold" pitchFamily="34" charset="0"/>
                <a:ea typeface="Comfortaa Bold" pitchFamily="34" charset="-122"/>
                <a:cs typeface="Comfortaa Bold" pitchFamily="34" charset="-120"/>
              </a:rPr>
              <a:t>Nonprobability Sampling</a:t>
            </a:r>
            <a:endParaRPr lang="en-US" sz="1900" dirty="0"/>
          </a:p>
        </p:txBody>
      </p:sp>
      <p:sp>
        <p:nvSpPr>
          <p:cNvPr id="9" name="Text 6"/>
          <p:cNvSpPr/>
          <p:nvPr/>
        </p:nvSpPr>
        <p:spPr>
          <a:xfrm>
            <a:off x="4848344" y="4929068"/>
            <a:ext cx="3422213" cy="1640800"/>
          </a:xfrm>
          <a:prstGeom prst="rect">
            <a:avLst/>
          </a:prstGeom>
          <a:noFill/>
          <a:ln/>
        </p:spPr>
        <p:txBody>
          <a:bodyPr wrap="square" lIns="0" tIns="0" rIns="0" bIns="0" rtlCol="0" anchor="t"/>
          <a:lstStyle/>
          <a:p>
            <a:pPr marL="342900" indent="-342900" algn="l">
              <a:lnSpc>
                <a:spcPts val="2750"/>
              </a:lnSpc>
              <a:buSzPct val="100000"/>
              <a:buChar char="•"/>
            </a:pPr>
            <a:r>
              <a:rPr lang="en-US" sz="1700" dirty="0">
                <a:solidFill>
                  <a:srgbClr val="D7D4CC"/>
                </a:solidFill>
                <a:latin typeface="Raleway Medium" pitchFamily="34" charset="0"/>
                <a:ea typeface="Raleway Medium" pitchFamily="34" charset="-122"/>
                <a:cs typeface="Raleway Medium" pitchFamily="34" charset="-120"/>
              </a:rPr>
              <a:t>Convenience sampling</a:t>
            </a:r>
            <a:endParaRPr lang="en-US" sz="1700" dirty="0"/>
          </a:p>
          <a:p>
            <a:pPr marL="342900" indent="-342900" algn="l">
              <a:lnSpc>
                <a:spcPts val="2750"/>
              </a:lnSpc>
              <a:buSzPct val="100000"/>
              <a:buChar char="•"/>
            </a:pPr>
            <a:r>
              <a:rPr lang="en-US" sz="1700" dirty="0">
                <a:solidFill>
                  <a:srgbClr val="D7D4CC"/>
                </a:solidFill>
                <a:latin typeface="Raleway Medium" pitchFamily="34" charset="0"/>
                <a:ea typeface="Raleway Medium" pitchFamily="34" charset="-122"/>
                <a:cs typeface="Raleway Medium" pitchFamily="34" charset="-120"/>
              </a:rPr>
              <a:t>Judgement sampling</a:t>
            </a:r>
            <a:endParaRPr lang="en-US" sz="1700" dirty="0"/>
          </a:p>
          <a:p>
            <a:pPr marL="342900" indent="-342900" algn="l">
              <a:lnSpc>
                <a:spcPts val="2750"/>
              </a:lnSpc>
              <a:buSzPct val="100000"/>
              <a:buChar char="•"/>
            </a:pPr>
            <a:r>
              <a:rPr lang="en-US" sz="1700" dirty="0">
                <a:solidFill>
                  <a:srgbClr val="D7D4CC"/>
                </a:solidFill>
                <a:latin typeface="Raleway Medium" pitchFamily="34" charset="0"/>
                <a:ea typeface="Raleway Medium" pitchFamily="34" charset="-122"/>
                <a:cs typeface="Raleway Medium" pitchFamily="34" charset="-120"/>
              </a:rPr>
              <a:t>Quota sampling</a:t>
            </a:r>
            <a:endParaRPr lang="en-US" sz="1700" dirty="0"/>
          </a:p>
          <a:p>
            <a:pPr marL="342900" indent="-342900" algn="l">
              <a:lnSpc>
                <a:spcPts val="2750"/>
              </a:lnSpc>
              <a:buSzPct val="100000"/>
              <a:buChar char="•"/>
            </a:pPr>
            <a:r>
              <a:rPr lang="en-US" sz="1700" dirty="0">
                <a:solidFill>
                  <a:srgbClr val="D7D4CC"/>
                </a:solidFill>
                <a:latin typeface="Raleway Medium" pitchFamily="34" charset="0"/>
                <a:ea typeface="Raleway Medium" pitchFamily="34" charset="-122"/>
                <a:cs typeface="Raleway Medium" pitchFamily="34" charset="-120"/>
              </a:rPr>
              <a:t>Snowball sampling</a:t>
            </a:r>
            <a:endParaRPr lang="en-US" sz="17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81063" y="990600"/>
            <a:ext cx="7719893" cy="611981"/>
          </a:xfrm>
          <a:prstGeom prst="rect">
            <a:avLst/>
          </a:prstGeom>
          <a:noFill/>
          <a:ln/>
        </p:spPr>
        <p:txBody>
          <a:bodyPr wrap="none" lIns="0" tIns="0" rIns="0" bIns="0" rtlCol="0" anchor="t"/>
          <a:lstStyle/>
          <a:p>
            <a:pPr marL="0" indent="0" algn="l">
              <a:lnSpc>
                <a:spcPts val="4800"/>
              </a:lnSpc>
              <a:buNone/>
            </a:pPr>
            <a:r>
              <a:rPr lang="en-US" sz="3850" b="1" dirty="0">
                <a:solidFill>
                  <a:srgbClr val="FFE14D"/>
                </a:solidFill>
                <a:latin typeface="Comfortaa Bold" pitchFamily="34" charset="0"/>
                <a:ea typeface="Comfortaa Bold" pitchFamily="34" charset="-122"/>
                <a:cs typeface="Comfortaa Bold" pitchFamily="34" charset="-120"/>
              </a:rPr>
              <a:t> Simple Random Sampling</a:t>
            </a:r>
            <a:endParaRPr lang="en-US" sz="3850" dirty="0"/>
          </a:p>
        </p:txBody>
      </p:sp>
      <p:sp>
        <p:nvSpPr>
          <p:cNvPr id="3" name="Text 1"/>
          <p:cNvSpPr/>
          <p:nvPr/>
        </p:nvSpPr>
        <p:spPr>
          <a:xfrm>
            <a:off x="881063" y="2043113"/>
            <a:ext cx="12868275" cy="70485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Simple random sampling is a foundational probability technique in which </a:t>
            </a:r>
            <a:r>
              <a:rPr lang="en-US" sz="1700" b="1" dirty="0">
                <a:solidFill>
                  <a:srgbClr val="D7D4CC"/>
                </a:solidFill>
                <a:latin typeface="Raleway Medium" pitchFamily="34" charset="0"/>
                <a:ea typeface="Raleway Medium" pitchFamily="34" charset="-122"/>
                <a:cs typeface="Raleway Medium" pitchFamily="34" charset="-120"/>
              </a:rPr>
              <a:t>every population element has a known, equal, and nonzero chance</a:t>
            </a:r>
            <a:r>
              <a:rPr lang="en-US" sz="1700" dirty="0">
                <a:solidFill>
                  <a:srgbClr val="D7D4CC"/>
                </a:solidFill>
                <a:latin typeface="Raleway Medium" pitchFamily="34" charset="0"/>
                <a:ea typeface="Raleway Medium" pitchFamily="34" charset="-122"/>
                <a:cs typeface="Raleway Medium" pitchFamily="34" charset="-120"/>
              </a:rPr>
              <a:t> of being selected into the sample.</a:t>
            </a:r>
            <a:endParaRPr lang="en-US" sz="1700" dirty="0"/>
          </a:p>
        </p:txBody>
      </p:sp>
      <p:sp>
        <p:nvSpPr>
          <p:cNvPr id="4" name="Text 2"/>
          <p:cNvSpPr/>
          <p:nvPr/>
        </p:nvSpPr>
        <p:spPr>
          <a:xfrm>
            <a:off x="881063" y="3215997"/>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FFE14D"/>
                </a:solidFill>
                <a:latin typeface="Comfortaa Bold" pitchFamily="34" charset="0"/>
                <a:ea typeface="Comfortaa Bold" pitchFamily="34" charset="-122"/>
                <a:cs typeface="Comfortaa Bold" pitchFamily="34" charset="-120"/>
              </a:rPr>
              <a:t>How It Works</a:t>
            </a:r>
            <a:endParaRPr lang="en-US" sz="1900" dirty="0"/>
          </a:p>
        </p:txBody>
      </p:sp>
      <p:sp>
        <p:nvSpPr>
          <p:cNvPr id="5" name="Text 3"/>
          <p:cNvSpPr/>
          <p:nvPr/>
        </p:nvSpPr>
        <p:spPr>
          <a:xfrm>
            <a:off x="881063" y="3742253"/>
            <a:ext cx="6165413" cy="1762125"/>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Each member of the population is assigned a unique number. Researchers then use a </a:t>
            </a:r>
            <a:r>
              <a:rPr lang="en-US" sz="1700" b="1" dirty="0">
                <a:solidFill>
                  <a:srgbClr val="D7D4CC"/>
                </a:solidFill>
                <a:latin typeface="Raleway Medium" pitchFamily="34" charset="0"/>
                <a:ea typeface="Raleway Medium" pitchFamily="34" charset="-122"/>
                <a:cs typeface="Raleway Medium" pitchFamily="34" charset="-120"/>
              </a:rPr>
              <a:t>table of random numbers</a:t>
            </a:r>
            <a:r>
              <a:rPr lang="en-US" sz="1700" dirty="0">
                <a:solidFill>
                  <a:srgbClr val="D7D4CC"/>
                </a:solidFill>
                <a:latin typeface="Raleway Medium" pitchFamily="34" charset="0"/>
                <a:ea typeface="Raleway Medium" pitchFamily="34" charset="-122"/>
                <a:cs typeface="Raleway Medium" pitchFamily="34" charset="-120"/>
              </a:rPr>
              <a:t>, random digit dialing, or other random selection tools to determine which individuals are included — ensuring true impartiality.</a:t>
            </a:r>
            <a:endParaRPr lang="en-US" sz="1700" dirty="0"/>
          </a:p>
        </p:txBody>
      </p:sp>
      <p:sp>
        <p:nvSpPr>
          <p:cNvPr id="6" name="Text 4"/>
          <p:cNvSpPr/>
          <p:nvPr/>
        </p:nvSpPr>
        <p:spPr>
          <a:xfrm>
            <a:off x="7591544" y="3215997"/>
            <a:ext cx="2482929" cy="305991"/>
          </a:xfrm>
          <a:prstGeom prst="rect">
            <a:avLst/>
          </a:prstGeom>
          <a:noFill/>
          <a:ln/>
        </p:spPr>
        <p:txBody>
          <a:bodyPr wrap="none" lIns="0" tIns="0" rIns="0" bIns="0" rtlCol="0" anchor="t"/>
          <a:lstStyle/>
          <a:p>
            <a:pPr marL="0" indent="0" algn="l">
              <a:lnSpc>
                <a:spcPts val="2400"/>
              </a:lnSpc>
              <a:buNone/>
            </a:pPr>
            <a:r>
              <a:rPr lang="en-US" sz="1900" b="1" dirty="0">
                <a:solidFill>
                  <a:srgbClr val="FFE14D"/>
                </a:solidFill>
                <a:latin typeface="Comfortaa Bold" pitchFamily="34" charset="0"/>
                <a:ea typeface="Comfortaa Bold" pitchFamily="34" charset="-122"/>
                <a:cs typeface="Comfortaa Bold" pitchFamily="34" charset="-120"/>
              </a:rPr>
              <a:t>Real-World Example</a:t>
            </a:r>
            <a:endParaRPr lang="en-US" sz="1900" dirty="0"/>
          </a:p>
        </p:txBody>
      </p:sp>
      <p:sp>
        <p:nvSpPr>
          <p:cNvPr id="7" name="Text 5"/>
          <p:cNvSpPr/>
          <p:nvPr/>
        </p:nvSpPr>
        <p:spPr>
          <a:xfrm>
            <a:off x="7591544" y="3742253"/>
            <a:ext cx="6165413" cy="140970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Suppose a washing machine brand wants to survey all 1,000 female buyers. Each buyer is labeled and placed in a pool. Every owner has an equal chance of selection — regardless of the pool size, the probability remains equal and nonzero.</a:t>
            </a:r>
            <a:endParaRPr lang="en-US" sz="1700" dirty="0"/>
          </a:p>
        </p:txBody>
      </p:sp>
      <p:sp>
        <p:nvSpPr>
          <p:cNvPr id="8" name="Shape 6"/>
          <p:cNvSpPr/>
          <p:nvPr/>
        </p:nvSpPr>
        <p:spPr>
          <a:xfrm>
            <a:off x="881063" y="5950387"/>
            <a:ext cx="12868275" cy="1288494"/>
          </a:xfrm>
          <a:prstGeom prst="roundRect">
            <a:avLst>
              <a:gd name="adj" fmla="val 25646"/>
            </a:avLst>
          </a:prstGeom>
          <a:solidFill>
            <a:srgbClr val="4D4000"/>
          </a:solidFill>
          <a:ln/>
        </p:spPr>
        <p:txBody>
          <a:bodyPr/>
          <a:lstStyle/>
          <a:p>
            <a:endParaRPr lang="sk-SK"/>
          </a:p>
        </p:txBody>
      </p:sp>
      <p:pic>
        <p:nvPicPr>
          <p:cNvPr id="9" name="Image 0" descr="preencoded.png"/>
          <p:cNvPicPr>
            <a:picLocks noChangeAspect="1"/>
          </p:cNvPicPr>
          <p:nvPr/>
        </p:nvPicPr>
        <p:blipFill>
          <a:blip r:embed="rId3"/>
          <a:stretch>
            <a:fillRect/>
          </a:stretch>
        </p:blipFill>
        <p:spPr>
          <a:xfrm>
            <a:off x="1101328" y="6284357"/>
            <a:ext cx="275273" cy="220266"/>
          </a:xfrm>
          <a:prstGeom prst="rect">
            <a:avLst/>
          </a:prstGeom>
        </p:spPr>
      </p:pic>
      <p:sp>
        <p:nvSpPr>
          <p:cNvPr id="10" name="Text 7"/>
          <p:cNvSpPr/>
          <p:nvPr/>
        </p:nvSpPr>
        <p:spPr>
          <a:xfrm>
            <a:off x="1596866" y="6225659"/>
            <a:ext cx="11932206" cy="704850"/>
          </a:xfrm>
          <a:prstGeom prst="rect">
            <a:avLst/>
          </a:prstGeom>
          <a:noFill/>
          <a:ln/>
        </p:spPr>
        <p:txBody>
          <a:bodyPr wrap="square" lIns="0" tIns="0" rIns="0" bIns="0" rtlCol="0" anchor="t"/>
          <a:lstStyle/>
          <a:p>
            <a:pPr marL="0" indent="0" algn="l">
              <a:lnSpc>
                <a:spcPts val="2750"/>
              </a:lnSpc>
              <a:buNone/>
            </a:pPr>
            <a:r>
              <a:rPr lang="en-US" sz="1700" dirty="0">
                <a:solidFill>
                  <a:srgbClr val="FFFFFF"/>
                </a:solidFill>
                <a:latin typeface="Raleway Medium" pitchFamily="34" charset="0"/>
                <a:ea typeface="Raleway Medium" pitchFamily="34" charset="-122"/>
                <a:cs typeface="Raleway Medium" pitchFamily="34" charset="-120"/>
              </a:rPr>
              <a:t>Key advantage: No bias is introduced by the researcher during the selection process, making results highly generalizable.</a:t>
            </a:r>
            <a:endParaRPr lang="en-US" sz="1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78681" y="606981"/>
            <a:ext cx="6441162" cy="610195"/>
          </a:xfrm>
          <a:prstGeom prst="rect">
            <a:avLst/>
          </a:prstGeom>
          <a:noFill/>
          <a:ln/>
        </p:spPr>
        <p:txBody>
          <a:bodyPr wrap="none" lIns="0" tIns="0" rIns="0" bIns="0" rtlCol="0" anchor="t"/>
          <a:lstStyle/>
          <a:p>
            <a:pPr marL="0" indent="0" algn="l">
              <a:lnSpc>
                <a:spcPts val="4800"/>
              </a:lnSpc>
              <a:buNone/>
            </a:pPr>
            <a:r>
              <a:rPr lang="en-US" sz="3800" b="1" dirty="0">
                <a:solidFill>
                  <a:srgbClr val="FFE14D"/>
                </a:solidFill>
                <a:latin typeface="Comfortaa Bold" pitchFamily="34" charset="0"/>
                <a:ea typeface="Comfortaa Bold" pitchFamily="34" charset="-122"/>
                <a:cs typeface="Comfortaa Bold" pitchFamily="34" charset="-120"/>
              </a:rPr>
              <a:t>What Is a Questionnaire?</a:t>
            </a:r>
            <a:endParaRPr lang="en-US" sz="3800" dirty="0"/>
          </a:p>
        </p:txBody>
      </p:sp>
      <p:sp>
        <p:nvSpPr>
          <p:cNvPr id="4" name="Text 1"/>
          <p:cNvSpPr/>
          <p:nvPr/>
        </p:nvSpPr>
        <p:spPr>
          <a:xfrm>
            <a:off x="878681" y="1545788"/>
            <a:ext cx="7386638" cy="1403509"/>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A questionnaire is a research instrument consisting of a series of questions designed to gather information from respondents. Think of it as a written interview — conducted face to face, by telephone, computer, or post.</a:t>
            </a:r>
            <a:endParaRPr lang="en-US" sz="1700" dirty="0"/>
          </a:p>
        </p:txBody>
      </p:sp>
      <p:sp>
        <p:nvSpPr>
          <p:cNvPr id="5" name="Shape 2"/>
          <p:cNvSpPr/>
          <p:nvPr/>
        </p:nvSpPr>
        <p:spPr>
          <a:xfrm>
            <a:off x="878681" y="3195757"/>
            <a:ext cx="3583781" cy="2630210"/>
          </a:xfrm>
          <a:prstGeom prst="roundRect">
            <a:avLst>
              <a:gd name="adj" fmla="val 12529"/>
            </a:avLst>
          </a:prstGeom>
          <a:solidFill>
            <a:srgbClr val="46464A"/>
          </a:solidFill>
          <a:ln/>
        </p:spPr>
        <p:txBody>
          <a:bodyPr/>
          <a:lstStyle/>
          <a:p>
            <a:endParaRPr lang="sk-SK"/>
          </a:p>
        </p:txBody>
      </p:sp>
      <p:sp>
        <p:nvSpPr>
          <p:cNvPr id="6" name="Text 3"/>
          <p:cNvSpPr/>
          <p:nvPr/>
        </p:nvSpPr>
        <p:spPr>
          <a:xfrm>
            <a:off x="1098352" y="3415427"/>
            <a:ext cx="2440900" cy="305038"/>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Cost-Effective</a:t>
            </a:r>
            <a:endParaRPr lang="en-US" sz="1900" dirty="0"/>
          </a:p>
        </p:txBody>
      </p:sp>
      <p:sp>
        <p:nvSpPr>
          <p:cNvPr id="7" name="Text 4"/>
          <p:cNvSpPr/>
          <p:nvPr/>
        </p:nvSpPr>
        <p:spPr>
          <a:xfrm>
            <a:off x="1098352" y="3851910"/>
            <a:ext cx="3144441" cy="1403509"/>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Provides large amounts of information from a large sample at relatively low cost and effort.</a:t>
            </a:r>
            <a:endParaRPr lang="en-US" sz="1700" dirty="0"/>
          </a:p>
        </p:txBody>
      </p:sp>
      <p:sp>
        <p:nvSpPr>
          <p:cNvPr id="8" name="Shape 5"/>
          <p:cNvSpPr/>
          <p:nvPr/>
        </p:nvSpPr>
        <p:spPr>
          <a:xfrm>
            <a:off x="4681538" y="3195757"/>
            <a:ext cx="3583781" cy="2630210"/>
          </a:xfrm>
          <a:prstGeom prst="roundRect">
            <a:avLst>
              <a:gd name="adj" fmla="val 12529"/>
            </a:avLst>
          </a:prstGeom>
          <a:solidFill>
            <a:srgbClr val="46464A"/>
          </a:solidFill>
          <a:ln/>
        </p:spPr>
        <p:txBody>
          <a:bodyPr/>
          <a:lstStyle/>
          <a:p>
            <a:endParaRPr lang="sk-SK"/>
          </a:p>
        </p:txBody>
      </p:sp>
      <p:sp>
        <p:nvSpPr>
          <p:cNvPr id="9" name="Text 6"/>
          <p:cNvSpPr/>
          <p:nvPr/>
        </p:nvSpPr>
        <p:spPr>
          <a:xfrm>
            <a:off x="4901208" y="3415427"/>
            <a:ext cx="2440900" cy="305038"/>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Time-Efficient</a:t>
            </a:r>
            <a:endParaRPr lang="en-US" sz="1900" dirty="0"/>
          </a:p>
        </p:txBody>
      </p:sp>
      <p:sp>
        <p:nvSpPr>
          <p:cNvPr id="10" name="Text 7"/>
          <p:cNvSpPr/>
          <p:nvPr/>
        </p:nvSpPr>
        <p:spPr>
          <a:xfrm>
            <a:off x="4901208" y="3851910"/>
            <a:ext cx="3144441" cy="1754386"/>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Data can be collected quickly — the researcher doesn't need to be present when respondents complete the form.</a:t>
            </a:r>
            <a:endParaRPr lang="en-US" sz="1700" dirty="0"/>
          </a:p>
        </p:txBody>
      </p:sp>
      <p:sp>
        <p:nvSpPr>
          <p:cNvPr id="11" name="Shape 8"/>
          <p:cNvSpPr/>
          <p:nvPr/>
        </p:nvSpPr>
        <p:spPr>
          <a:xfrm>
            <a:off x="878681" y="6045041"/>
            <a:ext cx="7386638" cy="1577578"/>
          </a:xfrm>
          <a:prstGeom prst="roundRect">
            <a:avLst>
              <a:gd name="adj" fmla="val 20888"/>
            </a:avLst>
          </a:prstGeom>
          <a:solidFill>
            <a:srgbClr val="46464A"/>
          </a:solidFill>
          <a:ln/>
        </p:spPr>
        <p:txBody>
          <a:bodyPr/>
          <a:lstStyle/>
          <a:p>
            <a:endParaRPr lang="sk-SK"/>
          </a:p>
        </p:txBody>
      </p:sp>
      <p:sp>
        <p:nvSpPr>
          <p:cNvPr id="12" name="Text 9"/>
          <p:cNvSpPr/>
          <p:nvPr/>
        </p:nvSpPr>
        <p:spPr>
          <a:xfrm>
            <a:off x="1098352" y="6264712"/>
            <a:ext cx="2440900" cy="305038"/>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Scalable</a:t>
            </a:r>
            <a:endParaRPr lang="en-US" sz="1900" dirty="0"/>
          </a:p>
        </p:txBody>
      </p:sp>
      <p:sp>
        <p:nvSpPr>
          <p:cNvPr id="13" name="Text 10"/>
          <p:cNvSpPr/>
          <p:nvPr/>
        </p:nvSpPr>
        <p:spPr>
          <a:xfrm>
            <a:off x="1098352" y="6701195"/>
            <a:ext cx="6947297" cy="701754"/>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Ideal for large populations where individual interviews would be logistically impractical.</a:t>
            </a:r>
            <a:endParaRPr lang="en-US" sz="17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67462" y="1291471"/>
            <a:ext cx="7381875" cy="1223963"/>
          </a:xfrm>
          <a:prstGeom prst="rect">
            <a:avLst/>
          </a:prstGeom>
          <a:noFill/>
          <a:ln/>
        </p:spPr>
        <p:txBody>
          <a:bodyPr wrap="square" lIns="0" tIns="0" rIns="0" bIns="0" rtlCol="0" anchor="t"/>
          <a:lstStyle/>
          <a:p>
            <a:pPr marL="0" indent="0" algn="l">
              <a:lnSpc>
                <a:spcPts val="4800"/>
              </a:lnSpc>
              <a:buNone/>
            </a:pPr>
            <a:r>
              <a:rPr lang="en-US" sz="3850" b="1" dirty="0">
                <a:solidFill>
                  <a:srgbClr val="FFE14D"/>
                </a:solidFill>
                <a:latin typeface="Comfortaa Bold" pitchFamily="34" charset="0"/>
                <a:ea typeface="Comfortaa Bold" pitchFamily="34" charset="-122"/>
                <a:cs typeface="Comfortaa Bold" pitchFamily="34" charset="-120"/>
              </a:rPr>
              <a:t>Simple Random Sampling at a Glance</a:t>
            </a:r>
            <a:endParaRPr lang="en-US" sz="3850" dirty="0"/>
          </a:p>
        </p:txBody>
      </p:sp>
      <p:sp>
        <p:nvSpPr>
          <p:cNvPr id="4" name="Shape 1"/>
          <p:cNvSpPr/>
          <p:nvPr/>
        </p:nvSpPr>
        <p:spPr>
          <a:xfrm>
            <a:off x="6367462" y="2845832"/>
            <a:ext cx="3580805" cy="2288381"/>
          </a:xfrm>
          <a:prstGeom prst="roundRect">
            <a:avLst>
              <a:gd name="adj" fmla="val 14440"/>
            </a:avLst>
          </a:prstGeom>
          <a:solidFill>
            <a:srgbClr val="46464A"/>
          </a:solidFill>
          <a:ln/>
        </p:spPr>
        <p:txBody>
          <a:bodyPr/>
          <a:lstStyle/>
          <a:p>
            <a:endParaRPr lang="sk-SK"/>
          </a:p>
        </p:txBody>
      </p:sp>
      <p:sp>
        <p:nvSpPr>
          <p:cNvPr id="5" name="Text 2"/>
          <p:cNvSpPr/>
          <p:nvPr/>
        </p:nvSpPr>
        <p:spPr>
          <a:xfrm>
            <a:off x="6587728" y="3066098"/>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Equal Probability</a:t>
            </a:r>
            <a:endParaRPr lang="en-US" sz="1900" dirty="0"/>
          </a:p>
        </p:txBody>
      </p:sp>
      <p:sp>
        <p:nvSpPr>
          <p:cNvPr id="6" name="Text 3"/>
          <p:cNvSpPr/>
          <p:nvPr/>
        </p:nvSpPr>
        <p:spPr>
          <a:xfrm>
            <a:off x="6587728" y="3504248"/>
            <a:ext cx="3140273" cy="140970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Every unit in the population has the same nonzero likelihood of being chosen — no favoritism, no bias.</a:t>
            </a:r>
            <a:endParaRPr lang="en-US" sz="1700" dirty="0"/>
          </a:p>
        </p:txBody>
      </p:sp>
      <p:sp>
        <p:nvSpPr>
          <p:cNvPr id="7" name="Shape 4"/>
          <p:cNvSpPr/>
          <p:nvPr/>
        </p:nvSpPr>
        <p:spPr>
          <a:xfrm>
            <a:off x="10168533" y="2845832"/>
            <a:ext cx="3580805" cy="2288381"/>
          </a:xfrm>
          <a:prstGeom prst="roundRect">
            <a:avLst>
              <a:gd name="adj" fmla="val 14440"/>
            </a:avLst>
          </a:prstGeom>
          <a:solidFill>
            <a:srgbClr val="46464A"/>
          </a:solidFill>
          <a:ln/>
        </p:spPr>
        <p:txBody>
          <a:bodyPr/>
          <a:lstStyle/>
          <a:p>
            <a:endParaRPr lang="sk-SK"/>
          </a:p>
        </p:txBody>
      </p:sp>
      <p:sp>
        <p:nvSpPr>
          <p:cNvPr id="8" name="Text 5"/>
          <p:cNvSpPr/>
          <p:nvPr/>
        </p:nvSpPr>
        <p:spPr>
          <a:xfrm>
            <a:off x="10388798" y="3066098"/>
            <a:ext cx="3042761"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Random Selection Tools</a:t>
            </a:r>
            <a:endParaRPr lang="en-US" sz="1900" dirty="0"/>
          </a:p>
        </p:txBody>
      </p:sp>
      <p:sp>
        <p:nvSpPr>
          <p:cNvPr id="9" name="Text 6"/>
          <p:cNvSpPr/>
          <p:nvPr/>
        </p:nvSpPr>
        <p:spPr>
          <a:xfrm>
            <a:off x="10388798" y="3504248"/>
            <a:ext cx="3140273" cy="140970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Researchers rely on random number tables, digital randomizers, or random digit dialing to maintain integrity.</a:t>
            </a:r>
            <a:endParaRPr lang="en-US" sz="1700" dirty="0"/>
          </a:p>
        </p:txBody>
      </p:sp>
      <p:sp>
        <p:nvSpPr>
          <p:cNvPr id="10" name="Shape 7"/>
          <p:cNvSpPr/>
          <p:nvPr/>
        </p:nvSpPr>
        <p:spPr>
          <a:xfrm>
            <a:off x="6367462" y="5354479"/>
            <a:ext cx="7381875" cy="1583531"/>
          </a:xfrm>
          <a:prstGeom prst="roundRect">
            <a:avLst>
              <a:gd name="adj" fmla="val 20867"/>
            </a:avLst>
          </a:prstGeom>
          <a:solidFill>
            <a:srgbClr val="46464A"/>
          </a:solidFill>
          <a:ln/>
        </p:spPr>
        <p:txBody>
          <a:bodyPr/>
          <a:lstStyle/>
          <a:p>
            <a:endParaRPr lang="sk-SK"/>
          </a:p>
        </p:txBody>
      </p:sp>
      <p:sp>
        <p:nvSpPr>
          <p:cNvPr id="11" name="Text 8"/>
          <p:cNvSpPr/>
          <p:nvPr/>
        </p:nvSpPr>
        <p:spPr>
          <a:xfrm>
            <a:off x="6587728" y="5574744"/>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Scalable Method</a:t>
            </a:r>
            <a:endParaRPr lang="en-US" sz="1900" dirty="0"/>
          </a:p>
        </p:txBody>
      </p:sp>
      <p:sp>
        <p:nvSpPr>
          <p:cNvPr id="12" name="Text 9"/>
          <p:cNvSpPr/>
          <p:nvPr/>
        </p:nvSpPr>
        <p:spPr>
          <a:xfrm>
            <a:off x="6587728" y="6012894"/>
            <a:ext cx="6941344" cy="70485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Whether the population is 100 or 100,000, each member retains an equal and nonzero chance of inclusion.</a:t>
            </a:r>
            <a:endParaRPr lang="en-US" sz="17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364694" y="507802"/>
            <a:ext cx="6847523" cy="471607"/>
          </a:xfrm>
          <a:prstGeom prst="rect">
            <a:avLst/>
          </a:prstGeom>
          <a:noFill/>
          <a:ln/>
        </p:spPr>
        <p:txBody>
          <a:bodyPr wrap="none" lIns="0" tIns="0" rIns="0" bIns="0" rtlCol="0" anchor="t"/>
          <a:lstStyle/>
          <a:p>
            <a:pPr marL="0" indent="0" algn="l">
              <a:lnSpc>
                <a:spcPts val="3700"/>
              </a:lnSpc>
              <a:buNone/>
            </a:pPr>
            <a:r>
              <a:rPr lang="en-US" sz="2950" b="1" dirty="0">
                <a:solidFill>
                  <a:srgbClr val="FFE14D"/>
                </a:solidFill>
                <a:latin typeface="Comfortaa Bold" pitchFamily="34" charset="0"/>
                <a:ea typeface="Comfortaa Bold" pitchFamily="34" charset="-122"/>
                <a:cs typeface="Comfortaa Bold" pitchFamily="34" charset="-120"/>
              </a:rPr>
              <a:t> Systematic Random Sampling</a:t>
            </a:r>
            <a:endParaRPr lang="en-US" sz="2950" dirty="0"/>
          </a:p>
        </p:txBody>
      </p:sp>
      <p:sp>
        <p:nvSpPr>
          <p:cNvPr id="3" name="Text 1"/>
          <p:cNvSpPr/>
          <p:nvPr/>
        </p:nvSpPr>
        <p:spPr>
          <a:xfrm>
            <a:off x="1364694" y="1241108"/>
            <a:ext cx="11901011" cy="481013"/>
          </a:xfrm>
          <a:prstGeom prst="rect">
            <a:avLst/>
          </a:prstGeom>
          <a:noFill/>
          <a:ln/>
        </p:spPr>
        <p:txBody>
          <a:bodyPr wrap="square" lIns="0" tIns="0" rIns="0" bIns="0" rtlCol="0" anchor="t"/>
          <a:lstStyle/>
          <a:p>
            <a:pPr marL="0" indent="0" algn="l">
              <a:lnSpc>
                <a:spcPts val="1850"/>
              </a:lnSpc>
              <a:buNone/>
            </a:pPr>
            <a:r>
              <a:rPr lang="en-US" sz="1300" dirty="0">
                <a:solidFill>
                  <a:srgbClr val="D7D4CC"/>
                </a:solidFill>
                <a:latin typeface="Raleway Medium" pitchFamily="34" charset="0"/>
                <a:ea typeface="Raleway Medium" pitchFamily="34" charset="-122"/>
                <a:cs typeface="Raleway Medium" pitchFamily="34" charset="-120"/>
              </a:rPr>
              <a:t>Systematic random sampling selects elements from a population list at </a:t>
            </a:r>
            <a:r>
              <a:rPr lang="en-US" sz="1300" b="1" dirty="0">
                <a:solidFill>
                  <a:srgbClr val="D7D4CC"/>
                </a:solidFill>
                <a:latin typeface="Raleway Medium" pitchFamily="34" charset="0"/>
                <a:ea typeface="Raleway Medium" pitchFamily="34" charset="-122"/>
                <a:cs typeface="Raleway Medium" pitchFamily="34" charset="-120"/>
              </a:rPr>
              <a:t>regular, fixed intervals</a:t>
            </a:r>
            <a:r>
              <a:rPr lang="en-US" sz="1300" dirty="0">
                <a:solidFill>
                  <a:srgbClr val="D7D4CC"/>
                </a:solidFill>
                <a:latin typeface="Raleway Medium" pitchFamily="34" charset="0"/>
                <a:ea typeface="Raleway Medium" pitchFamily="34" charset="-122"/>
                <a:cs typeface="Raleway Medium" pitchFamily="34" charset="-120"/>
              </a:rPr>
              <a:t> — starting from a randomly chosen point. It combines the rigor of probability sampling with the simplicity of a structured list.</a:t>
            </a:r>
            <a:endParaRPr lang="en-US" sz="1300" dirty="0"/>
          </a:p>
        </p:txBody>
      </p:sp>
      <p:pic>
        <p:nvPicPr>
          <p:cNvPr id="4" name="Image 0" descr="preencoded.png"/>
          <p:cNvPicPr>
            <a:picLocks noChangeAspect="1"/>
          </p:cNvPicPr>
          <p:nvPr/>
        </p:nvPicPr>
        <p:blipFill>
          <a:blip r:embed="rId3"/>
          <a:stretch>
            <a:fillRect/>
          </a:stretch>
        </p:blipFill>
        <p:spPr>
          <a:xfrm>
            <a:off x="1364694" y="1869281"/>
            <a:ext cx="11901011" cy="5224224"/>
          </a:xfrm>
          <a:prstGeom prst="rect">
            <a:avLst/>
          </a:prstGeom>
        </p:spPr>
      </p:pic>
      <p:sp>
        <p:nvSpPr>
          <p:cNvPr id="5" name="Text 2"/>
          <p:cNvSpPr/>
          <p:nvPr/>
        </p:nvSpPr>
        <p:spPr>
          <a:xfrm>
            <a:off x="3383556" y="5914192"/>
            <a:ext cx="2086137" cy="286557"/>
          </a:xfrm>
          <a:prstGeom prst="rect">
            <a:avLst/>
          </a:prstGeom>
          <a:noFill/>
          <a:ln/>
        </p:spPr>
        <p:txBody>
          <a:bodyPr wrap="none" lIns="0" tIns="0" rIns="0" bIns="0" rtlCol="0" anchor="t"/>
          <a:lstStyle/>
          <a:p>
            <a:pPr marL="0" indent="0" algn="ctr">
              <a:lnSpc>
                <a:spcPts val="2250"/>
              </a:lnSpc>
              <a:buNone/>
            </a:pPr>
            <a:r>
              <a:rPr lang="en-US" sz="1800" b="1" dirty="0">
                <a:solidFill>
                  <a:srgbClr val="FFE14D"/>
                </a:solidFill>
                <a:latin typeface="Comfortaa Bold" pitchFamily="34" charset="0"/>
                <a:ea typeface="Comfortaa Bold" pitchFamily="34" charset="-122"/>
                <a:cs typeface="Comfortaa Bold" pitchFamily="34" charset="-120"/>
              </a:rPr>
              <a:t>Compute interval</a:t>
            </a:r>
            <a:endParaRPr lang="en-US" sz="1800" dirty="0"/>
          </a:p>
        </p:txBody>
      </p:sp>
      <p:sp>
        <p:nvSpPr>
          <p:cNvPr id="6" name="Text 3"/>
          <p:cNvSpPr/>
          <p:nvPr/>
        </p:nvSpPr>
        <p:spPr>
          <a:xfrm>
            <a:off x="3383556" y="6292448"/>
            <a:ext cx="2086137" cy="228171"/>
          </a:xfrm>
          <a:prstGeom prst="rect">
            <a:avLst/>
          </a:prstGeom>
          <a:noFill/>
          <a:ln/>
        </p:spPr>
        <p:txBody>
          <a:bodyPr wrap="none" lIns="0" tIns="0" rIns="0" bIns="0" rtlCol="0" anchor="t"/>
          <a:lstStyle/>
          <a:p>
            <a:pPr marL="0" indent="0" algn="ctr">
              <a:lnSpc>
                <a:spcPts val="1750"/>
              </a:lnSpc>
              <a:buNone/>
            </a:pPr>
            <a:r>
              <a:rPr lang="en-US" sz="1600" dirty="0">
                <a:solidFill>
                  <a:srgbClr val="D7D4CC"/>
                </a:solidFill>
                <a:latin typeface="Raleway Medium" pitchFamily="34" charset="0"/>
                <a:ea typeface="Raleway Medium" pitchFamily="34" charset="-122"/>
                <a:cs typeface="Raleway Medium" pitchFamily="34" charset="-120"/>
              </a:rPr>
              <a:t>i = N ÷ n</a:t>
            </a:r>
            <a:endParaRPr lang="en-US" sz="1600" dirty="0"/>
          </a:p>
        </p:txBody>
      </p:sp>
      <p:sp>
        <p:nvSpPr>
          <p:cNvPr id="7" name="Text 4"/>
          <p:cNvSpPr/>
          <p:nvPr/>
        </p:nvSpPr>
        <p:spPr>
          <a:xfrm>
            <a:off x="9240787" y="5605785"/>
            <a:ext cx="2086137" cy="286557"/>
          </a:xfrm>
          <a:prstGeom prst="rect">
            <a:avLst/>
          </a:prstGeom>
          <a:noFill/>
          <a:ln/>
        </p:spPr>
        <p:txBody>
          <a:bodyPr wrap="none" lIns="0" tIns="0" rIns="0" bIns="0" rtlCol="0" anchor="t"/>
          <a:lstStyle/>
          <a:p>
            <a:pPr marL="0" indent="0" algn="ctr">
              <a:lnSpc>
                <a:spcPts val="2250"/>
              </a:lnSpc>
              <a:buNone/>
            </a:pPr>
            <a:r>
              <a:rPr lang="en-US" sz="1800" b="1" dirty="0">
                <a:solidFill>
                  <a:srgbClr val="FFE14D"/>
                </a:solidFill>
                <a:latin typeface="Comfortaa Bold" pitchFamily="34" charset="0"/>
                <a:ea typeface="Comfortaa Bold" pitchFamily="34" charset="-122"/>
                <a:cs typeface="Comfortaa Bold" pitchFamily="34" charset="-120"/>
              </a:rPr>
              <a:t>Select elements</a:t>
            </a:r>
            <a:endParaRPr lang="en-US" sz="1800" dirty="0"/>
          </a:p>
        </p:txBody>
      </p:sp>
      <p:sp>
        <p:nvSpPr>
          <p:cNvPr id="8" name="Text 5"/>
          <p:cNvSpPr/>
          <p:nvPr/>
        </p:nvSpPr>
        <p:spPr>
          <a:xfrm>
            <a:off x="9240787" y="5984041"/>
            <a:ext cx="2086137" cy="456343"/>
          </a:xfrm>
          <a:prstGeom prst="rect">
            <a:avLst/>
          </a:prstGeom>
          <a:noFill/>
          <a:ln/>
        </p:spPr>
        <p:txBody>
          <a:bodyPr wrap="square" lIns="0" tIns="0" rIns="0" bIns="0" rtlCol="0" anchor="t"/>
          <a:lstStyle/>
          <a:p>
            <a:pPr marL="0" indent="0" algn="ctr">
              <a:lnSpc>
                <a:spcPts val="1750"/>
              </a:lnSpc>
              <a:buNone/>
            </a:pPr>
            <a:r>
              <a:rPr lang="en-US" sz="1600" dirty="0">
                <a:solidFill>
                  <a:srgbClr val="D7D4CC"/>
                </a:solidFill>
                <a:latin typeface="Raleway Medium" pitchFamily="34" charset="0"/>
                <a:ea typeface="Raleway Medium" pitchFamily="34" charset="-122"/>
                <a:cs typeface="Raleway Medium" pitchFamily="34" charset="-120"/>
              </a:rPr>
              <a:t>Pick every ith item until n reached</a:t>
            </a:r>
            <a:endParaRPr lang="en-US" sz="1600" dirty="0"/>
          </a:p>
        </p:txBody>
      </p:sp>
      <p:sp>
        <p:nvSpPr>
          <p:cNvPr id="9" name="Text 6"/>
          <p:cNvSpPr/>
          <p:nvPr/>
        </p:nvSpPr>
        <p:spPr>
          <a:xfrm>
            <a:off x="6329365" y="2417119"/>
            <a:ext cx="2086136" cy="286557"/>
          </a:xfrm>
          <a:prstGeom prst="rect">
            <a:avLst/>
          </a:prstGeom>
          <a:noFill/>
          <a:ln/>
        </p:spPr>
        <p:txBody>
          <a:bodyPr wrap="none" lIns="0" tIns="0" rIns="0" bIns="0" rtlCol="0" anchor="t"/>
          <a:lstStyle/>
          <a:p>
            <a:pPr marL="0" indent="0" algn="ctr">
              <a:lnSpc>
                <a:spcPts val="2250"/>
              </a:lnSpc>
              <a:buNone/>
            </a:pPr>
            <a:r>
              <a:rPr lang="en-US" sz="1800" b="1" dirty="0">
                <a:solidFill>
                  <a:srgbClr val="FFE14D"/>
                </a:solidFill>
                <a:latin typeface="Comfortaa Bold" pitchFamily="34" charset="0"/>
                <a:ea typeface="Comfortaa Bold" pitchFamily="34" charset="-122"/>
                <a:cs typeface="Comfortaa Bold" pitchFamily="34" charset="-120"/>
              </a:rPr>
              <a:t>Choose start</a:t>
            </a:r>
            <a:endParaRPr lang="en-US" sz="1800" dirty="0"/>
          </a:p>
        </p:txBody>
      </p:sp>
      <p:sp>
        <p:nvSpPr>
          <p:cNvPr id="10" name="Text 7"/>
          <p:cNvSpPr/>
          <p:nvPr/>
        </p:nvSpPr>
        <p:spPr>
          <a:xfrm>
            <a:off x="6329365" y="2795375"/>
            <a:ext cx="2086136" cy="456342"/>
          </a:xfrm>
          <a:prstGeom prst="rect">
            <a:avLst/>
          </a:prstGeom>
          <a:noFill/>
          <a:ln/>
        </p:spPr>
        <p:txBody>
          <a:bodyPr wrap="square" lIns="0" tIns="0" rIns="0" bIns="0" rtlCol="0" anchor="t"/>
          <a:lstStyle/>
          <a:p>
            <a:pPr marL="0" indent="0" algn="ctr">
              <a:lnSpc>
                <a:spcPts val="1750"/>
              </a:lnSpc>
              <a:buNone/>
            </a:pPr>
            <a:r>
              <a:rPr lang="en-US" sz="1600" dirty="0">
                <a:solidFill>
                  <a:srgbClr val="D7D4CC"/>
                </a:solidFill>
                <a:latin typeface="Raleway Medium" pitchFamily="34" charset="0"/>
                <a:ea typeface="Raleway Medium" pitchFamily="34" charset="-122"/>
                <a:cs typeface="Raleway Medium" pitchFamily="34" charset="-120"/>
              </a:rPr>
              <a:t>Randomly pick between 1 and i</a:t>
            </a:r>
            <a:endParaRPr lang="en-US" sz="1600" dirty="0"/>
          </a:p>
        </p:txBody>
      </p:sp>
      <p:sp>
        <p:nvSpPr>
          <p:cNvPr id="11" name="Text 8"/>
          <p:cNvSpPr/>
          <p:nvPr/>
        </p:nvSpPr>
        <p:spPr>
          <a:xfrm>
            <a:off x="1364694" y="7240667"/>
            <a:ext cx="11901011" cy="481013"/>
          </a:xfrm>
          <a:prstGeom prst="rect">
            <a:avLst/>
          </a:prstGeom>
          <a:noFill/>
          <a:ln/>
        </p:spPr>
        <p:txBody>
          <a:bodyPr wrap="square" lIns="0" tIns="0" rIns="0" bIns="0" rtlCol="0" anchor="t"/>
          <a:lstStyle/>
          <a:p>
            <a:pPr marL="0" indent="0" algn="l">
              <a:lnSpc>
                <a:spcPts val="1850"/>
              </a:lnSpc>
              <a:buNone/>
            </a:pPr>
            <a:r>
              <a:rPr lang="en-US" sz="1300" dirty="0">
                <a:solidFill>
                  <a:srgbClr val="D7D4CC"/>
                </a:solidFill>
                <a:latin typeface="Raleway Medium" pitchFamily="34" charset="0"/>
                <a:ea typeface="Raleway Medium" pitchFamily="34" charset="-122"/>
                <a:cs typeface="Raleway Medium" pitchFamily="34" charset="-120"/>
              </a:rPr>
              <a:t>For example, if 10,000 washing machine owners exist and a sample of 100 is needed, the interval </a:t>
            </a:r>
            <a:r>
              <a:rPr lang="en-US" sz="1300" i="1" dirty="0">
                <a:solidFill>
                  <a:srgbClr val="D7D4CC"/>
                </a:solidFill>
                <a:latin typeface="Raleway Medium" pitchFamily="34" charset="0"/>
                <a:ea typeface="Raleway Medium" pitchFamily="34" charset="-122"/>
                <a:cs typeface="Raleway Medium" pitchFamily="34" charset="-120"/>
              </a:rPr>
              <a:t>i</a:t>
            </a:r>
            <a:r>
              <a:rPr lang="en-US" sz="1300" dirty="0">
                <a:solidFill>
                  <a:srgbClr val="D7D4CC"/>
                </a:solidFill>
                <a:latin typeface="Raleway Medium" pitchFamily="34" charset="0"/>
                <a:ea typeface="Raleway Medium" pitchFamily="34" charset="-122"/>
                <a:cs typeface="Raleway Medium" pitchFamily="34" charset="-120"/>
              </a:rPr>
              <a:t> = 100. A researcher picks a random start (e.g., 50), then selects elements 50, 150, 250, 350… and so on throughout the list.</a:t>
            </a:r>
            <a:endParaRPr lang="en-US" sz="13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67462" y="868085"/>
            <a:ext cx="7381875" cy="1223963"/>
          </a:xfrm>
          <a:prstGeom prst="rect">
            <a:avLst/>
          </a:prstGeom>
          <a:noFill/>
          <a:ln/>
        </p:spPr>
        <p:txBody>
          <a:bodyPr wrap="square" lIns="0" tIns="0" rIns="0" bIns="0" rtlCol="0" anchor="t"/>
          <a:lstStyle/>
          <a:p>
            <a:pPr marL="0" indent="0" algn="l">
              <a:lnSpc>
                <a:spcPts val="4800"/>
              </a:lnSpc>
              <a:buNone/>
            </a:pPr>
            <a:r>
              <a:rPr lang="en-US" sz="3850" b="1" dirty="0">
                <a:solidFill>
                  <a:srgbClr val="FFE14D"/>
                </a:solidFill>
                <a:latin typeface="Comfortaa Bold" pitchFamily="34" charset="0"/>
                <a:ea typeface="Comfortaa Bold" pitchFamily="34" charset="-122"/>
                <a:cs typeface="Comfortaa Bold" pitchFamily="34" charset="-120"/>
              </a:rPr>
              <a:t>Systematic Sampling: Strengths &amp; Limitations</a:t>
            </a:r>
            <a:endParaRPr lang="en-US" sz="3850" dirty="0"/>
          </a:p>
        </p:txBody>
      </p:sp>
      <p:sp>
        <p:nvSpPr>
          <p:cNvPr id="4" name="Shape 1"/>
          <p:cNvSpPr/>
          <p:nvPr/>
        </p:nvSpPr>
        <p:spPr>
          <a:xfrm>
            <a:off x="6208871" y="2422446"/>
            <a:ext cx="3739396" cy="4938951"/>
          </a:xfrm>
          <a:prstGeom prst="roundRect">
            <a:avLst>
              <a:gd name="adj" fmla="val 14139"/>
            </a:avLst>
          </a:prstGeom>
          <a:solidFill>
            <a:srgbClr val="FFE14D"/>
          </a:solidFill>
          <a:ln/>
        </p:spPr>
        <p:txBody>
          <a:bodyPr/>
          <a:lstStyle/>
          <a:p>
            <a:endParaRPr lang="sk-SK"/>
          </a:p>
        </p:txBody>
      </p:sp>
      <p:sp>
        <p:nvSpPr>
          <p:cNvPr id="5" name="Text 2"/>
          <p:cNvSpPr/>
          <p:nvPr/>
        </p:nvSpPr>
        <p:spPr>
          <a:xfrm>
            <a:off x="6429137" y="2642711"/>
            <a:ext cx="2447687" cy="313611"/>
          </a:xfrm>
          <a:prstGeom prst="rect">
            <a:avLst/>
          </a:prstGeom>
          <a:noFill/>
          <a:ln/>
        </p:spPr>
        <p:txBody>
          <a:bodyPr wrap="none" lIns="0" tIns="0" rIns="0" bIns="0" rtlCol="0" anchor="t"/>
          <a:lstStyle/>
          <a:p>
            <a:pPr marL="0" indent="0" algn="l">
              <a:lnSpc>
                <a:spcPts val="2400"/>
              </a:lnSpc>
              <a:buNone/>
            </a:pPr>
            <a:r>
              <a:rPr lang="en-US" sz="1900" b="1" dirty="0">
                <a:solidFill>
                  <a:srgbClr val="000000"/>
                </a:solidFill>
                <a:latin typeface="Comfortaa Bold" pitchFamily="34" charset="0"/>
                <a:ea typeface="Comfortaa Bold" pitchFamily="34" charset="-122"/>
                <a:cs typeface="Comfortaa Bold" pitchFamily="34" charset="-120"/>
              </a:rPr>
              <a:t>✔ Strengths</a:t>
            </a:r>
            <a:endParaRPr lang="en-US" sz="1900" dirty="0"/>
          </a:p>
        </p:txBody>
      </p:sp>
      <p:sp>
        <p:nvSpPr>
          <p:cNvPr id="6" name="Text 3"/>
          <p:cNvSpPr/>
          <p:nvPr/>
        </p:nvSpPr>
        <p:spPr>
          <a:xfrm>
            <a:off x="6429137" y="3176588"/>
            <a:ext cx="3298865" cy="4107775"/>
          </a:xfrm>
          <a:prstGeom prst="rect">
            <a:avLst/>
          </a:prstGeom>
          <a:noFill/>
          <a:ln/>
        </p:spPr>
        <p:txBody>
          <a:bodyPr wrap="square" lIns="0" tIns="0" rIns="0" bIns="0" rtlCol="0" anchor="t"/>
          <a:lstStyle/>
          <a:p>
            <a:pPr marL="342900" indent="-342900" algn="l">
              <a:lnSpc>
                <a:spcPts val="2750"/>
              </a:lnSpc>
              <a:buSzPct val="100000"/>
              <a:buChar char="•"/>
            </a:pPr>
            <a:r>
              <a:rPr lang="en-US" sz="1700" dirty="0">
                <a:solidFill>
                  <a:srgbClr val="000000"/>
                </a:solidFill>
                <a:latin typeface="Raleway Medium" pitchFamily="34" charset="0"/>
                <a:ea typeface="Raleway Medium" pitchFamily="34" charset="-122"/>
                <a:cs typeface="Raleway Medium" pitchFamily="34" charset="-120"/>
              </a:rPr>
              <a:t>Easy to implement using customer lists, membership rolls, or tax records</a:t>
            </a:r>
            <a:endParaRPr lang="en-US" sz="1700" dirty="0"/>
          </a:p>
          <a:p>
            <a:pPr marL="342900" indent="-342900" algn="l">
              <a:lnSpc>
                <a:spcPts val="2750"/>
              </a:lnSpc>
              <a:buSzPct val="100000"/>
              <a:buChar char="•"/>
            </a:pPr>
            <a:r>
              <a:rPr lang="en-US" sz="1700" dirty="0">
                <a:solidFill>
                  <a:srgbClr val="000000"/>
                </a:solidFill>
                <a:latin typeface="Raleway Medium" pitchFamily="34" charset="0"/>
                <a:ea typeface="Raleway Medium" pitchFamily="34" charset="-122"/>
                <a:cs typeface="Raleway Medium" pitchFamily="34" charset="-120"/>
              </a:rPr>
              <a:t>Ensures randomness while maintaining a structured approach</a:t>
            </a:r>
            <a:endParaRPr lang="en-US" sz="1700" dirty="0"/>
          </a:p>
          <a:p>
            <a:pPr marL="342900" indent="-342900" algn="l">
              <a:lnSpc>
                <a:spcPts val="2750"/>
              </a:lnSpc>
              <a:buSzPct val="100000"/>
              <a:buChar char="•"/>
            </a:pPr>
            <a:r>
              <a:rPr lang="en-US" sz="1700" dirty="0">
                <a:solidFill>
                  <a:srgbClr val="000000"/>
                </a:solidFill>
                <a:latin typeface="Raleway Medium" pitchFamily="34" charset="0"/>
                <a:ea typeface="Raleway Medium" pitchFamily="34" charset="-122"/>
                <a:cs typeface="Raleway Medium" pitchFamily="34" charset="-120"/>
              </a:rPr>
              <a:t>Saves time, effort, and cost compared to pure random sampling</a:t>
            </a:r>
            <a:endParaRPr lang="en-US" sz="1700" dirty="0"/>
          </a:p>
          <a:p>
            <a:pPr marL="342900" indent="-342900" algn="l">
              <a:lnSpc>
                <a:spcPts val="2750"/>
              </a:lnSpc>
              <a:buSzPct val="100000"/>
              <a:buChar char="•"/>
            </a:pPr>
            <a:r>
              <a:rPr lang="en-US" sz="1700" dirty="0">
                <a:solidFill>
                  <a:srgbClr val="000000"/>
                </a:solidFill>
                <a:latin typeface="Raleway Medium" pitchFamily="34" charset="0"/>
                <a:ea typeface="Raleway Medium" pitchFamily="34" charset="-122"/>
                <a:cs typeface="Raleway Medium" pitchFamily="34" charset="-120"/>
              </a:rPr>
              <a:t>Works well for large, ordered populations</a:t>
            </a:r>
            <a:endParaRPr lang="en-US" sz="1700" dirty="0"/>
          </a:p>
        </p:txBody>
      </p:sp>
      <p:sp>
        <p:nvSpPr>
          <p:cNvPr id="7" name="Text 4"/>
          <p:cNvSpPr/>
          <p:nvPr/>
        </p:nvSpPr>
        <p:spPr>
          <a:xfrm>
            <a:off x="10334744" y="2642711"/>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FFE14D"/>
                </a:solidFill>
                <a:latin typeface="Comfortaa Bold" pitchFamily="34" charset="0"/>
                <a:ea typeface="Comfortaa Bold" pitchFamily="34" charset="-122"/>
                <a:cs typeface="Comfortaa Bold" pitchFamily="34" charset="-120"/>
              </a:rPr>
              <a:t>✘ Limitations</a:t>
            </a:r>
            <a:endParaRPr lang="en-US" sz="1900" dirty="0"/>
          </a:p>
        </p:txBody>
      </p:sp>
      <p:sp>
        <p:nvSpPr>
          <p:cNvPr id="8" name="Text 5"/>
          <p:cNvSpPr/>
          <p:nvPr/>
        </p:nvSpPr>
        <p:spPr>
          <a:xfrm>
            <a:off x="10334744" y="3168967"/>
            <a:ext cx="3422213" cy="4030742"/>
          </a:xfrm>
          <a:prstGeom prst="rect">
            <a:avLst/>
          </a:prstGeom>
          <a:noFill/>
          <a:ln/>
        </p:spPr>
        <p:txBody>
          <a:bodyPr wrap="square" lIns="0" tIns="0" rIns="0" bIns="0" rtlCol="0" anchor="t"/>
          <a:lstStyle/>
          <a:p>
            <a:pPr marL="342900" indent="-342900" algn="l">
              <a:lnSpc>
                <a:spcPts val="2750"/>
              </a:lnSpc>
              <a:buSzPct val="100000"/>
              <a:buChar char="•"/>
            </a:pPr>
            <a:r>
              <a:rPr lang="en-US" sz="1700" dirty="0">
                <a:solidFill>
                  <a:srgbClr val="D7D4CC"/>
                </a:solidFill>
                <a:latin typeface="Raleway Medium" pitchFamily="34" charset="0"/>
                <a:ea typeface="Raleway Medium" pitchFamily="34" charset="-122"/>
                <a:cs typeface="Raleway Medium" pitchFamily="34" charset="-120"/>
              </a:rPr>
              <a:t>Requires the target population to be ordered in some way</a:t>
            </a:r>
            <a:endParaRPr lang="en-US" sz="1700" dirty="0"/>
          </a:p>
          <a:p>
            <a:pPr marL="342900" indent="-342900" algn="l">
              <a:lnSpc>
                <a:spcPts val="2750"/>
              </a:lnSpc>
              <a:buSzPct val="100000"/>
              <a:buChar char="•"/>
            </a:pPr>
            <a:r>
              <a:rPr lang="en-US" sz="1700" dirty="0">
                <a:solidFill>
                  <a:srgbClr val="D7D4CC"/>
                </a:solidFill>
                <a:latin typeface="Raleway Medium" pitchFamily="34" charset="0"/>
                <a:ea typeface="Raleway Medium" pitchFamily="34" charset="-122"/>
                <a:cs typeface="Raleway Medium" pitchFamily="34" charset="-120"/>
              </a:rPr>
              <a:t>Hidden patterns in data may skew results — e.g., if every 10th person on a list shares a trait</a:t>
            </a:r>
            <a:endParaRPr lang="en-US" sz="1700" dirty="0"/>
          </a:p>
          <a:p>
            <a:pPr marL="342900" indent="-342900" algn="l">
              <a:lnSpc>
                <a:spcPts val="2750"/>
              </a:lnSpc>
              <a:buSzPct val="100000"/>
              <a:buChar char="•"/>
            </a:pPr>
            <a:r>
              <a:rPr lang="en-US" sz="1700" dirty="0">
                <a:solidFill>
                  <a:srgbClr val="D7D4CC"/>
                </a:solidFill>
                <a:latin typeface="Raleway Medium" pitchFamily="34" charset="0"/>
                <a:ea typeface="Raleway Medium" pitchFamily="34" charset="-122"/>
                <a:cs typeface="Raleway Medium" pitchFamily="34" charset="-120"/>
              </a:rPr>
              <a:t>Potential small loss in representativeness, though usually offset by efficiency gains</a:t>
            </a:r>
            <a:endParaRPr lang="en-US" sz="17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81063" y="652701"/>
            <a:ext cx="10764322" cy="611981"/>
          </a:xfrm>
          <a:prstGeom prst="rect">
            <a:avLst/>
          </a:prstGeom>
          <a:noFill/>
          <a:ln/>
        </p:spPr>
        <p:txBody>
          <a:bodyPr wrap="none" lIns="0" tIns="0" rIns="0" bIns="0" rtlCol="0" anchor="t"/>
          <a:lstStyle/>
          <a:p>
            <a:pPr marL="0" indent="0" algn="l">
              <a:lnSpc>
                <a:spcPts val="4800"/>
              </a:lnSpc>
              <a:buNone/>
            </a:pPr>
            <a:r>
              <a:rPr lang="en-US" sz="3850" b="1" dirty="0">
                <a:solidFill>
                  <a:srgbClr val="FFE14D"/>
                </a:solidFill>
                <a:latin typeface="Comfortaa Bold" pitchFamily="34" charset="0"/>
                <a:ea typeface="Comfortaa Bold" pitchFamily="34" charset="-122"/>
                <a:cs typeface="Comfortaa Bold" pitchFamily="34" charset="-120"/>
              </a:rPr>
              <a:t>Comparing Probability Sampling Methods</a:t>
            </a:r>
            <a:endParaRPr lang="en-US" sz="3850" dirty="0"/>
          </a:p>
        </p:txBody>
      </p:sp>
      <p:sp>
        <p:nvSpPr>
          <p:cNvPr id="3" name="Text 1"/>
          <p:cNvSpPr/>
          <p:nvPr/>
        </p:nvSpPr>
        <p:spPr>
          <a:xfrm>
            <a:off x="881063" y="1705213"/>
            <a:ext cx="12868275" cy="70485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Each probability technique offers a different balance of rigor, practicality, and representativeness. Choosing the right method depends on the research objective, available resources, and population structure.</a:t>
            </a:r>
            <a:endParaRPr lang="en-US" sz="1700" dirty="0"/>
          </a:p>
        </p:txBody>
      </p:sp>
      <p:sp>
        <p:nvSpPr>
          <p:cNvPr id="4" name="Shape 2"/>
          <p:cNvSpPr/>
          <p:nvPr/>
        </p:nvSpPr>
        <p:spPr>
          <a:xfrm>
            <a:off x="881063" y="2657832"/>
            <a:ext cx="6324005" cy="2349341"/>
          </a:xfrm>
          <a:prstGeom prst="roundRect">
            <a:avLst>
              <a:gd name="adj" fmla="val 6227"/>
            </a:avLst>
          </a:prstGeom>
          <a:solidFill>
            <a:srgbClr val="27272B"/>
          </a:solidFill>
          <a:ln w="30480">
            <a:solidFill>
              <a:srgbClr val="5F5F63"/>
            </a:solidFill>
            <a:prstDash val="solid"/>
          </a:ln>
        </p:spPr>
        <p:txBody>
          <a:bodyPr/>
          <a:lstStyle/>
          <a:p>
            <a:endParaRPr lang="sk-SK"/>
          </a:p>
        </p:txBody>
      </p:sp>
      <p:sp>
        <p:nvSpPr>
          <p:cNvPr id="5" name="Shape 3"/>
          <p:cNvSpPr/>
          <p:nvPr/>
        </p:nvSpPr>
        <p:spPr>
          <a:xfrm>
            <a:off x="850583" y="2657832"/>
            <a:ext cx="121920" cy="2349341"/>
          </a:xfrm>
          <a:prstGeom prst="roundRect">
            <a:avLst>
              <a:gd name="adj" fmla="val 271033"/>
            </a:avLst>
          </a:prstGeom>
          <a:solidFill>
            <a:srgbClr val="FFE14D"/>
          </a:solidFill>
          <a:ln/>
        </p:spPr>
        <p:txBody>
          <a:bodyPr/>
          <a:lstStyle/>
          <a:p>
            <a:endParaRPr lang="sk-SK"/>
          </a:p>
        </p:txBody>
      </p:sp>
      <p:sp>
        <p:nvSpPr>
          <p:cNvPr id="6" name="Text 4"/>
          <p:cNvSpPr/>
          <p:nvPr/>
        </p:nvSpPr>
        <p:spPr>
          <a:xfrm>
            <a:off x="1223248" y="2908578"/>
            <a:ext cx="3272790"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Simple Random Sampling</a:t>
            </a:r>
            <a:endParaRPr lang="en-US" sz="1900" dirty="0"/>
          </a:p>
        </p:txBody>
      </p:sp>
      <p:sp>
        <p:nvSpPr>
          <p:cNvPr id="7" name="Text 5"/>
          <p:cNvSpPr/>
          <p:nvPr/>
        </p:nvSpPr>
        <p:spPr>
          <a:xfrm>
            <a:off x="1223248" y="3346728"/>
            <a:ext cx="5731073" cy="1057275"/>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Best for homogeneous populations with a complete list. Highest statistical purity — every unit has equal probability. Ideal when no prior structure exists.</a:t>
            </a:r>
            <a:endParaRPr lang="en-US" sz="1700" dirty="0"/>
          </a:p>
        </p:txBody>
      </p:sp>
      <p:sp>
        <p:nvSpPr>
          <p:cNvPr id="8" name="Shape 6"/>
          <p:cNvSpPr/>
          <p:nvPr/>
        </p:nvSpPr>
        <p:spPr>
          <a:xfrm>
            <a:off x="7425333" y="2657832"/>
            <a:ext cx="6324005" cy="2349341"/>
          </a:xfrm>
          <a:prstGeom prst="roundRect">
            <a:avLst>
              <a:gd name="adj" fmla="val 6227"/>
            </a:avLst>
          </a:prstGeom>
          <a:solidFill>
            <a:srgbClr val="27272B"/>
          </a:solidFill>
          <a:ln w="30480">
            <a:solidFill>
              <a:srgbClr val="5F5F63"/>
            </a:solidFill>
            <a:prstDash val="solid"/>
          </a:ln>
        </p:spPr>
        <p:txBody>
          <a:bodyPr/>
          <a:lstStyle/>
          <a:p>
            <a:endParaRPr lang="sk-SK"/>
          </a:p>
        </p:txBody>
      </p:sp>
      <p:sp>
        <p:nvSpPr>
          <p:cNvPr id="9" name="Shape 7"/>
          <p:cNvSpPr/>
          <p:nvPr/>
        </p:nvSpPr>
        <p:spPr>
          <a:xfrm>
            <a:off x="7394853" y="2657832"/>
            <a:ext cx="121920" cy="2349341"/>
          </a:xfrm>
          <a:prstGeom prst="roundRect">
            <a:avLst>
              <a:gd name="adj" fmla="val 271033"/>
            </a:avLst>
          </a:prstGeom>
          <a:solidFill>
            <a:srgbClr val="FFE14D"/>
          </a:solidFill>
          <a:ln/>
        </p:spPr>
        <p:txBody>
          <a:bodyPr/>
          <a:lstStyle/>
          <a:p>
            <a:endParaRPr lang="sk-SK"/>
          </a:p>
        </p:txBody>
      </p:sp>
      <p:sp>
        <p:nvSpPr>
          <p:cNvPr id="10" name="Text 8"/>
          <p:cNvSpPr/>
          <p:nvPr/>
        </p:nvSpPr>
        <p:spPr>
          <a:xfrm>
            <a:off x="7767518" y="2908578"/>
            <a:ext cx="3807857"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Systematic Random Sampling</a:t>
            </a:r>
            <a:endParaRPr lang="en-US" sz="1900" dirty="0"/>
          </a:p>
        </p:txBody>
      </p:sp>
      <p:sp>
        <p:nvSpPr>
          <p:cNvPr id="11" name="Text 9"/>
          <p:cNvSpPr/>
          <p:nvPr/>
        </p:nvSpPr>
        <p:spPr>
          <a:xfrm>
            <a:off x="7767518" y="3346728"/>
            <a:ext cx="5731073" cy="140970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Best when a population list is available. More practical than pure random selection, with minimal sacrifice to representativeness. Watch for hidden periodicity in data.</a:t>
            </a:r>
            <a:endParaRPr lang="en-US" sz="1700" dirty="0"/>
          </a:p>
        </p:txBody>
      </p:sp>
      <p:sp>
        <p:nvSpPr>
          <p:cNvPr id="12" name="Shape 10"/>
          <p:cNvSpPr/>
          <p:nvPr/>
        </p:nvSpPr>
        <p:spPr>
          <a:xfrm>
            <a:off x="881063" y="5227439"/>
            <a:ext cx="6324005" cy="2349341"/>
          </a:xfrm>
          <a:prstGeom prst="roundRect">
            <a:avLst>
              <a:gd name="adj" fmla="val 6227"/>
            </a:avLst>
          </a:prstGeom>
          <a:solidFill>
            <a:srgbClr val="27272B"/>
          </a:solidFill>
          <a:ln w="30480">
            <a:solidFill>
              <a:srgbClr val="5F5F63"/>
            </a:solidFill>
            <a:prstDash val="solid"/>
          </a:ln>
        </p:spPr>
        <p:txBody>
          <a:bodyPr/>
          <a:lstStyle/>
          <a:p>
            <a:endParaRPr lang="sk-SK"/>
          </a:p>
        </p:txBody>
      </p:sp>
      <p:sp>
        <p:nvSpPr>
          <p:cNvPr id="13" name="Shape 11"/>
          <p:cNvSpPr/>
          <p:nvPr/>
        </p:nvSpPr>
        <p:spPr>
          <a:xfrm>
            <a:off x="850583" y="5227439"/>
            <a:ext cx="121920" cy="2349341"/>
          </a:xfrm>
          <a:prstGeom prst="roundRect">
            <a:avLst>
              <a:gd name="adj" fmla="val 271033"/>
            </a:avLst>
          </a:prstGeom>
          <a:solidFill>
            <a:srgbClr val="FFE14D"/>
          </a:solidFill>
          <a:ln/>
        </p:spPr>
        <p:txBody>
          <a:bodyPr/>
          <a:lstStyle/>
          <a:p>
            <a:endParaRPr lang="sk-SK"/>
          </a:p>
        </p:txBody>
      </p:sp>
      <p:sp>
        <p:nvSpPr>
          <p:cNvPr id="14" name="Text 12"/>
          <p:cNvSpPr/>
          <p:nvPr/>
        </p:nvSpPr>
        <p:spPr>
          <a:xfrm>
            <a:off x="1223248" y="5478185"/>
            <a:ext cx="2481501"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Stratified Sampling</a:t>
            </a:r>
            <a:endParaRPr lang="en-US" sz="1900" dirty="0"/>
          </a:p>
        </p:txBody>
      </p:sp>
      <p:sp>
        <p:nvSpPr>
          <p:cNvPr id="15" name="Text 13"/>
          <p:cNvSpPr/>
          <p:nvPr/>
        </p:nvSpPr>
        <p:spPr>
          <a:xfrm>
            <a:off x="1223248" y="5916335"/>
            <a:ext cx="5731073" cy="1057275"/>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Divides the population into subgroups (strata) before sampling. Ensures proportional representation across key segments — ideal for heterogeneous populations.</a:t>
            </a:r>
            <a:endParaRPr lang="en-US" sz="1700" dirty="0"/>
          </a:p>
        </p:txBody>
      </p:sp>
      <p:sp>
        <p:nvSpPr>
          <p:cNvPr id="16" name="Shape 14"/>
          <p:cNvSpPr/>
          <p:nvPr/>
        </p:nvSpPr>
        <p:spPr>
          <a:xfrm>
            <a:off x="7425333" y="5227439"/>
            <a:ext cx="6324005" cy="2349341"/>
          </a:xfrm>
          <a:prstGeom prst="roundRect">
            <a:avLst>
              <a:gd name="adj" fmla="val 6227"/>
            </a:avLst>
          </a:prstGeom>
          <a:solidFill>
            <a:srgbClr val="27272B"/>
          </a:solidFill>
          <a:ln w="30480">
            <a:solidFill>
              <a:srgbClr val="5F5F63"/>
            </a:solidFill>
            <a:prstDash val="solid"/>
          </a:ln>
        </p:spPr>
        <p:txBody>
          <a:bodyPr/>
          <a:lstStyle/>
          <a:p>
            <a:endParaRPr lang="sk-SK"/>
          </a:p>
        </p:txBody>
      </p:sp>
      <p:sp>
        <p:nvSpPr>
          <p:cNvPr id="17" name="Shape 15"/>
          <p:cNvSpPr/>
          <p:nvPr/>
        </p:nvSpPr>
        <p:spPr>
          <a:xfrm>
            <a:off x="7394853" y="5227439"/>
            <a:ext cx="121920" cy="2349341"/>
          </a:xfrm>
          <a:prstGeom prst="roundRect">
            <a:avLst>
              <a:gd name="adj" fmla="val 271033"/>
            </a:avLst>
          </a:prstGeom>
          <a:solidFill>
            <a:srgbClr val="FFE14D"/>
          </a:solidFill>
          <a:ln/>
        </p:spPr>
        <p:txBody>
          <a:bodyPr/>
          <a:lstStyle/>
          <a:p>
            <a:endParaRPr lang="sk-SK"/>
          </a:p>
        </p:txBody>
      </p:sp>
      <p:sp>
        <p:nvSpPr>
          <p:cNvPr id="18" name="Text 16"/>
          <p:cNvSpPr/>
          <p:nvPr/>
        </p:nvSpPr>
        <p:spPr>
          <a:xfrm>
            <a:off x="7767518" y="5478185"/>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Cluster Sampling</a:t>
            </a:r>
            <a:endParaRPr lang="en-US" sz="1900" dirty="0"/>
          </a:p>
        </p:txBody>
      </p:sp>
      <p:sp>
        <p:nvSpPr>
          <p:cNvPr id="19" name="Text 17"/>
          <p:cNvSpPr/>
          <p:nvPr/>
        </p:nvSpPr>
        <p:spPr>
          <a:xfrm>
            <a:off x="7767518" y="5916335"/>
            <a:ext cx="5731073" cy="140970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Divides the population into clusters and randomly selects entire clusters. Cost-effective for geographically dispersed populations where individual listing is impractical.</a:t>
            </a:r>
            <a:endParaRPr lang="en-US" sz="17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76300" y="612100"/>
            <a:ext cx="4868347" cy="608528"/>
          </a:xfrm>
          <a:prstGeom prst="rect">
            <a:avLst/>
          </a:prstGeom>
          <a:noFill/>
          <a:ln/>
        </p:spPr>
        <p:txBody>
          <a:bodyPr wrap="none" lIns="0" tIns="0" rIns="0" bIns="0" rtlCol="0" anchor="t"/>
          <a:lstStyle/>
          <a:p>
            <a:pPr marL="0" indent="0" algn="l">
              <a:lnSpc>
                <a:spcPts val="4750"/>
              </a:lnSpc>
              <a:buNone/>
            </a:pPr>
            <a:r>
              <a:rPr lang="en-US" sz="3800" b="1" dirty="0">
                <a:solidFill>
                  <a:srgbClr val="FFE14D"/>
                </a:solidFill>
                <a:latin typeface="Comfortaa Bold" pitchFamily="34" charset="0"/>
                <a:ea typeface="Comfortaa Bold" pitchFamily="34" charset="-122"/>
                <a:cs typeface="Comfortaa Bold" pitchFamily="34" charset="-120"/>
              </a:rPr>
              <a:t>Key Takeaways</a:t>
            </a:r>
            <a:endParaRPr lang="en-US" sz="3800" dirty="0"/>
          </a:p>
        </p:txBody>
      </p:sp>
      <p:sp>
        <p:nvSpPr>
          <p:cNvPr id="3" name="Text 1"/>
          <p:cNvSpPr/>
          <p:nvPr/>
        </p:nvSpPr>
        <p:spPr>
          <a:xfrm>
            <a:off x="876300" y="1656278"/>
            <a:ext cx="12877800" cy="698897"/>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Understanding sampling techniques is fundamental to designing credible research. The choice of method shapes the validity, efficiency, and generalizability of your findings.</a:t>
            </a:r>
            <a:endParaRPr lang="en-US" sz="1700" dirty="0"/>
          </a:p>
        </p:txBody>
      </p:sp>
      <p:sp>
        <p:nvSpPr>
          <p:cNvPr id="4" name="Shape 2"/>
          <p:cNvSpPr/>
          <p:nvPr/>
        </p:nvSpPr>
        <p:spPr>
          <a:xfrm>
            <a:off x="876300" y="2600206"/>
            <a:ext cx="4147423" cy="3495199"/>
          </a:xfrm>
          <a:prstGeom prst="roundRect">
            <a:avLst>
              <a:gd name="adj" fmla="val 9402"/>
            </a:avLst>
          </a:prstGeom>
          <a:solidFill>
            <a:srgbClr val="46464A"/>
          </a:solidFill>
          <a:ln/>
        </p:spPr>
        <p:txBody>
          <a:bodyPr/>
          <a:lstStyle/>
          <a:p>
            <a:endParaRPr lang="sk-SK"/>
          </a:p>
        </p:txBody>
      </p:sp>
      <p:sp>
        <p:nvSpPr>
          <p:cNvPr id="5" name="Shape 3"/>
          <p:cNvSpPr/>
          <p:nvPr/>
        </p:nvSpPr>
        <p:spPr>
          <a:xfrm>
            <a:off x="1095375" y="2819281"/>
            <a:ext cx="657225" cy="657225"/>
          </a:xfrm>
          <a:prstGeom prst="roundRect">
            <a:avLst>
              <a:gd name="adj" fmla="val 13911652"/>
            </a:avLst>
          </a:prstGeom>
          <a:solidFill>
            <a:srgbClr val="FFE14D"/>
          </a:solidFill>
          <a:ln/>
        </p:spPr>
        <p:txBody>
          <a:bodyPr/>
          <a:lstStyle/>
          <a:p>
            <a:endParaRPr lang="sk-SK"/>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6112" y="2999899"/>
            <a:ext cx="295751" cy="295751"/>
          </a:xfrm>
          <a:prstGeom prst="rect">
            <a:avLst/>
          </a:prstGeom>
        </p:spPr>
      </p:pic>
      <p:sp>
        <p:nvSpPr>
          <p:cNvPr id="7" name="Text 4"/>
          <p:cNvSpPr/>
          <p:nvPr/>
        </p:nvSpPr>
        <p:spPr>
          <a:xfrm>
            <a:off x="1095375" y="3694271"/>
            <a:ext cx="2735461" cy="304205"/>
          </a:xfrm>
          <a:prstGeom prst="rect">
            <a:avLst/>
          </a:prstGeom>
          <a:noFill/>
          <a:ln/>
        </p:spPr>
        <p:txBody>
          <a:bodyPr wrap="none" lIns="0" tIns="0" rIns="0" bIns="0" rtlCol="0" anchor="t"/>
          <a:lstStyle/>
          <a:p>
            <a:pPr marL="0" indent="0" algn="l">
              <a:lnSpc>
                <a:spcPts val="2350"/>
              </a:lnSpc>
              <a:buNone/>
            </a:pPr>
            <a:r>
              <a:rPr lang="en-US" sz="1900" b="1" dirty="0">
                <a:solidFill>
                  <a:srgbClr val="D7D4CC"/>
                </a:solidFill>
                <a:latin typeface="Comfortaa Bold" pitchFamily="34" charset="0"/>
                <a:ea typeface="Comfortaa Bold" pitchFamily="34" charset="-122"/>
                <a:cs typeface="Comfortaa Bold" pitchFamily="34" charset="-120"/>
              </a:rPr>
              <a:t>Probability = Fairness</a:t>
            </a:r>
            <a:endParaRPr lang="en-US" sz="1900" dirty="0"/>
          </a:p>
        </p:txBody>
      </p:sp>
      <p:sp>
        <p:nvSpPr>
          <p:cNvPr id="8" name="Text 5"/>
          <p:cNvSpPr/>
          <p:nvPr/>
        </p:nvSpPr>
        <p:spPr>
          <a:xfrm>
            <a:off x="1095375" y="4129088"/>
            <a:ext cx="3709273" cy="1397794"/>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Every element has a calculable chance of selection, minimizing researcher bias and maximizing statistical validity.</a:t>
            </a:r>
            <a:endParaRPr lang="en-US" sz="1700" dirty="0"/>
          </a:p>
        </p:txBody>
      </p:sp>
      <p:sp>
        <p:nvSpPr>
          <p:cNvPr id="9" name="Shape 6"/>
          <p:cNvSpPr/>
          <p:nvPr/>
        </p:nvSpPr>
        <p:spPr>
          <a:xfrm>
            <a:off x="5241488" y="2600206"/>
            <a:ext cx="4147423" cy="3495199"/>
          </a:xfrm>
          <a:prstGeom prst="roundRect">
            <a:avLst>
              <a:gd name="adj" fmla="val 9402"/>
            </a:avLst>
          </a:prstGeom>
          <a:solidFill>
            <a:srgbClr val="46464A"/>
          </a:solidFill>
          <a:ln/>
        </p:spPr>
        <p:txBody>
          <a:bodyPr/>
          <a:lstStyle/>
          <a:p>
            <a:endParaRPr lang="sk-SK"/>
          </a:p>
        </p:txBody>
      </p:sp>
      <p:sp>
        <p:nvSpPr>
          <p:cNvPr id="10" name="Shape 7"/>
          <p:cNvSpPr/>
          <p:nvPr/>
        </p:nvSpPr>
        <p:spPr>
          <a:xfrm>
            <a:off x="5460563" y="2819281"/>
            <a:ext cx="657225" cy="657225"/>
          </a:xfrm>
          <a:prstGeom prst="roundRect">
            <a:avLst>
              <a:gd name="adj" fmla="val 13911652"/>
            </a:avLst>
          </a:prstGeom>
          <a:solidFill>
            <a:srgbClr val="FFE14D"/>
          </a:solidFill>
          <a:ln/>
        </p:spPr>
        <p:txBody>
          <a:bodyPr/>
          <a:lstStyle/>
          <a:p>
            <a:endParaRPr lang="sk-SK"/>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41300" y="2999899"/>
            <a:ext cx="295751" cy="295751"/>
          </a:xfrm>
          <a:prstGeom prst="rect">
            <a:avLst/>
          </a:prstGeom>
        </p:spPr>
      </p:pic>
      <p:sp>
        <p:nvSpPr>
          <p:cNvPr id="12" name="Text 8"/>
          <p:cNvSpPr/>
          <p:nvPr/>
        </p:nvSpPr>
        <p:spPr>
          <a:xfrm>
            <a:off x="5460563" y="3694271"/>
            <a:ext cx="2892504" cy="304205"/>
          </a:xfrm>
          <a:prstGeom prst="rect">
            <a:avLst/>
          </a:prstGeom>
          <a:noFill/>
          <a:ln/>
        </p:spPr>
        <p:txBody>
          <a:bodyPr wrap="none" lIns="0" tIns="0" rIns="0" bIns="0" rtlCol="0" anchor="t"/>
          <a:lstStyle/>
          <a:p>
            <a:pPr marL="0" indent="0" algn="l">
              <a:lnSpc>
                <a:spcPts val="2350"/>
              </a:lnSpc>
              <a:buNone/>
            </a:pPr>
            <a:r>
              <a:rPr lang="en-US" sz="1900" b="1" dirty="0">
                <a:solidFill>
                  <a:srgbClr val="D7D4CC"/>
                </a:solidFill>
                <a:latin typeface="Comfortaa Bold" pitchFamily="34" charset="0"/>
                <a:ea typeface="Comfortaa Bold" pitchFamily="34" charset="-122"/>
                <a:cs typeface="Comfortaa Bold" pitchFamily="34" charset="-120"/>
              </a:rPr>
              <a:t>Systematic = Efficiency</a:t>
            </a:r>
            <a:endParaRPr lang="en-US" sz="1900" dirty="0"/>
          </a:p>
        </p:txBody>
      </p:sp>
      <p:sp>
        <p:nvSpPr>
          <p:cNvPr id="13" name="Text 9"/>
          <p:cNvSpPr/>
          <p:nvPr/>
        </p:nvSpPr>
        <p:spPr>
          <a:xfrm>
            <a:off x="5460563" y="4129088"/>
            <a:ext cx="3709273" cy="1747242"/>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Fixed-interval selection from ordered lists offers a practical shortcut without compromising the core principles of probability sampling.</a:t>
            </a:r>
            <a:endParaRPr lang="en-US" sz="1700" dirty="0"/>
          </a:p>
        </p:txBody>
      </p:sp>
      <p:sp>
        <p:nvSpPr>
          <p:cNvPr id="14" name="Shape 10"/>
          <p:cNvSpPr/>
          <p:nvPr/>
        </p:nvSpPr>
        <p:spPr>
          <a:xfrm>
            <a:off x="9606677" y="2600206"/>
            <a:ext cx="4147423" cy="3495199"/>
          </a:xfrm>
          <a:prstGeom prst="roundRect">
            <a:avLst>
              <a:gd name="adj" fmla="val 9402"/>
            </a:avLst>
          </a:prstGeom>
          <a:solidFill>
            <a:srgbClr val="46464A"/>
          </a:solidFill>
          <a:ln/>
        </p:spPr>
        <p:txBody>
          <a:bodyPr/>
          <a:lstStyle/>
          <a:p>
            <a:endParaRPr lang="sk-SK"/>
          </a:p>
        </p:txBody>
      </p:sp>
      <p:sp>
        <p:nvSpPr>
          <p:cNvPr id="15" name="Shape 11"/>
          <p:cNvSpPr/>
          <p:nvPr/>
        </p:nvSpPr>
        <p:spPr>
          <a:xfrm>
            <a:off x="9825752" y="2819281"/>
            <a:ext cx="657225" cy="657225"/>
          </a:xfrm>
          <a:prstGeom prst="roundRect">
            <a:avLst>
              <a:gd name="adj" fmla="val 13911652"/>
            </a:avLst>
          </a:prstGeom>
          <a:solidFill>
            <a:srgbClr val="FFE14D"/>
          </a:solidFill>
          <a:ln/>
        </p:spPr>
        <p:txBody>
          <a:bodyPr/>
          <a:lstStyle/>
          <a:p>
            <a:endParaRPr lang="sk-SK"/>
          </a:p>
        </p:txBody>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06489" y="2999899"/>
            <a:ext cx="295751" cy="295751"/>
          </a:xfrm>
          <a:prstGeom prst="rect">
            <a:avLst/>
          </a:prstGeom>
        </p:spPr>
      </p:pic>
      <p:sp>
        <p:nvSpPr>
          <p:cNvPr id="17" name="Text 12"/>
          <p:cNvSpPr/>
          <p:nvPr/>
        </p:nvSpPr>
        <p:spPr>
          <a:xfrm>
            <a:off x="9825752" y="3694271"/>
            <a:ext cx="2859405" cy="304205"/>
          </a:xfrm>
          <a:prstGeom prst="rect">
            <a:avLst/>
          </a:prstGeom>
          <a:noFill/>
          <a:ln/>
        </p:spPr>
        <p:txBody>
          <a:bodyPr wrap="none" lIns="0" tIns="0" rIns="0" bIns="0" rtlCol="0" anchor="t"/>
          <a:lstStyle/>
          <a:p>
            <a:pPr marL="0" indent="0" algn="l">
              <a:lnSpc>
                <a:spcPts val="2350"/>
              </a:lnSpc>
              <a:buNone/>
            </a:pPr>
            <a:r>
              <a:rPr lang="en-US" sz="1900" b="1" dirty="0">
                <a:solidFill>
                  <a:srgbClr val="D7D4CC"/>
                </a:solidFill>
                <a:latin typeface="Comfortaa Bold" pitchFamily="34" charset="0"/>
                <a:ea typeface="Comfortaa Bold" pitchFamily="34" charset="-122"/>
                <a:cs typeface="Comfortaa Bold" pitchFamily="34" charset="-120"/>
              </a:rPr>
              <a:t>Match Method to Goal</a:t>
            </a:r>
            <a:endParaRPr lang="en-US" sz="1900" dirty="0"/>
          </a:p>
        </p:txBody>
      </p:sp>
      <p:sp>
        <p:nvSpPr>
          <p:cNvPr id="18" name="Text 13"/>
          <p:cNvSpPr/>
          <p:nvPr/>
        </p:nvSpPr>
        <p:spPr>
          <a:xfrm>
            <a:off x="9825752" y="4129088"/>
            <a:ext cx="3709273" cy="1747242"/>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No single technique fits all research contexts. Evaluate population structure, budget, and required precision before selecting your approach.</a:t>
            </a:r>
            <a:endParaRPr lang="en-US" sz="1700" dirty="0"/>
          </a:p>
        </p:txBody>
      </p:sp>
      <p:sp>
        <p:nvSpPr>
          <p:cNvPr id="19" name="Shape 14"/>
          <p:cNvSpPr/>
          <p:nvPr/>
        </p:nvSpPr>
        <p:spPr>
          <a:xfrm>
            <a:off x="876300" y="6340435"/>
            <a:ext cx="12877800" cy="1276945"/>
          </a:xfrm>
          <a:prstGeom prst="roundRect">
            <a:avLst>
              <a:gd name="adj" fmla="val 25735"/>
            </a:avLst>
          </a:prstGeom>
          <a:solidFill>
            <a:srgbClr val="4D4000"/>
          </a:solidFill>
          <a:ln/>
        </p:spPr>
        <p:txBody>
          <a:bodyPr/>
          <a:lstStyle/>
          <a:p>
            <a:endParaRPr lang="sk-SK"/>
          </a:p>
        </p:txBody>
      </p:sp>
      <p:pic>
        <p:nvPicPr>
          <p:cNvPr id="20" name="Image 3" descr="preencoded.png"/>
          <p:cNvPicPr>
            <a:picLocks noChangeAspect="1"/>
          </p:cNvPicPr>
          <p:nvPr/>
        </p:nvPicPr>
        <p:blipFill>
          <a:blip r:embed="rId9"/>
          <a:stretch>
            <a:fillRect/>
          </a:stretch>
        </p:blipFill>
        <p:spPr>
          <a:xfrm>
            <a:off x="1095375" y="6666428"/>
            <a:ext cx="273844" cy="219075"/>
          </a:xfrm>
          <a:prstGeom prst="rect">
            <a:avLst/>
          </a:prstGeom>
        </p:spPr>
      </p:pic>
      <p:sp>
        <p:nvSpPr>
          <p:cNvPr id="21" name="Text 15"/>
          <p:cNvSpPr/>
          <p:nvPr/>
        </p:nvSpPr>
        <p:spPr>
          <a:xfrm>
            <a:off x="1588294" y="6612969"/>
            <a:ext cx="11946731" cy="698897"/>
          </a:xfrm>
          <a:prstGeom prst="rect">
            <a:avLst/>
          </a:prstGeom>
          <a:noFill/>
          <a:ln/>
        </p:spPr>
        <p:txBody>
          <a:bodyPr wrap="square" lIns="0" tIns="0" rIns="0" bIns="0" rtlCol="0" anchor="t"/>
          <a:lstStyle/>
          <a:p>
            <a:pPr marL="0" indent="0" algn="l">
              <a:lnSpc>
                <a:spcPts val="2750"/>
              </a:lnSpc>
              <a:buNone/>
            </a:pPr>
            <a:r>
              <a:rPr lang="en-US" sz="1700" b="1" dirty="0">
                <a:solidFill>
                  <a:srgbClr val="FFFFFF"/>
                </a:solidFill>
                <a:latin typeface="Raleway Medium" pitchFamily="34" charset="0"/>
                <a:ea typeface="Raleway Medium" pitchFamily="34" charset="-122"/>
                <a:cs typeface="Raleway Medium" pitchFamily="34" charset="-120"/>
              </a:rPr>
              <a:t>Next:</a:t>
            </a:r>
            <a:r>
              <a:rPr lang="en-US" sz="1700" dirty="0">
                <a:solidFill>
                  <a:srgbClr val="FFFFFF"/>
                </a:solidFill>
                <a:latin typeface="Raleway Medium" pitchFamily="34" charset="0"/>
                <a:ea typeface="Raleway Medium" pitchFamily="34" charset="-122"/>
                <a:cs typeface="Raleway Medium" pitchFamily="34" charset="-120"/>
              </a:rPr>
              <a:t> We will explore nonprobability sampling techniques — including convenience, judgement, quota, and snowball sampling — and when each is most appropriately applied.</a:t>
            </a:r>
            <a:endParaRPr lang="en-US" sz="17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881063" y="916305"/>
            <a:ext cx="12868275" cy="1223963"/>
          </a:xfrm>
          <a:prstGeom prst="rect">
            <a:avLst/>
          </a:prstGeom>
          <a:noFill/>
          <a:ln/>
        </p:spPr>
        <p:txBody>
          <a:bodyPr wrap="square" lIns="0" tIns="0" rIns="0" bIns="0" rtlCol="0" anchor="t"/>
          <a:lstStyle/>
          <a:p>
            <a:pPr marL="0" indent="0" algn="l">
              <a:lnSpc>
                <a:spcPts val="4800"/>
              </a:lnSpc>
              <a:buNone/>
            </a:pPr>
            <a:r>
              <a:rPr lang="en-US" sz="3850" b="1" dirty="0">
                <a:solidFill>
                  <a:srgbClr val="FFE14D"/>
                </a:solidFill>
                <a:latin typeface="Comfortaa Bold" pitchFamily="34" charset="0"/>
                <a:ea typeface="Comfortaa Bold" pitchFamily="34" charset="-122"/>
                <a:cs typeface="Comfortaa Bold" pitchFamily="34" charset="-120"/>
              </a:rPr>
              <a:t>Nonprobability Methods — Convenience &amp; Judgment</a:t>
            </a:r>
            <a:endParaRPr lang="en-US" sz="3850" dirty="0"/>
          </a:p>
        </p:txBody>
      </p:sp>
      <p:pic>
        <p:nvPicPr>
          <p:cNvPr id="3" name="Image 0" descr="preencoded.png"/>
          <p:cNvPicPr>
            <a:picLocks noChangeAspect="1"/>
          </p:cNvPicPr>
          <p:nvPr/>
        </p:nvPicPr>
        <p:blipFill>
          <a:blip r:embed="rId3"/>
          <a:stretch>
            <a:fillRect/>
          </a:stretch>
        </p:blipFill>
        <p:spPr>
          <a:xfrm>
            <a:off x="881063" y="2580799"/>
            <a:ext cx="3651885" cy="2256949"/>
          </a:xfrm>
          <a:prstGeom prst="rect">
            <a:avLst/>
          </a:prstGeom>
        </p:spPr>
      </p:pic>
      <p:sp>
        <p:nvSpPr>
          <p:cNvPr id="4" name="Text 1"/>
          <p:cNvSpPr/>
          <p:nvPr/>
        </p:nvSpPr>
        <p:spPr>
          <a:xfrm>
            <a:off x="881063" y="5113020"/>
            <a:ext cx="2930723"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Convenience Sampling</a:t>
            </a:r>
            <a:endParaRPr lang="en-US" sz="1900" dirty="0"/>
          </a:p>
        </p:txBody>
      </p:sp>
      <p:sp>
        <p:nvSpPr>
          <p:cNvPr id="5" name="Text 2"/>
          <p:cNvSpPr/>
          <p:nvPr/>
        </p:nvSpPr>
        <p:spPr>
          <a:xfrm>
            <a:off x="881063" y="5551170"/>
            <a:ext cx="6296501" cy="1762125"/>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The sample is selected simply because it is </a:t>
            </a:r>
            <a:r>
              <a:rPr lang="en-US" sz="1700" b="1" dirty="0">
                <a:solidFill>
                  <a:srgbClr val="D7D4CC"/>
                </a:solidFill>
                <a:latin typeface="Raleway Medium" pitchFamily="34" charset="0"/>
                <a:ea typeface="Raleway Medium" pitchFamily="34" charset="-122"/>
                <a:cs typeface="Raleway Medium" pitchFamily="34" charset="-120"/>
              </a:rPr>
              <a:t>easy to access</a:t>
            </a:r>
            <a:r>
              <a:rPr lang="en-US" sz="1700" dirty="0">
                <a:solidFill>
                  <a:srgbClr val="D7D4CC"/>
                </a:solidFill>
                <a:latin typeface="Raleway Medium" pitchFamily="34" charset="0"/>
                <a:ea typeface="Raleway Medium" pitchFamily="34" charset="-122"/>
                <a:cs typeface="Raleway Medium" pitchFamily="34" charset="-120"/>
              </a:rPr>
              <a:t>. Common in exploratory research to get a quick, inexpensive approximation of results — without the cost or time of random sampling. Useful for preliminary estimates, but limited in generalizability.</a:t>
            </a:r>
            <a:endParaRPr lang="en-US" sz="1700" dirty="0"/>
          </a:p>
        </p:txBody>
      </p:sp>
      <p:pic>
        <p:nvPicPr>
          <p:cNvPr id="6" name="Image 1" descr="preencoded.png"/>
          <p:cNvPicPr>
            <a:picLocks noChangeAspect="1"/>
          </p:cNvPicPr>
          <p:nvPr/>
        </p:nvPicPr>
        <p:blipFill>
          <a:blip r:embed="rId4"/>
          <a:stretch>
            <a:fillRect/>
          </a:stretch>
        </p:blipFill>
        <p:spPr>
          <a:xfrm>
            <a:off x="7452836" y="2580799"/>
            <a:ext cx="3651885" cy="2256949"/>
          </a:xfrm>
          <a:prstGeom prst="rect">
            <a:avLst/>
          </a:prstGeom>
        </p:spPr>
      </p:pic>
      <p:sp>
        <p:nvSpPr>
          <p:cNvPr id="7" name="Text 3"/>
          <p:cNvSpPr/>
          <p:nvPr/>
        </p:nvSpPr>
        <p:spPr>
          <a:xfrm>
            <a:off x="7452836" y="5113020"/>
            <a:ext cx="2589728"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Judgment Sampling</a:t>
            </a:r>
            <a:endParaRPr lang="en-US" sz="1900" dirty="0"/>
          </a:p>
        </p:txBody>
      </p:sp>
      <p:sp>
        <p:nvSpPr>
          <p:cNvPr id="8" name="Text 4"/>
          <p:cNvSpPr/>
          <p:nvPr/>
        </p:nvSpPr>
        <p:spPr>
          <a:xfrm>
            <a:off x="7452836" y="5551170"/>
            <a:ext cx="6296501" cy="1762125"/>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The researcher uses </a:t>
            </a:r>
            <a:r>
              <a:rPr lang="en-US" sz="1700" b="1" dirty="0">
                <a:solidFill>
                  <a:srgbClr val="D7D4CC"/>
                </a:solidFill>
                <a:latin typeface="Raleway Medium" pitchFamily="34" charset="0"/>
                <a:ea typeface="Raleway Medium" pitchFamily="34" charset="-122"/>
                <a:cs typeface="Raleway Medium" pitchFamily="34" charset="-120"/>
              </a:rPr>
              <a:t>expert judgment</a:t>
            </a:r>
            <a:r>
              <a:rPr lang="en-US" sz="1700" dirty="0">
                <a:solidFill>
                  <a:srgbClr val="D7D4CC"/>
                </a:solidFill>
                <a:latin typeface="Raleway Medium" pitchFamily="34" charset="0"/>
                <a:ea typeface="Raleway Medium" pitchFamily="34" charset="-122"/>
                <a:cs typeface="Raleway Medium" pitchFamily="34" charset="-120"/>
              </a:rPr>
              <a:t> to select a sample believed to be representative of the population. For example, drawing the entire sample from one "representative" city. The researcher must be confident the chosen sample truly reflects the broader population.</a:t>
            </a:r>
            <a:endParaRPr lang="en-US" sz="17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881063" y="1222296"/>
            <a:ext cx="11626334" cy="611981"/>
          </a:xfrm>
          <a:prstGeom prst="rect">
            <a:avLst/>
          </a:prstGeom>
          <a:noFill/>
          <a:ln/>
        </p:spPr>
        <p:txBody>
          <a:bodyPr wrap="none" lIns="0" tIns="0" rIns="0" bIns="0" rtlCol="0" anchor="t"/>
          <a:lstStyle/>
          <a:p>
            <a:pPr marL="0" indent="0" algn="l">
              <a:lnSpc>
                <a:spcPts val="4800"/>
              </a:lnSpc>
              <a:buNone/>
            </a:pPr>
            <a:r>
              <a:rPr lang="en-US" sz="3850" b="1" dirty="0">
                <a:solidFill>
                  <a:srgbClr val="FFE14D"/>
                </a:solidFill>
                <a:latin typeface="Comfortaa Bold" pitchFamily="34" charset="0"/>
                <a:ea typeface="Comfortaa Bold" pitchFamily="34" charset="-122"/>
                <a:cs typeface="Comfortaa Bold" pitchFamily="34" charset="-120"/>
              </a:rPr>
              <a:t>Nonprobability Methods — Quota &amp; Snowball</a:t>
            </a:r>
            <a:endParaRPr lang="en-US" sz="3850" dirty="0"/>
          </a:p>
        </p:txBody>
      </p:sp>
      <p:pic>
        <p:nvPicPr>
          <p:cNvPr id="3" name="Image 0" descr="preencoded.png"/>
          <p:cNvPicPr>
            <a:picLocks noChangeAspect="1"/>
          </p:cNvPicPr>
          <p:nvPr/>
        </p:nvPicPr>
        <p:blipFill>
          <a:blip r:embed="rId3"/>
          <a:stretch>
            <a:fillRect/>
          </a:stretch>
        </p:blipFill>
        <p:spPr>
          <a:xfrm>
            <a:off x="881063" y="2274808"/>
            <a:ext cx="3651885" cy="2256949"/>
          </a:xfrm>
          <a:prstGeom prst="rect">
            <a:avLst/>
          </a:prstGeom>
        </p:spPr>
      </p:pic>
      <p:sp>
        <p:nvSpPr>
          <p:cNvPr id="4" name="Text 1"/>
          <p:cNvSpPr/>
          <p:nvPr/>
        </p:nvSpPr>
        <p:spPr>
          <a:xfrm>
            <a:off x="881063" y="4807029"/>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Quota Sampling</a:t>
            </a:r>
            <a:endParaRPr lang="en-US" sz="1900" dirty="0"/>
          </a:p>
        </p:txBody>
      </p:sp>
      <p:sp>
        <p:nvSpPr>
          <p:cNvPr id="5" name="Text 2"/>
          <p:cNvSpPr/>
          <p:nvPr/>
        </p:nvSpPr>
        <p:spPr>
          <a:xfrm>
            <a:off x="881063" y="5245179"/>
            <a:ext cx="6296501" cy="1762125"/>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The nonprobability equivalent of stratified sampling. The researcher identifies strata and their proportions in the population, then uses </a:t>
            </a:r>
            <a:r>
              <a:rPr lang="en-US" sz="1700" b="1" dirty="0">
                <a:solidFill>
                  <a:srgbClr val="D7D4CC"/>
                </a:solidFill>
                <a:latin typeface="Raleway Medium" pitchFamily="34" charset="0"/>
                <a:ea typeface="Raleway Medium" pitchFamily="34" charset="-122"/>
                <a:cs typeface="Raleway Medium" pitchFamily="34" charset="-120"/>
              </a:rPr>
              <a:t>convenience or judgment</a:t>
            </a:r>
            <a:r>
              <a:rPr lang="en-US" sz="1700" dirty="0">
                <a:solidFill>
                  <a:srgbClr val="D7D4CC"/>
                </a:solidFill>
                <a:latin typeface="Raleway Medium" pitchFamily="34" charset="0"/>
                <a:ea typeface="Raleway Medium" pitchFamily="34" charset="-122"/>
                <a:cs typeface="Raleway Medium" pitchFamily="34" charset="-120"/>
              </a:rPr>
              <a:t> to fill each stratum with the required number of subjects — unlike stratified sampling, which fills strata by random selection.</a:t>
            </a:r>
            <a:endParaRPr lang="en-US" sz="1700" dirty="0"/>
          </a:p>
        </p:txBody>
      </p:sp>
      <p:pic>
        <p:nvPicPr>
          <p:cNvPr id="6" name="Image 1" descr="preencoded.png"/>
          <p:cNvPicPr>
            <a:picLocks noChangeAspect="1"/>
          </p:cNvPicPr>
          <p:nvPr/>
        </p:nvPicPr>
        <p:blipFill>
          <a:blip r:embed="rId4"/>
          <a:stretch>
            <a:fillRect/>
          </a:stretch>
        </p:blipFill>
        <p:spPr>
          <a:xfrm>
            <a:off x="7452836" y="2274808"/>
            <a:ext cx="3651885" cy="2256949"/>
          </a:xfrm>
          <a:prstGeom prst="rect">
            <a:avLst/>
          </a:prstGeom>
        </p:spPr>
      </p:pic>
      <p:sp>
        <p:nvSpPr>
          <p:cNvPr id="7" name="Text 3"/>
          <p:cNvSpPr/>
          <p:nvPr/>
        </p:nvSpPr>
        <p:spPr>
          <a:xfrm>
            <a:off x="7452836" y="4807029"/>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Snowball Sampling</a:t>
            </a:r>
            <a:endParaRPr lang="en-US" sz="1900" dirty="0"/>
          </a:p>
        </p:txBody>
      </p:sp>
      <p:sp>
        <p:nvSpPr>
          <p:cNvPr id="8" name="Text 4"/>
          <p:cNvSpPr/>
          <p:nvPr/>
        </p:nvSpPr>
        <p:spPr>
          <a:xfrm>
            <a:off x="7452836" y="5245179"/>
            <a:ext cx="6296501" cy="1762125"/>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Used when the desired characteristic is </a:t>
            </a:r>
            <a:r>
              <a:rPr lang="en-US" sz="1700" b="1" dirty="0">
                <a:solidFill>
                  <a:srgbClr val="D7D4CC"/>
                </a:solidFill>
                <a:latin typeface="Raleway Medium" pitchFamily="34" charset="0"/>
                <a:ea typeface="Raleway Medium" pitchFamily="34" charset="-122"/>
                <a:cs typeface="Raleway Medium" pitchFamily="34" charset="-120"/>
              </a:rPr>
              <a:t>rare or hard to reach</a:t>
            </a:r>
            <a:r>
              <a:rPr lang="en-US" sz="1700" dirty="0">
                <a:solidFill>
                  <a:srgbClr val="D7D4CC"/>
                </a:solidFill>
                <a:latin typeface="Raleway Medium" pitchFamily="34" charset="0"/>
                <a:ea typeface="Raleway Medium" pitchFamily="34" charset="-122"/>
                <a:cs typeface="Raleway Medium" pitchFamily="34" charset="-120"/>
              </a:rPr>
              <a:t>. Initial subjects refer additional subjects, dramatically lowering search costs. However, this introduces bias — the sample is unlikely to represent a true cross-section of the population.</a:t>
            </a:r>
            <a:endParaRPr lang="en-US" sz="17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881063" y="1023699"/>
            <a:ext cx="7635716" cy="611981"/>
          </a:xfrm>
          <a:prstGeom prst="rect">
            <a:avLst/>
          </a:prstGeom>
          <a:noFill/>
          <a:ln/>
        </p:spPr>
        <p:txBody>
          <a:bodyPr wrap="none" lIns="0" tIns="0" rIns="0" bIns="0" rtlCol="0" anchor="t"/>
          <a:lstStyle/>
          <a:p>
            <a:pPr marL="0" indent="0" algn="l">
              <a:lnSpc>
                <a:spcPts val="4800"/>
              </a:lnSpc>
              <a:buNone/>
            </a:pPr>
            <a:r>
              <a:rPr lang="en-US" sz="3850" b="1" dirty="0">
                <a:solidFill>
                  <a:srgbClr val="FFE14D"/>
                </a:solidFill>
                <a:latin typeface="Comfortaa Bold" pitchFamily="34" charset="0"/>
                <a:ea typeface="Comfortaa Bold" pitchFamily="34" charset="-122"/>
                <a:cs typeface="Comfortaa Bold" pitchFamily="34" charset="-120"/>
              </a:rPr>
              <a:t>Validity and Reliability Testing</a:t>
            </a:r>
            <a:endParaRPr lang="en-US" sz="3850" dirty="0"/>
          </a:p>
        </p:txBody>
      </p:sp>
      <p:sp>
        <p:nvSpPr>
          <p:cNvPr id="3" name="Text 1"/>
          <p:cNvSpPr/>
          <p:nvPr/>
        </p:nvSpPr>
        <p:spPr>
          <a:xfrm>
            <a:off x="881063" y="2076212"/>
            <a:ext cx="12868275" cy="352425"/>
          </a:xfrm>
          <a:prstGeom prst="rect">
            <a:avLst/>
          </a:prstGeom>
          <a:noFill/>
          <a:ln/>
        </p:spPr>
        <p:txBody>
          <a:bodyPr wrap="non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For a questionnaire to be regarded as acceptable, it must possess two critical qualities: </a:t>
            </a:r>
            <a:r>
              <a:rPr lang="en-US" sz="1700" b="1" dirty="0">
                <a:solidFill>
                  <a:srgbClr val="D7D4CC"/>
                </a:solidFill>
                <a:latin typeface="Raleway Medium" pitchFamily="34" charset="0"/>
                <a:ea typeface="Raleway Medium" pitchFamily="34" charset="-122"/>
                <a:cs typeface="Raleway Medium" pitchFamily="34" charset="-120"/>
              </a:rPr>
              <a:t>validity</a:t>
            </a:r>
            <a:r>
              <a:rPr lang="en-US" sz="1700" dirty="0">
                <a:solidFill>
                  <a:srgbClr val="D7D4CC"/>
                </a:solidFill>
                <a:latin typeface="Raleway Medium" pitchFamily="34" charset="0"/>
                <a:ea typeface="Raleway Medium" pitchFamily="34" charset="-122"/>
                <a:cs typeface="Raleway Medium" pitchFamily="34" charset="-120"/>
              </a:rPr>
              <a:t> and </a:t>
            </a:r>
            <a:r>
              <a:rPr lang="en-US" sz="1700" b="1" dirty="0">
                <a:solidFill>
                  <a:srgbClr val="D7D4CC"/>
                </a:solidFill>
                <a:latin typeface="Raleway Medium" pitchFamily="34" charset="0"/>
                <a:ea typeface="Raleway Medium" pitchFamily="34" charset="-122"/>
                <a:cs typeface="Raleway Medium" pitchFamily="34" charset="-120"/>
              </a:rPr>
              <a:t>reliability</a:t>
            </a:r>
            <a:r>
              <a:rPr lang="en-US" sz="1700" dirty="0">
                <a:solidFill>
                  <a:srgbClr val="D7D4CC"/>
                </a:solidFill>
                <a:latin typeface="Raleway Medium" pitchFamily="34" charset="0"/>
                <a:ea typeface="Raleway Medium" pitchFamily="34" charset="-122"/>
                <a:cs typeface="Raleway Medium" pitchFamily="34" charset="-120"/>
              </a:rPr>
              <a:t>.</a:t>
            </a:r>
            <a:endParaRPr lang="en-US" sz="1700" dirty="0"/>
          </a:p>
        </p:txBody>
      </p:sp>
      <p:sp>
        <p:nvSpPr>
          <p:cNvPr id="4" name="Shape 2"/>
          <p:cNvSpPr/>
          <p:nvPr/>
        </p:nvSpPr>
        <p:spPr>
          <a:xfrm>
            <a:off x="881063" y="2676406"/>
            <a:ext cx="6324005" cy="2993231"/>
          </a:xfrm>
          <a:prstGeom prst="roundRect">
            <a:avLst>
              <a:gd name="adj" fmla="val 11040"/>
            </a:avLst>
          </a:prstGeom>
          <a:solidFill>
            <a:srgbClr val="46464A"/>
          </a:solidFill>
          <a:ln/>
        </p:spPr>
        <p:txBody>
          <a:bodyPr/>
          <a:lstStyle/>
          <a:p>
            <a:endParaRPr lang="sk-SK"/>
          </a:p>
        </p:txBody>
      </p:sp>
      <p:sp>
        <p:nvSpPr>
          <p:cNvPr id="5" name="Text 3"/>
          <p:cNvSpPr/>
          <p:nvPr/>
        </p:nvSpPr>
        <p:spPr>
          <a:xfrm>
            <a:off x="1101328" y="2896672"/>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Validity</a:t>
            </a:r>
            <a:endParaRPr lang="en-US" sz="1900" dirty="0"/>
          </a:p>
        </p:txBody>
      </p:sp>
      <p:sp>
        <p:nvSpPr>
          <p:cNvPr id="6" name="Text 4"/>
          <p:cNvSpPr/>
          <p:nvPr/>
        </p:nvSpPr>
        <p:spPr>
          <a:xfrm>
            <a:off x="1101328" y="3334822"/>
            <a:ext cx="5883473" cy="140970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Expresses the degree to which a measurement </a:t>
            </a:r>
            <a:r>
              <a:rPr lang="en-US" sz="1700" b="1" dirty="0">
                <a:solidFill>
                  <a:srgbClr val="D7D4CC"/>
                </a:solidFill>
                <a:latin typeface="Raleway Medium" pitchFamily="34" charset="0"/>
                <a:ea typeface="Raleway Medium" pitchFamily="34" charset="-122"/>
                <a:cs typeface="Raleway Medium" pitchFamily="34" charset="-120"/>
              </a:rPr>
              <a:t>measures what it purports to measure</a:t>
            </a:r>
            <a:r>
              <a:rPr lang="en-US" sz="1700" dirty="0">
                <a:solidFill>
                  <a:srgbClr val="D7D4CC"/>
                </a:solidFill>
                <a:latin typeface="Raleway Medium" pitchFamily="34" charset="0"/>
                <a:ea typeface="Raleway Medium" pitchFamily="34" charset="-122"/>
                <a:cs typeface="Raleway Medium" pitchFamily="34" charset="-120"/>
              </a:rPr>
              <a:t> — the accuracy of the questionnaire. Do the results agree with the real world? Assessed using </a:t>
            </a:r>
            <a:r>
              <a:rPr lang="en-US" sz="1700" b="1" dirty="0">
                <a:solidFill>
                  <a:srgbClr val="D7D4CC"/>
                </a:solidFill>
                <a:latin typeface="Raleway Medium" pitchFamily="34" charset="0"/>
                <a:ea typeface="Raleway Medium" pitchFamily="34" charset="-122"/>
                <a:cs typeface="Raleway Medium" pitchFamily="34" charset="-120"/>
              </a:rPr>
              <a:t>factor analysis</a:t>
            </a:r>
            <a:r>
              <a:rPr lang="en-US" sz="1700" dirty="0">
                <a:solidFill>
                  <a:srgbClr val="D7D4CC"/>
                </a:solidFill>
                <a:latin typeface="Raleway Medium" pitchFamily="34" charset="0"/>
                <a:ea typeface="Raleway Medium" pitchFamily="34" charset="-122"/>
                <a:cs typeface="Raleway Medium" pitchFamily="34" charset="-120"/>
              </a:rPr>
              <a:t>.</a:t>
            </a:r>
            <a:endParaRPr lang="en-US" sz="1700" dirty="0"/>
          </a:p>
        </p:txBody>
      </p:sp>
      <p:sp>
        <p:nvSpPr>
          <p:cNvPr id="7" name="Shape 5"/>
          <p:cNvSpPr/>
          <p:nvPr/>
        </p:nvSpPr>
        <p:spPr>
          <a:xfrm>
            <a:off x="7425333" y="2676406"/>
            <a:ext cx="6324005" cy="2993231"/>
          </a:xfrm>
          <a:prstGeom prst="roundRect">
            <a:avLst>
              <a:gd name="adj" fmla="val 11040"/>
            </a:avLst>
          </a:prstGeom>
          <a:solidFill>
            <a:srgbClr val="46464A"/>
          </a:solidFill>
          <a:ln/>
        </p:spPr>
        <p:txBody>
          <a:bodyPr/>
          <a:lstStyle/>
          <a:p>
            <a:endParaRPr lang="sk-SK"/>
          </a:p>
        </p:txBody>
      </p:sp>
      <p:sp>
        <p:nvSpPr>
          <p:cNvPr id="8" name="Text 6"/>
          <p:cNvSpPr/>
          <p:nvPr/>
        </p:nvSpPr>
        <p:spPr>
          <a:xfrm>
            <a:off x="7645598" y="2896672"/>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Reliability</a:t>
            </a:r>
            <a:endParaRPr lang="en-US" sz="1900" dirty="0"/>
          </a:p>
        </p:txBody>
      </p:sp>
      <p:sp>
        <p:nvSpPr>
          <p:cNvPr id="9" name="Text 7"/>
          <p:cNvSpPr/>
          <p:nvPr/>
        </p:nvSpPr>
        <p:spPr>
          <a:xfrm>
            <a:off x="7645598" y="3334822"/>
            <a:ext cx="5883473" cy="211455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Refers to the degree to which results </a:t>
            </a:r>
            <a:r>
              <a:rPr lang="en-US" sz="1700" b="1" dirty="0">
                <a:solidFill>
                  <a:srgbClr val="D7D4CC"/>
                </a:solidFill>
                <a:latin typeface="Raleway Medium" pitchFamily="34" charset="0"/>
                <a:ea typeface="Raleway Medium" pitchFamily="34" charset="-122"/>
                <a:cs typeface="Raleway Medium" pitchFamily="34" charset="-120"/>
              </a:rPr>
              <a:t>can be replicated</a:t>
            </a:r>
            <a:r>
              <a:rPr lang="en-US" sz="1700" dirty="0">
                <a:solidFill>
                  <a:srgbClr val="D7D4CC"/>
                </a:solidFill>
                <a:latin typeface="Raleway Medium" pitchFamily="34" charset="0"/>
                <a:ea typeface="Raleway Medium" pitchFamily="34" charset="-122"/>
                <a:cs typeface="Raleway Medium" pitchFamily="34" charset="-120"/>
              </a:rPr>
              <a:t> — the consistency of the questionnaire. Would the same questionnaire produce the same results under the same conditions? Assessed using </a:t>
            </a:r>
            <a:r>
              <a:rPr lang="en-US" sz="1700" b="1" dirty="0">
                <a:solidFill>
                  <a:srgbClr val="D7D4CC"/>
                </a:solidFill>
                <a:latin typeface="Raleway Medium" pitchFamily="34" charset="0"/>
                <a:ea typeface="Raleway Medium" pitchFamily="34" charset="-122"/>
                <a:cs typeface="Raleway Medium" pitchFamily="34" charset="-120"/>
              </a:rPr>
              <a:t>Cronbach's alpha</a:t>
            </a:r>
            <a:r>
              <a:rPr lang="en-US" sz="1700" dirty="0">
                <a:solidFill>
                  <a:srgbClr val="D7D4CC"/>
                </a:solidFill>
                <a:latin typeface="Raleway Medium" pitchFamily="34" charset="0"/>
                <a:ea typeface="Raleway Medium" pitchFamily="34" charset="-122"/>
                <a:cs typeface="Raleway Medium" pitchFamily="34" charset="-120"/>
              </a:rPr>
              <a:t> and item-total correlation. A reliability coefficient of </a:t>
            </a:r>
            <a:r>
              <a:rPr lang="en-US" sz="1700" b="1" dirty="0">
                <a:solidFill>
                  <a:srgbClr val="D7D4CC"/>
                </a:solidFill>
                <a:latin typeface="Raleway Medium" pitchFamily="34" charset="0"/>
                <a:ea typeface="Raleway Medium" pitchFamily="34" charset="-122"/>
                <a:cs typeface="Raleway Medium" pitchFamily="34" charset="-120"/>
              </a:rPr>
              <a:t>at least 0.8</a:t>
            </a:r>
            <a:r>
              <a:rPr lang="en-US" sz="1700" dirty="0">
                <a:solidFill>
                  <a:srgbClr val="D7D4CC"/>
                </a:solidFill>
                <a:latin typeface="Raleway Medium" pitchFamily="34" charset="0"/>
                <a:ea typeface="Raleway Medium" pitchFamily="34" charset="-122"/>
                <a:cs typeface="Raleway Medium" pitchFamily="34" charset="-120"/>
              </a:rPr>
              <a:t> is required.</a:t>
            </a:r>
            <a:endParaRPr lang="en-US" sz="1700" dirty="0"/>
          </a:p>
        </p:txBody>
      </p:sp>
      <p:sp>
        <p:nvSpPr>
          <p:cNvPr id="10" name="Shape 8"/>
          <p:cNvSpPr/>
          <p:nvPr/>
        </p:nvSpPr>
        <p:spPr>
          <a:xfrm>
            <a:off x="881063" y="5917406"/>
            <a:ext cx="12868275" cy="1288494"/>
          </a:xfrm>
          <a:prstGeom prst="roundRect">
            <a:avLst>
              <a:gd name="adj" fmla="val 25646"/>
            </a:avLst>
          </a:prstGeom>
          <a:solidFill>
            <a:srgbClr val="4D4000"/>
          </a:solidFill>
          <a:ln/>
        </p:spPr>
        <p:txBody>
          <a:bodyPr/>
          <a:lstStyle/>
          <a:p>
            <a:endParaRPr lang="sk-SK"/>
          </a:p>
        </p:txBody>
      </p:sp>
      <p:pic>
        <p:nvPicPr>
          <p:cNvPr id="11" name="Image 0" descr="preencoded.png"/>
          <p:cNvPicPr>
            <a:picLocks noChangeAspect="1"/>
          </p:cNvPicPr>
          <p:nvPr/>
        </p:nvPicPr>
        <p:blipFill>
          <a:blip r:embed="rId3"/>
          <a:stretch>
            <a:fillRect/>
          </a:stretch>
        </p:blipFill>
        <p:spPr>
          <a:xfrm>
            <a:off x="1101328" y="6251377"/>
            <a:ext cx="275273" cy="220266"/>
          </a:xfrm>
          <a:prstGeom prst="rect">
            <a:avLst/>
          </a:prstGeom>
        </p:spPr>
      </p:pic>
      <p:sp>
        <p:nvSpPr>
          <p:cNvPr id="12" name="Text 9"/>
          <p:cNvSpPr/>
          <p:nvPr/>
        </p:nvSpPr>
        <p:spPr>
          <a:xfrm>
            <a:off x="1596866" y="6192679"/>
            <a:ext cx="11932206" cy="704850"/>
          </a:xfrm>
          <a:prstGeom prst="rect">
            <a:avLst/>
          </a:prstGeom>
          <a:noFill/>
          <a:ln/>
        </p:spPr>
        <p:txBody>
          <a:bodyPr wrap="square" lIns="0" tIns="0" rIns="0" bIns="0" rtlCol="0" anchor="t"/>
          <a:lstStyle/>
          <a:p>
            <a:pPr marL="0" indent="0" algn="l">
              <a:lnSpc>
                <a:spcPts val="2750"/>
              </a:lnSpc>
              <a:buNone/>
            </a:pPr>
            <a:r>
              <a:rPr lang="en-US" sz="1700" b="1" dirty="0">
                <a:solidFill>
                  <a:srgbClr val="FFFFFF"/>
                </a:solidFill>
                <a:latin typeface="Raleway Medium" pitchFamily="34" charset="0"/>
                <a:ea typeface="Raleway Medium" pitchFamily="34" charset="-122"/>
                <a:cs typeface="Raleway Medium" pitchFamily="34" charset="-120"/>
              </a:rPr>
              <a:t>Remember:</a:t>
            </a:r>
            <a:r>
              <a:rPr lang="en-US" sz="1700" dirty="0">
                <a:solidFill>
                  <a:srgbClr val="FFFFFF"/>
                </a:solidFill>
                <a:latin typeface="Raleway Medium" pitchFamily="34" charset="0"/>
                <a:ea typeface="Raleway Medium" pitchFamily="34" charset="-122"/>
                <a:cs typeface="Raleway Medium" pitchFamily="34" charset="-120"/>
              </a:rPr>
              <a:t> A questionnaire can be reliable without being valid — but it cannot be valid without being reliable. Both qualities are necessary for credible research.</a:t>
            </a:r>
            <a:endParaRPr lang="en-US" sz="1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81063" y="1634847"/>
            <a:ext cx="7796689" cy="611981"/>
          </a:xfrm>
          <a:prstGeom prst="rect">
            <a:avLst/>
          </a:prstGeom>
          <a:noFill/>
          <a:ln/>
        </p:spPr>
        <p:txBody>
          <a:bodyPr wrap="none" lIns="0" tIns="0" rIns="0" bIns="0" rtlCol="0" anchor="t"/>
          <a:lstStyle/>
          <a:p>
            <a:pPr marL="0" indent="0" algn="l">
              <a:lnSpc>
                <a:spcPts val="4800"/>
              </a:lnSpc>
              <a:buNone/>
            </a:pPr>
            <a:r>
              <a:rPr lang="en-US" sz="3850" b="1" dirty="0">
                <a:solidFill>
                  <a:srgbClr val="FFE14D"/>
                </a:solidFill>
                <a:latin typeface="Comfortaa Bold" pitchFamily="34" charset="0"/>
                <a:ea typeface="Comfortaa Bold" pitchFamily="34" charset="-122"/>
                <a:cs typeface="Comfortaa Bold" pitchFamily="34" charset="-120"/>
              </a:rPr>
              <a:t>What Questionnaires Measure</a:t>
            </a:r>
            <a:endParaRPr lang="en-US" sz="3850" dirty="0"/>
          </a:p>
        </p:txBody>
      </p:sp>
      <p:sp>
        <p:nvSpPr>
          <p:cNvPr id="3" name="Text 1"/>
          <p:cNvSpPr/>
          <p:nvPr/>
        </p:nvSpPr>
        <p:spPr>
          <a:xfrm>
            <a:off x="881063" y="2687360"/>
            <a:ext cx="12868275" cy="1057275"/>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Questionnaires are an effective means of measuring </a:t>
            </a:r>
            <a:r>
              <a:rPr lang="en-US" sz="1700" b="1" dirty="0">
                <a:solidFill>
                  <a:srgbClr val="D7D4CC"/>
                </a:solidFill>
                <a:latin typeface="Raleway Medium" pitchFamily="34" charset="0"/>
                <a:ea typeface="Raleway Medium" pitchFamily="34" charset="-122"/>
                <a:cs typeface="Raleway Medium" pitchFamily="34" charset="-120"/>
              </a:rPr>
              <a:t>behavior, attitudes, preferences, opinions, and intentions</a:t>
            </a:r>
            <a:r>
              <a:rPr lang="en-US" sz="1700" dirty="0">
                <a:solidFill>
                  <a:srgbClr val="D7D4CC"/>
                </a:solidFill>
                <a:latin typeface="Raleway Medium" pitchFamily="34" charset="0"/>
                <a:ea typeface="Raleway Medium" pitchFamily="34" charset="-122"/>
                <a:cs typeface="Raleway Medium" pitchFamily="34" charset="-120"/>
              </a:rPr>
              <a:t> from relatively large numbers of subjects — more cheaply and quickly than most other methods. A key design decision is choosing between open-ended and closed questions.</a:t>
            </a:r>
            <a:endParaRPr lang="en-US" sz="1700" dirty="0"/>
          </a:p>
        </p:txBody>
      </p:sp>
      <p:sp>
        <p:nvSpPr>
          <p:cNvPr id="4" name="Shape 2"/>
          <p:cNvSpPr/>
          <p:nvPr/>
        </p:nvSpPr>
        <p:spPr>
          <a:xfrm>
            <a:off x="722471" y="3992404"/>
            <a:ext cx="6482596" cy="1649611"/>
          </a:xfrm>
          <a:prstGeom prst="roundRect">
            <a:avLst>
              <a:gd name="adj" fmla="val 32051"/>
            </a:avLst>
          </a:prstGeom>
          <a:solidFill>
            <a:srgbClr val="FFE14D"/>
          </a:solidFill>
          <a:ln/>
        </p:spPr>
        <p:txBody>
          <a:bodyPr/>
          <a:lstStyle/>
          <a:p>
            <a:endParaRPr lang="sk-SK"/>
          </a:p>
        </p:txBody>
      </p:sp>
      <p:sp>
        <p:nvSpPr>
          <p:cNvPr id="5" name="Text 3"/>
          <p:cNvSpPr/>
          <p:nvPr/>
        </p:nvSpPr>
        <p:spPr>
          <a:xfrm>
            <a:off x="942737" y="4212669"/>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000000"/>
                </a:solidFill>
                <a:latin typeface="Comfortaa Bold" pitchFamily="34" charset="0"/>
                <a:ea typeface="Comfortaa Bold" pitchFamily="34" charset="-122"/>
                <a:cs typeface="Comfortaa Bold" pitchFamily="34" charset="-120"/>
              </a:rPr>
              <a:t>Closed Questions</a:t>
            </a:r>
            <a:endParaRPr lang="en-US" sz="1900" dirty="0"/>
          </a:p>
        </p:txBody>
      </p:sp>
      <p:sp>
        <p:nvSpPr>
          <p:cNvPr id="6" name="Text 4"/>
          <p:cNvSpPr/>
          <p:nvPr/>
        </p:nvSpPr>
        <p:spPr>
          <a:xfrm>
            <a:off x="942737" y="4738926"/>
            <a:ext cx="6042065" cy="704850"/>
          </a:xfrm>
          <a:prstGeom prst="rect">
            <a:avLst/>
          </a:prstGeom>
          <a:noFill/>
          <a:ln/>
        </p:spPr>
        <p:txBody>
          <a:bodyPr wrap="square" lIns="0" tIns="0" rIns="0" bIns="0" rtlCol="0" anchor="t"/>
          <a:lstStyle/>
          <a:p>
            <a:pPr marL="0" indent="0" algn="l">
              <a:lnSpc>
                <a:spcPts val="2750"/>
              </a:lnSpc>
              <a:buNone/>
            </a:pPr>
            <a:r>
              <a:rPr lang="en-US" sz="1700" dirty="0">
                <a:solidFill>
                  <a:srgbClr val="000000"/>
                </a:solidFill>
                <a:latin typeface="Raleway Medium" pitchFamily="34" charset="0"/>
                <a:ea typeface="Raleway Medium" pitchFamily="34" charset="-122"/>
                <a:cs typeface="Raleway Medium" pitchFamily="34" charset="-120"/>
              </a:rPr>
              <a:t>Yield quantitative data — structured, categorical, easy to analyze statistically.</a:t>
            </a:r>
            <a:endParaRPr lang="en-US" sz="1700" dirty="0"/>
          </a:p>
        </p:txBody>
      </p:sp>
      <p:sp>
        <p:nvSpPr>
          <p:cNvPr id="7" name="Text 5"/>
          <p:cNvSpPr/>
          <p:nvPr/>
        </p:nvSpPr>
        <p:spPr>
          <a:xfrm>
            <a:off x="7591544" y="4212669"/>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FFE14D"/>
                </a:solidFill>
                <a:latin typeface="Comfortaa Bold" pitchFamily="34" charset="0"/>
                <a:ea typeface="Comfortaa Bold" pitchFamily="34" charset="-122"/>
                <a:cs typeface="Comfortaa Bold" pitchFamily="34" charset="-120"/>
              </a:rPr>
              <a:t>Open Questions</a:t>
            </a:r>
            <a:endParaRPr lang="en-US" sz="1900" dirty="0"/>
          </a:p>
        </p:txBody>
      </p:sp>
      <p:sp>
        <p:nvSpPr>
          <p:cNvPr id="8" name="Text 6"/>
          <p:cNvSpPr/>
          <p:nvPr/>
        </p:nvSpPr>
        <p:spPr>
          <a:xfrm>
            <a:off x="7591544" y="4738926"/>
            <a:ext cx="6165413" cy="70485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Yield qualitative data — expressive, detailed, and rich in personal meaning.</a:t>
            </a:r>
            <a:endParaRPr lang="en-US" sz="1700" dirty="0"/>
          </a:p>
        </p:txBody>
      </p:sp>
      <p:sp>
        <p:nvSpPr>
          <p:cNvPr id="9" name="Text 7"/>
          <p:cNvSpPr/>
          <p:nvPr/>
        </p:nvSpPr>
        <p:spPr>
          <a:xfrm>
            <a:off x="881063" y="5889784"/>
            <a:ext cx="12868275" cy="70485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Most well-designed questionnaires use </a:t>
            </a:r>
            <a:r>
              <a:rPr lang="en-US" sz="1700" b="1" dirty="0">
                <a:solidFill>
                  <a:srgbClr val="D7D4CC"/>
                </a:solidFill>
                <a:latin typeface="Raleway Medium" pitchFamily="34" charset="0"/>
                <a:ea typeface="Raleway Medium" pitchFamily="34" charset="-122"/>
                <a:cs typeface="Raleway Medium" pitchFamily="34" charset="-120"/>
              </a:rPr>
              <a:t>both question types</a:t>
            </a:r>
            <a:r>
              <a:rPr lang="en-US" sz="1700" dirty="0">
                <a:solidFill>
                  <a:srgbClr val="D7D4CC"/>
                </a:solidFill>
                <a:latin typeface="Raleway Medium" pitchFamily="34" charset="0"/>
                <a:ea typeface="Raleway Medium" pitchFamily="34" charset="-122"/>
                <a:cs typeface="Raleway Medium" pitchFamily="34" charset="-120"/>
              </a:rPr>
              <a:t>, allowing researchers to capture the breadth of quantitative patterns alongside the depth of qualitative insight.</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67462" y="985242"/>
            <a:ext cx="4405789" cy="550664"/>
          </a:xfrm>
          <a:prstGeom prst="rect">
            <a:avLst/>
          </a:prstGeom>
          <a:noFill/>
          <a:ln/>
        </p:spPr>
        <p:txBody>
          <a:bodyPr wrap="none" lIns="0" tIns="0" rIns="0" bIns="0" rtlCol="0" anchor="t"/>
          <a:lstStyle/>
          <a:p>
            <a:pPr marL="0" indent="0" algn="l">
              <a:lnSpc>
                <a:spcPts val="4300"/>
              </a:lnSpc>
              <a:buNone/>
            </a:pPr>
            <a:r>
              <a:rPr lang="en-US" sz="3450" b="1" dirty="0">
                <a:solidFill>
                  <a:srgbClr val="FFE14D"/>
                </a:solidFill>
                <a:latin typeface="Comfortaa Bold" pitchFamily="34" charset="0"/>
                <a:ea typeface="Comfortaa Bold" pitchFamily="34" charset="-122"/>
                <a:cs typeface="Comfortaa Bold" pitchFamily="34" charset="-120"/>
              </a:rPr>
              <a:t>Closed Questions</a:t>
            </a:r>
            <a:endParaRPr lang="en-US" sz="3450" dirty="0"/>
          </a:p>
        </p:txBody>
      </p:sp>
      <p:sp>
        <p:nvSpPr>
          <p:cNvPr id="4" name="Text 1"/>
          <p:cNvSpPr/>
          <p:nvPr/>
        </p:nvSpPr>
        <p:spPr>
          <a:xfrm>
            <a:off x="6367462" y="1803559"/>
            <a:ext cx="7381875" cy="602456"/>
          </a:xfrm>
          <a:prstGeom prst="rect">
            <a:avLst/>
          </a:prstGeom>
          <a:noFill/>
          <a:ln/>
        </p:spPr>
        <p:txBody>
          <a:bodyPr wrap="square" lIns="0" tIns="0" rIns="0" bIns="0" rtlCol="0" anchor="t"/>
          <a:lstStyle/>
          <a:p>
            <a:pPr marL="0" indent="0" algn="l">
              <a:lnSpc>
                <a:spcPts val="2350"/>
              </a:lnSpc>
              <a:buNone/>
            </a:pPr>
            <a:r>
              <a:rPr lang="en-US" sz="1550" dirty="0">
                <a:solidFill>
                  <a:srgbClr val="D7D4CC"/>
                </a:solidFill>
                <a:latin typeface="Raleway Medium" pitchFamily="34" charset="0"/>
                <a:ea typeface="Raleway Medium" pitchFamily="34" charset="-122"/>
                <a:cs typeface="Raleway Medium" pitchFamily="34" charset="-120"/>
              </a:rPr>
              <a:t>Closed questions structure the answer by allowing only responses that fit into </a:t>
            </a:r>
            <a:r>
              <a:rPr lang="en-US" sz="1550" b="1" dirty="0">
                <a:solidFill>
                  <a:srgbClr val="D7D4CC"/>
                </a:solidFill>
                <a:latin typeface="Raleway Medium" pitchFamily="34" charset="0"/>
                <a:ea typeface="Raleway Medium" pitchFamily="34" charset="-122"/>
                <a:cs typeface="Raleway Medium" pitchFamily="34" charset="-120"/>
              </a:rPr>
              <a:t>pre-decided categories</a:t>
            </a:r>
            <a:r>
              <a:rPr lang="en-US" sz="1550" dirty="0">
                <a:solidFill>
                  <a:srgbClr val="D7D4CC"/>
                </a:solidFill>
                <a:latin typeface="Raleway Medium" pitchFamily="34" charset="0"/>
                <a:ea typeface="Raleway Medium" pitchFamily="34" charset="-122"/>
                <a:cs typeface="Raleway Medium" pitchFamily="34" charset="-120"/>
              </a:rPr>
              <a:t>. Data placed into a category is called </a:t>
            </a:r>
            <a:r>
              <a:rPr lang="en-US" sz="1550" b="1" dirty="0">
                <a:solidFill>
                  <a:srgbClr val="D7D4CC"/>
                </a:solidFill>
                <a:latin typeface="Raleway Medium" pitchFamily="34" charset="0"/>
                <a:ea typeface="Raleway Medium" pitchFamily="34" charset="-122"/>
                <a:cs typeface="Raleway Medium" pitchFamily="34" charset="-120"/>
              </a:rPr>
              <a:t>nominal data</a:t>
            </a:r>
            <a:r>
              <a:rPr lang="en-US" sz="1550" dirty="0">
                <a:solidFill>
                  <a:srgbClr val="D7D4CC"/>
                </a:solidFill>
                <a:latin typeface="Raleway Medium" pitchFamily="34" charset="0"/>
                <a:ea typeface="Raleway Medium" pitchFamily="34" charset="-122"/>
                <a:cs typeface="Raleway Medium" pitchFamily="34" charset="-120"/>
              </a:rPr>
              <a:t>.</a:t>
            </a:r>
            <a:endParaRPr lang="en-US" sz="1550" dirty="0"/>
          </a:p>
        </p:txBody>
      </p:sp>
      <p:sp>
        <p:nvSpPr>
          <p:cNvPr id="5" name="Shape 2"/>
          <p:cNvSpPr/>
          <p:nvPr/>
        </p:nvSpPr>
        <p:spPr>
          <a:xfrm>
            <a:off x="6367462" y="2606754"/>
            <a:ext cx="7381875" cy="1426964"/>
          </a:xfrm>
          <a:prstGeom prst="roundRect">
            <a:avLst>
              <a:gd name="adj" fmla="val 20841"/>
            </a:avLst>
          </a:prstGeom>
          <a:solidFill>
            <a:srgbClr val="27272B"/>
          </a:solidFill>
          <a:ln w="22860">
            <a:solidFill>
              <a:srgbClr val="5F5F63"/>
            </a:solidFill>
            <a:prstDash val="solid"/>
          </a:ln>
        </p:spPr>
        <p:txBody>
          <a:bodyPr/>
          <a:lstStyle/>
          <a:p>
            <a:endParaRPr lang="sk-SK"/>
          </a:p>
        </p:txBody>
      </p:sp>
      <p:sp>
        <p:nvSpPr>
          <p:cNvPr id="6" name="Shape 3"/>
          <p:cNvSpPr/>
          <p:nvPr/>
        </p:nvSpPr>
        <p:spPr>
          <a:xfrm>
            <a:off x="6390323" y="2629614"/>
            <a:ext cx="792956" cy="1381244"/>
          </a:xfrm>
          <a:prstGeom prst="roundRect">
            <a:avLst>
              <a:gd name="adj" fmla="val 34046"/>
            </a:avLst>
          </a:prstGeom>
          <a:solidFill>
            <a:srgbClr val="46464A"/>
          </a:solidFill>
          <a:ln/>
        </p:spPr>
        <p:txBody>
          <a:bodyPr/>
          <a:lstStyle/>
          <a:p>
            <a:endParaRPr lang="sk-SK"/>
          </a:p>
        </p:txBody>
      </p:sp>
      <p:sp>
        <p:nvSpPr>
          <p:cNvPr id="7" name="Text 4"/>
          <p:cNvSpPr/>
          <p:nvPr/>
        </p:nvSpPr>
        <p:spPr>
          <a:xfrm>
            <a:off x="6638092" y="3134320"/>
            <a:ext cx="297299" cy="371713"/>
          </a:xfrm>
          <a:prstGeom prst="rect">
            <a:avLst/>
          </a:prstGeom>
          <a:noFill/>
          <a:ln/>
        </p:spPr>
        <p:txBody>
          <a:bodyPr wrap="none" lIns="0" tIns="0" rIns="0" bIns="0" rtlCol="0" anchor="t"/>
          <a:lstStyle/>
          <a:p>
            <a:pPr marL="0" indent="0" algn="l">
              <a:lnSpc>
                <a:spcPts val="2300"/>
              </a:lnSpc>
              <a:buNone/>
            </a:pPr>
            <a:r>
              <a:rPr lang="en-US" sz="2300" b="1" dirty="0">
                <a:solidFill>
                  <a:srgbClr val="D7D4CC"/>
                </a:solidFill>
                <a:latin typeface="Comfortaa Bold" pitchFamily="34" charset="0"/>
                <a:ea typeface="Comfortaa Bold" pitchFamily="34" charset="-122"/>
                <a:cs typeface="Comfortaa Bold" pitchFamily="34" charset="-120"/>
              </a:rPr>
              <a:t>1</a:t>
            </a:r>
            <a:endParaRPr lang="en-US" sz="2300" dirty="0"/>
          </a:p>
        </p:txBody>
      </p:sp>
      <p:sp>
        <p:nvSpPr>
          <p:cNvPr id="8" name="Text 5"/>
          <p:cNvSpPr/>
          <p:nvPr/>
        </p:nvSpPr>
        <p:spPr>
          <a:xfrm>
            <a:off x="7361634" y="2827853"/>
            <a:ext cx="2202894" cy="275273"/>
          </a:xfrm>
          <a:prstGeom prst="rect">
            <a:avLst/>
          </a:prstGeom>
          <a:noFill/>
          <a:ln/>
        </p:spPr>
        <p:txBody>
          <a:bodyPr wrap="none" lIns="0" tIns="0" rIns="0" bIns="0" rtlCol="0" anchor="t"/>
          <a:lstStyle/>
          <a:p>
            <a:pPr marL="0" indent="0" algn="l">
              <a:lnSpc>
                <a:spcPts val="2150"/>
              </a:lnSpc>
              <a:buNone/>
            </a:pPr>
            <a:r>
              <a:rPr lang="en-US" sz="1700" b="1" dirty="0">
                <a:solidFill>
                  <a:srgbClr val="D7D4CC"/>
                </a:solidFill>
                <a:latin typeface="Comfortaa Bold" pitchFamily="34" charset="0"/>
                <a:ea typeface="Comfortaa Bold" pitchFamily="34" charset="-122"/>
                <a:cs typeface="Comfortaa Bold" pitchFamily="34" charset="-120"/>
              </a:rPr>
              <a:t>Dichotomous</a:t>
            </a:r>
            <a:endParaRPr lang="en-US" sz="1700" dirty="0"/>
          </a:p>
        </p:txBody>
      </p:sp>
      <p:sp>
        <p:nvSpPr>
          <p:cNvPr id="9" name="Text 6"/>
          <p:cNvSpPr/>
          <p:nvPr/>
        </p:nvSpPr>
        <p:spPr>
          <a:xfrm>
            <a:off x="7361634" y="3210163"/>
            <a:ext cx="6166604" cy="602456"/>
          </a:xfrm>
          <a:prstGeom prst="rect">
            <a:avLst/>
          </a:prstGeom>
          <a:noFill/>
          <a:ln/>
        </p:spPr>
        <p:txBody>
          <a:bodyPr wrap="square" lIns="0" tIns="0" rIns="0" bIns="0" rtlCol="0" anchor="t"/>
          <a:lstStyle/>
          <a:p>
            <a:pPr marL="0" indent="0" algn="l">
              <a:lnSpc>
                <a:spcPts val="2350"/>
              </a:lnSpc>
              <a:buNone/>
            </a:pPr>
            <a:r>
              <a:rPr lang="en-US" sz="1550" dirty="0">
                <a:solidFill>
                  <a:srgbClr val="D7D4CC"/>
                </a:solidFill>
                <a:latin typeface="Raleway Medium" pitchFamily="34" charset="0"/>
                <a:ea typeface="Raleway Medium" pitchFamily="34" charset="-122"/>
                <a:cs typeface="Raleway Medium" pitchFamily="34" charset="-120"/>
              </a:rPr>
              <a:t>Limited to two options only — e.g., </a:t>
            </a:r>
            <a:r>
              <a:rPr lang="en-US" sz="1550" i="1" dirty="0">
                <a:solidFill>
                  <a:srgbClr val="D7D4CC"/>
                </a:solidFill>
                <a:latin typeface="Raleway Medium" pitchFamily="34" charset="0"/>
                <a:ea typeface="Raleway Medium" pitchFamily="34" charset="-122"/>
                <a:cs typeface="Raleway Medium" pitchFamily="34" charset="-120"/>
              </a:rPr>
              <a:t>Yes / No</a:t>
            </a:r>
            <a:r>
              <a:rPr lang="en-US" sz="1550" dirty="0">
                <a:solidFill>
                  <a:srgbClr val="D7D4CC"/>
                </a:solidFill>
                <a:latin typeface="Raleway Medium" pitchFamily="34" charset="0"/>
                <a:ea typeface="Raleway Medium" pitchFamily="34" charset="-122"/>
                <a:cs typeface="Raleway Medium" pitchFamily="34" charset="-120"/>
              </a:rPr>
              <a:t> or </a:t>
            </a:r>
            <a:r>
              <a:rPr lang="en-US" sz="1550" i="1" dirty="0">
                <a:solidFill>
                  <a:srgbClr val="D7D4CC"/>
                </a:solidFill>
                <a:latin typeface="Raleway Medium" pitchFamily="34" charset="0"/>
                <a:ea typeface="Raleway Medium" pitchFamily="34" charset="-122"/>
                <a:cs typeface="Raleway Medium" pitchFamily="34" charset="-120"/>
              </a:rPr>
              <a:t>Male / Female</a:t>
            </a:r>
            <a:r>
              <a:rPr lang="en-US" sz="1550" dirty="0">
                <a:solidFill>
                  <a:srgbClr val="D7D4CC"/>
                </a:solidFill>
                <a:latin typeface="Raleway Medium" pitchFamily="34" charset="0"/>
                <a:ea typeface="Raleway Medium" pitchFamily="34" charset="-122"/>
                <a:cs typeface="Raleway Medium" pitchFamily="34" charset="-120"/>
              </a:rPr>
              <a:t>. Simple and easy to analyze.</a:t>
            </a:r>
            <a:endParaRPr lang="en-US" sz="1550" dirty="0"/>
          </a:p>
        </p:txBody>
      </p:sp>
      <p:sp>
        <p:nvSpPr>
          <p:cNvPr id="10" name="Shape 7"/>
          <p:cNvSpPr/>
          <p:nvPr/>
        </p:nvSpPr>
        <p:spPr>
          <a:xfrm>
            <a:off x="6367462" y="4212074"/>
            <a:ext cx="7381875" cy="1426964"/>
          </a:xfrm>
          <a:prstGeom prst="roundRect">
            <a:avLst>
              <a:gd name="adj" fmla="val 20841"/>
            </a:avLst>
          </a:prstGeom>
          <a:solidFill>
            <a:srgbClr val="27272B"/>
          </a:solidFill>
          <a:ln w="22860">
            <a:solidFill>
              <a:srgbClr val="5F5F63"/>
            </a:solidFill>
            <a:prstDash val="solid"/>
          </a:ln>
        </p:spPr>
        <p:txBody>
          <a:bodyPr/>
          <a:lstStyle/>
          <a:p>
            <a:endParaRPr lang="sk-SK"/>
          </a:p>
        </p:txBody>
      </p:sp>
      <p:sp>
        <p:nvSpPr>
          <p:cNvPr id="11" name="Shape 8"/>
          <p:cNvSpPr/>
          <p:nvPr/>
        </p:nvSpPr>
        <p:spPr>
          <a:xfrm>
            <a:off x="6390323" y="4234934"/>
            <a:ext cx="792956" cy="1381244"/>
          </a:xfrm>
          <a:prstGeom prst="roundRect">
            <a:avLst>
              <a:gd name="adj" fmla="val 34046"/>
            </a:avLst>
          </a:prstGeom>
          <a:solidFill>
            <a:srgbClr val="46464A"/>
          </a:solidFill>
          <a:ln/>
        </p:spPr>
        <p:txBody>
          <a:bodyPr/>
          <a:lstStyle/>
          <a:p>
            <a:endParaRPr lang="sk-SK"/>
          </a:p>
        </p:txBody>
      </p:sp>
      <p:sp>
        <p:nvSpPr>
          <p:cNvPr id="12" name="Text 9"/>
          <p:cNvSpPr/>
          <p:nvPr/>
        </p:nvSpPr>
        <p:spPr>
          <a:xfrm>
            <a:off x="6638092" y="4739640"/>
            <a:ext cx="297299" cy="371713"/>
          </a:xfrm>
          <a:prstGeom prst="rect">
            <a:avLst/>
          </a:prstGeom>
          <a:noFill/>
          <a:ln/>
        </p:spPr>
        <p:txBody>
          <a:bodyPr wrap="none" lIns="0" tIns="0" rIns="0" bIns="0" rtlCol="0" anchor="t"/>
          <a:lstStyle/>
          <a:p>
            <a:pPr marL="0" indent="0" algn="l">
              <a:lnSpc>
                <a:spcPts val="2300"/>
              </a:lnSpc>
              <a:buNone/>
            </a:pPr>
            <a:r>
              <a:rPr lang="en-US" sz="2300" b="1" dirty="0">
                <a:solidFill>
                  <a:srgbClr val="D7D4CC"/>
                </a:solidFill>
                <a:latin typeface="Comfortaa Bold" pitchFamily="34" charset="0"/>
                <a:ea typeface="Comfortaa Bold" pitchFamily="34" charset="-122"/>
                <a:cs typeface="Comfortaa Bold" pitchFamily="34" charset="-120"/>
              </a:rPr>
              <a:t>2</a:t>
            </a:r>
            <a:endParaRPr lang="en-US" sz="2300" dirty="0"/>
          </a:p>
        </p:txBody>
      </p:sp>
      <p:sp>
        <p:nvSpPr>
          <p:cNvPr id="13" name="Text 10"/>
          <p:cNvSpPr/>
          <p:nvPr/>
        </p:nvSpPr>
        <p:spPr>
          <a:xfrm>
            <a:off x="7361634" y="4433173"/>
            <a:ext cx="2202894" cy="275273"/>
          </a:xfrm>
          <a:prstGeom prst="rect">
            <a:avLst/>
          </a:prstGeom>
          <a:noFill/>
          <a:ln/>
        </p:spPr>
        <p:txBody>
          <a:bodyPr wrap="none" lIns="0" tIns="0" rIns="0" bIns="0" rtlCol="0" anchor="t"/>
          <a:lstStyle/>
          <a:p>
            <a:pPr marL="0" indent="0" algn="l">
              <a:lnSpc>
                <a:spcPts val="2150"/>
              </a:lnSpc>
              <a:buNone/>
            </a:pPr>
            <a:r>
              <a:rPr lang="en-US" sz="1700" b="1" dirty="0">
                <a:solidFill>
                  <a:srgbClr val="D7D4CC"/>
                </a:solidFill>
                <a:latin typeface="Comfortaa Bold" pitchFamily="34" charset="0"/>
                <a:ea typeface="Comfortaa Bold" pitchFamily="34" charset="-122"/>
                <a:cs typeface="Comfortaa Bold" pitchFamily="34" charset="-120"/>
              </a:rPr>
              <a:t>Polytomous</a:t>
            </a:r>
            <a:endParaRPr lang="en-US" sz="1700" dirty="0"/>
          </a:p>
        </p:txBody>
      </p:sp>
      <p:sp>
        <p:nvSpPr>
          <p:cNvPr id="14" name="Text 11"/>
          <p:cNvSpPr/>
          <p:nvPr/>
        </p:nvSpPr>
        <p:spPr>
          <a:xfrm>
            <a:off x="7361634" y="4815483"/>
            <a:ext cx="6166604" cy="602456"/>
          </a:xfrm>
          <a:prstGeom prst="rect">
            <a:avLst/>
          </a:prstGeom>
          <a:noFill/>
          <a:ln/>
        </p:spPr>
        <p:txBody>
          <a:bodyPr wrap="square" lIns="0" tIns="0" rIns="0" bIns="0" rtlCol="0" anchor="t"/>
          <a:lstStyle/>
          <a:p>
            <a:pPr marL="0" indent="0" algn="l">
              <a:lnSpc>
                <a:spcPts val="2350"/>
              </a:lnSpc>
              <a:buNone/>
            </a:pPr>
            <a:r>
              <a:rPr lang="en-US" sz="1550" dirty="0">
                <a:solidFill>
                  <a:srgbClr val="D7D4CC"/>
                </a:solidFill>
                <a:latin typeface="Raleway Medium" pitchFamily="34" charset="0"/>
                <a:ea typeface="Raleway Medium" pitchFamily="34" charset="-122"/>
                <a:cs typeface="Raleway Medium" pitchFamily="34" charset="-120"/>
              </a:rPr>
              <a:t>Offers a complex list of alternatives from which the respondent selects one or more choices.</a:t>
            </a:r>
            <a:endParaRPr lang="en-US" sz="1550" dirty="0"/>
          </a:p>
        </p:txBody>
      </p:sp>
      <p:sp>
        <p:nvSpPr>
          <p:cNvPr id="15" name="Shape 12"/>
          <p:cNvSpPr/>
          <p:nvPr/>
        </p:nvSpPr>
        <p:spPr>
          <a:xfrm>
            <a:off x="6367462" y="5817394"/>
            <a:ext cx="7381875" cy="1426964"/>
          </a:xfrm>
          <a:prstGeom prst="roundRect">
            <a:avLst>
              <a:gd name="adj" fmla="val 20841"/>
            </a:avLst>
          </a:prstGeom>
          <a:solidFill>
            <a:srgbClr val="27272B"/>
          </a:solidFill>
          <a:ln w="22860">
            <a:solidFill>
              <a:srgbClr val="5F5F63"/>
            </a:solidFill>
            <a:prstDash val="solid"/>
          </a:ln>
        </p:spPr>
        <p:txBody>
          <a:bodyPr/>
          <a:lstStyle/>
          <a:p>
            <a:endParaRPr lang="sk-SK"/>
          </a:p>
        </p:txBody>
      </p:sp>
      <p:sp>
        <p:nvSpPr>
          <p:cNvPr id="16" name="Shape 13"/>
          <p:cNvSpPr/>
          <p:nvPr/>
        </p:nvSpPr>
        <p:spPr>
          <a:xfrm>
            <a:off x="6390323" y="5840254"/>
            <a:ext cx="792956" cy="1381244"/>
          </a:xfrm>
          <a:prstGeom prst="roundRect">
            <a:avLst>
              <a:gd name="adj" fmla="val 34046"/>
            </a:avLst>
          </a:prstGeom>
          <a:solidFill>
            <a:srgbClr val="46464A"/>
          </a:solidFill>
          <a:ln/>
        </p:spPr>
        <p:txBody>
          <a:bodyPr/>
          <a:lstStyle/>
          <a:p>
            <a:endParaRPr lang="sk-SK"/>
          </a:p>
        </p:txBody>
      </p:sp>
      <p:sp>
        <p:nvSpPr>
          <p:cNvPr id="17" name="Text 14"/>
          <p:cNvSpPr/>
          <p:nvPr/>
        </p:nvSpPr>
        <p:spPr>
          <a:xfrm>
            <a:off x="6638092" y="6344960"/>
            <a:ext cx="297299" cy="371713"/>
          </a:xfrm>
          <a:prstGeom prst="rect">
            <a:avLst/>
          </a:prstGeom>
          <a:noFill/>
          <a:ln/>
        </p:spPr>
        <p:txBody>
          <a:bodyPr wrap="none" lIns="0" tIns="0" rIns="0" bIns="0" rtlCol="0" anchor="t"/>
          <a:lstStyle/>
          <a:p>
            <a:pPr marL="0" indent="0" algn="l">
              <a:lnSpc>
                <a:spcPts val="2300"/>
              </a:lnSpc>
              <a:buNone/>
            </a:pPr>
            <a:r>
              <a:rPr lang="en-US" sz="2300" b="1" dirty="0">
                <a:solidFill>
                  <a:srgbClr val="D7D4CC"/>
                </a:solidFill>
                <a:latin typeface="Comfortaa Bold" pitchFamily="34" charset="0"/>
                <a:ea typeface="Comfortaa Bold" pitchFamily="34" charset="-122"/>
                <a:cs typeface="Comfortaa Bold" pitchFamily="34" charset="-120"/>
              </a:rPr>
              <a:t>3</a:t>
            </a:r>
            <a:endParaRPr lang="en-US" sz="2300" dirty="0"/>
          </a:p>
        </p:txBody>
      </p:sp>
      <p:sp>
        <p:nvSpPr>
          <p:cNvPr id="18" name="Text 15"/>
          <p:cNvSpPr/>
          <p:nvPr/>
        </p:nvSpPr>
        <p:spPr>
          <a:xfrm>
            <a:off x="7361634" y="6038493"/>
            <a:ext cx="2554962" cy="275273"/>
          </a:xfrm>
          <a:prstGeom prst="rect">
            <a:avLst/>
          </a:prstGeom>
          <a:noFill/>
          <a:ln/>
        </p:spPr>
        <p:txBody>
          <a:bodyPr wrap="none" lIns="0" tIns="0" rIns="0" bIns="0" rtlCol="0" anchor="t"/>
          <a:lstStyle/>
          <a:p>
            <a:pPr marL="0" indent="0" algn="l">
              <a:lnSpc>
                <a:spcPts val="2150"/>
              </a:lnSpc>
              <a:buNone/>
            </a:pPr>
            <a:r>
              <a:rPr lang="en-US" sz="1700" b="1" dirty="0">
                <a:solidFill>
                  <a:srgbClr val="D7D4CC"/>
                </a:solidFill>
                <a:latin typeface="Comfortaa Bold" pitchFamily="34" charset="0"/>
                <a:ea typeface="Comfortaa Bold" pitchFamily="34" charset="-122"/>
                <a:cs typeface="Comfortaa Bold" pitchFamily="34" charset="-120"/>
              </a:rPr>
              <a:t>Ordinal / Rating Scale</a:t>
            </a:r>
            <a:endParaRPr lang="en-US" sz="1700" dirty="0"/>
          </a:p>
        </p:txBody>
      </p:sp>
      <p:sp>
        <p:nvSpPr>
          <p:cNvPr id="19" name="Text 16"/>
          <p:cNvSpPr/>
          <p:nvPr/>
        </p:nvSpPr>
        <p:spPr>
          <a:xfrm>
            <a:off x="7361634" y="6420803"/>
            <a:ext cx="6166604" cy="602456"/>
          </a:xfrm>
          <a:prstGeom prst="rect">
            <a:avLst/>
          </a:prstGeom>
          <a:noFill/>
          <a:ln/>
        </p:spPr>
        <p:txBody>
          <a:bodyPr wrap="square" lIns="0" tIns="0" rIns="0" bIns="0" rtlCol="0" anchor="t"/>
          <a:lstStyle/>
          <a:p>
            <a:pPr marL="0" indent="0" algn="l">
              <a:lnSpc>
                <a:spcPts val="2350"/>
              </a:lnSpc>
              <a:buNone/>
            </a:pPr>
            <a:r>
              <a:rPr lang="en-US" sz="1550" dirty="0">
                <a:solidFill>
                  <a:srgbClr val="D7D4CC"/>
                </a:solidFill>
                <a:latin typeface="Raleway Medium" pitchFamily="34" charset="0"/>
                <a:ea typeface="Raleway Medium" pitchFamily="34" charset="-122"/>
                <a:cs typeface="Raleway Medium" pitchFamily="34" charset="-120"/>
              </a:rPr>
              <a:t>Captures ranked data measuring attitude strength — e.g., </a:t>
            </a:r>
            <a:r>
              <a:rPr lang="en-US" sz="1550" i="1" dirty="0">
                <a:solidFill>
                  <a:srgbClr val="D7D4CC"/>
                </a:solidFill>
                <a:latin typeface="Raleway Medium" pitchFamily="34" charset="0"/>
                <a:ea typeface="Raleway Medium" pitchFamily="34" charset="-122"/>
                <a:cs typeface="Raleway Medium" pitchFamily="34" charset="-120"/>
              </a:rPr>
              <a:t>Strongly Agree / Agree / Neutral / Disagree / Strongly Disagree</a:t>
            </a:r>
            <a:r>
              <a:rPr lang="en-US" sz="1550" dirty="0">
                <a:solidFill>
                  <a:srgbClr val="D7D4CC"/>
                </a:solidFill>
                <a:latin typeface="Raleway Medium" pitchFamily="34" charset="0"/>
                <a:ea typeface="Raleway Medium" pitchFamily="34" charset="-122"/>
                <a:cs typeface="Raleway Medium" pitchFamily="34" charset="-120"/>
              </a:rPr>
              <a:t>.</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81063" y="2075378"/>
            <a:ext cx="7780615" cy="611981"/>
          </a:xfrm>
          <a:prstGeom prst="rect">
            <a:avLst/>
          </a:prstGeom>
          <a:noFill/>
          <a:ln/>
        </p:spPr>
        <p:txBody>
          <a:bodyPr wrap="none" lIns="0" tIns="0" rIns="0" bIns="0" rtlCol="0" anchor="t"/>
          <a:lstStyle/>
          <a:p>
            <a:pPr marL="0" indent="0" algn="l">
              <a:lnSpc>
                <a:spcPts val="4800"/>
              </a:lnSpc>
              <a:buNone/>
            </a:pPr>
            <a:r>
              <a:rPr lang="en-US" sz="3850" b="1" dirty="0">
                <a:solidFill>
                  <a:srgbClr val="FFE14D"/>
                </a:solidFill>
                <a:latin typeface="Comfortaa Bold" pitchFamily="34" charset="0"/>
                <a:ea typeface="Comfortaa Bold" pitchFamily="34" charset="-122"/>
                <a:cs typeface="Comfortaa Bold" pitchFamily="34" charset="-120"/>
              </a:rPr>
              <a:t>Closed Questions — </a:t>
            </a:r>
            <a:r>
              <a:rPr lang="en-US" sz="3850" b="1" dirty="0">
                <a:solidFill>
                  <a:srgbClr val="B8960A"/>
                </a:solidFill>
                <a:latin typeface="Comfortaa Bold" pitchFamily="34" charset="0"/>
                <a:ea typeface="Comfortaa Bold" pitchFamily="34" charset="-122"/>
                <a:cs typeface="Comfortaa Bold" pitchFamily="34" charset="-120"/>
              </a:rPr>
              <a:t>Strengths</a:t>
            </a:r>
            <a:endParaRPr lang="en-US" sz="3850" dirty="0"/>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1063" y="3127891"/>
            <a:ext cx="550664" cy="550664"/>
          </a:xfrm>
          <a:prstGeom prst="rect">
            <a:avLst/>
          </a:prstGeom>
        </p:spPr>
      </p:pic>
      <p:sp>
        <p:nvSpPr>
          <p:cNvPr id="4" name="Text 1"/>
          <p:cNvSpPr/>
          <p:nvPr/>
        </p:nvSpPr>
        <p:spPr>
          <a:xfrm>
            <a:off x="881063" y="3953828"/>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Economical</a:t>
            </a:r>
            <a:endParaRPr lang="en-US" sz="1900" dirty="0"/>
          </a:p>
        </p:txBody>
      </p:sp>
      <p:sp>
        <p:nvSpPr>
          <p:cNvPr id="5" name="Text 2"/>
          <p:cNvSpPr/>
          <p:nvPr/>
        </p:nvSpPr>
        <p:spPr>
          <a:xfrm>
            <a:off x="881063" y="4391978"/>
            <a:ext cx="4105870" cy="140970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Provide large amounts of research data at relatively low cost, enabling large, representative sample sizes from which researchers can generalize.</a:t>
            </a:r>
            <a:endParaRPr lang="en-US" sz="1700" dirty="0"/>
          </a:p>
        </p:txBody>
      </p:sp>
      <p:pic>
        <p:nvPicPr>
          <p:cNvPr id="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62205" y="3127891"/>
            <a:ext cx="550664" cy="550664"/>
          </a:xfrm>
          <a:prstGeom prst="rect">
            <a:avLst/>
          </a:prstGeom>
        </p:spPr>
      </p:pic>
      <p:sp>
        <p:nvSpPr>
          <p:cNvPr id="7" name="Text 3"/>
          <p:cNvSpPr/>
          <p:nvPr/>
        </p:nvSpPr>
        <p:spPr>
          <a:xfrm>
            <a:off x="5262205" y="3953828"/>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Quantifiable</a:t>
            </a:r>
            <a:endParaRPr lang="en-US" sz="1900" dirty="0"/>
          </a:p>
        </p:txBody>
      </p:sp>
      <p:sp>
        <p:nvSpPr>
          <p:cNvPr id="8" name="Text 4"/>
          <p:cNvSpPr/>
          <p:nvPr/>
        </p:nvSpPr>
        <p:spPr>
          <a:xfrm>
            <a:off x="5262205" y="4391978"/>
            <a:ext cx="4105870" cy="1409700"/>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Responses can be easily converted to quantitative data — simply count the number of each response — making statistical analysis straightforward.</a:t>
            </a:r>
            <a:endParaRPr lang="en-US" sz="1700" dirty="0"/>
          </a:p>
        </p:txBody>
      </p:sp>
      <p:pic>
        <p:nvPicPr>
          <p:cNvPr id="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43348" y="3127891"/>
            <a:ext cx="550664" cy="550664"/>
          </a:xfrm>
          <a:prstGeom prst="rect">
            <a:avLst/>
          </a:prstGeom>
        </p:spPr>
      </p:pic>
      <p:sp>
        <p:nvSpPr>
          <p:cNvPr id="10" name="Text 5"/>
          <p:cNvSpPr/>
          <p:nvPr/>
        </p:nvSpPr>
        <p:spPr>
          <a:xfrm>
            <a:off x="9643348" y="3953828"/>
            <a:ext cx="3387328"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Standardized &amp; Replicable</a:t>
            </a:r>
            <a:endParaRPr lang="en-US" sz="1900" dirty="0"/>
          </a:p>
        </p:txBody>
      </p:sp>
      <p:sp>
        <p:nvSpPr>
          <p:cNvPr id="11" name="Text 6"/>
          <p:cNvSpPr/>
          <p:nvPr/>
        </p:nvSpPr>
        <p:spPr>
          <a:xfrm>
            <a:off x="9643348" y="4391978"/>
            <a:ext cx="4105989" cy="1762125"/>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All respondents are asked the exact same questions in the same order, making it easy to replicate the study and verify reliability across different samples.</a:t>
            </a:r>
            <a:endParaRPr lang="en-US" sz="1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81063" y="1584127"/>
            <a:ext cx="6795849" cy="611981"/>
          </a:xfrm>
          <a:prstGeom prst="rect">
            <a:avLst/>
          </a:prstGeom>
          <a:noFill/>
          <a:ln/>
        </p:spPr>
        <p:txBody>
          <a:bodyPr wrap="none" lIns="0" tIns="0" rIns="0" bIns="0" rtlCol="0" anchor="t"/>
          <a:lstStyle/>
          <a:p>
            <a:pPr marL="0" indent="0" algn="l">
              <a:lnSpc>
                <a:spcPts val="4800"/>
              </a:lnSpc>
              <a:buNone/>
            </a:pPr>
            <a:r>
              <a:rPr lang="en-US" sz="3850" b="1" dirty="0">
                <a:solidFill>
                  <a:srgbClr val="FFE14D"/>
                </a:solidFill>
                <a:latin typeface="Comfortaa Bold" pitchFamily="34" charset="0"/>
                <a:ea typeface="Comfortaa Bold" pitchFamily="34" charset="-122"/>
                <a:cs typeface="Comfortaa Bold" pitchFamily="34" charset="-120"/>
              </a:rPr>
              <a:t>Closed Questions — </a:t>
            </a:r>
            <a:r>
              <a:rPr lang="en-US" sz="3850" b="1" dirty="0">
                <a:solidFill>
                  <a:srgbClr val="C0392B"/>
                </a:solidFill>
                <a:latin typeface="Comfortaa Bold" pitchFamily="34" charset="0"/>
                <a:ea typeface="Comfortaa Bold" pitchFamily="34" charset="-122"/>
                <a:cs typeface="Comfortaa Bold" pitchFamily="34" charset="-120"/>
              </a:rPr>
              <a:t>Limits</a:t>
            </a:r>
            <a:endParaRPr lang="en-US" sz="3850" dirty="0"/>
          </a:p>
        </p:txBody>
      </p:sp>
      <p:sp>
        <p:nvSpPr>
          <p:cNvPr id="3" name="Text 1"/>
          <p:cNvSpPr/>
          <p:nvPr/>
        </p:nvSpPr>
        <p:spPr>
          <a:xfrm>
            <a:off x="881063" y="2724745"/>
            <a:ext cx="6835616" cy="1762125"/>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The primary limitation of closed questions is that they </a:t>
            </a:r>
            <a:r>
              <a:rPr lang="en-US" sz="1700" b="1" dirty="0">
                <a:solidFill>
                  <a:srgbClr val="D7D4CC"/>
                </a:solidFill>
                <a:latin typeface="Raleway Medium" pitchFamily="34" charset="0"/>
                <a:ea typeface="Raleway Medium" pitchFamily="34" charset="-122"/>
                <a:cs typeface="Raleway Medium" pitchFamily="34" charset="-120"/>
              </a:rPr>
              <a:t>lack depth and nuance</a:t>
            </a:r>
            <a:r>
              <a:rPr lang="en-US" sz="1700" dirty="0">
                <a:solidFill>
                  <a:srgbClr val="D7D4CC"/>
                </a:solidFill>
                <a:latin typeface="Raleway Medium" pitchFamily="34" charset="0"/>
                <a:ea typeface="Raleway Medium" pitchFamily="34" charset="-122"/>
                <a:cs typeface="Raleway Medium" pitchFamily="34" charset="-120"/>
              </a:rPr>
              <a:t>. Because the available responses are fixed and pre-determined, respondents have little room to elaborate or provide answers that truly reflect the complexity of their feelings, experiences, or opinions on a topic.</a:t>
            </a:r>
            <a:endParaRPr lang="en-US" sz="1700" dirty="0"/>
          </a:p>
        </p:txBody>
      </p:sp>
      <p:sp>
        <p:nvSpPr>
          <p:cNvPr id="4" name="Text 2"/>
          <p:cNvSpPr/>
          <p:nvPr/>
        </p:nvSpPr>
        <p:spPr>
          <a:xfrm>
            <a:off x="881063" y="4685109"/>
            <a:ext cx="6835616" cy="1762125"/>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This can result in data that is </a:t>
            </a:r>
            <a:r>
              <a:rPr lang="en-US" sz="1700" b="1" dirty="0">
                <a:solidFill>
                  <a:srgbClr val="D7D4CC"/>
                </a:solidFill>
                <a:latin typeface="Raleway Medium" pitchFamily="34" charset="0"/>
                <a:ea typeface="Raleway Medium" pitchFamily="34" charset="-122"/>
                <a:cs typeface="Raleway Medium" pitchFamily="34" charset="-120"/>
              </a:rPr>
              <a:t>superficially accurate but fundamentally incomplete</a:t>
            </a:r>
            <a:r>
              <a:rPr lang="en-US" sz="1700" dirty="0">
                <a:solidFill>
                  <a:srgbClr val="D7D4CC"/>
                </a:solidFill>
                <a:latin typeface="Raleway Medium" pitchFamily="34" charset="0"/>
                <a:ea typeface="Raleway Medium" pitchFamily="34" charset="-122"/>
                <a:cs typeface="Raleway Medium" pitchFamily="34" charset="-120"/>
              </a:rPr>
              <a:t> — capturing what category a person fits into, but not </a:t>
            </a:r>
            <a:r>
              <a:rPr lang="en-US" sz="1700" i="1" dirty="0">
                <a:solidFill>
                  <a:srgbClr val="D7D4CC"/>
                </a:solidFill>
                <a:latin typeface="Raleway Medium" pitchFamily="34" charset="0"/>
                <a:ea typeface="Raleway Medium" pitchFamily="34" charset="-122"/>
                <a:cs typeface="Raleway Medium" pitchFamily="34" charset="-120"/>
              </a:rPr>
              <a:t>why</a:t>
            </a:r>
            <a:r>
              <a:rPr lang="en-US" sz="1700" dirty="0">
                <a:solidFill>
                  <a:srgbClr val="D7D4CC"/>
                </a:solidFill>
                <a:latin typeface="Raleway Medium" pitchFamily="34" charset="0"/>
                <a:ea typeface="Raleway Medium" pitchFamily="34" charset="-122"/>
                <a:cs typeface="Raleway Medium" pitchFamily="34" charset="-120"/>
              </a:rPr>
              <a:t> they feel that way. For research requiring insight into motivation, context, or lived experience, closed questions alone are insufficient.</a:t>
            </a:r>
            <a:endParaRPr lang="en-US" sz="1700" dirty="0"/>
          </a:p>
        </p:txBody>
      </p:sp>
      <p:sp>
        <p:nvSpPr>
          <p:cNvPr id="5" name="Shape 3"/>
          <p:cNvSpPr/>
          <p:nvPr/>
        </p:nvSpPr>
        <p:spPr>
          <a:xfrm>
            <a:off x="8103156" y="2526506"/>
            <a:ext cx="5812274" cy="4118967"/>
          </a:xfrm>
          <a:prstGeom prst="roundRect">
            <a:avLst>
              <a:gd name="adj" fmla="val 12836"/>
            </a:avLst>
          </a:prstGeom>
          <a:solidFill>
            <a:srgbClr val="FFE14D"/>
          </a:solidFill>
          <a:ln/>
        </p:spPr>
        <p:txBody>
          <a:bodyPr/>
          <a:lstStyle/>
          <a:p>
            <a:endParaRPr lang="sk-SK"/>
          </a:p>
        </p:txBody>
      </p:sp>
      <p:sp>
        <p:nvSpPr>
          <p:cNvPr id="6" name="Text 4"/>
          <p:cNvSpPr/>
          <p:nvPr/>
        </p:nvSpPr>
        <p:spPr>
          <a:xfrm>
            <a:off x="8323421" y="2746772"/>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000000"/>
                </a:solidFill>
                <a:latin typeface="Comfortaa Bold" pitchFamily="34" charset="0"/>
                <a:ea typeface="Comfortaa Bold" pitchFamily="34" charset="-122"/>
                <a:cs typeface="Comfortaa Bold" pitchFamily="34" charset="-120"/>
              </a:rPr>
              <a:t>Key Takeaway</a:t>
            </a:r>
            <a:endParaRPr lang="en-US" sz="1900" dirty="0"/>
          </a:p>
        </p:txBody>
      </p:sp>
      <p:sp>
        <p:nvSpPr>
          <p:cNvPr id="7" name="Text 5"/>
          <p:cNvSpPr/>
          <p:nvPr/>
        </p:nvSpPr>
        <p:spPr>
          <a:xfrm>
            <a:off x="8323421" y="3273028"/>
            <a:ext cx="5371743" cy="1409700"/>
          </a:xfrm>
          <a:prstGeom prst="rect">
            <a:avLst/>
          </a:prstGeom>
          <a:noFill/>
          <a:ln/>
        </p:spPr>
        <p:txBody>
          <a:bodyPr wrap="square" lIns="0" tIns="0" rIns="0" bIns="0" rtlCol="0" anchor="t"/>
          <a:lstStyle/>
          <a:p>
            <a:pPr marL="0" indent="0" algn="l">
              <a:lnSpc>
                <a:spcPts val="2750"/>
              </a:lnSpc>
              <a:buNone/>
            </a:pPr>
            <a:r>
              <a:rPr lang="en-US" sz="1700" dirty="0">
                <a:solidFill>
                  <a:srgbClr val="000000"/>
                </a:solidFill>
                <a:latin typeface="Raleway Medium" pitchFamily="34" charset="0"/>
                <a:ea typeface="Raleway Medium" pitchFamily="34" charset="-122"/>
                <a:cs typeface="Raleway Medium" pitchFamily="34" charset="-120"/>
              </a:rPr>
              <a:t>Closed questions trade richness for efficiency. Use them when standardization and statistical analysis are priorities — not when exploring complex attitudes.</a:t>
            </a:r>
            <a:endParaRPr lang="en-US" sz="1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81063" y="918686"/>
            <a:ext cx="4650581" cy="581263"/>
          </a:xfrm>
          <a:prstGeom prst="rect">
            <a:avLst/>
          </a:prstGeom>
          <a:noFill/>
          <a:ln/>
        </p:spPr>
        <p:txBody>
          <a:bodyPr wrap="none" lIns="0" tIns="0" rIns="0" bIns="0" rtlCol="0" anchor="t"/>
          <a:lstStyle/>
          <a:p>
            <a:pPr marL="0" indent="0" algn="l">
              <a:lnSpc>
                <a:spcPts val="4550"/>
              </a:lnSpc>
              <a:buNone/>
            </a:pPr>
            <a:r>
              <a:rPr lang="en-US" sz="3650" b="1" dirty="0">
                <a:solidFill>
                  <a:srgbClr val="FFE14D"/>
                </a:solidFill>
                <a:latin typeface="Comfortaa Bold" pitchFamily="34" charset="0"/>
                <a:ea typeface="Comfortaa Bold" pitchFamily="34" charset="-122"/>
                <a:cs typeface="Comfortaa Bold" pitchFamily="34" charset="-120"/>
              </a:rPr>
              <a:t>Open Questions</a:t>
            </a:r>
            <a:endParaRPr lang="en-US" sz="3650" dirty="0"/>
          </a:p>
        </p:txBody>
      </p:sp>
      <p:sp>
        <p:nvSpPr>
          <p:cNvPr id="4" name="Text 1"/>
          <p:cNvSpPr/>
          <p:nvPr/>
        </p:nvSpPr>
        <p:spPr>
          <a:xfrm>
            <a:off x="881063" y="1798082"/>
            <a:ext cx="7381875" cy="979408"/>
          </a:xfrm>
          <a:prstGeom prst="rect">
            <a:avLst/>
          </a:prstGeom>
          <a:noFill/>
          <a:ln/>
        </p:spPr>
        <p:txBody>
          <a:bodyPr wrap="square" lIns="0" tIns="0" rIns="0" bIns="0" rtlCol="0" anchor="t"/>
          <a:lstStyle/>
          <a:p>
            <a:pPr marL="0" indent="0" algn="l">
              <a:lnSpc>
                <a:spcPts val="2550"/>
              </a:lnSpc>
              <a:buNone/>
            </a:pPr>
            <a:r>
              <a:rPr lang="en-US" sz="1600" dirty="0">
                <a:solidFill>
                  <a:srgbClr val="D7D4CC"/>
                </a:solidFill>
                <a:latin typeface="Raleway Medium" pitchFamily="34" charset="0"/>
                <a:ea typeface="Raleway Medium" pitchFamily="34" charset="-122"/>
                <a:cs typeface="Raleway Medium" pitchFamily="34" charset="-120"/>
              </a:rPr>
              <a:t>Open questions allow respondents to express their thoughts </a:t>
            </a:r>
            <a:r>
              <a:rPr lang="en-US" sz="1600" b="1" dirty="0">
                <a:solidFill>
                  <a:srgbClr val="D7D4CC"/>
                </a:solidFill>
                <a:latin typeface="Raleway Medium" pitchFamily="34" charset="0"/>
                <a:ea typeface="Raleway Medium" pitchFamily="34" charset="-122"/>
                <a:cs typeface="Raleway Medium" pitchFamily="34" charset="-120"/>
              </a:rPr>
              <a:t>in their own words</a:t>
            </a:r>
            <a:r>
              <a:rPr lang="en-US" sz="1600" dirty="0">
                <a:solidFill>
                  <a:srgbClr val="D7D4CC"/>
                </a:solidFill>
                <a:latin typeface="Raleway Medium" pitchFamily="34" charset="0"/>
                <a:ea typeface="Raleway Medium" pitchFamily="34" charset="-122"/>
                <a:cs typeface="Raleway Medium" pitchFamily="34" charset="-120"/>
              </a:rPr>
              <a:t>, with no pre-set answer options. For example: </a:t>
            </a:r>
            <a:r>
              <a:rPr lang="en-US" sz="1600" i="1" dirty="0">
                <a:solidFill>
                  <a:srgbClr val="D7D4CC"/>
                </a:solidFill>
                <a:latin typeface="Raleway Medium" pitchFamily="34" charset="0"/>
                <a:ea typeface="Raleway Medium" pitchFamily="34" charset="-122"/>
                <a:cs typeface="Raleway Medium" pitchFamily="34" charset="-120"/>
              </a:rPr>
              <a:t>"Can you tell me how happy you feel right now?"</a:t>
            </a:r>
            <a:endParaRPr lang="en-US" sz="1600" dirty="0"/>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9525" y="3007519"/>
            <a:ext cx="313849" cy="313849"/>
          </a:xfrm>
          <a:prstGeom prst="rect">
            <a:avLst/>
          </a:prstGeom>
        </p:spPr>
      </p:pic>
      <p:sp>
        <p:nvSpPr>
          <p:cNvPr id="6" name="Text 2"/>
          <p:cNvSpPr/>
          <p:nvPr/>
        </p:nvSpPr>
        <p:spPr>
          <a:xfrm>
            <a:off x="1561028" y="3001089"/>
            <a:ext cx="2779395" cy="290632"/>
          </a:xfrm>
          <a:prstGeom prst="rect">
            <a:avLst/>
          </a:prstGeom>
          <a:noFill/>
          <a:ln/>
        </p:spPr>
        <p:txBody>
          <a:bodyPr wrap="none" lIns="0" tIns="0" rIns="0" bIns="0" rtlCol="0" anchor="t"/>
          <a:lstStyle/>
          <a:p>
            <a:pPr marL="0" indent="0" algn="l">
              <a:lnSpc>
                <a:spcPts val="2250"/>
              </a:lnSpc>
              <a:buNone/>
            </a:pPr>
            <a:r>
              <a:rPr lang="en-US" sz="1800" b="1" dirty="0">
                <a:solidFill>
                  <a:srgbClr val="D7D4CC"/>
                </a:solidFill>
                <a:latin typeface="Comfortaa Bold" pitchFamily="34" charset="0"/>
                <a:ea typeface="Comfortaa Bold" pitchFamily="34" charset="-122"/>
                <a:cs typeface="Comfortaa Bold" pitchFamily="34" charset="-120"/>
              </a:rPr>
              <a:t>Freedom of Expression</a:t>
            </a:r>
            <a:endParaRPr lang="en-US" sz="1800" dirty="0"/>
          </a:p>
        </p:txBody>
      </p:sp>
      <p:sp>
        <p:nvSpPr>
          <p:cNvPr id="7" name="Text 3"/>
          <p:cNvSpPr/>
          <p:nvPr/>
        </p:nvSpPr>
        <p:spPr>
          <a:xfrm>
            <a:off x="1561028" y="3410903"/>
            <a:ext cx="6701909" cy="652939"/>
          </a:xfrm>
          <a:prstGeom prst="rect">
            <a:avLst/>
          </a:prstGeom>
          <a:noFill/>
          <a:ln/>
        </p:spPr>
        <p:txBody>
          <a:bodyPr wrap="square" lIns="0" tIns="0" rIns="0" bIns="0" rtlCol="0" anchor="t"/>
          <a:lstStyle/>
          <a:p>
            <a:pPr marL="0" indent="0" algn="l">
              <a:lnSpc>
                <a:spcPts val="2550"/>
              </a:lnSpc>
              <a:buNone/>
            </a:pPr>
            <a:r>
              <a:rPr lang="en-US" sz="1600" dirty="0">
                <a:solidFill>
                  <a:srgbClr val="D7D4CC"/>
                </a:solidFill>
                <a:latin typeface="Raleway Medium" pitchFamily="34" charset="0"/>
                <a:ea typeface="Raleway Medium" pitchFamily="34" charset="-122"/>
                <a:cs typeface="Raleway Medium" pitchFamily="34" charset="-120"/>
              </a:rPr>
              <a:t>Respondents can answer in as much detail as they like, capturing personal nuance and lived experience that closed questions miss.</a:t>
            </a:r>
            <a:endParaRPr lang="en-US" sz="1600" dirty="0"/>
          </a:p>
        </p:txBody>
      </p:sp>
      <p:pic>
        <p:nvPicPr>
          <p:cNvPr id="8" name="Image 2"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9525" y="4467820"/>
            <a:ext cx="313849" cy="313849"/>
          </a:xfrm>
          <a:prstGeom prst="rect">
            <a:avLst/>
          </a:prstGeom>
        </p:spPr>
      </p:pic>
      <p:sp>
        <p:nvSpPr>
          <p:cNvPr id="9" name="Text 4"/>
          <p:cNvSpPr/>
          <p:nvPr/>
        </p:nvSpPr>
        <p:spPr>
          <a:xfrm>
            <a:off x="1561028" y="4461391"/>
            <a:ext cx="2900720" cy="290632"/>
          </a:xfrm>
          <a:prstGeom prst="rect">
            <a:avLst/>
          </a:prstGeom>
          <a:noFill/>
          <a:ln/>
        </p:spPr>
        <p:txBody>
          <a:bodyPr wrap="none" lIns="0" tIns="0" rIns="0" bIns="0" rtlCol="0" anchor="t"/>
          <a:lstStyle/>
          <a:p>
            <a:pPr marL="0" indent="0" algn="l">
              <a:lnSpc>
                <a:spcPts val="2250"/>
              </a:lnSpc>
              <a:buNone/>
            </a:pPr>
            <a:r>
              <a:rPr lang="en-US" sz="1800" b="1" dirty="0">
                <a:solidFill>
                  <a:srgbClr val="D7D4CC"/>
                </a:solidFill>
                <a:latin typeface="Comfortaa Bold" pitchFamily="34" charset="0"/>
                <a:ea typeface="Comfortaa Bold" pitchFamily="34" charset="-122"/>
                <a:cs typeface="Comfortaa Bold" pitchFamily="34" charset="-120"/>
              </a:rPr>
              <a:t>Best for Complex Topics</a:t>
            </a:r>
            <a:endParaRPr lang="en-US" sz="1800" dirty="0"/>
          </a:p>
        </p:txBody>
      </p:sp>
      <p:sp>
        <p:nvSpPr>
          <p:cNvPr id="10" name="Text 5"/>
          <p:cNvSpPr/>
          <p:nvPr/>
        </p:nvSpPr>
        <p:spPr>
          <a:xfrm>
            <a:off x="1561028" y="4871204"/>
            <a:ext cx="6701909" cy="979408"/>
          </a:xfrm>
          <a:prstGeom prst="rect">
            <a:avLst/>
          </a:prstGeom>
          <a:noFill/>
          <a:ln/>
        </p:spPr>
        <p:txBody>
          <a:bodyPr wrap="square" lIns="0" tIns="0" rIns="0" bIns="0" rtlCol="0" anchor="t"/>
          <a:lstStyle/>
          <a:p>
            <a:pPr marL="0" indent="0" algn="l">
              <a:lnSpc>
                <a:spcPts val="2550"/>
              </a:lnSpc>
              <a:buNone/>
            </a:pPr>
            <a:r>
              <a:rPr lang="en-US" sz="1600" dirty="0">
                <a:solidFill>
                  <a:srgbClr val="D7D4CC"/>
                </a:solidFill>
                <a:latin typeface="Raleway Medium" pitchFamily="34" charset="0"/>
                <a:ea typeface="Raleway Medium" pitchFamily="34" charset="-122"/>
                <a:cs typeface="Raleway Medium" pitchFamily="34" charset="-120"/>
              </a:rPr>
              <a:t>Ideal when a question cannot be meaningfully answered within a few simple categories and requires more detailed discussion or explanation.</a:t>
            </a:r>
            <a:endParaRPr lang="en-US" sz="1600" dirty="0"/>
          </a:p>
        </p:txBody>
      </p:sp>
      <p:pic>
        <p:nvPicPr>
          <p:cNvPr id="11" name="Image 3"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9525" y="6254591"/>
            <a:ext cx="313849" cy="313849"/>
          </a:xfrm>
          <a:prstGeom prst="rect">
            <a:avLst/>
          </a:prstGeom>
        </p:spPr>
      </p:pic>
      <p:sp>
        <p:nvSpPr>
          <p:cNvPr id="12" name="Text 6"/>
          <p:cNvSpPr/>
          <p:nvPr/>
        </p:nvSpPr>
        <p:spPr>
          <a:xfrm>
            <a:off x="1561028" y="6248162"/>
            <a:ext cx="2325291" cy="290632"/>
          </a:xfrm>
          <a:prstGeom prst="rect">
            <a:avLst/>
          </a:prstGeom>
          <a:noFill/>
          <a:ln/>
        </p:spPr>
        <p:txBody>
          <a:bodyPr wrap="none" lIns="0" tIns="0" rIns="0" bIns="0" rtlCol="0" anchor="t"/>
          <a:lstStyle/>
          <a:p>
            <a:pPr marL="0" indent="0" algn="l">
              <a:lnSpc>
                <a:spcPts val="2250"/>
              </a:lnSpc>
              <a:buNone/>
            </a:pPr>
            <a:r>
              <a:rPr lang="en-US" sz="1800" b="1" dirty="0">
                <a:solidFill>
                  <a:srgbClr val="D7D4CC"/>
                </a:solidFill>
                <a:latin typeface="Comfortaa Bold" pitchFamily="34" charset="0"/>
                <a:ea typeface="Comfortaa Bold" pitchFamily="34" charset="-122"/>
                <a:cs typeface="Comfortaa Bold" pitchFamily="34" charset="-120"/>
              </a:rPr>
              <a:t>In-Depth Insight</a:t>
            </a:r>
            <a:endParaRPr lang="en-US" sz="1800" dirty="0"/>
          </a:p>
        </p:txBody>
      </p:sp>
      <p:sp>
        <p:nvSpPr>
          <p:cNvPr id="13" name="Text 7"/>
          <p:cNvSpPr/>
          <p:nvPr/>
        </p:nvSpPr>
        <p:spPr>
          <a:xfrm>
            <a:off x="1561028" y="6657975"/>
            <a:ext cx="6701909" cy="652939"/>
          </a:xfrm>
          <a:prstGeom prst="rect">
            <a:avLst/>
          </a:prstGeom>
          <a:noFill/>
          <a:ln/>
        </p:spPr>
        <p:txBody>
          <a:bodyPr wrap="square" lIns="0" tIns="0" rIns="0" bIns="0" rtlCol="0" anchor="t"/>
          <a:lstStyle/>
          <a:p>
            <a:pPr marL="0" indent="0" algn="l">
              <a:lnSpc>
                <a:spcPts val="2550"/>
              </a:lnSpc>
              <a:buNone/>
            </a:pPr>
            <a:r>
              <a:rPr lang="en-US" sz="1600" dirty="0">
                <a:solidFill>
                  <a:srgbClr val="D7D4CC"/>
                </a:solidFill>
                <a:latin typeface="Raleway Medium" pitchFamily="34" charset="0"/>
                <a:ea typeface="Raleway Medium" pitchFamily="34" charset="-122"/>
                <a:cs typeface="Raleway Medium" pitchFamily="34" charset="-120"/>
              </a:rPr>
              <a:t>When you need to understand </a:t>
            </a:r>
            <a:r>
              <a:rPr lang="en-US" sz="1600" i="1" dirty="0">
                <a:solidFill>
                  <a:srgbClr val="D7D4CC"/>
                </a:solidFill>
                <a:latin typeface="Raleway Medium" pitchFamily="34" charset="0"/>
                <a:ea typeface="Raleway Medium" pitchFamily="34" charset="-122"/>
                <a:cs typeface="Raleway Medium" pitchFamily="34" charset="-120"/>
              </a:rPr>
              <a:t>why</a:t>
            </a:r>
            <a:r>
              <a:rPr lang="en-US" sz="1600" dirty="0">
                <a:solidFill>
                  <a:srgbClr val="D7D4CC"/>
                </a:solidFill>
                <a:latin typeface="Raleway Medium" pitchFamily="34" charset="0"/>
                <a:ea typeface="Raleway Medium" pitchFamily="34" charset="-122"/>
                <a:cs typeface="Raleway Medium" pitchFamily="34" charset="-120"/>
              </a:rPr>
              <a:t> respondents hold certain views — not just </a:t>
            </a:r>
            <a:r>
              <a:rPr lang="en-US" sz="1600" i="1" dirty="0">
                <a:solidFill>
                  <a:srgbClr val="D7D4CC"/>
                </a:solidFill>
                <a:latin typeface="Raleway Medium" pitchFamily="34" charset="0"/>
                <a:ea typeface="Raleway Medium" pitchFamily="34" charset="-122"/>
                <a:cs typeface="Raleway Medium" pitchFamily="34" charset="-120"/>
              </a:rPr>
              <a:t>what</a:t>
            </a:r>
            <a:r>
              <a:rPr lang="en-US" sz="1600" dirty="0">
                <a:solidFill>
                  <a:srgbClr val="D7D4CC"/>
                </a:solidFill>
                <a:latin typeface="Raleway Medium" pitchFamily="34" charset="0"/>
                <a:ea typeface="Raleway Medium" pitchFamily="34" charset="-122"/>
                <a:cs typeface="Raleway Medium" pitchFamily="34" charset="-120"/>
              </a:rPr>
              <a:t> they believe — open questions are the better choice.</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81063" y="1662351"/>
            <a:ext cx="7466409" cy="611981"/>
          </a:xfrm>
          <a:prstGeom prst="rect">
            <a:avLst/>
          </a:prstGeom>
          <a:noFill/>
          <a:ln/>
        </p:spPr>
        <p:txBody>
          <a:bodyPr wrap="none" lIns="0" tIns="0" rIns="0" bIns="0" rtlCol="0" anchor="t"/>
          <a:lstStyle/>
          <a:p>
            <a:pPr marL="0" indent="0" algn="l">
              <a:lnSpc>
                <a:spcPts val="4800"/>
              </a:lnSpc>
              <a:buNone/>
            </a:pPr>
            <a:r>
              <a:rPr lang="en-US" sz="3850" b="1" dirty="0">
                <a:solidFill>
                  <a:srgbClr val="FFE14D"/>
                </a:solidFill>
                <a:latin typeface="Comfortaa Bold" pitchFamily="34" charset="0"/>
                <a:ea typeface="Comfortaa Bold" pitchFamily="34" charset="-122"/>
                <a:cs typeface="Comfortaa Bold" pitchFamily="34" charset="-120"/>
              </a:rPr>
              <a:t>Open Questions — </a:t>
            </a:r>
            <a:r>
              <a:rPr lang="en-US" sz="3850" b="1" dirty="0">
                <a:solidFill>
                  <a:srgbClr val="B8960A"/>
                </a:solidFill>
                <a:latin typeface="Comfortaa Bold" pitchFamily="34" charset="0"/>
                <a:ea typeface="Comfortaa Bold" pitchFamily="34" charset="-122"/>
                <a:cs typeface="Comfortaa Bold" pitchFamily="34" charset="-120"/>
              </a:rPr>
              <a:t>Strengths</a:t>
            </a:r>
            <a:endParaRPr lang="en-US" sz="3850" dirty="0"/>
          </a:p>
        </p:txBody>
      </p:sp>
      <p:sp>
        <p:nvSpPr>
          <p:cNvPr id="3" name="Shape 1"/>
          <p:cNvSpPr/>
          <p:nvPr/>
        </p:nvSpPr>
        <p:spPr>
          <a:xfrm>
            <a:off x="722471" y="2604730"/>
            <a:ext cx="5812274" cy="3962400"/>
          </a:xfrm>
          <a:prstGeom prst="roundRect">
            <a:avLst>
              <a:gd name="adj" fmla="val 13343"/>
            </a:avLst>
          </a:prstGeom>
          <a:solidFill>
            <a:srgbClr val="FFE14D"/>
          </a:solidFill>
          <a:ln/>
        </p:spPr>
        <p:txBody>
          <a:bodyPr/>
          <a:lstStyle/>
          <a:p>
            <a:endParaRPr lang="sk-SK"/>
          </a:p>
        </p:txBody>
      </p:sp>
      <p:sp>
        <p:nvSpPr>
          <p:cNvPr id="4" name="Text 2"/>
          <p:cNvSpPr/>
          <p:nvPr/>
        </p:nvSpPr>
        <p:spPr>
          <a:xfrm>
            <a:off x="942737" y="2824996"/>
            <a:ext cx="2727127" cy="305991"/>
          </a:xfrm>
          <a:prstGeom prst="rect">
            <a:avLst/>
          </a:prstGeom>
          <a:noFill/>
          <a:ln/>
        </p:spPr>
        <p:txBody>
          <a:bodyPr wrap="none" lIns="0" tIns="0" rIns="0" bIns="0" rtlCol="0" anchor="t"/>
          <a:lstStyle/>
          <a:p>
            <a:pPr marL="0" indent="0" algn="l">
              <a:lnSpc>
                <a:spcPts val="2400"/>
              </a:lnSpc>
              <a:buNone/>
            </a:pPr>
            <a:r>
              <a:rPr lang="en-US" sz="1900" b="1" dirty="0">
                <a:solidFill>
                  <a:srgbClr val="000000"/>
                </a:solidFill>
                <a:latin typeface="Comfortaa Bold" pitchFamily="34" charset="0"/>
                <a:ea typeface="Comfortaa Bold" pitchFamily="34" charset="-122"/>
                <a:cs typeface="Comfortaa Bold" pitchFamily="34" charset="-120"/>
              </a:rPr>
              <a:t>Rich Qualitative Data</a:t>
            </a:r>
            <a:endParaRPr lang="en-US" sz="1900" dirty="0"/>
          </a:p>
        </p:txBody>
      </p:sp>
      <p:sp>
        <p:nvSpPr>
          <p:cNvPr id="5" name="Text 3"/>
          <p:cNvSpPr/>
          <p:nvPr/>
        </p:nvSpPr>
        <p:spPr>
          <a:xfrm>
            <a:off x="942737" y="3351252"/>
            <a:ext cx="5371743" cy="1409700"/>
          </a:xfrm>
          <a:prstGeom prst="rect">
            <a:avLst/>
          </a:prstGeom>
          <a:noFill/>
          <a:ln/>
        </p:spPr>
        <p:txBody>
          <a:bodyPr wrap="square" lIns="0" tIns="0" rIns="0" bIns="0" rtlCol="0" anchor="t"/>
          <a:lstStyle/>
          <a:p>
            <a:pPr marL="0" indent="0" algn="l">
              <a:lnSpc>
                <a:spcPts val="2750"/>
              </a:lnSpc>
              <a:buNone/>
            </a:pPr>
            <a:r>
              <a:rPr lang="en-US" sz="1700" dirty="0">
                <a:solidFill>
                  <a:srgbClr val="000000"/>
                </a:solidFill>
                <a:latin typeface="Raleway Medium" pitchFamily="34" charset="0"/>
                <a:ea typeface="Raleway Medium" pitchFamily="34" charset="-122"/>
                <a:cs typeface="Raleway Medium" pitchFamily="34" charset="-120"/>
              </a:rPr>
              <a:t>The primary strength of open questions is the depth of data they produce. Respondents can elaborate freely, providing context, emotion, and reasoning behind their answers.</a:t>
            </a:r>
            <a:endParaRPr lang="en-US" sz="1700" dirty="0"/>
          </a:p>
        </p:txBody>
      </p:sp>
      <p:sp>
        <p:nvSpPr>
          <p:cNvPr id="6" name="Text 4"/>
          <p:cNvSpPr/>
          <p:nvPr/>
        </p:nvSpPr>
        <p:spPr>
          <a:xfrm>
            <a:off x="942737" y="4959191"/>
            <a:ext cx="5371743" cy="1409700"/>
          </a:xfrm>
          <a:prstGeom prst="rect">
            <a:avLst/>
          </a:prstGeom>
          <a:noFill/>
          <a:ln/>
        </p:spPr>
        <p:txBody>
          <a:bodyPr wrap="square" lIns="0" tIns="0" rIns="0" bIns="0" rtlCol="0" anchor="t"/>
          <a:lstStyle/>
          <a:p>
            <a:pPr marL="0" indent="0" algn="l">
              <a:lnSpc>
                <a:spcPts val="2750"/>
              </a:lnSpc>
              <a:buNone/>
            </a:pPr>
            <a:r>
              <a:rPr lang="en-US" sz="1700" dirty="0">
                <a:solidFill>
                  <a:srgbClr val="000000"/>
                </a:solidFill>
                <a:latin typeface="Raleway Medium" pitchFamily="34" charset="0"/>
                <a:ea typeface="Raleway Medium" pitchFamily="34" charset="-122"/>
                <a:cs typeface="Raleway Medium" pitchFamily="34" charset="-120"/>
              </a:rPr>
              <a:t>This enables researchers to understand not just </a:t>
            </a:r>
            <a:r>
              <a:rPr lang="en-US" sz="1700" i="1" dirty="0">
                <a:solidFill>
                  <a:srgbClr val="000000"/>
                </a:solidFill>
                <a:latin typeface="Raleway Medium" pitchFamily="34" charset="0"/>
                <a:ea typeface="Raleway Medium" pitchFamily="34" charset="-122"/>
                <a:cs typeface="Raleway Medium" pitchFamily="34" charset="-120"/>
              </a:rPr>
              <a:t>what</a:t>
            </a:r>
            <a:r>
              <a:rPr lang="en-US" sz="1700" dirty="0">
                <a:solidFill>
                  <a:srgbClr val="000000"/>
                </a:solidFill>
                <a:latin typeface="Raleway Medium" pitchFamily="34" charset="0"/>
                <a:ea typeface="Raleway Medium" pitchFamily="34" charset="-122"/>
                <a:cs typeface="Raleway Medium" pitchFamily="34" charset="-120"/>
              </a:rPr>
              <a:t> people think, but </a:t>
            </a:r>
            <a:r>
              <a:rPr lang="en-US" sz="1700" i="1" dirty="0">
                <a:solidFill>
                  <a:srgbClr val="000000"/>
                </a:solidFill>
                <a:latin typeface="Raleway Medium" pitchFamily="34" charset="0"/>
                <a:ea typeface="Raleway Medium" pitchFamily="34" charset="-122"/>
                <a:cs typeface="Raleway Medium" pitchFamily="34" charset="-120"/>
              </a:rPr>
              <a:t>why</a:t>
            </a:r>
            <a:r>
              <a:rPr lang="en-US" sz="1700" dirty="0">
                <a:solidFill>
                  <a:srgbClr val="000000"/>
                </a:solidFill>
                <a:latin typeface="Raleway Medium" pitchFamily="34" charset="0"/>
                <a:ea typeface="Raleway Medium" pitchFamily="34" charset="-122"/>
                <a:cs typeface="Raleway Medium" pitchFamily="34" charset="-120"/>
              </a:rPr>
              <a:t> — uncovering attitudes, motivations, and nuances that no pre-set category could capture.</a:t>
            </a:r>
            <a:endParaRPr lang="en-US" sz="1700" dirty="0"/>
          </a:p>
        </p:txBody>
      </p:sp>
      <p:sp>
        <p:nvSpPr>
          <p:cNvPr id="7" name="Text 5"/>
          <p:cNvSpPr/>
          <p:nvPr/>
        </p:nvSpPr>
        <p:spPr>
          <a:xfrm>
            <a:off x="6921222" y="2824996"/>
            <a:ext cx="3787140" cy="305991"/>
          </a:xfrm>
          <a:prstGeom prst="rect">
            <a:avLst/>
          </a:prstGeom>
          <a:noFill/>
          <a:ln/>
        </p:spPr>
        <p:txBody>
          <a:bodyPr wrap="none" lIns="0" tIns="0" rIns="0" bIns="0" rtlCol="0" anchor="t"/>
          <a:lstStyle/>
          <a:p>
            <a:pPr marL="0" indent="0" algn="l">
              <a:lnSpc>
                <a:spcPts val="2400"/>
              </a:lnSpc>
              <a:buNone/>
            </a:pPr>
            <a:r>
              <a:rPr lang="en-US" sz="1900" b="1" dirty="0">
                <a:solidFill>
                  <a:srgbClr val="FFE14D"/>
                </a:solidFill>
                <a:latin typeface="Comfortaa Bold" pitchFamily="34" charset="0"/>
                <a:ea typeface="Comfortaa Bold" pitchFamily="34" charset="-122"/>
                <a:cs typeface="Comfortaa Bold" pitchFamily="34" charset="-120"/>
              </a:rPr>
              <a:t>When to Use Open Questions</a:t>
            </a:r>
            <a:endParaRPr lang="en-US" sz="1900" dirty="0"/>
          </a:p>
        </p:txBody>
      </p:sp>
      <p:sp>
        <p:nvSpPr>
          <p:cNvPr id="8" name="Text 6"/>
          <p:cNvSpPr/>
          <p:nvPr/>
        </p:nvSpPr>
        <p:spPr>
          <a:xfrm>
            <a:off x="6921222" y="3351252"/>
            <a:ext cx="6835616" cy="2345650"/>
          </a:xfrm>
          <a:prstGeom prst="rect">
            <a:avLst/>
          </a:prstGeom>
          <a:noFill/>
          <a:ln/>
        </p:spPr>
        <p:txBody>
          <a:bodyPr wrap="square" lIns="0" tIns="0" rIns="0" bIns="0" rtlCol="0" anchor="t"/>
          <a:lstStyle/>
          <a:p>
            <a:pPr marL="342900" indent="-342900" algn="l">
              <a:lnSpc>
                <a:spcPts val="2750"/>
              </a:lnSpc>
              <a:buSzPct val="100000"/>
              <a:buChar char="•"/>
            </a:pPr>
            <a:r>
              <a:rPr lang="en-US" sz="1700" dirty="0">
                <a:solidFill>
                  <a:srgbClr val="D7D4CC"/>
                </a:solidFill>
                <a:latin typeface="Raleway Medium" pitchFamily="34" charset="0"/>
                <a:ea typeface="Raleway Medium" pitchFamily="34" charset="-122"/>
                <a:cs typeface="Raleway Medium" pitchFamily="34" charset="-120"/>
              </a:rPr>
              <a:t>Exploratory research where you don't yet know the range of possible answers</a:t>
            </a:r>
            <a:endParaRPr lang="en-US" sz="1700" dirty="0"/>
          </a:p>
          <a:p>
            <a:pPr marL="342900" indent="-342900" algn="l">
              <a:lnSpc>
                <a:spcPts val="2750"/>
              </a:lnSpc>
              <a:buSzPct val="100000"/>
              <a:buChar char="•"/>
            </a:pPr>
            <a:r>
              <a:rPr lang="en-US" sz="1700" dirty="0">
                <a:solidFill>
                  <a:srgbClr val="D7D4CC"/>
                </a:solidFill>
                <a:latin typeface="Raleway Medium" pitchFamily="34" charset="0"/>
                <a:ea typeface="Raleway Medium" pitchFamily="34" charset="-122"/>
                <a:cs typeface="Raleway Medium" pitchFamily="34" charset="-120"/>
              </a:rPr>
              <a:t>Sensitive or complex topics that require personal elaboration</a:t>
            </a:r>
            <a:endParaRPr lang="en-US" sz="1700" dirty="0"/>
          </a:p>
          <a:p>
            <a:pPr marL="342900" indent="-342900" algn="l">
              <a:lnSpc>
                <a:spcPts val="2750"/>
              </a:lnSpc>
              <a:buSzPct val="100000"/>
              <a:buChar char="•"/>
            </a:pPr>
            <a:r>
              <a:rPr lang="en-US" sz="1700" dirty="0">
                <a:solidFill>
                  <a:srgbClr val="D7D4CC"/>
                </a:solidFill>
                <a:latin typeface="Raleway Medium" pitchFamily="34" charset="0"/>
                <a:ea typeface="Raleway Medium" pitchFamily="34" charset="-122"/>
                <a:cs typeface="Raleway Medium" pitchFamily="34" charset="-120"/>
              </a:rPr>
              <a:t>Follow-up probes after closed questions to explain responses</a:t>
            </a:r>
            <a:endParaRPr lang="en-US" sz="1700" dirty="0"/>
          </a:p>
          <a:p>
            <a:pPr marL="342900" indent="-342900" algn="l">
              <a:lnSpc>
                <a:spcPts val="2750"/>
              </a:lnSpc>
              <a:buSzPct val="100000"/>
              <a:buChar char="•"/>
            </a:pPr>
            <a:r>
              <a:rPr lang="en-US" sz="1700" dirty="0">
                <a:solidFill>
                  <a:srgbClr val="D7D4CC"/>
                </a:solidFill>
                <a:latin typeface="Raleway Medium" pitchFamily="34" charset="0"/>
                <a:ea typeface="Raleway Medium" pitchFamily="34" charset="-122"/>
                <a:cs typeface="Raleway Medium" pitchFamily="34" charset="-120"/>
              </a:rPr>
              <a:t>Studies focused on understanding experience, meaning, or process</a:t>
            </a:r>
            <a:endParaRPr lang="en-US"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81063" y="1532811"/>
            <a:ext cx="6481643" cy="611981"/>
          </a:xfrm>
          <a:prstGeom prst="rect">
            <a:avLst/>
          </a:prstGeom>
          <a:noFill/>
          <a:ln/>
        </p:spPr>
        <p:txBody>
          <a:bodyPr wrap="none" lIns="0" tIns="0" rIns="0" bIns="0" rtlCol="0" anchor="t"/>
          <a:lstStyle/>
          <a:p>
            <a:pPr marL="0" indent="0" algn="l">
              <a:lnSpc>
                <a:spcPts val="4800"/>
              </a:lnSpc>
              <a:buNone/>
            </a:pPr>
            <a:r>
              <a:rPr lang="en-US" sz="3850" b="1" dirty="0">
                <a:solidFill>
                  <a:srgbClr val="FFE14D"/>
                </a:solidFill>
                <a:latin typeface="Comfortaa Bold" pitchFamily="34" charset="0"/>
                <a:ea typeface="Comfortaa Bold" pitchFamily="34" charset="-122"/>
                <a:cs typeface="Comfortaa Bold" pitchFamily="34" charset="-120"/>
              </a:rPr>
              <a:t>Open Questions — </a:t>
            </a:r>
            <a:r>
              <a:rPr lang="en-US" sz="3850" b="1" dirty="0">
                <a:solidFill>
                  <a:srgbClr val="C0392B"/>
                </a:solidFill>
                <a:latin typeface="Comfortaa Bold" pitchFamily="34" charset="0"/>
                <a:ea typeface="Comfortaa Bold" pitchFamily="34" charset="-122"/>
                <a:cs typeface="Comfortaa Bold" pitchFamily="34" charset="-120"/>
              </a:rPr>
              <a:t>Limits</a:t>
            </a:r>
            <a:endParaRPr lang="en-US" sz="3850" dirty="0"/>
          </a:p>
        </p:txBody>
      </p:sp>
      <p:sp>
        <p:nvSpPr>
          <p:cNvPr id="3" name="Shape 1"/>
          <p:cNvSpPr/>
          <p:nvPr/>
        </p:nvSpPr>
        <p:spPr>
          <a:xfrm>
            <a:off x="881063" y="2585323"/>
            <a:ext cx="4142542" cy="4111466"/>
          </a:xfrm>
          <a:prstGeom prst="roundRect">
            <a:avLst>
              <a:gd name="adj" fmla="val 3558"/>
            </a:avLst>
          </a:prstGeom>
          <a:solidFill>
            <a:srgbClr val="27272B"/>
          </a:solidFill>
          <a:ln w="30480">
            <a:solidFill>
              <a:srgbClr val="5F5F63"/>
            </a:solidFill>
            <a:prstDash val="solid"/>
          </a:ln>
        </p:spPr>
        <p:txBody>
          <a:bodyPr/>
          <a:lstStyle/>
          <a:p>
            <a:endParaRPr lang="sk-SK"/>
          </a:p>
        </p:txBody>
      </p:sp>
      <p:sp>
        <p:nvSpPr>
          <p:cNvPr id="4" name="Shape 2"/>
          <p:cNvSpPr/>
          <p:nvPr/>
        </p:nvSpPr>
        <p:spPr>
          <a:xfrm>
            <a:off x="850583" y="2585323"/>
            <a:ext cx="121920" cy="4111466"/>
          </a:xfrm>
          <a:prstGeom prst="roundRect">
            <a:avLst>
              <a:gd name="adj" fmla="val 271033"/>
            </a:avLst>
          </a:prstGeom>
          <a:solidFill>
            <a:srgbClr val="FFE14D"/>
          </a:solidFill>
          <a:ln/>
        </p:spPr>
        <p:txBody>
          <a:bodyPr/>
          <a:lstStyle/>
          <a:p>
            <a:endParaRPr lang="sk-SK"/>
          </a:p>
        </p:txBody>
      </p:sp>
      <p:sp>
        <p:nvSpPr>
          <p:cNvPr id="5" name="Text 3"/>
          <p:cNvSpPr/>
          <p:nvPr/>
        </p:nvSpPr>
        <p:spPr>
          <a:xfrm>
            <a:off x="1223248" y="2836069"/>
            <a:ext cx="3434239"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Time-Consuming to Collect</a:t>
            </a:r>
            <a:endParaRPr lang="en-US" sz="1900" dirty="0"/>
          </a:p>
        </p:txBody>
      </p:sp>
      <p:sp>
        <p:nvSpPr>
          <p:cNvPr id="6" name="Text 4"/>
          <p:cNvSpPr/>
          <p:nvPr/>
        </p:nvSpPr>
        <p:spPr>
          <a:xfrm>
            <a:off x="1223248" y="3274219"/>
            <a:ext cx="3549610" cy="1762125"/>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Open questions take longer for respondents to complete. This can reduce participation rates and result in a smaller, potentially less representative sample size.</a:t>
            </a:r>
            <a:endParaRPr lang="en-US" sz="1700" dirty="0"/>
          </a:p>
        </p:txBody>
      </p:sp>
      <p:sp>
        <p:nvSpPr>
          <p:cNvPr id="7" name="Shape 5"/>
          <p:cNvSpPr/>
          <p:nvPr/>
        </p:nvSpPr>
        <p:spPr>
          <a:xfrm>
            <a:off x="5243870" y="2585323"/>
            <a:ext cx="4142542" cy="4111466"/>
          </a:xfrm>
          <a:prstGeom prst="roundRect">
            <a:avLst>
              <a:gd name="adj" fmla="val 3558"/>
            </a:avLst>
          </a:prstGeom>
          <a:solidFill>
            <a:srgbClr val="27272B"/>
          </a:solidFill>
          <a:ln w="30480">
            <a:solidFill>
              <a:srgbClr val="5F5F63"/>
            </a:solidFill>
            <a:prstDash val="solid"/>
          </a:ln>
        </p:spPr>
        <p:txBody>
          <a:bodyPr/>
          <a:lstStyle/>
          <a:p>
            <a:endParaRPr lang="sk-SK"/>
          </a:p>
        </p:txBody>
      </p:sp>
      <p:sp>
        <p:nvSpPr>
          <p:cNvPr id="8" name="Shape 6"/>
          <p:cNvSpPr/>
          <p:nvPr/>
        </p:nvSpPr>
        <p:spPr>
          <a:xfrm>
            <a:off x="5213390" y="2585323"/>
            <a:ext cx="121920" cy="4111466"/>
          </a:xfrm>
          <a:prstGeom prst="roundRect">
            <a:avLst>
              <a:gd name="adj" fmla="val 271033"/>
            </a:avLst>
          </a:prstGeom>
          <a:solidFill>
            <a:srgbClr val="FFE14D"/>
          </a:solidFill>
          <a:ln/>
        </p:spPr>
        <p:txBody>
          <a:bodyPr/>
          <a:lstStyle/>
          <a:p>
            <a:endParaRPr lang="sk-SK"/>
          </a:p>
        </p:txBody>
      </p:sp>
      <p:sp>
        <p:nvSpPr>
          <p:cNvPr id="9" name="Text 7"/>
          <p:cNvSpPr/>
          <p:nvPr/>
        </p:nvSpPr>
        <p:spPr>
          <a:xfrm>
            <a:off x="5586055" y="2836069"/>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Difficult to Analyze</a:t>
            </a:r>
            <a:endParaRPr lang="en-US" sz="1900" dirty="0"/>
          </a:p>
        </p:txBody>
      </p:sp>
      <p:sp>
        <p:nvSpPr>
          <p:cNvPr id="10" name="Text 8"/>
          <p:cNvSpPr/>
          <p:nvPr/>
        </p:nvSpPr>
        <p:spPr>
          <a:xfrm>
            <a:off x="5586055" y="3274219"/>
            <a:ext cx="3549610" cy="3171825"/>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Qualitative responses must be read, interpreted, and coded into categories — a process that is often subjective and time-intensive. Smith (1992) dedicated an entire book to thematic content analysis, outlining 14 different scoring systems for open-ended questions.</a:t>
            </a:r>
            <a:endParaRPr lang="en-US" sz="1700" dirty="0"/>
          </a:p>
        </p:txBody>
      </p:sp>
      <p:sp>
        <p:nvSpPr>
          <p:cNvPr id="11" name="Shape 9"/>
          <p:cNvSpPr/>
          <p:nvPr/>
        </p:nvSpPr>
        <p:spPr>
          <a:xfrm>
            <a:off x="9606677" y="2585323"/>
            <a:ext cx="4142542" cy="4111466"/>
          </a:xfrm>
          <a:prstGeom prst="roundRect">
            <a:avLst>
              <a:gd name="adj" fmla="val 3558"/>
            </a:avLst>
          </a:prstGeom>
          <a:solidFill>
            <a:srgbClr val="27272B"/>
          </a:solidFill>
          <a:ln w="30480">
            <a:solidFill>
              <a:srgbClr val="5F5F63"/>
            </a:solidFill>
            <a:prstDash val="solid"/>
          </a:ln>
        </p:spPr>
        <p:txBody>
          <a:bodyPr/>
          <a:lstStyle/>
          <a:p>
            <a:endParaRPr lang="sk-SK"/>
          </a:p>
        </p:txBody>
      </p:sp>
      <p:sp>
        <p:nvSpPr>
          <p:cNvPr id="12" name="Shape 10"/>
          <p:cNvSpPr/>
          <p:nvPr/>
        </p:nvSpPr>
        <p:spPr>
          <a:xfrm>
            <a:off x="9576197" y="2585323"/>
            <a:ext cx="121920" cy="4111466"/>
          </a:xfrm>
          <a:prstGeom prst="roundRect">
            <a:avLst>
              <a:gd name="adj" fmla="val 271033"/>
            </a:avLst>
          </a:prstGeom>
          <a:solidFill>
            <a:srgbClr val="FFE14D"/>
          </a:solidFill>
          <a:ln/>
        </p:spPr>
        <p:txBody>
          <a:bodyPr/>
          <a:lstStyle/>
          <a:p>
            <a:endParaRPr lang="sk-SK"/>
          </a:p>
        </p:txBody>
      </p:sp>
      <p:sp>
        <p:nvSpPr>
          <p:cNvPr id="13" name="Text 11"/>
          <p:cNvSpPr/>
          <p:nvPr/>
        </p:nvSpPr>
        <p:spPr>
          <a:xfrm>
            <a:off x="9948862" y="2836069"/>
            <a:ext cx="3549610" cy="611981"/>
          </a:xfrm>
          <a:prstGeom prst="rect">
            <a:avLst/>
          </a:prstGeom>
          <a:noFill/>
          <a:ln/>
        </p:spPr>
        <p:txBody>
          <a:bodyPr wrap="square" lIns="0" tIns="0" rIns="0" bIns="0" rtlCol="0" anchor="t"/>
          <a:lstStyle/>
          <a:p>
            <a:pPr marL="0" indent="0" algn="l">
              <a:lnSpc>
                <a:spcPts val="2400"/>
              </a:lnSpc>
              <a:buNone/>
            </a:pPr>
            <a:r>
              <a:rPr lang="en-US" sz="1900" b="1" dirty="0">
                <a:solidFill>
                  <a:srgbClr val="D7D4CC"/>
                </a:solidFill>
                <a:latin typeface="Comfortaa Bold" pitchFamily="34" charset="0"/>
                <a:ea typeface="Comfortaa Bold" pitchFamily="34" charset="-122"/>
                <a:cs typeface="Comfortaa Bold" pitchFamily="34" charset="-120"/>
              </a:rPr>
              <a:t>Not Suitable for All Respondents</a:t>
            </a:r>
            <a:endParaRPr lang="en-US" sz="1900" dirty="0"/>
          </a:p>
        </p:txBody>
      </p:sp>
      <p:sp>
        <p:nvSpPr>
          <p:cNvPr id="14" name="Text 12"/>
          <p:cNvSpPr/>
          <p:nvPr/>
        </p:nvSpPr>
        <p:spPr>
          <a:xfrm>
            <a:off x="9948862" y="3580209"/>
            <a:ext cx="3549610" cy="2466975"/>
          </a:xfrm>
          <a:prstGeom prst="rect">
            <a:avLst/>
          </a:prstGeom>
          <a:noFill/>
          <a:ln/>
        </p:spPr>
        <p:txBody>
          <a:bodyPr wrap="square" lIns="0" tIns="0" rIns="0" bIns="0" rtlCol="0" anchor="t"/>
          <a:lstStyle/>
          <a:p>
            <a:pPr marL="0" indent="0" algn="l">
              <a:lnSpc>
                <a:spcPts val="2750"/>
              </a:lnSpc>
              <a:buNone/>
            </a:pPr>
            <a:r>
              <a:rPr lang="en-US" sz="1700" dirty="0">
                <a:solidFill>
                  <a:srgbClr val="D7D4CC"/>
                </a:solidFill>
                <a:latin typeface="Raleway Medium" pitchFamily="34" charset="0"/>
                <a:ea typeface="Raleway Medium" pitchFamily="34" charset="-122"/>
                <a:cs typeface="Raleway Medium" pitchFamily="34" charset="-120"/>
              </a:rPr>
              <a:t>Open questions demand strong writing skills and the ability to articulate feelings verbally. They may disadvantage less educated respondents or those uncomfortable expressing themselves in writing.</a:t>
            </a:r>
            <a:endParaRPr lang="en-US" sz="17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2935</Words>
  <Application>Microsoft Office PowerPoint</Application>
  <PresentationFormat>Vlastná</PresentationFormat>
  <Paragraphs>234</Paragraphs>
  <Slides>27</Slides>
  <Notes>27</Notes>
  <HiddenSlides>0</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27</vt:i4>
      </vt:variant>
    </vt:vector>
  </HeadingPairs>
  <TitlesOfParts>
    <vt:vector size="32" baseType="lpstr">
      <vt:lpstr>Arial</vt:lpstr>
      <vt:lpstr>Comfortaa Light</vt:lpstr>
      <vt:lpstr>Comfortaa Bold</vt:lpstr>
      <vt:lpstr>Raleway Medium</vt:lpstr>
      <vt:lpstr>Office Theme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Jozef Palkovič</dc:creator>
  <cp:lastModifiedBy>Jozef Palkovič</cp:lastModifiedBy>
  <cp:revision>2</cp:revision>
  <dcterms:created xsi:type="dcterms:W3CDTF">2026-03-25T12:18:56Z</dcterms:created>
  <dcterms:modified xsi:type="dcterms:W3CDTF">2026-03-25T12:32:34Z</dcterms:modified>
</cp:coreProperties>
</file>