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9"/>
  </p:sldMasterIdLst>
  <p:notesMasterIdLst>
    <p:notesMasterId r:id="rId91"/>
  </p:notesMasterIdLst>
  <p:sldIdLst>
    <p:sldId id="269" r:id="rId10"/>
    <p:sldId id="324" r:id="rId11"/>
    <p:sldId id="277" r:id="rId12"/>
    <p:sldId id="278" r:id="rId13"/>
    <p:sldId id="256" r:id="rId14"/>
    <p:sldId id="279" r:id="rId15"/>
    <p:sldId id="257" r:id="rId16"/>
    <p:sldId id="348" r:id="rId17"/>
    <p:sldId id="267" r:id="rId18"/>
    <p:sldId id="280" r:id="rId19"/>
    <p:sldId id="281" r:id="rId20"/>
    <p:sldId id="282" r:id="rId21"/>
    <p:sldId id="330" r:id="rId22"/>
    <p:sldId id="283" r:id="rId23"/>
    <p:sldId id="327" r:id="rId24"/>
    <p:sldId id="284" r:id="rId25"/>
    <p:sldId id="326" r:id="rId26"/>
    <p:sldId id="467" r:id="rId27"/>
    <p:sldId id="410" r:id="rId28"/>
    <p:sldId id="286" r:id="rId29"/>
    <p:sldId id="287" r:id="rId30"/>
    <p:sldId id="288" r:id="rId31"/>
    <p:sldId id="299" r:id="rId32"/>
    <p:sldId id="259" r:id="rId33"/>
    <p:sldId id="332" r:id="rId34"/>
    <p:sldId id="290" r:id="rId35"/>
    <p:sldId id="291" r:id="rId36"/>
    <p:sldId id="292" r:id="rId37"/>
    <p:sldId id="333" r:id="rId38"/>
    <p:sldId id="452" r:id="rId39"/>
    <p:sldId id="453" r:id="rId40"/>
    <p:sldId id="454" r:id="rId41"/>
    <p:sldId id="455" r:id="rId42"/>
    <p:sldId id="456" r:id="rId43"/>
    <p:sldId id="457" r:id="rId44"/>
    <p:sldId id="458" r:id="rId45"/>
    <p:sldId id="459" r:id="rId46"/>
    <p:sldId id="460" r:id="rId47"/>
    <p:sldId id="461" r:id="rId48"/>
    <p:sldId id="462" r:id="rId49"/>
    <p:sldId id="463" r:id="rId50"/>
    <p:sldId id="464" r:id="rId51"/>
    <p:sldId id="465" r:id="rId52"/>
    <p:sldId id="466" r:id="rId53"/>
    <p:sldId id="295" r:id="rId54"/>
    <p:sldId id="445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1" r:id="rId66"/>
    <p:sldId id="422" r:id="rId67"/>
    <p:sldId id="446" r:id="rId68"/>
    <p:sldId id="423" r:id="rId69"/>
    <p:sldId id="447" r:id="rId70"/>
    <p:sldId id="424" r:id="rId71"/>
    <p:sldId id="425" r:id="rId72"/>
    <p:sldId id="426" r:id="rId73"/>
    <p:sldId id="450" r:id="rId74"/>
    <p:sldId id="448" r:id="rId75"/>
    <p:sldId id="427" r:id="rId76"/>
    <p:sldId id="439" r:id="rId77"/>
    <p:sldId id="451" r:id="rId78"/>
    <p:sldId id="449" r:id="rId79"/>
    <p:sldId id="440" r:id="rId80"/>
    <p:sldId id="430" r:id="rId81"/>
    <p:sldId id="431" r:id="rId82"/>
    <p:sldId id="432" r:id="rId83"/>
    <p:sldId id="433" r:id="rId84"/>
    <p:sldId id="434" r:id="rId85"/>
    <p:sldId id="435" r:id="rId86"/>
    <p:sldId id="436" r:id="rId87"/>
    <p:sldId id="437" r:id="rId88"/>
    <p:sldId id="441" r:id="rId89"/>
    <p:sldId id="468" r:id="rId9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an feng" initials="t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707" autoAdjust="0"/>
  </p:normalViewPr>
  <p:slideViewPr>
    <p:cSldViewPr snapToGrid="0">
      <p:cViewPr varScale="1">
        <p:scale>
          <a:sx n="69" d="100"/>
          <a:sy n="69" d="100"/>
        </p:scale>
        <p:origin x="7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5" Type="http://schemas.openxmlformats.org/officeDocument/2006/relationships/customXml" Target="../customXml/item5.xml"/><Relationship Id="rId90" Type="http://schemas.openxmlformats.org/officeDocument/2006/relationships/slide" Target="slides/slide81.xml"/><Relationship Id="rId95" Type="http://schemas.openxmlformats.org/officeDocument/2006/relationships/theme" Target="theme/theme1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" Type="http://schemas.openxmlformats.org/officeDocument/2006/relationships/customXml" Target="../customXml/item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7" Type="http://schemas.openxmlformats.org/officeDocument/2006/relationships/customXml" Target="../customXml/item7.xml"/><Relationship Id="rId71" Type="http://schemas.openxmlformats.org/officeDocument/2006/relationships/slide" Target="slides/slide62.xml"/><Relationship Id="rId9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9E674-1952-4C2E-879E-E054DE6C14E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739E6-DB06-4E2C-9A73-BD9A0EF5A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6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739E6-DB06-4E2C-9A73-BD9A0EF5A8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0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739E6-DB06-4E2C-9A73-BD9A0EF5A8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38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739E6-DB06-4E2C-9A73-BD9A0EF5A80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4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38EE-F6E3-42AE-9F2C-F45C14C0A6B6}" type="datetime1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F505-B831-4BF7-8F63-B22129F95B54}" type="slidenum">
              <a:rPr lang="en-US" smtClean="0"/>
              <a:pPr/>
              <a:t>‹#›</a:t>
            </a:fld>
            <a:r>
              <a:rPr lang="en-US" smtClean="0"/>
              <a:t>/75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8AB7-B283-4F60-910B-76453620FF3C}" type="datetime1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F505-B831-4BF7-8F63-B22129F95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8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7BF-753E-483B-8FE1-4A259C7C8837}" type="datetime1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F505-B831-4BF7-8F63-B22129F95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6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AF48-B021-421E-8167-E6715ABA9751}" type="datetime1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AEA-9864-441B-861A-300E2BF13DBF}" type="slidenum">
              <a:rPr lang="en-US" smtClean="0"/>
              <a:pPr/>
              <a:t>‹#›</a:t>
            </a:fld>
            <a:r>
              <a:rPr lang="en-US" smtClean="0"/>
              <a:t>/75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69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7374-4E36-4EDE-8E46-5A8F47C3D2BC}" type="datetime1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E0BF505-B831-4BF7-8F63-B22129F95B54}" type="slidenum">
              <a:rPr lang="en-US" smtClean="0"/>
              <a:pPr/>
              <a:t>‹#›</a:t>
            </a:fld>
            <a:r>
              <a:rPr lang="en-US" smtClean="0"/>
              <a:t>/75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5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076C-4DF5-40FE-8D36-36BB3E9F9841}" type="datetime1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F505-B831-4BF7-8F63-B22129F95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AF97-B8F6-4467-9A51-2E82A3E0C500}" type="datetime1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F505-B831-4BF7-8F63-B22129F95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2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1A15-7FCB-4428-8B43-22652C32F916}" type="datetime1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F505-B831-4BF7-8F63-B22129F95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1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151A-31A4-40A6-8DED-572DA786EAF0}" type="datetime1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F505-B831-4BF7-8F63-B22129F95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2F3F-0457-49BD-B595-72DB50541D48}" type="datetime1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F505-B831-4BF7-8F63-B22129F95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8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6BBF-885C-423F-8642-0B93A98DAC35}" type="datetime1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F505-B831-4BF7-8F63-B22129F95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9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12AA-BCE8-4041-A530-CAF41D141796}" type="datetime1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BF505-B831-4BF7-8F63-B22129F95B54}" type="slidenum">
              <a:rPr lang="en-US" smtClean="0"/>
              <a:pPr/>
              <a:t>‹#›</a:t>
            </a:fld>
            <a:r>
              <a:rPr lang="en-US" smtClean="0"/>
              <a:t>/75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9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91.png"/><Relationship Id="rId4" Type="http://schemas.openxmlformats.org/officeDocument/2006/relationships/image" Target="../media/image6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0.png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1.png"/><Relationship Id="rId13" Type="http://schemas.openxmlformats.org/officeDocument/2006/relationships/image" Target="../media/image111.png"/><Relationship Id="rId3" Type="http://schemas.openxmlformats.org/officeDocument/2006/relationships/image" Target="../media/image1011.png"/><Relationship Id="rId7" Type="http://schemas.openxmlformats.org/officeDocument/2006/relationships/image" Target="../media/image780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830.png"/><Relationship Id="rId16" Type="http://schemas.openxmlformats.org/officeDocument/2006/relationships/image" Target="../media/image114.png"/><Relationship Id="rId20" Type="http://schemas.openxmlformats.org/officeDocument/2006/relationships/image" Target="../media/image7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1.png"/><Relationship Id="rId11" Type="http://schemas.openxmlformats.org/officeDocument/2006/relationships/image" Target="../media/image109.png"/><Relationship Id="rId5" Type="http://schemas.openxmlformats.org/officeDocument/2006/relationships/image" Target="../media/image1031.png"/><Relationship Id="rId15" Type="http://schemas.openxmlformats.org/officeDocument/2006/relationships/image" Target="../media/image790.png"/><Relationship Id="rId10" Type="http://schemas.openxmlformats.org/officeDocument/2006/relationships/image" Target="../media/image77.png"/><Relationship Id="rId19" Type="http://schemas.openxmlformats.org/officeDocument/2006/relationships/image" Target="../media/image860.png"/><Relationship Id="rId4" Type="http://schemas.openxmlformats.org/officeDocument/2006/relationships/image" Target="../media/image1021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hyperlink" Target="http://www-stat.wharton.upenn.edu/~steele/Courses/434/434Context/Co-integration/DrunkDogBoyfriendConintegration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10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8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7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png"/><Relationship Id="rId11" Type="http://schemas.openxmlformats.org/officeDocument/2006/relationships/image" Target="../media/image116.png"/><Relationship Id="rId5" Type="http://schemas.openxmlformats.org/officeDocument/2006/relationships/image" Target="../media/image103.png"/><Relationship Id="rId10" Type="http://schemas.openxmlformats.org/officeDocument/2006/relationships/image" Target="../media/image113.png"/><Relationship Id="rId4" Type="http://schemas.openxmlformats.org/officeDocument/2006/relationships/image" Target="../media/image940.png"/><Relationship Id="rId9" Type="http://schemas.openxmlformats.org/officeDocument/2006/relationships/image" Target="../media/image10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79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2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32.png"/><Relationship Id="rId2" Type="http://schemas.openxmlformats.org/officeDocument/2006/relationships/image" Target="../media/image7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6.png"/><Relationship Id="rId5" Type="http://schemas.openxmlformats.org/officeDocument/2006/relationships/image" Target="../media/image130.png"/><Relationship Id="rId4" Type="http://schemas.openxmlformats.org/officeDocument/2006/relationships/image" Target="../media/image11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46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41.png"/><Relationship Id="rId2" Type="http://schemas.openxmlformats.org/officeDocument/2006/relationships/image" Target="../media/image135.png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png"/><Relationship Id="rId11" Type="http://schemas.openxmlformats.org/officeDocument/2006/relationships/image" Target="../media/image133.png"/><Relationship Id="rId5" Type="http://schemas.openxmlformats.org/officeDocument/2006/relationships/image" Target="../media/image138.png"/><Relationship Id="rId15" Type="http://schemas.openxmlformats.org/officeDocument/2006/relationships/image" Target="../media/image14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0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50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Relationship Id="rId9" Type="http://schemas.openxmlformats.org/officeDocument/2006/relationships/image" Target="../media/image10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54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9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4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630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3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31.png"/><Relationship Id="rId7" Type="http://schemas.openxmlformats.org/officeDocument/2006/relationships/image" Target="../media/image178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70.png"/><Relationship Id="rId5" Type="http://schemas.openxmlformats.org/officeDocument/2006/relationships/image" Target="../media/image1760.png"/><Relationship Id="rId4" Type="http://schemas.openxmlformats.org/officeDocument/2006/relationships/image" Target="../media/image17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7" Type="http://schemas.openxmlformats.org/officeDocument/2006/relationships/image" Target="../media/image178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2.png"/><Relationship Id="rId5" Type="http://schemas.openxmlformats.org/officeDocument/2006/relationships/image" Target="../media/image1760.png"/><Relationship Id="rId4" Type="http://schemas.openxmlformats.org/officeDocument/2006/relationships/image" Target="../media/image17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7" Type="http://schemas.openxmlformats.org/officeDocument/2006/relationships/image" Target="../media/image178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70.png"/><Relationship Id="rId5" Type="http://schemas.openxmlformats.org/officeDocument/2006/relationships/image" Target="../media/image176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77.png"/><Relationship Id="rId7" Type="http://schemas.openxmlformats.org/officeDocument/2006/relationships/image" Target="../media/image178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70.png"/><Relationship Id="rId5" Type="http://schemas.openxmlformats.org/officeDocument/2006/relationships/image" Target="../media/image1760.png"/><Relationship Id="rId10" Type="http://schemas.openxmlformats.org/officeDocument/2006/relationships/image" Target="../media/image176.png"/><Relationship Id="rId9" Type="http://schemas.openxmlformats.org/officeDocument/2006/relationships/image" Target="../media/image175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9.png"/><Relationship Id="rId4" Type="http://schemas.openxmlformats.org/officeDocument/2006/relationships/image" Target="../media/image18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90.png"/><Relationship Id="rId7" Type="http://schemas.openxmlformats.org/officeDocument/2006/relationships/image" Target="../media/image178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3.png"/><Relationship Id="rId5" Type="http://schemas.openxmlformats.org/officeDocument/2006/relationships/image" Target="../media/image176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works.com/help/econ/regarima-class.html" TargetMode="External"/><Relationship Id="rId3" Type="http://schemas.openxmlformats.org/officeDocument/2006/relationships/hyperlink" Target="http://cran.r-project.org/web/packages/vars/vignettes/vars.pdf" TargetMode="External"/><Relationship Id="rId7" Type="http://schemas.openxmlformats.org/officeDocument/2006/relationships/hyperlink" Target="http://www.mathworks.com/help/econ/vgxvar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pport.sas.com/documentation/cdl/en/etsug/66840/HTML/default/viewer.htm#etsug_whatsnew_sect022.htm" TargetMode="External"/><Relationship Id="rId5" Type="http://schemas.openxmlformats.org/officeDocument/2006/relationships/hyperlink" Target="http://support.sas.com/documentation/cdl/en/etsug/63939/HTML/default/viewer.htm#etsug_arima_sect019.htm" TargetMode="External"/><Relationship Id="rId4" Type="http://schemas.openxmlformats.org/officeDocument/2006/relationships/hyperlink" Target="https://www.tol-project.org/svn/tolp/OfficialTolArchiveNetwork/VarModel/Doc/Stability%20Analysis%20for%20VAR%20systems.pdf" TargetMode="Externa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4617" y="2562134"/>
            <a:ext cx="92548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In this presentation, we study the inter-relationships between several multivariate time series regression methods to provide guidance on when to use what method, and how to implement it in SAS, R, or </a:t>
            </a:r>
            <a:r>
              <a:rPr lang="en-US" sz="3200" dirty="0" err="1" smtClean="0"/>
              <a:t>Matlab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442463" y="548683"/>
            <a:ext cx="10468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Analysis of multivariate time series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672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982" y="296005"/>
            <a:ext cx="5940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/>
              <a:t>What if VAR(p) instead of VAR(1)?</a:t>
            </a:r>
            <a:endParaRPr lang="en-US" sz="32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23942" y="1507524"/>
                <a:ext cx="10618573" cy="4431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/>
                  <a:t>VAR(2)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000" smtClean="0"/>
                  <a:t>,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(0,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smtClean="0"/>
              </a:p>
              <a:p>
                <a:pPr algn="ctr"/>
                <a:endParaRPr lang="en-US" sz="200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 smtClean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/>
                  <a:t>Transform to VAR(1)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(2)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(2)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(2)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(2)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(1)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(1)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(1)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(1)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000" smtClean="0"/>
              </a:p>
              <a:p>
                <a:pPr algn="ctr"/>
                <a:endParaRPr lang="en-US" sz="200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 smtClean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/>
                  <a:t>Any VAR(p) could be transformed to VAR(1)</a:t>
                </a:r>
                <a:endParaRPr lang="en-US" sz="200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42" y="1507524"/>
                <a:ext cx="10618573" cy="4431149"/>
              </a:xfrm>
              <a:prstGeom prst="rect">
                <a:avLst/>
              </a:prstGeom>
              <a:blipFill rotWithShape="0">
                <a:blip r:embed="rId2"/>
                <a:stretch>
                  <a:fillRect l="-517" t="-688" b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613189" y="3542270"/>
            <a:ext cx="2833816" cy="14745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77030" y="5108426"/>
            <a:ext cx="236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Companion matrix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6727" y="117767"/>
                <a:ext cx="4856122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rgbClr val="FF0000"/>
                    </a:solidFill>
                  </a:rPr>
                  <a:t>VAR(p):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000" b="1" smtClean="0">
                    <a:solidFill>
                      <a:srgbClr val="FF0000"/>
                    </a:solidFill>
                  </a:rPr>
                  <a:t> </a:t>
                </a:r>
                <a:endParaRPr lang="en-US" sz="20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727" y="117767"/>
                <a:ext cx="4856122" cy="914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>
            <a:off x="1773932" y="1032167"/>
            <a:ext cx="847970" cy="790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047863" y="1032167"/>
            <a:ext cx="970382" cy="790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41299" y="1822366"/>
            <a:ext cx="1803017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Reduced form 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6736" y="1822366"/>
            <a:ext cx="1803017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Structural form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 rot="5400000">
            <a:off x="7467107" y="1578394"/>
            <a:ext cx="484632" cy="1216152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99094" y="1822366"/>
            <a:ext cx="1027462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ARDL</a:t>
            </a:r>
            <a:endParaRPr lang="en-US" sz="2000" b="1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96099" y="2612565"/>
            <a:ext cx="1188440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p-Down Arrow 16"/>
          <p:cNvSpPr/>
          <p:nvPr/>
        </p:nvSpPr>
        <p:spPr>
          <a:xfrm rot="5400000">
            <a:off x="3688210" y="1578394"/>
            <a:ext cx="484632" cy="1216152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8041894" y="480664"/>
                <a:ext cx="3789322" cy="10682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000" b="1">
                    <a:solidFill>
                      <a:srgbClr val="FF0000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000" b="1">
                    <a:solidFill>
                      <a:srgbClr val="FF0000"/>
                    </a:solidFill>
                  </a:rPr>
                  <a:t> could be both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2000" b="1">
                    <a:solidFill>
                      <a:srgbClr val="FF0000"/>
                    </a:solidFill>
                  </a:rPr>
                  <a:t> or both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2000" b="1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smtClean="0">
                    <a:solidFill>
                      <a:srgbClr val="FF0000"/>
                    </a:solidFill>
                  </a:rPr>
                  <a:t>Residuals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20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894" y="480664"/>
                <a:ext cx="3789322" cy="1068217"/>
              </a:xfrm>
              <a:prstGeom prst="roundRect">
                <a:avLst/>
              </a:prstGeom>
              <a:blipFill rotWithShape="0">
                <a:blip r:embed="rId3"/>
                <a:stretch>
                  <a:fillRect r="-801" b="-6780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858416" y="1668549"/>
            <a:ext cx="6139542" cy="106821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27" idx="0"/>
          </p:cNvCxnSpPr>
          <p:nvPr/>
        </p:nvCxnSpPr>
        <p:spPr>
          <a:xfrm flipH="1">
            <a:off x="1327510" y="2734354"/>
            <a:ext cx="1138102" cy="325929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3191" y="3060283"/>
                <a:ext cx="2388637" cy="14153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Conventional stationary VAR</a:t>
                </a:r>
                <a:endParaRPr lang="en-US" sz="200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1" y="3060283"/>
                <a:ext cx="2388637" cy="1415362"/>
              </a:xfrm>
              <a:prstGeom prst="rect">
                <a:avLst/>
              </a:prstGeom>
              <a:blipFill rotWithShape="0">
                <a:blip r:embed="rId4"/>
                <a:stretch>
                  <a:fillRect l="-2538" b="-3846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725433" y="3060283"/>
                <a:ext cx="2388637" cy="544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433" y="3060283"/>
                <a:ext cx="2388637" cy="544724"/>
              </a:xfrm>
              <a:prstGeom prst="rect">
                <a:avLst/>
              </a:prstGeom>
              <a:blipFill rotWithShape="0">
                <a:blip r:embed="rId5"/>
                <a:stretch>
                  <a:fillRect l="-2284" b="-5495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29" idx="0"/>
          </p:cNvCxnSpPr>
          <p:nvPr/>
        </p:nvCxnSpPr>
        <p:spPr>
          <a:xfrm>
            <a:off x="5402424" y="2734354"/>
            <a:ext cx="1517328" cy="325929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40" idx="0"/>
          </p:cNvCxnSpPr>
          <p:nvPr/>
        </p:nvCxnSpPr>
        <p:spPr>
          <a:xfrm flipH="1">
            <a:off x="4655977" y="3614259"/>
            <a:ext cx="1646312" cy="439414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2" idx="0"/>
          </p:cNvCxnSpPr>
          <p:nvPr/>
        </p:nvCxnSpPr>
        <p:spPr>
          <a:xfrm>
            <a:off x="7464490" y="3614259"/>
            <a:ext cx="1034604" cy="438465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621902" y="4053673"/>
                <a:ext cx="4068149" cy="1217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Doesn’t Exist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,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US" sz="200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Spurious Regression</a:t>
                </a:r>
              </a:p>
              <a:p>
                <a:pPr algn="ctr"/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902" y="4053673"/>
                <a:ext cx="4068149" cy="1217838"/>
              </a:xfrm>
              <a:prstGeom prst="rect">
                <a:avLst/>
              </a:prstGeom>
              <a:blipFill rotWithShape="0">
                <a:blip r:embed="rId6"/>
                <a:stretch>
                  <a:fillRect l="-1345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945273" y="4052724"/>
                <a:ext cx="3107642" cy="1217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Exist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,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US" sz="200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Error Correction Model</a:t>
                </a:r>
              </a:p>
              <a:p>
                <a:pPr algn="ctr"/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273" y="4052724"/>
                <a:ext cx="3107642" cy="1217838"/>
              </a:xfrm>
              <a:prstGeom prst="rect">
                <a:avLst/>
              </a:prstGeom>
              <a:blipFill rotWithShape="0">
                <a:blip r:embed="rId7"/>
                <a:stretch>
                  <a:fillRect l="-175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endCxn id="53" idx="0"/>
          </p:cNvCxnSpPr>
          <p:nvPr/>
        </p:nvCxnSpPr>
        <p:spPr>
          <a:xfrm flipH="1">
            <a:off x="6038302" y="5270562"/>
            <a:ext cx="1640792" cy="713847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316256" y="5984409"/>
            <a:ext cx="3444091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Only one cointegration 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Engle Granger test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387125" y="5982511"/>
            <a:ext cx="3444091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&gt; one cointegration 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VECM and Johansen test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8" name="Straight Arrow Connector 57"/>
          <p:cNvCxnSpPr>
            <a:endCxn id="57" idx="0"/>
          </p:cNvCxnSpPr>
          <p:nvPr/>
        </p:nvCxnSpPr>
        <p:spPr>
          <a:xfrm>
            <a:off x="9218645" y="5270562"/>
            <a:ext cx="890526" cy="711949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64" idx="2"/>
          </p:cNvCxnSpPr>
          <p:nvPr/>
        </p:nvCxnSpPr>
        <p:spPr>
          <a:xfrm flipV="1">
            <a:off x="11095494" y="3842772"/>
            <a:ext cx="115" cy="2139739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0210711" y="3114563"/>
            <a:ext cx="1769795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PCA </a:t>
            </a:r>
          </a:p>
          <a:p>
            <a:pPr algn="ctr"/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interpretation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6727" y="117767"/>
                <a:ext cx="4856122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solidFill>
                      <a:schemeClr val="tx1"/>
                    </a:solidFill>
                  </a:rPr>
                  <a:t>VAR(p):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727" y="117767"/>
                <a:ext cx="4856122" cy="914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>
            <a:off x="1773932" y="1032167"/>
            <a:ext cx="847970" cy="790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047863" y="1032167"/>
            <a:ext cx="970382" cy="790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41299" y="1822366"/>
            <a:ext cx="1803017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Reduced form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6736" y="1822366"/>
            <a:ext cx="1803017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Structural form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 rot="5400000">
            <a:off x="7467107" y="1578394"/>
            <a:ext cx="484632" cy="1216152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99094" y="1822366"/>
            <a:ext cx="1027462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ARDL</a:t>
            </a:r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96099" y="2612565"/>
            <a:ext cx="1188440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p-Down Arrow 16"/>
          <p:cNvSpPr/>
          <p:nvPr/>
        </p:nvSpPr>
        <p:spPr>
          <a:xfrm rot="5400000">
            <a:off x="3688210" y="1578394"/>
            <a:ext cx="484632" cy="1216152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8041894" y="480664"/>
                <a:ext cx="3789322" cy="10682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could be both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or both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Residuals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894" y="480664"/>
                <a:ext cx="3789322" cy="1068217"/>
              </a:xfrm>
              <a:prstGeom prst="roundRect">
                <a:avLst/>
              </a:prstGeom>
              <a:blipFill rotWithShape="0">
                <a:blip r:embed="rId3"/>
                <a:stretch>
                  <a:fillRect b="-6780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858416" y="1668549"/>
            <a:ext cx="6139542" cy="106821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27" idx="0"/>
          </p:cNvCxnSpPr>
          <p:nvPr/>
        </p:nvCxnSpPr>
        <p:spPr>
          <a:xfrm flipH="1">
            <a:off x="1260915" y="2734354"/>
            <a:ext cx="1204698" cy="3259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" y="3060283"/>
                <a:ext cx="2521828" cy="14153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smtClean="0">
                    <a:solidFill>
                      <a:srgbClr val="FF0000"/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000" b="1" smtClean="0">
                    <a:solidFill>
                      <a:srgbClr val="FF0000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000" b="1" smtClean="0">
                    <a:solidFill>
                      <a:srgbClr val="FF0000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2000" b="1" smtClean="0">
                  <a:solidFill>
                    <a:srgbClr val="FF0000"/>
                  </a:solidFill>
                </a:endParaRPr>
              </a:p>
              <a:p>
                <a:pPr algn="ctr"/>
                <a:endParaRPr lang="en-US" sz="2000" b="1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smtClean="0">
                    <a:solidFill>
                      <a:srgbClr val="FF0000"/>
                    </a:solidFill>
                  </a:rPr>
                  <a:t>Conventional stationary VAR</a:t>
                </a:r>
                <a:endParaRPr lang="en-US" sz="20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060283"/>
                <a:ext cx="2521828" cy="1415362"/>
              </a:xfrm>
              <a:prstGeom prst="rect">
                <a:avLst/>
              </a:prstGeom>
              <a:blipFill rotWithShape="0">
                <a:blip r:embed="rId4"/>
                <a:stretch>
                  <a:fillRect l="-2163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725433" y="3060283"/>
                <a:ext cx="2388637" cy="544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433" y="3060283"/>
                <a:ext cx="2388637" cy="544724"/>
              </a:xfrm>
              <a:prstGeom prst="rect">
                <a:avLst/>
              </a:prstGeom>
              <a:blipFill rotWithShape="0">
                <a:blip r:embed="rId5"/>
                <a:stretch>
                  <a:fillRect l="-2284" b="-5495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29" idx="0"/>
          </p:cNvCxnSpPr>
          <p:nvPr/>
        </p:nvCxnSpPr>
        <p:spPr>
          <a:xfrm>
            <a:off x="5402424" y="2734354"/>
            <a:ext cx="1517328" cy="325929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40" idx="0"/>
          </p:cNvCxnSpPr>
          <p:nvPr/>
        </p:nvCxnSpPr>
        <p:spPr>
          <a:xfrm flipH="1">
            <a:off x="4655977" y="3614259"/>
            <a:ext cx="1646312" cy="439414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2" idx="0"/>
          </p:cNvCxnSpPr>
          <p:nvPr/>
        </p:nvCxnSpPr>
        <p:spPr>
          <a:xfrm>
            <a:off x="7464490" y="3614259"/>
            <a:ext cx="1034604" cy="438465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621902" y="4053673"/>
                <a:ext cx="4068149" cy="1217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Doesn’t Exist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,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US" sz="200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Spurious Regression</a:t>
                </a:r>
              </a:p>
              <a:p>
                <a:pPr algn="ctr"/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902" y="4053673"/>
                <a:ext cx="4068149" cy="1217838"/>
              </a:xfrm>
              <a:prstGeom prst="rect">
                <a:avLst/>
              </a:prstGeom>
              <a:blipFill rotWithShape="0">
                <a:blip r:embed="rId6"/>
                <a:stretch>
                  <a:fillRect l="-1345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945273" y="4052724"/>
                <a:ext cx="3107642" cy="1217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Exist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,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US" sz="200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Error Correction Model</a:t>
                </a:r>
              </a:p>
              <a:p>
                <a:pPr algn="ctr"/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273" y="4052724"/>
                <a:ext cx="3107642" cy="1217838"/>
              </a:xfrm>
              <a:prstGeom prst="rect">
                <a:avLst/>
              </a:prstGeom>
              <a:blipFill rotWithShape="0">
                <a:blip r:embed="rId7"/>
                <a:stretch>
                  <a:fillRect l="-175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endCxn id="53" idx="0"/>
          </p:cNvCxnSpPr>
          <p:nvPr/>
        </p:nvCxnSpPr>
        <p:spPr>
          <a:xfrm flipH="1">
            <a:off x="6038302" y="5270562"/>
            <a:ext cx="1640792" cy="713847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316256" y="5984409"/>
            <a:ext cx="3444091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Only one cointegration 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Engle Granger test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387125" y="5982511"/>
            <a:ext cx="3444091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&gt; one cointegration 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VECM and Johansen test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8" name="Straight Arrow Connector 57"/>
          <p:cNvCxnSpPr>
            <a:endCxn id="57" idx="0"/>
          </p:cNvCxnSpPr>
          <p:nvPr/>
        </p:nvCxnSpPr>
        <p:spPr>
          <a:xfrm>
            <a:off x="9218645" y="5270562"/>
            <a:ext cx="890526" cy="711949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64" idx="2"/>
          </p:cNvCxnSpPr>
          <p:nvPr/>
        </p:nvCxnSpPr>
        <p:spPr>
          <a:xfrm flipV="1">
            <a:off x="11095494" y="3842772"/>
            <a:ext cx="115" cy="2139739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0210711" y="3114563"/>
            <a:ext cx="1769795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PCA </a:t>
            </a:r>
          </a:p>
          <a:p>
            <a:pPr algn="ctr"/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interpretation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0826" y="511271"/>
                <a:ext cx="7945335" cy="5249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Roots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sz="2000" dirty="0" smtClean="0"/>
                  <a:t> have modulus greater than 1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r>
                  <a:rPr lang="en-US" sz="2000" dirty="0" smtClean="0"/>
                  <a:t>Fitting function of stationary VAR:</a:t>
                </a:r>
              </a:p>
              <a:p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 err="1" smtClean="0"/>
                  <a:t>Matlab</a:t>
                </a:r>
                <a:r>
                  <a:rPr lang="en-US" sz="2000" dirty="0" smtClean="0"/>
                  <a:t>: </a:t>
                </a:r>
              </a:p>
              <a:p>
                <a:r>
                  <a:rPr lang="en-US" sz="2000" dirty="0" smtClean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   Spec </a:t>
                </a:r>
                <a:r>
                  <a:rPr lang="en-U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= </a:t>
                </a:r>
                <a:r>
                  <a:rPr lang="en-US" sz="2000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vgxset</a:t>
                </a:r>
                <a:r>
                  <a:rPr lang="en-U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(</a:t>
                </a:r>
                <a:r>
                  <a:rPr lang="en-US" sz="2000" dirty="0">
                    <a:solidFill>
                      <a:srgbClr val="A020F0"/>
                    </a:solidFill>
                    <a:latin typeface="Courier New" panose="02070309020205020404" pitchFamily="49" charset="0"/>
                  </a:rPr>
                  <a:t>'n</a:t>
                </a:r>
                <a:r>
                  <a:rPr lang="en-US" sz="2000" dirty="0" smtClean="0">
                    <a:solidFill>
                      <a:srgbClr val="A020F0"/>
                    </a:solidFill>
                    <a:latin typeface="Courier New" panose="02070309020205020404" pitchFamily="49" charset="0"/>
                  </a:rPr>
                  <a:t>'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,2,</a:t>
                </a:r>
                <a:r>
                  <a:rPr lang="en-US" sz="2000" dirty="0">
                    <a:solidFill>
                      <a:srgbClr val="A020F0"/>
                    </a:solidFill>
                    <a:latin typeface="Courier New" panose="02070309020205020404" pitchFamily="49" charset="0"/>
                  </a:rPr>
                  <a:t>'nAR'</a:t>
                </a:r>
                <a:r>
                  <a:rPr lang="en-U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,1,</a:t>
                </a:r>
                <a:r>
                  <a:rPr lang="en-US" sz="2000" dirty="0">
                    <a:solidFill>
                      <a:srgbClr val="A020F0"/>
                    </a:solidFill>
                    <a:latin typeface="Courier New" panose="02070309020205020404" pitchFamily="49" charset="0"/>
                  </a:rPr>
                  <a:t>'Constant'</a:t>
                </a:r>
                <a:r>
                  <a:rPr lang="en-U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,false);</a:t>
                </a:r>
              </a:p>
              <a:p>
                <a:r>
                  <a:rPr lang="en-US" sz="2000" dirty="0" smtClean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estSpec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= </a:t>
                </a:r>
                <a:r>
                  <a:rPr lang="en-US" sz="2000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vgxvarx</a:t>
                </a:r>
                <a:r>
                  <a:rPr lang="en-U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(</a:t>
                </a:r>
                <a:r>
                  <a:rPr lang="en-US" sz="2000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Spec,Y</a:t>
                </a:r>
                <a:r>
                  <a:rPr lang="en-U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);</a:t>
                </a:r>
              </a:p>
              <a:p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R Reduced form: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R Structural form: </a:t>
                </a:r>
              </a:p>
              <a:p>
                <a:endParaRPr lang="en-US" sz="2000" dirty="0"/>
              </a:p>
              <a:p>
                <a:pPr marL="285750" lvl="0" indent="-285750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SAS</a:t>
                </a:r>
                <a:r>
                  <a:rPr lang="en-US" sz="2000" dirty="0"/>
                  <a:t>:   </a:t>
                </a:r>
                <a:r>
                  <a:rPr lang="en-US" b="1" dirty="0">
                    <a:solidFill>
                      <a:srgbClr val="000080"/>
                    </a:solidFill>
                    <a:latin typeface="Courier New" panose="02070309020205020404" pitchFamily="49" charset="0"/>
                  </a:rPr>
                  <a:t>proc</a:t>
                </a:r>
                <a:r>
                  <a:rPr lang="en-US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rgbClr val="000080"/>
                    </a:solidFill>
                    <a:latin typeface="Courier New" panose="02070309020205020404" pitchFamily="49" charset="0"/>
                  </a:rPr>
                  <a:t>VARMAX</a:t>
                </a:r>
                <a:r>
                  <a:rPr lang="en-US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;</a:t>
                </a:r>
                <a:r>
                  <a:rPr lang="es-ES" dirty="0" err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model</a:t>
                </a:r>
                <a:r>
                  <a:rPr lang="es-ES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s-ES" dirty="0" smtClean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x y / </a:t>
                </a:r>
                <a:r>
                  <a:rPr lang="es-ES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p=</a:t>
                </a:r>
                <a:r>
                  <a:rPr lang="es-ES" b="1" dirty="0">
                    <a:solidFill>
                      <a:srgbClr val="008080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s-ES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s-ES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noint</a:t>
                </a:r>
                <a:r>
                  <a:rPr lang="es-ES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;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26" y="511271"/>
                <a:ext cx="7945335" cy="5249770"/>
              </a:xfrm>
              <a:prstGeom prst="rect">
                <a:avLst/>
              </a:prstGeom>
              <a:blipFill>
                <a:blip r:embed="rId2"/>
                <a:stretch>
                  <a:fillRect l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2893220" y="4100485"/>
            <a:ext cx="5756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fit  </a:t>
            </a:r>
            <a:r>
              <a:rPr lang="zh-CN" altLang="en-US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VAR(cbind(x,y), </a:t>
            </a:r>
            <a:r>
              <a:rPr lang="zh-CN" alt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 = 1, type = '</a:t>
            </a:r>
            <a:r>
              <a:rPr lang="zh-CN" alt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altLang="zh-CN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one</a:t>
            </a:r>
            <a:r>
              <a:rPr lang="zh-CN" alt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')</a:t>
            </a:r>
            <a:endParaRPr lang="zh-CN" altLang="en-US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93220" y="4469817"/>
            <a:ext cx="613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fit</a:t>
            </a:r>
            <a:r>
              <a:rPr lang="en-US" altLang="zh-CN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zh-CN" alt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zh-CN" alt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SVAR(</a:t>
            </a:r>
            <a:r>
              <a:rPr lang="zh-CN" alt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fit,</a:t>
            </a:r>
            <a:r>
              <a:rPr lang="zh-CN" alt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Amat </a:t>
            </a:r>
            <a:r>
              <a:rPr lang="zh-CN" altLang="en-US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zh-CN" altLang="en-US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matrix(c(1,</a:t>
            </a:r>
            <a:r>
              <a:rPr lang="en-US" altLang="zh-CN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zh-CN" altLang="en-US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altLang="zh-CN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zh-CN" altLang="en-US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,1),</a:t>
            </a:r>
            <a:r>
              <a:rPr lang="en-US" altLang="zh-CN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zh-CN" altLang="en-US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altLang="zh-CN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zh-CN" altLang="en-US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endParaRPr lang="zh-CN" altLang="en-US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9463659" y="4378253"/>
                <a:ext cx="1780990" cy="552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⇐</m:t>
                      </m:r>
                      <m:r>
                        <a:rPr lang="en-US" altLang="zh-CN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</m:t>
                      </m:r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659" y="4378253"/>
                <a:ext cx="1780990" cy="5524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0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6727" y="117767"/>
                <a:ext cx="4856122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solidFill>
                      <a:schemeClr val="tx1"/>
                    </a:solidFill>
                  </a:rPr>
                  <a:t>VAR(p):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727" y="117767"/>
                <a:ext cx="4856122" cy="914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>
            <a:off x="1773932" y="1032167"/>
            <a:ext cx="847970" cy="790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047863" y="1032167"/>
            <a:ext cx="970382" cy="790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41299" y="1822366"/>
            <a:ext cx="1803017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Reduced form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6736" y="1822366"/>
            <a:ext cx="1803017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Structural form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 rot="5400000">
            <a:off x="7467107" y="1578394"/>
            <a:ext cx="484632" cy="1216152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99094" y="1822366"/>
            <a:ext cx="1027462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ARDL</a:t>
            </a:r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96099" y="2612565"/>
            <a:ext cx="1188440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p-Down Arrow 16"/>
          <p:cNvSpPr/>
          <p:nvPr/>
        </p:nvSpPr>
        <p:spPr>
          <a:xfrm rot="5400000">
            <a:off x="3688210" y="1578394"/>
            <a:ext cx="484632" cy="1216152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8041894" y="480664"/>
                <a:ext cx="3789322" cy="10682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could be both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or both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Residuals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894" y="480664"/>
                <a:ext cx="3789322" cy="1068217"/>
              </a:xfrm>
              <a:prstGeom prst="roundRect">
                <a:avLst/>
              </a:prstGeom>
              <a:blipFill rotWithShape="0">
                <a:blip r:embed="rId3"/>
                <a:stretch>
                  <a:fillRect b="-6780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858416" y="1668549"/>
            <a:ext cx="6139542" cy="106821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27" idx="0"/>
          </p:cNvCxnSpPr>
          <p:nvPr/>
        </p:nvCxnSpPr>
        <p:spPr>
          <a:xfrm flipH="1">
            <a:off x="1327510" y="2734354"/>
            <a:ext cx="1138102" cy="3259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3191" y="3060283"/>
                <a:ext cx="2388637" cy="14153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smtClean="0">
                    <a:solidFill>
                      <a:schemeClr val="tx1"/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00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Conventional stationary VAR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1" y="3060283"/>
                <a:ext cx="2388637" cy="1415362"/>
              </a:xfrm>
              <a:prstGeom prst="rect">
                <a:avLst/>
              </a:prstGeom>
              <a:blipFill rotWithShape="0">
                <a:blip r:embed="rId4"/>
                <a:stretch>
                  <a:fillRect l="-2538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593493" y="3060283"/>
                <a:ext cx="2520578" cy="544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b="1" smtClean="0">
                  <a:solidFill>
                    <a:srgbClr val="FF0000"/>
                  </a:solidFill>
                </a:endParaRPr>
              </a:p>
              <a:p>
                <a:r>
                  <a:rPr lang="en-US" sz="2000" b="1" smtClean="0">
                    <a:solidFill>
                      <a:srgbClr val="FF0000"/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000" b="1" smtClean="0">
                    <a:solidFill>
                      <a:srgbClr val="FF0000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000" b="1" smtClean="0">
                    <a:solidFill>
                      <a:srgbClr val="FF0000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2000" b="1" smtClean="0">
                  <a:solidFill>
                    <a:srgbClr val="FF0000"/>
                  </a:solidFill>
                </a:endParaRPr>
              </a:p>
              <a:p>
                <a:pPr algn="ctr"/>
                <a:endParaRPr lang="en-US" sz="2000" b="1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493" y="3060283"/>
                <a:ext cx="2520578" cy="544724"/>
              </a:xfrm>
              <a:prstGeom prst="rect">
                <a:avLst/>
              </a:prstGeom>
              <a:blipFill rotWithShape="0">
                <a:blip r:embed="rId5"/>
                <a:stretch>
                  <a:fillRect l="-2410" b="-54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29" idx="0"/>
          </p:cNvCxnSpPr>
          <p:nvPr/>
        </p:nvCxnSpPr>
        <p:spPr>
          <a:xfrm>
            <a:off x="5402424" y="2734354"/>
            <a:ext cx="1451358" cy="3259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40" idx="0"/>
          </p:cNvCxnSpPr>
          <p:nvPr/>
        </p:nvCxnSpPr>
        <p:spPr>
          <a:xfrm flipH="1">
            <a:off x="4655977" y="3614259"/>
            <a:ext cx="1646312" cy="439414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2" idx="0"/>
          </p:cNvCxnSpPr>
          <p:nvPr/>
        </p:nvCxnSpPr>
        <p:spPr>
          <a:xfrm>
            <a:off x="7464490" y="3614259"/>
            <a:ext cx="1034604" cy="438465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621902" y="4053673"/>
                <a:ext cx="4068149" cy="1217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Doesn’t Exist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,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US" sz="200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Spurious Regression</a:t>
                </a:r>
              </a:p>
              <a:p>
                <a:pPr algn="ctr"/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902" y="4053673"/>
                <a:ext cx="4068149" cy="1217838"/>
              </a:xfrm>
              <a:prstGeom prst="rect">
                <a:avLst/>
              </a:prstGeom>
              <a:blipFill rotWithShape="0">
                <a:blip r:embed="rId6"/>
                <a:stretch>
                  <a:fillRect l="-1345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945273" y="4052724"/>
                <a:ext cx="3107642" cy="1217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Exist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,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US" sz="200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Error Correction Model</a:t>
                </a:r>
              </a:p>
              <a:p>
                <a:pPr algn="ctr"/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273" y="4052724"/>
                <a:ext cx="3107642" cy="1217838"/>
              </a:xfrm>
              <a:prstGeom prst="rect">
                <a:avLst/>
              </a:prstGeom>
              <a:blipFill rotWithShape="0">
                <a:blip r:embed="rId7"/>
                <a:stretch>
                  <a:fillRect l="-175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endCxn id="53" idx="0"/>
          </p:cNvCxnSpPr>
          <p:nvPr/>
        </p:nvCxnSpPr>
        <p:spPr>
          <a:xfrm flipH="1">
            <a:off x="6038302" y="5270562"/>
            <a:ext cx="1640792" cy="713847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316256" y="5984409"/>
            <a:ext cx="3444091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Only one cointegration 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Engle Granger test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387125" y="5982511"/>
            <a:ext cx="3444091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&gt; one cointegration 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VECM and Johansen test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8" name="Straight Arrow Connector 57"/>
          <p:cNvCxnSpPr>
            <a:endCxn id="57" idx="0"/>
          </p:cNvCxnSpPr>
          <p:nvPr/>
        </p:nvCxnSpPr>
        <p:spPr>
          <a:xfrm>
            <a:off x="9218645" y="5270562"/>
            <a:ext cx="890526" cy="711949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64" idx="2"/>
          </p:cNvCxnSpPr>
          <p:nvPr/>
        </p:nvCxnSpPr>
        <p:spPr>
          <a:xfrm flipV="1">
            <a:off x="11095494" y="3842772"/>
            <a:ext cx="115" cy="2139739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0210711" y="3114563"/>
            <a:ext cx="1769795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PCA </a:t>
            </a:r>
          </a:p>
          <a:p>
            <a:pPr algn="ctr"/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interpretation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8499095" y="3114563"/>
            <a:ext cx="1553820" cy="612648"/>
          </a:xfrm>
          <a:prstGeom prst="wedgeRectCallout">
            <a:avLst>
              <a:gd name="adj1" fmla="val -153806"/>
              <a:gd name="adj2" fmla="val 518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Engle Granger</a:t>
            </a:r>
          </a:p>
          <a:p>
            <a:pPr algn="ctr"/>
            <a:r>
              <a:rPr lang="en-US" b="1" smtClean="0">
                <a:solidFill>
                  <a:srgbClr val="FF0000"/>
                </a:solidFill>
              </a:rPr>
              <a:t>test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9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836" y="11282"/>
            <a:ext cx="4140931" cy="5624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24" y="11282"/>
            <a:ext cx="4140931" cy="5624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7836" y="5635532"/>
            <a:ext cx="4140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Clive Granger (1934 – 2009)</a:t>
            </a:r>
          </a:p>
          <a:p>
            <a:r>
              <a:rPr lang="en-US" smtClean="0"/>
              <a:t>British economist, taught at University of Nottinghan in Britain &amp; University of California, San Diego in US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5123" y="5635531"/>
            <a:ext cx="4140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Robert F. Engle (born in 1942)</a:t>
            </a:r>
          </a:p>
          <a:p>
            <a:r>
              <a:rPr lang="en-US" dirty="0" smtClean="0"/>
              <a:t>American economist, </a:t>
            </a:r>
            <a:r>
              <a:rPr lang="en-US" dirty="0"/>
              <a:t> currently teaches </a:t>
            </a:r>
            <a:r>
              <a:rPr lang="en-US" dirty="0" smtClean="0"/>
              <a:t>at New York University, Stern School of Business</a:t>
            </a:r>
            <a:r>
              <a:rPr lang="en-US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50548" y="2552756"/>
            <a:ext cx="3034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shared Nobel Memorial Prize in Economic Sciences in 2003 for the methods of ARCH (Engle), and Co-integration (Granger) respectively.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3982" y="296005"/>
                <a:ext cx="11747194" cy="6273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/>
                  <a:t>Cointegration</a:t>
                </a:r>
                <a:r>
                  <a:rPr lang="en-US" sz="3200" b="1" dirty="0" smtClean="0"/>
                  <a:t>:</a:t>
                </a:r>
              </a:p>
              <a:p>
                <a:endParaRPr lang="en-US" sz="3200" b="1" dirty="0" smtClean="0"/>
              </a:p>
              <a:p>
                <a:r>
                  <a:rPr lang="en-US" sz="2000" dirty="0" smtClean="0"/>
                  <a:t>There are two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 smtClean="0"/>
                  <a:t> series,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, if there exists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s.t.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 smtClean="0"/>
                  <a:t>, we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 are </a:t>
                </a:r>
                <a:r>
                  <a:rPr lang="en-US" sz="2000" dirty="0" err="1" smtClean="0"/>
                  <a:t>cointegrated</a:t>
                </a:r>
                <a:r>
                  <a:rPr lang="en-US" sz="2000" dirty="0" smtClean="0"/>
                  <a:t>, or there is one </a:t>
                </a:r>
                <a:r>
                  <a:rPr lang="en-US" sz="2000" dirty="0" err="1" smtClean="0"/>
                  <a:t>cointegrating</a:t>
                </a:r>
                <a:r>
                  <a:rPr lang="en-US" sz="2000" dirty="0" smtClean="0"/>
                  <a:t> 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, and the state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 smtClean="0"/>
                  <a:t> is called the long-run equilibrium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3200" b="1" dirty="0" smtClean="0"/>
                  <a:t>Test </a:t>
                </a:r>
                <a:r>
                  <a:rPr lang="en-US" sz="3200" b="1" dirty="0" err="1" smtClean="0"/>
                  <a:t>cointegration</a:t>
                </a:r>
                <a:r>
                  <a:rPr lang="en-US" sz="3200" b="1" dirty="0" smtClean="0"/>
                  <a:t>:</a:t>
                </a:r>
              </a:p>
              <a:p>
                <a:endParaRPr lang="en-US" sz="3200" b="1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Engle Granger test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2000" dirty="0" smtClean="0"/>
                  <a:t>Fit OLS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2000" dirty="0" smtClean="0"/>
                  <a:t>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 is I(0) or I(1)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 dirty="0" smtClean="0"/>
              </a:p>
              <a:p>
                <a:r>
                  <a:rPr lang="en-US" sz="3200" b="1" dirty="0" smtClean="0"/>
                  <a:t>How to test I(0) </a:t>
                </a:r>
                <a:r>
                  <a:rPr lang="en-US" sz="3200" b="1" dirty="0" err="1" smtClean="0"/>
                  <a:t>v.s</a:t>
                </a:r>
                <a:r>
                  <a:rPr lang="en-US" sz="3200" b="1" dirty="0" smtClean="0"/>
                  <a:t>. I(1):</a:t>
                </a:r>
              </a:p>
              <a:p>
                <a:endParaRPr lang="en-US" sz="2000" b="1" dirty="0"/>
              </a:p>
              <a:p>
                <a:r>
                  <a:rPr lang="en-US" sz="2000" dirty="0" smtClean="0"/>
                  <a:t>Dickey-Fuller test &amp; Augmented Dickey-Fuller test</a:t>
                </a: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2" y="296005"/>
                <a:ext cx="11747194" cy="6273064"/>
              </a:xfrm>
              <a:prstGeom prst="rect">
                <a:avLst/>
              </a:prstGeom>
              <a:blipFill rotWithShape="1">
                <a:blip r:embed="rId2"/>
                <a:stretch>
                  <a:fillRect l="-1349" t="-1263" r="-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0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8896896"/>
                  </p:ext>
                </p:extLst>
              </p:nvPr>
            </p:nvGraphicFramePr>
            <p:xfrm>
              <a:off x="248077" y="288708"/>
              <a:ext cx="11771870" cy="5827014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9828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890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Dickey Fuller test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smtClean="0"/>
                            <a:t>If there’s no drift or linear trend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mtClean="0"/>
                            <a:t>, 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mtClean="0"/>
                            <a:t> is white noise</a:t>
                          </a:r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buFont typeface="Wingdings" panose="05000000000000000000" pitchFamily="2" charset="2"/>
                            <a:buNone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: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: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&lt;1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en-US" smtClean="0"/>
                            <a:t> 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Under</a:t>
                          </a:r>
                          <a:r>
                            <a:rPr lang="en-US" baseline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mtClean="0"/>
                            <a:t> is a random</a:t>
                          </a:r>
                          <a:r>
                            <a:rPr lang="en-US" baseline="0" smtClean="0"/>
                            <a:t> walk, while under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mtClean="0"/>
                            <a:t> is stationary AR</a:t>
                          </a:r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Wingdings" panose="05000000000000000000" pitchFamily="2" charset="2"/>
                            <a:buNone/>
                          </a:pP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⇔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buFont typeface="Wingdings" panose="05000000000000000000" pitchFamily="2" charset="2"/>
                            <a:buNone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: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: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&lt;1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⇔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: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: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&lt;0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en-US" smtClean="0"/>
                            <a:t> 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mtClean="0"/>
                            <a:t>Under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𝑂𝐿𝑆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𝑆𝐸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𝑂𝐿𝑆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oMath>
                          </a14:m>
                          <a:r>
                            <a:rPr lang="en-US" smtClean="0"/>
                            <a:t> is not standard</a:t>
                          </a:r>
                          <a:r>
                            <a:rPr lang="en-US" baseline="0" smtClean="0"/>
                            <a:t> normal, and its limiting distribution is called Dickey-Fuller distribution, which doesn’t have closed form representation</a:t>
                          </a:r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smtClean="0"/>
                            <a:t>To capture the nonzero mean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mtClean="0"/>
                            <a:t>, 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mtClean="0"/>
                            <a:t> is white noise</a:t>
                          </a:r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Wingdings" panose="05000000000000000000" pitchFamily="2" charset="2"/>
                            <a:buChar char="§"/>
                          </a:pP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⇔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§"/>
                            <a:tabLst/>
                            <a:defRPr/>
                          </a:pPr>
                          <a:r>
                            <a:rPr lang="en-US" smtClean="0"/>
                            <a:t>To capture the nonzero mean &amp; linear trend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mtClean="0"/>
                            <a:t>, 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mtClean="0"/>
                            <a:t> is white noise</a:t>
                          </a:r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§"/>
                            <a:tabLst/>
                            <a:defRPr/>
                          </a:pPr>
                          <a:endParaRPr lang="en-US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⇔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§"/>
                            <a:tabLst/>
                            <a:defRPr/>
                          </a:pPr>
                          <a:endParaRPr lang="en-US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Courier New" panose="02070309020205020404" pitchFamily="49" charset="0"/>
                            <a:buChar char="o"/>
                            <a:tabLst/>
                            <a:defRPr/>
                          </a:pPr>
                          <a:r>
                            <a:rPr lang="en-US" smtClean="0"/>
                            <a:t>Nonzero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mtClean="0"/>
                            <a:t> indicates existence of drift</a:t>
                          </a:r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Courier New" panose="02070309020205020404" pitchFamily="49" charset="0"/>
                            <a:buChar char="o"/>
                            <a:tabLst/>
                            <a:defRPr/>
                          </a:pPr>
                          <a:r>
                            <a:rPr lang="en-US" smtClean="0"/>
                            <a:t>Nonzero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oMath>
                          </a14:m>
                          <a:r>
                            <a:rPr lang="en-US" smtClean="0"/>
                            <a:t> indicates existence of linear trend</a:t>
                          </a:r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Courier New" panose="02070309020205020404" pitchFamily="49" charset="0"/>
                            <a:buChar char="o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smtClean="0"/>
                            <a:t> means non-stationarity,</a:t>
                          </a:r>
                          <a:r>
                            <a:rPr lang="en-US" baseline="0" smtClean="0"/>
                            <a:t> and rejection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smtClean="0"/>
                            <a:t> indicates stationarity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en-US" smtClean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8896896"/>
                  </p:ext>
                </p:extLst>
              </p:nvPr>
            </p:nvGraphicFramePr>
            <p:xfrm>
              <a:off x="248077" y="288708"/>
              <a:ext cx="11771870" cy="5827014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982803"/>
                    <a:gridCol w="878906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Dickey Fuller test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smtClean="0"/>
                            <a:t>If there’s no drift or linear trend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3981" t="-62857" r="-69" b="-767619"/>
                          </a:stretch>
                        </a:blipFill>
                      </a:tcPr>
                    </a:tc>
                  </a:tr>
                  <a:tr h="7033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147414" r="-294490" b="-59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3981" t="-147414" r="-69" b="-59482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Wingdings" panose="05000000000000000000" pitchFamily="2" charset="2"/>
                            <a:buNone/>
                          </a:pP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3981" t="-478333" r="-69" b="-1050000"/>
                          </a:stretch>
                        </a:blipFill>
                      </a:tcPr>
                    </a:tc>
                  </a:tr>
                  <a:tr h="8056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260902" r="-294490" b="-37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3981" t="-260902" r="-69" b="-373684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smtClean="0"/>
                            <a:t>To capture the nonzero mean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3981" t="-457143" r="-69" b="-37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Wingdings" panose="05000000000000000000" pitchFamily="2" charset="2"/>
                            <a:buChar char="§"/>
                          </a:pP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3981" t="-959016" r="-69" b="-542623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§"/>
                            <a:tabLst/>
                            <a:defRPr/>
                          </a:pPr>
                          <a:r>
                            <a:rPr lang="en-US" smtClean="0"/>
                            <a:t>To capture the nonzero mean &amp; linear trend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3981" t="-615238" r="-69" b="-21523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§"/>
                            <a:tabLst/>
                            <a:defRPr/>
                          </a:pPr>
                          <a:endParaRPr lang="en-US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3981" t="-1231148" r="-69" b="-270492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§"/>
                            <a:tabLst/>
                            <a:defRPr/>
                          </a:pPr>
                          <a:endParaRPr lang="en-US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3981" t="-541333" r="-69" b="-1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467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8156813"/>
                  </p:ext>
                </p:extLst>
              </p:nvPr>
            </p:nvGraphicFramePr>
            <p:xfrm>
              <a:off x="265494" y="1542743"/>
              <a:ext cx="11771870" cy="3552571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9828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890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 Augmented</a:t>
                          </a:r>
                          <a:r>
                            <a:rPr lang="en-US" baseline="0" smtClean="0"/>
                            <a:t> </a:t>
                          </a:r>
                          <a:r>
                            <a:rPr lang="en-US" smtClean="0"/>
                            <a:t>Dickey </a:t>
                          </a:r>
                          <a:r>
                            <a:rPr lang="en-US" dirty="0" smtClean="0"/>
                            <a:t>Fuller test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marL="285750" indent="-285750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smtClean="0"/>
                            <a:t>DF</a:t>
                          </a:r>
                          <a:r>
                            <a:rPr lang="en-US" baseline="0" smtClean="0"/>
                            <a:t> test assumes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mtClean="0"/>
                            <a:t> is white noise, by adding enough</a:t>
                          </a:r>
                          <a:r>
                            <a:rPr lang="en-US" baseline="0" smtClean="0"/>
                            <a:t> lags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baseline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mtClean="0"/>
                            <a:t> on the</a:t>
                          </a:r>
                          <a:r>
                            <a:rPr lang="en-US" baseline="0" smtClean="0"/>
                            <a:t> right hand side, this property could be guaranteed approximately</a:t>
                          </a:r>
                          <a:r>
                            <a:rPr lang="en-US" smtClean="0"/>
                            <a:t> </a:t>
                          </a:r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marL="285750" indent="-285750" algn="l">
                            <a:buFont typeface="Wingdings" panose="05000000000000000000" pitchFamily="2" charset="2"/>
                            <a:buChar char="§"/>
                          </a:pP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mtClean="0"/>
                            <a:t> </a:t>
                          </a:r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buFont typeface="Wingdings" panose="05000000000000000000" pitchFamily="2" charset="2"/>
                            <a:buNone/>
                          </a:pPr>
                          <a:r>
                            <a:rPr lang="en-US" smtClean="0"/>
                            <a:t>How</a:t>
                          </a:r>
                          <a:r>
                            <a:rPr lang="en-US" baseline="0" smtClean="0"/>
                            <a:t> to choose # of lags?</a:t>
                          </a:r>
                          <a:r>
                            <a:rPr lang="en-US" smtClean="0"/>
                            <a:t> </a:t>
                          </a:r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Courier New" panose="02070309020205020404" pitchFamily="49" charset="0"/>
                            <a:buChar char="o"/>
                          </a:pPr>
                          <a:r>
                            <a:rPr lang="en-US" smtClean="0"/>
                            <a:t>Ng</a:t>
                          </a:r>
                          <a:r>
                            <a:rPr lang="en-US" baseline="0" smtClean="0"/>
                            <a:t> and Perron (1995): Set a upper bound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mtClean="0"/>
                            <a:t>, then decrease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mtClean="0"/>
                            <a:t> till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mtClean="0"/>
                            <a:t> is significant</a:t>
                          </a:r>
                        </a:p>
                        <a:p>
                          <a:pPr marL="285750" indent="-285750" algn="l">
                            <a:buFont typeface="Courier New" panose="02070309020205020404" pitchFamily="49" charset="0"/>
                            <a:buChar char="o"/>
                          </a:pPr>
                          <a:r>
                            <a:rPr lang="en-US" smtClean="0"/>
                            <a:t>Schwert (1989):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12∙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100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1/4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mtClean="0"/>
                            <a:t> is the number of data points</a:t>
                          </a:r>
                        </a:p>
                        <a:p>
                          <a:pPr marL="285750" indent="-285750" algn="l">
                            <a:buFont typeface="Courier New" panose="02070309020205020404" pitchFamily="49" charset="0"/>
                            <a:buChar char="o"/>
                          </a:pPr>
                          <a:r>
                            <a:rPr lang="en-US" smtClean="0"/>
                            <a:t>AIC, BIC, etc.</a:t>
                          </a:r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§"/>
                            <a:tabLst/>
                            <a:defRPr/>
                          </a:pPr>
                          <a:endParaRPr lang="en-US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Courier New" panose="02070309020205020404" pitchFamily="49" charset="0"/>
                            <a:buChar char="o"/>
                            <a:tabLst/>
                            <a:defRPr/>
                          </a:pPr>
                          <a:r>
                            <a:rPr lang="en-US" smtClean="0"/>
                            <a:t>Nonzero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mtClean="0"/>
                            <a:t> indicates existence of drift</a:t>
                          </a:r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Courier New" panose="02070309020205020404" pitchFamily="49" charset="0"/>
                            <a:buChar char="o"/>
                            <a:tabLst/>
                            <a:defRPr/>
                          </a:pPr>
                          <a:r>
                            <a:rPr lang="en-US" smtClean="0"/>
                            <a:t>Nonzero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oMath>
                          </a14:m>
                          <a:r>
                            <a:rPr lang="en-US" smtClean="0"/>
                            <a:t> indicates existence of linear trend</a:t>
                          </a:r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Courier New" panose="02070309020205020404" pitchFamily="49" charset="0"/>
                            <a:buChar char="o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smtClean="0"/>
                            <a:t> means non-stationarity,</a:t>
                          </a:r>
                          <a:r>
                            <a:rPr lang="en-US" baseline="0" smtClean="0"/>
                            <a:t> and rejection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smtClean="0"/>
                            <a:t> indicates stationarity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en-US" smtClean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8156813"/>
                  </p:ext>
                </p:extLst>
              </p:nvPr>
            </p:nvGraphicFramePr>
            <p:xfrm>
              <a:off x="265494" y="1542743"/>
              <a:ext cx="11771870" cy="3552571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982803"/>
                    <a:gridCol w="878906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 Augmented</a:t>
                          </a:r>
                          <a:r>
                            <a:rPr lang="en-US" baseline="0" smtClean="0"/>
                            <a:t> </a:t>
                          </a:r>
                          <a:r>
                            <a:rPr lang="en-US" smtClean="0"/>
                            <a:t>Dickey </a:t>
                          </a:r>
                          <a:r>
                            <a:rPr lang="en-US" dirty="0" smtClean="0"/>
                            <a:t>Fuller test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62178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60550" r="-52" b="-3935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</a:tr>
                  <a:tr h="42926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250000" r="-52" b="-51285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</a:tr>
                  <a:tr h="1175893">
                    <a:tc>
                      <a:txBody>
                        <a:bodyPr/>
                        <a:lstStyle/>
                        <a:p>
                          <a:pPr marL="0" indent="0" algn="ctr">
                            <a:buFont typeface="Wingdings" panose="05000000000000000000" pitchFamily="2" charset="2"/>
                            <a:buNone/>
                          </a:pPr>
                          <a:r>
                            <a:rPr lang="en-US" smtClean="0"/>
                            <a:t>How</a:t>
                          </a:r>
                          <a:r>
                            <a:rPr lang="en-US" baseline="0" smtClean="0"/>
                            <a:t> to choose # of lags?</a:t>
                          </a:r>
                          <a:r>
                            <a:rPr lang="en-US" smtClean="0"/>
                            <a:t> </a:t>
                          </a:r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3981" t="-126943" r="-69" b="-86010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§"/>
                            <a:tabLst/>
                            <a:defRPr/>
                          </a:pPr>
                          <a:endParaRPr lang="en-US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3981" t="-292000" r="-69" b="-1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087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1" y="2413338"/>
            <a:ext cx="85644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Matlab</a:t>
            </a:r>
            <a:r>
              <a:rPr lang="en-US" dirty="0" smtClean="0"/>
              <a:t>: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h,pvalue,stat,cValue,reg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] = egcitest(Y_new,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'test'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't2'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'creg'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'nc'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R:   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fit5 =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egcm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x,y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SAS:     </a:t>
            </a:r>
            <a:r>
              <a:rPr lang="en-US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AUTOREG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model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y = x/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nlag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stationarity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adf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1" y="1828563"/>
            <a:ext cx="1379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/>
              <a:t>EG test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5089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172634" y="2592443"/>
            <a:ext cx="3834882" cy="186612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Multivariate time series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0688" y="1375885"/>
            <a:ext cx="2743201" cy="105436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Vector AutoRegressive</a:t>
            </a:r>
          </a:p>
          <a:p>
            <a:pPr algn="ctr"/>
            <a:r>
              <a:rPr lang="en-US" sz="2000" smtClean="0">
                <a:solidFill>
                  <a:schemeClr val="tx1"/>
                </a:solidFill>
              </a:rPr>
              <a:t>(VAR)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24010" y="1375885"/>
            <a:ext cx="2743201" cy="10543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AutoRegressive Distributed Lag Model</a:t>
            </a:r>
          </a:p>
          <a:p>
            <a:pPr algn="ctr"/>
            <a:r>
              <a:rPr lang="en-US" sz="2000" smtClean="0">
                <a:solidFill>
                  <a:schemeClr val="tx1"/>
                </a:solidFill>
              </a:rPr>
              <a:t>(ARDL)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17788" y="4559026"/>
            <a:ext cx="2743201" cy="10543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Error Correction Model</a:t>
            </a:r>
          </a:p>
          <a:p>
            <a:pPr algn="ctr"/>
            <a:r>
              <a:rPr lang="en-US" sz="2000" smtClean="0">
                <a:solidFill>
                  <a:schemeClr val="tx1"/>
                </a:solidFill>
              </a:rPr>
              <a:t>(ECM)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0687" y="4559026"/>
            <a:ext cx="2743201" cy="10543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Vector Error Correction Model (VECM)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Left-Right-Up Arrow 12"/>
          <p:cNvSpPr/>
          <p:nvPr/>
        </p:nvSpPr>
        <p:spPr>
          <a:xfrm>
            <a:off x="4612691" y="4808776"/>
            <a:ext cx="3026293" cy="412629"/>
          </a:xfrm>
          <a:prstGeom prst="leftRigh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-Up Arrow 13"/>
          <p:cNvSpPr/>
          <p:nvPr/>
        </p:nvSpPr>
        <p:spPr>
          <a:xfrm flipV="1">
            <a:off x="4612690" y="1829352"/>
            <a:ext cx="3026293" cy="412881"/>
          </a:xfrm>
          <a:prstGeom prst="leftRigh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-Up Arrow 14"/>
          <p:cNvSpPr/>
          <p:nvPr/>
        </p:nvSpPr>
        <p:spPr>
          <a:xfrm rot="16200000" flipV="1">
            <a:off x="2253897" y="3287697"/>
            <a:ext cx="1803389" cy="412881"/>
          </a:xfrm>
          <a:prstGeom prst="leftRigh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-Up Arrow 15"/>
          <p:cNvSpPr/>
          <p:nvPr/>
        </p:nvSpPr>
        <p:spPr>
          <a:xfrm rot="16200000">
            <a:off x="8133557" y="3277004"/>
            <a:ext cx="1803389" cy="434266"/>
          </a:xfrm>
          <a:prstGeom prst="leftRigh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6727" y="117767"/>
                <a:ext cx="4856122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solidFill>
                      <a:schemeClr val="tx1"/>
                    </a:solidFill>
                  </a:rPr>
                  <a:t>VAR(p):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727" y="117767"/>
                <a:ext cx="4856122" cy="914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>
            <a:off x="1773932" y="1032167"/>
            <a:ext cx="847970" cy="790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047863" y="1032167"/>
            <a:ext cx="970382" cy="790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41299" y="1822366"/>
            <a:ext cx="1803017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Reduced form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6736" y="1822366"/>
            <a:ext cx="1803017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Structural form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 rot="5400000">
            <a:off x="7467107" y="1578394"/>
            <a:ext cx="484632" cy="1216152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99094" y="1822366"/>
            <a:ext cx="1027462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ARDL</a:t>
            </a:r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96099" y="2612565"/>
            <a:ext cx="1188440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p-Down Arrow 16"/>
          <p:cNvSpPr/>
          <p:nvPr/>
        </p:nvSpPr>
        <p:spPr>
          <a:xfrm rot="5400000">
            <a:off x="3688210" y="1578394"/>
            <a:ext cx="484632" cy="1216152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8041894" y="480664"/>
                <a:ext cx="3789322" cy="10682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could be both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or both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Residuals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894" y="480664"/>
                <a:ext cx="3789322" cy="1068217"/>
              </a:xfrm>
              <a:prstGeom prst="roundRect">
                <a:avLst/>
              </a:prstGeom>
              <a:blipFill rotWithShape="0">
                <a:blip r:embed="rId3"/>
                <a:stretch>
                  <a:fillRect b="-6780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858416" y="1668549"/>
            <a:ext cx="6139542" cy="106821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27" idx="0"/>
          </p:cNvCxnSpPr>
          <p:nvPr/>
        </p:nvCxnSpPr>
        <p:spPr>
          <a:xfrm flipH="1">
            <a:off x="1327510" y="2734354"/>
            <a:ext cx="1138102" cy="3259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3191" y="3060283"/>
                <a:ext cx="2388637" cy="14153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smtClean="0">
                    <a:solidFill>
                      <a:schemeClr val="tx1"/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00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Conventional stationary VAR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1" y="3060283"/>
                <a:ext cx="2388637" cy="1415362"/>
              </a:xfrm>
              <a:prstGeom prst="rect">
                <a:avLst/>
              </a:prstGeom>
              <a:blipFill rotWithShape="0">
                <a:blip r:embed="rId4"/>
                <a:stretch>
                  <a:fillRect l="-2538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725433" y="3060283"/>
                <a:ext cx="2388637" cy="544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tx1"/>
                  </a:solidFill>
                </a:endParaRPr>
              </a:p>
              <a:p>
                <a:r>
                  <a:rPr lang="en-US" sz="2000" smtClean="0">
                    <a:solidFill>
                      <a:schemeClr val="tx1"/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0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433" y="3060283"/>
                <a:ext cx="2388637" cy="544724"/>
              </a:xfrm>
              <a:prstGeom prst="rect">
                <a:avLst/>
              </a:prstGeom>
              <a:blipFill rotWithShape="0">
                <a:blip r:embed="rId5"/>
                <a:stretch>
                  <a:fillRect l="-2284" b="-54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29" idx="0"/>
          </p:cNvCxnSpPr>
          <p:nvPr/>
        </p:nvCxnSpPr>
        <p:spPr>
          <a:xfrm>
            <a:off x="5402424" y="2734354"/>
            <a:ext cx="1517328" cy="3259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40" idx="0"/>
          </p:cNvCxnSpPr>
          <p:nvPr/>
        </p:nvCxnSpPr>
        <p:spPr>
          <a:xfrm flipH="1">
            <a:off x="4655977" y="3614259"/>
            <a:ext cx="1646312" cy="4394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2" idx="0"/>
          </p:cNvCxnSpPr>
          <p:nvPr/>
        </p:nvCxnSpPr>
        <p:spPr>
          <a:xfrm>
            <a:off x="7464490" y="3614259"/>
            <a:ext cx="1034604" cy="438465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621902" y="4053673"/>
                <a:ext cx="4068149" cy="1217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b="1" smtClean="0">
                  <a:solidFill>
                    <a:srgbClr val="FF0000"/>
                  </a:solidFill>
                </a:endParaRPr>
              </a:p>
              <a:p>
                <a:r>
                  <a:rPr lang="en-US" sz="2000" b="1" smtClean="0">
                    <a:solidFill>
                      <a:srgbClr val="FF0000"/>
                    </a:solidFill>
                  </a:rPr>
                  <a:t>Doesn’t Exist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000" b="1" smtClean="0">
                    <a:solidFill>
                      <a:srgbClr val="FF0000"/>
                    </a:solidFill>
                  </a:rPr>
                  <a:t>,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2000" b="1" smtClean="0">
                  <a:solidFill>
                    <a:srgbClr val="FF0000"/>
                  </a:solidFill>
                </a:endParaRPr>
              </a:p>
              <a:p>
                <a:endParaRPr lang="en-US" sz="2000" b="1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smtClean="0">
                    <a:solidFill>
                      <a:srgbClr val="FF0000"/>
                    </a:solidFill>
                  </a:rPr>
                  <a:t>Spurious Regression</a:t>
                </a:r>
              </a:p>
              <a:p>
                <a:pPr algn="ctr"/>
                <a:endParaRPr lang="en-US" sz="2000" b="1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902" y="4053673"/>
                <a:ext cx="4068149" cy="1217838"/>
              </a:xfrm>
              <a:prstGeom prst="rect">
                <a:avLst/>
              </a:prstGeom>
              <a:blipFill rotWithShape="0">
                <a:blip r:embed="rId6"/>
                <a:stretch>
                  <a:fillRect l="-13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945273" y="4052724"/>
                <a:ext cx="3107642" cy="1217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Exist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,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US" sz="200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Error Correction Model</a:t>
                </a:r>
              </a:p>
              <a:p>
                <a:pPr algn="ctr"/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273" y="4052724"/>
                <a:ext cx="3107642" cy="1217838"/>
              </a:xfrm>
              <a:prstGeom prst="rect">
                <a:avLst/>
              </a:prstGeom>
              <a:blipFill rotWithShape="0">
                <a:blip r:embed="rId7"/>
                <a:stretch>
                  <a:fillRect l="-175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endCxn id="53" idx="0"/>
          </p:cNvCxnSpPr>
          <p:nvPr/>
        </p:nvCxnSpPr>
        <p:spPr>
          <a:xfrm flipH="1">
            <a:off x="6038302" y="5270562"/>
            <a:ext cx="1640792" cy="713847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316256" y="5984409"/>
            <a:ext cx="3444091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Only one cointegration 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Engle Granger test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387125" y="5982511"/>
            <a:ext cx="3444091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&gt; one cointegration 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VECM and Johansen test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8" name="Straight Arrow Connector 57"/>
          <p:cNvCxnSpPr>
            <a:endCxn id="57" idx="0"/>
          </p:cNvCxnSpPr>
          <p:nvPr/>
        </p:nvCxnSpPr>
        <p:spPr>
          <a:xfrm>
            <a:off x="9218645" y="5270562"/>
            <a:ext cx="890526" cy="711949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64" idx="2"/>
          </p:cNvCxnSpPr>
          <p:nvPr/>
        </p:nvCxnSpPr>
        <p:spPr>
          <a:xfrm flipV="1">
            <a:off x="11095494" y="3842772"/>
            <a:ext cx="115" cy="2139739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0210711" y="3114563"/>
            <a:ext cx="1769795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PCA </a:t>
            </a:r>
          </a:p>
          <a:p>
            <a:pPr algn="ctr"/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interpretation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8541" y="134241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smtClean="0"/>
              <a:t> </a:t>
            </a:r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8646" y="64530"/>
                <a:ext cx="10871948" cy="704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/>
                  <a:t>Spurious Regression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EG test indicates there’s no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s.t.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r>
                  <a:rPr lang="en-US" sz="2000" dirty="0" smtClean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: Monthly salary at Microsoft;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 smtClean="0"/>
                  <a:t> Population in an developing African city</a:t>
                </a:r>
              </a:p>
              <a:p>
                <a:endParaRPr lang="en-US" sz="2000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Two series are totally unrelated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 doesn’t cause each other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OLS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 will generate high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because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𝑐𝑜𝑟𝑟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is high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OLS is not reliable when spurious regression is present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r>
                  <a:rPr lang="en-US" sz="2000" dirty="0" err="1" smtClean="0"/>
                  <a:t>Matlab</a:t>
                </a:r>
                <a:r>
                  <a:rPr lang="en-US" sz="2000" dirty="0" smtClean="0"/>
                  <a:t>: </a:t>
                </a:r>
                <a:r>
                  <a:rPr lang="en-US" sz="2000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ToEstMd</a:t>
                </a:r>
                <a:r>
                  <a:rPr lang="en-U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= </a:t>
                </a:r>
                <a:r>
                  <a:rPr lang="en-US" sz="2000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regARIMA</a:t>
                </a:r>
                <a:r>
                  <a:rPr lang="en-U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(0,1,0);</a:t>
                </a:r>
              </a:p>
              <a:p>
                <a:r>
                  <a:rPr lang="en-US" sz="2000" dirty="0" smtClean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    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ToEstMd.Intercept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= 0;</a:t>
                </a:r>
              </a:p>
              <a:p>
                <a:r>
                  <a:rPr lang="es-ES" sz="2000" dirty="0" smtClean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     </a:t>
                </a:r>
                <a:r>
                  <a:rPr lang="es-ES" sz="2000" dirty="0" err="1" smtClean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EstMd</a:t>
                </a:r>
                <a:r>
                  <a:rPr lang="es-ES" sz="2000" dirty="0" smtClean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s-E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= </a:t>
                </a:r>
                <a:r>
                  <a:rPr lang="es-ES" sz="2000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estimate</a:t>
                </a:r>
                <a:r>
                  <a:rPr lang="es-E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(</a:t>
                </a:r>
                <a:r>
                  <a:rPr lang="es-ES" sz="2000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ToEstMd,Y</a:t>
                </a:r>
                <a:r>
                  <a:rPr lang="es-E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(:,3),</a:t>
                </a:r>
                <a:r>
                  <a:rPr lang="es-ES" sz="2000" dirty="0">
                    <a:solidFill>
                      <a:srgbClr val="A020F0"/>
                    </a:solidFill>
                    <a:latin typeface="Courier New" panose="02070309020205020404" pitchFamily="49" charset="0"/>
                  </a:rPr>
                  <a:t>'X'</a:t>
                </a:r>
                <a:r>
                  <a:rPr lang="es-E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,Y(:,1),</a:t>
                </a:r>
                <a:r>
                  <a:rPr lang="es-ES" sz="2000" dirty="0">
                    <a:solidFill>
                      <a:srgbClr val="A020F0"/>
                    </a:solidFill>
                    <a:latin typeface="Courier New" panose="02070309020205020404" pitchFamily="49" charset="0"/>
                  </a:rPr>
                  <a:t>'</a:t>
                </a:r>
                <a:r>
                  <a:rPr lang="es-ES" sz="2000" dirty="0" err="1">
                    <a:solidFill>
                      <a:srgbClr val="A020F0"/>
                    </a:solidFill>
                    <a:latin typeface="Courier New" panose="02070309020205020404" pitchFamily="49" charset="0"/>
                  </a:rPr>
                  <a:t>Display</a:t>
                </a:r>
                <a:r>
                  <a:rPr lang="es-ES" sz="2000" dirty="0">
                    <a:solidFill>
                      <a:srgbClr val="A020F0"/>
                    </a:solidFill>
                    <a:latin typeface="Courier New" panose="02070309020205020404" pitchFamily="49" charset="0"/>
                  </a:rPr>
                  <a:t>'</a:t>
                </a:r>
                <a:r>
                  <a:rPr lang="es-E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,</a:t>
                </a:r>
                <a:r>
                  <a:rPr lang="es-ES" sz="2000" dirty="0">
                    <a:solidFill>
                      <a:srgbClr val="A020F0"/>
                    </a:solidFill>
                    <a:latin typeface="Courier New" panose="02070309020205020404" pitchFamily="49" charset="0"/>
                  </a:rPr>
                  <a:t>'</a:t>
                </a:r>
                <a:r>
                  <a:rPr lang="es-ES" sz="2000" dirty="0" err="1">
                    <a:solidFill>
                      <a:srgbClr val="A020F0"/>
                    </a:solidFill>
                    <a:latin typeface="Courier New" panose="02070309020205020404" pitchFamily="49" charset="0"/>
                  </a:rPr>
                  <a:t>params</a:t>
                </a:r>
                <a:r>
                  <a:rPr lang="es-ES" sz="2000" dirty="0">
                    <a:solidFill>
                      <a:srgbClr val="A020F0"/>
                    </a:solidFill>
                    <a:latin typeface="Courier New" panose="02070309020205020404" pitchFamily="49" charset="0"/>
                  </a:rPr>
                  <a:t>'</a:t>
                </a:r>
                <a:r>
                  <a:rPr lang="es-E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);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R: </a:t>
                </a:r>
                <a:r>
                  <a:rPr lang="en-US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fit &lt;- </a:t>
                </a:r>
                <a:r>
                  <a:rPr lang="en-US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arima</a:t>
                </a:r>
                <a:r>
                  <a:rPr lang="en-US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(z, c(0,1,0), </a:t>
                </a:r>
                <a:r>
                  <a:rPr lang="en-US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xreg</a:t>
                </a:r>
                <a:r>
                  <a:rPr lang="en-US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=x);</a:t>
                </a:r>
              </a:p>
              <a:p>
                <a:r>
                  <a:rPr lang="en-US" sz="2000" dirty="0" smtClean="0"/>
                  <a:t>     </a:t>
                </a:r>
                <a:r>
                  <a:rPr lang="en-US" dirty="0" smtClean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fit </a:t>
                </a:r>
                <a:r>
                  <a:rPr lang="en-US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&lt;- lm(diff(z) ~ diff(x));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SAS: </a:t>
                </a:r>
                <a:r>
                  <a:rPr lang="en-US" sz="2000" b="1" dirty="0" err="1">
                    <a:solidFill>
                      <a:srgbClr val="000080"/>
                    </a:solidFill>
                    <a:latin typeface="Courier New" panose="02070309020205020404" pitchFamily="49" charset="0"/>
                  </a:rPr>
                  <a:t>proc</a:t>
                </a:r>
                <a:r>
                  <a:rPr lang="en-U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sz="2000" b="1" dirty="0" err="1">
                    <a:solidFill>
                      <a:srgbClr val="000080"/>
                    </a:solidFill>
                    <a:latin typeface="Courier New" panose="02070309020205020404" pitchFamily="49" charset="0"/>
                  </a:rPr>
                  <a:t>arima</a:t>
                </a:r>
                <a:r>
                  <a:rPr lang="en-U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data</a:t>
                </a:r>
                <a:r>
                  <a:rPr lang="en-U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=</a:t>
                </a:r>
                <a:r>
                  <a:rPr lang="en-US" sz="2000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simul</a:t>
                </a:r>
                <a:r>
                  <a:rPr lang="en-U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;</a:t>
                </a:r>
              </a:p>
              <a:p>
                <a:r>
                  <a:rPr lang="en-US" sz="2000" dirty="0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identify</a:t>
                </a:r>
                <a:r>
                  <a:rPr lang="en-U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var</a:t>
                </a:r>
                <a:r>
                  <a:rPr lang="en-U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=z(</a:t>
                </a:r>
                <a:r>
                  <a:rPr lang="en-US" sz="2000" b="1" dirty="0">
                    <a:solidFill>
                      <a:srgbClr val="008080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n-U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) </a:t>
                </a:r>
                <a:r>
                  <a:rPr lang="en-US" sz="2000" dirty="0" err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crosscorr</a:t>
                </a:r>
                <a:r>
                  <a:rPr lang="en-U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=x(</a:t>
                </a:r>
                <a:r>
                  <a:rPr lang="en-US" sz="2000" b="1" dirty="0">
                    <a:solidFill>
                      <a:srgbClr val="008080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n-U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);</a:t>
                </a:r>
              </a:p>
              <a:p>
                <a:r>
                  <a:rPr lang="en-US" sz="2000" dirty="0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estimate</a:t>
                </a:r>
                <a:r>
                  <a:rPr lang="en-U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input</a:t>
                </a:r>
                <a:r>
                  <a:rPr lang="en-U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=x;</a:t>
                </a:r>
              </a:p>
              <a:p>
                <a:r>
                  <a:rPr lang="en-US" sz="2000" b="1" dirty="0">
                    <a:solidFill>
                      <a:srgbClr val="000080"/>
                    </a:solidFill>
                    <a:latin typeface="Courier New" panose="02070309020205020404" pitchFamily="49" charset="0"/>
                  </a:rPr>
                  <a:t>run</a:t>
                </a:r>
                <a:r>
                  <a:rPr lang="en-US" sz="2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;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46" y="64530"/>
                <a:ext cx="10871948" cy="7048083"/>
              </a:xfrm>
              <a:prstGeom prst="rect">
                <a:avLst/>
              </a:prstGeom>
              <a:blipFill rotWithShape="1">
                <a:blip r:embed="rId2"/>
                <a:stretch>
                  <a:fillRect l="-1458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4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6727" y="117767"/>
                <a:ext cx="4856122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solidFill>
                      <a:schemeClr val="tx1"/>
                    </a:solidFill>
                  </a:rPr>
                  <a:t>VAR(p):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727" y="117767"/>
                <a:ext cx="4856122" cy="914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>
            <a:off x="1773932" y="1032167"/>
            <a:ext cx="847970" cy="790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047863" y="1032167"/>
            <a:ext cx="970382" cy="790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41299" y="1822366"/>
            <a:ext cx="1803017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Reduced form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6736" y="1822366"/>
            <a:ext cx="1803017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Structural form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 rot="5400000">
            <a:off x="7467107" y="1578394"/>
            <a:ext cx="484632" cy="1216152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99094" y="1822366"/>
            <a:ext cx="1027462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ARDL</a:t>
            </a:r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96099" y="2612565"/>
            <a:ext cx="1188440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p-Down Arrow 16"/>
          <p:cNvSpPr/>
          <p:nvPr/>
        </p:nvSpPr>
        <p:spPr>
          <a:xfrm rot="5400000">
            <a:off x="3688210" y="1578394"/>
            <a:ext cx="484632" cy="1216152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8041894" y="480664"/>
                <a:ext cx="3789322" cy="10682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could be both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or both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Residuals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894" y="480664"/>
                <a:ext cx="3789322" cy="1068217"/>
              </a:xfrm>
              <a:prstGeom prst="roundRect">
                <a:avLst/>
              </a:prstGeom>
              <a:blipFill rotWithShape="0">
                <a:blip r:embed="rId3"/>
                <a:stretch>
                  <a:fillRect b="-6780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858416" y="1668549"/>
            <a:ext cx="6139542" cy="106821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27" idx="0"/>
          </p:cNvCxnSpPr>
          <p:nvPr/>
        </p:nvCxnSpPr>
        <p:spPr>
          <a:xfrm flipH="1">
            <a:off x="1327510" y="2734354"/>
            <a:ext cx="1138102" cy="3259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3191" y="3060283"/>
                <a:ext cx="2388637" cy="14153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smtClean="0">
                    <a:solidFill>
                      <a:schemeClr val="tx1"/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00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Conventional stationary VAR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1" y="3060283"/>
                <a:ext cx="2388637" cy="1415362"/>
              </a:xfrm>
              <a:prstGeom prst="rect">
                <a:avLst/>
              </a:prstGeom>
              <a:blipFill rotWithShape="0">
                <a:blip r:embed="rId4"/>
                <a:stretch>
                  <a:fillRect l="-2538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725433" y="3060283"/>
                <a:ext cx="2388637" cy="544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tx1"/>
                  </a:solidFill>
                </a:endParaRPr>
              </a:p>
              <a:p>
                <a:r>
                  <a:rPr lang="en-US" sz="2000" smtClean="0">
                    <a:solidFill>
                      <a:schemeClr val="tx1"/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0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433" y="3060283"/>
                <a:ext cx="2388637" cy="544724"/>
              </a:xfrm>
              <a:prstGeom prst="rect">
                <a:avLst/>
              </a:prstGeom>
              <a:blipFill rotWithShape="0">
                <a:blip r:embed="rId5"/>
                <a:stretch>
                  <a:fillRect l="-2284" b="-54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29" idx="0"/>
          </p:cNvCxnSpPr>
          <p:nvPr/>
        </p:nvCxnSpPr>
        <p:spPr>
          <a:xfrm>
            <a:off x="5402424" y="2734354"/>
            <a:ext cx="1517328" cy="3259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40" idx="0"/>
          </p:cNvCxnSpPr>
          <p:nvPr/>
        </p:nvCxnSpPr>
        <p:spPr>
          <a:xfrm flipH="1">
            <a:off x="4655977" y="3614259"/>
            <a:ext cx="1646312" cy="4394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2" idx="0"/>
          </p:cNvCxnSpPr>
          <p:nvPr/>
        </p:nvCxnSpPr>
        <p:spPr>
          <a:xfrm>
            <a:off x="7464490" y="3614259"/>
            <a:ext cx="1113445" cy="4384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621902" y="4053673"/>
                <a:ext cx="4068149" cy="1217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tx1"/>
                  </a:solidFill>
                </a:endParaRPr>
              </a:p>
              <a:p>
                <a:r>
                  <a:rPr lang="en-US" sz="2000" smtClean="0">
                    <a:solidFill>
                      <a:schemeClr val="tx1"/>
                    </a:solidFill>
                  </a:rPr>
                  <a:t>Doesn’t Exist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,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endParaRPr lang="en-US" sz="200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Spurious Regression</a:t>
                </a:r>
              </a:p>
              <a:p>
                <a:pPr algn="ctr"/>
                <a:endParaRPr lang="en-US" sz="20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902" y="4053673"/>
                <a:ext cx="4068149" cy="1217838"/>
              </a:xfrm>
              <a:prstGeom prst="rect">
                <a:avLst/>
              </a:prstGeom>
              <a:blipFill rotWithShape="0">
                <a:blip r:embed="rId6"/>
                <a:stretch>
                  <a:fillRect l="-13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945273" y="4052724"/>
                <a:ext cx="3265324" cy="1217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b="1" smtClean="0">
                  <a:solidFill>
                    <a:srgbClr val="FF0000"/>
                  </a:solidFill>
                </a:endParaRPr>
              </a:p>
              <a:p>
                <a:r>
                  <a:rPr lang="en-US" sz="2000" b="1" smtClean="0">
                    <a:solidFill>
                      <a:srgbClr val="FF0000"/>
                    </a:solidFill>
                  </a:rPr>
                  <a:t>Exist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000" b="1" smtClean="0">
                    <a:solidFill>
                      <a:srgbClr val="FF0000"/>
                    </a:solidFill>
                  </a:rPr>
                  <a:t>,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2000" b="1" smtClean="0">
                  <a:solidFill>
                    <a:srgbClr val="FF0000"/>
                  </a:solidFill>
                </a:endParaRPr>
              </a:p>
              <a:p>
                <a:endParaRPr lang="en-US" sz="2000" b="1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smtClean="0">
                    <a:solidFill>
                      <a:srgbClr val="FF0000"/>
                    </a:solidFill>
                  </a:rPr>
                  <a:t>Error Correction Model</a:t>
                </a:r>
              </a:p>
              <a:p>
                <a:pPr algn="ctr"/>
                <a:endParaRPr lang="en-US" sz="2000" b="1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273" y="4052724"/>
                <a:ext cx="3265324" cy="1217838"/>
              </a:xfrm>
              <a:prstGeom prst="rect">
                <a:avLst/>
              </a:prstGeom>
              <a:blipFill rotWithShape="0">
                <a:blip r:embed="rId7"/>
                <a:stretch>
                  <a:fillRect l="-16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endCxn id="53" idx="0"/>
          </p:cNvCxnSpPr>
          <p:nvPr/>
        </p:nvCxnSpPr>
        <p:spPr>
          <a:xfrm flipH="1">
            <a:off x="6038302" y="5270562"/>
            <a:ext cx="1640792" cy="713847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316256" y="5984409"/>
            <a:ext cx="3444091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Only one cointegration 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Engle Granger test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387125" y="5982511"/>
            <a:ext cx="3444091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&gt; one cointegration 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VECM and Johansen test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8" name="Straight Arrow Connector 57"/>
          <p:cNvCxnSpPr>
            <a:endCxn id="57" idx="0"/>
          </p:cNvCxnSpPr>
          <p:nvPr/>
        </p:nvCxnSpPr>
        <p:spPr>
          <a:xfrm>
            <a:off x="9218645" y="5270562"/>
            <a:ext cx="890526" cy="711949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64" idx="2"/>
          </p:cNvCxnSpPr>
          <p:nvPr/>
        </p:nvCxnSpPr>
        <p:spPr>
          <a:xfrm flipV="1">
            <a:off x="11095494" y="3842772"/>
            <a:ext cx="115" cy="2139739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0210711" y="3114563"/>
            <a:ext cx="1769795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PCA </a:t>
            </a:r>
          </a:p>
          <a:p>
            <a:pPr algn="ctr"/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interpretation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7524" y="1062359"/>
                <a:ext cx="11747194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dirty="0" smtClean="0"/>
                  <a:t>Drunk woman and a stray dog</a:t>
                </a:r>
              </a:p>
              <a:p>
                <a:endParaRPr lang="en-US" sz="3200" b="1" dirty="0" smtClean="0"/>
              </a:p>
              <a:p>
                <a:r>
                  <a:rPr lang="en-US" sz="2000" dirty="0" smtClean="0"/>
                  <a:t>Drunk’s position is a random walk along real line: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 is white noise</a:t>
                </a:r>
              </a:p>
              <a:p>
                <a:r>
                  <a:rPr lang="en-US" sz="2000" dirty="0" smtClean="0"/>
                  <a:t>Her dog also wanders aimlessly as a random walk: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 is white noise</a:t>
                </a:r>
              </a:p>
              <a:p>
                <a:endParaRPr lang="en-US" sz="2000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dirty="0" smtClean="0"/>
                  <a:t>What if the dog belongs to the drunk?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2000" dirty="0" smtClean="0"/>
                  <a:t>They wouldn’t be far away from each other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endParaRPr lang="en-US" sz="2000" dirty="0" smtClean="0"/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2000" dirty="0" smtClean="0"/>
                  <a:t>Drunk’s current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 is not only affected by </a:t>
                </a:r>
              </a:p>
              <a:p>
                <a:pPr lvl="1"/>
                <a:r>
                  <a:rPr lang="en-US" sz="2000" dirty="0"/>
                  <a:t> </a:t>
                </a:r>
                <a:r>
                  <a:rPr lang="en-US" sz="2000" dirty="0" smtClean="0"/>
                  <a:t>     her previous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 smtClean="0"/>
                  <a:t>, but also affected her </a:t>
                </a:r>
              </a:p>
              <a:p>
                <a:pPr lvl="1"/>
                <a:r>
                  <a:rPr lang="en-US" sz="2000" dirty="0"/>
                  <a:t> </a:t>
                </a:r>
                <a:r>
                  <a:rPr lang="en-US" sz="2000" dirty="0" smtClean="0"/>
                  <a:t>     distance from her dog previously,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endParaRPr lang="en-US" sz="2000" dirty="0" smtClean="0"/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2000" dirty="0" smtClean="0"/>
                  <a:t>Dog’s </a:t>
                </a:r>
                <a:r>
                  <a:rPr lang="en-US" sz="2000" dirty="0"/>
                  <a:t>current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is not only affected by her </a:t>
                </a:r>
                <a:endParaRPr lang="en-US" sz="2000" dirty="0" smtClean="0"/>
              </a:p>
              <a:p>
                <a:pPr lvl="1"/>
                <a:r>
                  <a:rPr lang="en-US" sz="2000" dirty="0"/>
                  <a:t> </a:t>
                </a:r>
                <a:r>
                  <a:rPr lang="en-US" sz="2000" dirty="0" smtClean="0"/>
                  <a:t>     previous </a:t>
                </a:r>
                <a:r>
                  <a:rPr lang="en-US" sz="2000" dirty="0"/>
                  <a:t>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, but also affected her distance </a:t>
                </a:r>
                <a:endParaRPr lang="en-US" sz="2000" dirty="0" smtClean="0"/>
              </a:p>
              <a:p>
                <a:pPr lvl="1"/>
                <a:r>
                  <a:rPr lang="en-US" sz="2000" dirty="0"/>
                  <a:t> </a:t>
                </a:r>
                <a:r>
                  <a:rPr lang="en-US" sz="2000" dirty="0" smtClean="0"/>
                  <a:t>     from </a:t>
                </a:r>
                <a:r>
                  <a:rPr lang="en-US" sz="2000" dirty="0"/>
                  <a:t>her dog previously,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24" y="1062359"/>
                <a:ext cx="11747194" cy="5078313"/>
              </a:xfrm>
              <a:prstGeom prst="rect">
                <a:avLst/>
              </a:prstGeom>
              <a:blipFill rotWithShape="1">
                <a:blip r:embed="rId2"/>
                <a:stretch>
                  <a:fillRect l="-571" t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664" y="2661943"/>
            <a:ext cx="4244502" cy="39625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524" y="261257"/>
            <a:ext cx="9492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An example of cointegration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24660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>
            <a:stCxn id="7" idx="2"/>
            <a:endCxn id="8" idx="0"/>
          </p:cNvCxnSpPr>
          <p:nvPr/>
        </p:nvCxnSpPr>
        <p:spPr>
          <a:xfrm>
            <a:off x="9863072" y="5635418"/>
            <a:ext cx="0" cy="451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17103" y="876026"/>
                <a:ext cx="6243504" cy="3818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/>
                  <a:t>Structural: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eqArr>
                      </m:e>
                    </m:d>
                  </m:oMath>
                </a14:m>
                <a:endParaRPr lang="en-US" sz="2000" smtClean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/>
                  <a:t>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000" smtClean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𝝓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𝟏𝟏</m:t>
                                        </m:r>
                                      </m:sub>
                                      <m:sup>
                                        <m:r>
                                          <a:rPr lang="en-US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𝝓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𝟏𝟐</m:t>
                                        </m:r>
                                      </m:sub>
                                      <m:sup>
                                        <m:r>
                                          <a:rPr lang="en-US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𝝓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𝟐𝟏</m:t>
                                        </m:r>
                                      </m:sub>
                                      <m:sup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𝝓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𝟐𝟐</m:t>
                                        </m:r>
                                      </m:sub>
                                      <m:sup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eqArr>
                      </m:e>
                    </m:d>
                  </m:oMath>
                </a14:m>
                <a:endParaRPr lang="en-US" sz="2000" smtClean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103" y="876026"/>
                <a:ext cx="6243504" cy="3818033"/>
              </a:xfrm>
              <a:prstGeom prst="rect">
                <a:avLst/>
              </a:prstGeom>
              <a:blipFill rotWithShape="0">
                <a:blip r:embed="rId2"/>
                <a:stretch>
                  <a:fillRect l="-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569409" y="5038848"/>
                <a:ext cx="587325" cy="5965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409" y="5038848"/>
                <a:ext cx="587325" cy="596570"/>
              </a:xfrm>
              <a:prstGeom prst="rect">
                <a:avLst/>
              </a:prstGeom>
              <a:blipFill rotWithShape="0">
                <a:blip r:embed="rId3"/>
                <a:stretch>
                  <a:fillRect l="-40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569409" y="6086987"/>
                <a:ext cx="587325" cy="5965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409" y="6086987"/>
                <a:ext cx="587325" cy="5965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endCxn id="7" idx="3"/>
          </p:cNvCxnSpPr>
          <p:nvPr/>
        </p:nvCxnSpPr>
        <p:spPr>
          <a:xfrm flipH="1">
            <a:off x="10156734" y="5337133"/>
            <a:ext cx="5062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8" idx="3"/>
          </p:cNvCxnSpPr>
          <p:nvPr/>
        </p:nvCxnSpPr>
        <p:spPr>
          <a:xfrm flipH="1">
            <a:off x="10156734" y="6385272"/>
            <a:ext cx="5062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618754" y="5124946"/>
                <a:ext cx="566244" cy="384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754" y="5124946"/>
                <a:ext cx="566244" cy="3842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0611123" y="6177154"/>
                <a:ext cx="573875" cy="393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123" y="6177154"/>
                <a:ext cx="573875" cy="393954"/>
              </a:xfrm>
              <a:prstGeom prst="rect">
                <a:avLst/>
              </a:prstGeom>
              <a:blipFill rotWithShape="0"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143365" y="5501541"/>
                <a:ext cx="1093577" cy="5965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365" y="5501541"/>
                <a:ext cx="1093577" cy="5965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55" idx="3"/>
            <a:endCxn id="7" idx="1"/>
          </p:cNvCxnSpPr>
          <p:nvPr/>
        </p:nvCxnSpPr>
        <p:spPr>
          <a:xfrm flipV="1">
            <a:off x="8236942" y="5337133"/>
            <a:ext cx="1332467" cy="4626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5" idx="3"/>
            <a:endCxn id="8" idx="1"/>
          </p:cNvCxnSpPr>
          <p:nvPr/>
        </p:nvCxnSpPr>
        <p:spPr>
          <a:xfrm>
            <a:off x="8236942" y="5799826"/>
            <a:ext cx="1332467" cy="5854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8589735" y="5096686"/>
                <a:ext cx="5944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735" y="5096686"/>
                <a:ext cx="59445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8357468" y="6177154"/>
                <a:ext cx="10037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468" y="6177154"/>
                <a:ext cx="1003736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 flipH="1">
            <a:off x="6071208" y="876026"/>
            <a:ext cx="8188" cy="588723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408935" y="815407"/>
                <a:ext cx="5644622" cy="3262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/>
                  <a:t>Reduced: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2000" smtClean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/>
                  <a:t>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000" smtClean="0"/>
              </a:p>
              <a:p>
                <a:endParaRPr lang="en-US" sz="2000" smtClean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𝝓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𝟏𝟏</m:t>
                                        </m:r>
                                      </m:sub>
                                    </m:sSub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𝝓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𝟏𝟐</m:t>
                                        </m:r>
                                      </m:sub>
                                    </m:sSub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𝝓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𝝓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𝟐𝟐</m:t>
                                        </m:r>
                                      </m:sub>
                                    </m:sSub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200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35" y="815407"/>
                <a:ext cx="5644622" cy="3262496"/>
              </a:xfrm>
              <a:prstGeom prst="rect">
                <a:avLst/>
              </a:prstGeom>
              <a:blipFill rotWithShape="0">
                <a:blip r:embed="rId10"/>
                <a:stretch>
                  <a:fillRect l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3388761" y="5038848"/>
                <a:ext cx="587325" cy="5965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761" y="5038848"/>
                <a:ext cx="587325" cy="596570"/>
              </a:xfrm>
              <a:prstGeom prst="rect">
                <a:avLst/>
              </a:prstGeom>
              <a:blipFill rotWithShape="0">
                <a:blip r:embed="rId11"/>
                <a:stretch>
                  <a:fillRect l="-40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3388761" y="6086987"/>
                <a:ext cx="587325" cy="5965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761" y="6086987"/>
                <a:ext cx="587325" cy="59657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>
            <a:endCxn id="74" idx="3"/>
          </p:cNvCxnSpPr>
          <p:nvPr/>
        </p:nvCxnSpPr>
        <p:spPr>
          <a:xfrm flipH="1">
            <a:off x="3976086" y="5337133"/>
            <a:ext cx="5062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75" idx="3"/>
          </p:cNvCxnSpPr>
          <p:nvPr/>
        </p:nvCxnSpPr>
        <p:spPr>
          <a:xfrm flipH="1">
            <a:off x="3976086" y="6385272"/>
            <a:ext cx="5062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4438106" y="5124946"/>
                <a:ext cx="566245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106" y="5124946"/>
                <a:ext cx="566245" cy="38151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4430475" y="6177154"/>
                <a:ext cx="573875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475" y="6177154"/>
                <a:ext cx="573875" cy="391261"/>
              </a:xfrm>
              <a:prstGeom prst="rect">
                <a:avLst/>
              </a:prstGeom>
              <a:blipFill rotWithShape="0">
                <a:blip r:embed="rId14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962717" y="5501541"/>
                <a:ext cx="1093577" cy="5965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17" y="5501541"/>
                <a:ext cx="1093577" cy="59657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/>
          <p:cNvCxnSpPr>
            <a:stCxn id="80" idx="3"/>
            <a:endCxn id="74" idx="1"/>
          </p:cNvCxnSpPr>
          <p:nvPr/>
        </p:nvCxnSpPr>
        <p:spPr>
          <a:xfrm flipV="1">
            <a:off x="2056294" y="5337133"/>
            <a:ext cx="1332467" cy="4626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80" idx="3"/>
            <a:endCxn id="75" idx="1"/>
          </p:cNvCxnSpPr>
          <p:nvPr/>
        </p:nvCxnSpPr>
        <p:spPr>
          <a:xfrm>
            <a:off x="2056294" y="5799826"/>
            <a:ext cx="1332467" cy="5854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2409087" y="5096686"/>
                <a:ext cx="594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87" y="5096686"/>
                <a:ext cx="594458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2176820" y="6177154"/>
                <a:ext cx="10037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820" y="6177154"/>
                <a:ext cx="1003736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ight Bracket 84"/>
          <p:cNvSpPr/>
          <p:nvPr/>
        </p:nvSpPr>
        <p:spPr>
          <a:xfrm>
            <a:off x="4935382" y="5373729"/>
            <a:ext cx="435412" cy="1011543"/>
          </a:xfrm>
          <a:prstGeom prst="rightBracket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8935" y="142108"/>
            <a:ext cx="11403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Error Correction Model (ECM)</a:t>
            </a:r>
            <a:endParaRPr lang="en-US" sz="32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96145" y="5676536"/>
                <a:ext cx="4945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6145" y="5676536"/>
                <a:ext cx="494522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65390" y="1601391"/>
                <a:ext cx="8690919" cy="425981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If roots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are all outside of unit circle – stationary 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, meaning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From which it could be proven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  <m:sup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  <m:sup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  <m:sup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390" y="1601391"/>
                <a:ext cx="8690919" cy="4259811"/>
              </a:xfrm>
              <a:prstGeom prst="rect">
                <a:avLst/>
              </a:prstGeom>
              <a:blipFill rotWithShape="0">
                <a:blip r:embed="rId20"/>
                <a:stretch>
                  <a:fillRect l="-6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93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457" y="443470"/>
            <a:ext cx="4120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/>
              <a:t>How to fit ECM model?</a:t>
            </a:r>
            <a:endParaRPr lang="en-US" sz="32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0465" y="1306286"/>
                <a:ext cx="10823511" cy="232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/>
                  <a:t>EG two-step fitting:</a:t>
                </a:r>
              </a:p>
              <a:p>
                <a:endParaRPr lang="en-US" sz="200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/>
                  <a:t>Fit OLS: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smtClean="0"/>
              </a:p>
              <a:p>
                <a:r>
                  <a:rPr lang="en-US" sz="2000"/>
                  <a:t> </a:t>
                </a:r>
                <a:r>
                  <a:rPr lang="en-US" sz="2000" smtClean="0"/>
                  <a:t>     (Since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/>
                  <a:t> are cointegrated,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sz="2000" smtClean="0"/>
                  <a:t> &amp;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2000" smtClean="0"/>
                  <a:t> are cointegrated)</a:t>
                </a:r>
              </a:p>
              <a:p>
                <a:endParaRPr lang="en-US" sz="200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/>
                  <a:t>Fit OLS: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smtClean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65" y="1306286"/>
                <a:ext cx="10823511" cy="2321598"/>
              </a:xfrm>
              <a:prstGeom prst="rect">
                <a:avLst/>
              </a:prstGeom>
              <a:blipFill rotWithShape="0">
                <a:blip r:embed="rId2"/>
                <a:stretch>
                  <a:fillRect l="-563" t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84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6727" y="117767"/>
                <a:ext cx="4856122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solidFill>
                      <a:schemeClr val="tx1"/>
                    </a:solidFill>
                  </a:rPr>
                  <a:t>VAR(p):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727" y="117767"/>
                <a:ext cx="4856122" cy="914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>
            <a:off x="1773932" y="1032167"/>
            <a:ext cx="847970" cy="790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047863" y="1032167"/>
            <a:ext cx="970382" cy="790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41299" y="1822366"/>
            <a:ext cx="1803017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Reduced form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6736" y="1822366"/>
            <a:ext cx="1803017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Structural form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 rot="5400000">
            <a:off x="7467107" y="1578394"/>
            <a:ext cx="484632" cy="1216152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99094" y="1822366"/>
            <a:ext cx="1027462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ARDL</a:t>
            </a:r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96099" y="2612565"/>
            <a:ext cx="1188440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p-Down Arrow 16"/>
          <p:cNvSpPr/>
          <p:nvPr/>
        </p:nvSpPr>
        <p:spPr>
          <a:xfrm rot="5400000">
            <a:off x="3688210" y="1578394"/>
            <a:ext cx="484632" cy="1216152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8041894" y="480664"/>
                <a:ext cx="3789322" cy="10682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could be both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or both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Residuals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894" y="480664"/>
                <a:ext cx="3789322" cy="1068217"/>
              </a:xfrm>
              <a:prstGeom prst="roundRect">
                <a:avLst/>
              </a:prstGeom>
              <a:blipFill rotWithShape="0">
                <a:blip r:embed="rId3"/>
                <a:stretch>
                  <a:fillRect b="-6780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858416" y="1668549"/>
            <a:ext cx="6139542" cy="106821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27" idx="0"/>
          </p:cNvCxnSpPr>
          <p:nvPr/>
        </p:nvCxnSpPr>
        <p:spPr>
          <a:xfrm flipH="1">
            <a:off x="1327510" y="2734354"/>
            <a:ext cx="1138102" cy="3259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3191" y="3060283"/>
                <a:ext cx="2388637" cy="14153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smtClean="0">
                    <a:solidFill>
                      <a:schemeClr val="tx1"/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00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Conventional stationary VAR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1" y="3060283"/>
                <a:ext cx="2388637" cy="1415362"/>
              </a:xfrm>
              <a:prstGeom prst="rect">
                <a:avLst/>
              </a:prstGeom>
              <a:blipFill rotWithShape="0">
                <a:blip r:embed="rId4"/>
                <a:stretch>
                  <a:fillRect l="-2538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725433" y="3060283"/>
                <a:ext cx="2388637" cy="544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tx1"/>
                  </a:solidFill>
                </a:endParaRPr>
              </a:p>
              <a:p>
                <a:r>
                  <a:rPr lang="en-US" sz="2000" smtClean="0">
                    <a:solidFill>
                      <a:schemeClr val="tx1"/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0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433" y="3060283"/>
                <a:ext cx="2388637" cy="544724"/>
              </a:xfrm>
              <a:prstGeom prst="rect">
                <a:avLst/>
              </a:prstGeom>
              <a:blipFill rotWithShape="0">
                <a:blip r:embed="rId5"/>
                <a:stretch>
                  <a:fillRect l="-2284" b="-54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29" idx="0"/>
          </p:cNvCxnSpPr>
          <p:nvPr/>
        </p:nvCxnSpPr>
        <p:spPr>
          <a:xfrm>
            <a:off x="5402424" y="2734354"/>
            <a:ext cx="1517328" cy="3259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40" idx="0"/>
          </p:cNvCxnSpPr>
          <p:nvPr/>
        </p:nvCxnSpPr>
        <p:spPr>
          <a:xfrm flipH="1">
            <a:off x="4655977" y="3614259"/>
            <a:ext cx="1646312" cy="4394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2" idx="0"/>
          </p:cNvCxnSpPr>
          <p:nvPr/>
        </p:nvCxnSpPr>
        <p:spPr>
          <a:xfrm>
            <a:off x="7464490" y="3614259"/>
            <a:ext cx="1034604" cy="4384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621902" y="4053673"/>
                <a:ext cx="4068149" cy="1217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tx1"/>
                  </a:solidFill>
                </a:endParaRPr>
              </a:p>
              <a:p>
                <a:r>
                  <a:rPr lang="en-US" sz="2000" smtClean="0">
                    <a:solidFill>
                      <a:schemeClr val="tx1"/>
                    </a:solidFill>
                  </a:rPr>
                  <a:t>Doesn’t Exist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,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endParaRPr lang="en-US" sz="200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Spurious Regression</a:t>
                </a:r>
              </a:p>
              <a:p>
                <a:pPr algn="ctr"/>
                <a:endParaRPr lang="en-US" sz="20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902" y="4053673"/>
                <a:ext cx="4068149" cy="1217838"/>
              </a:xfrm>
              <a:prstGeom prst="rect">
                <a:avLst/>
              </a:prstGeom>
              <a:blipFill rotWithShape="0">
                <a:blip r:embed="rId6"/>
                <a:stretch>
                  <a:fillRect l="-13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945273" y="4052724"/>
                <a:ext cx="3107642" cy="1217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tx1"/>
                  </a:solidFill>
                </a:endParaRPr>
              </a:p>
              <a:p>
                <a:r>
                  <a:rPr lang="en-US" sz="2000" smtClean="0">
                    <a:solidFill>
                      <a:schemeClr val="tx1"/>
                    </a:solidFill>
                  </a:rPr>
                  <a:t>Exist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,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endParaRPr lang="en-US" sz="200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Error Correction Model</a:t>
                </a:r>
              </a:p>
              <a:p>
                <a:pPr algn="ctr"/>
                <a:endParaRPr lang="en-US" sz="20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273" y="4052724"/>
                <a:ext cx="3107642" cy="1217838"/>
              </a:xfrm>
              <a:prstGeom prst="rect">
                <a:avLst/>
              </a:prstGeom>
              <a:blipFill rotWithShape="0">
                <a:blip r:embed="rId7"/>
                <a:stretch>
                  <a:fillRect l="-17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endCxn id="53" idx="0"/>
          </p:cNvCxnSpPr>
          <p:nvPr/>
        </p:nvCxnSpPr>
        <p:spPr>
          <a:xfrm flipH="1">
            <a:off x="6001417" y="5270562"/>
            <a:ext cx="1677678" cy="7138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242486" y="5984409"/>
            <a:ext cx="3517861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Only one </a:t>
            </a:r>
            <a:r>
              <a:rPr lang="en-US" sz="2000" b="1" dirty="0" err="1" smtClean="0">
                <a:solidFill>
                  <a:srgbClr val="FF0000"/>
                </a:solidFill>
              </a:rPr>
              <a:t>cointegration</a:t>
            </a:r>
            <a:r>
              <a:rPr lang="en-US" sz="2000" b="1" dirty="0" smtClean="0">
                <a:solidFill>
                  <a:srgbClr val="FF0000"/>
                </a:solidFill>
              </a:rPr>
              <a:t> 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</a:rPr>
              <a:t>Engle Granger test works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387125" y="5982511"/>
            <a:ext cx="3444091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&gt; one cointegration 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VECM and Johansen test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8" name="Straight Arrow Connector 57"/>
          <p:cNvCxnSpPr>
            <a:endCxn id="57" idx="0"/>
          </p:cNvCxnSpPr>
          <p:nvPr/>
        </p:nvCxnSpPr>
        <p:spPr>
          <a:xfrm>
            <a:off x="9218645" y="5270562"/>
            <a:ext cx="890526" cy="711949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64" idx="2"/>
          </p:cNvCxnSpPr>
          <p:nvPr/>
        </p:nvCxnSpPr>
        <p:spPr>
          <a:xfrm flipV="1">
            <a:off x="11095494" y="3842772"/>
            <a:ext cx="115" cy="2139739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0210711" y="3114563"/>
            <a:ext cx="1769795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PCA </a:t>
            </a:r>
          </a:p>
          <a:p>
            <a:pPr algn="ctr"/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interpretation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8935" y="142108"/>
                <a:ext cx="11403620" cy="5710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smtClean="0"/>
                  <a:t>What if there’re more than two variables?</a:t>
                </a:r>
              </a:p>
              <a:p>
                <a:endParaRPr lang="en-US" sz="3200" b="1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/>
                  <a:t>There’re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smtClean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 smtClean="0"/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2000" smtClean="0"/>
                  <a:t>If we’re confident that there wouldn’t be more than one cointegration relation among them, i.e. #cointegration = 0 or 1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endParaRPr lang="en-US" sz="2000"/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2000" smtClean="0"/>
                  <a:t>Engle Granger test:</a:t>
                </a:r>
              </a:p>
              <a:p>
                <a:pPr lvl="2"/>
                <a:r>
                  <a:rPr lang="en-US" sz="2000" smtClean="0"/>
                  <a:t>Fit OLS: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smtClean="0"/>
              </a:p>
              <a:p>
                <a:pPr lvl="2"/>
                <a:r>
                  <a:rPr lang="en-US" sz="2000" smtClean="0"/>
                  <a:t>ADF test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/>
                  <a:t> </a:t>
                </a:r>
              </a:p>
              <a:p>
                <a:pPr lvl="2"/>
                <a:endParaRPr lang="en-US" sz="2000"/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2000" smtClean="0"/>
                  <a:t>If there’re two cointegration relations: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smtClean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smtClean="0"/>
                  <a:t>, it means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/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endParaRPr lang="en-US" sz="2000"/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2000" smtClean="0"/>
                  <a:t>There is strong multicollinearity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smtClean="0"/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endParaRPr lang="en-US" sz="2000"/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2000" smtClean="0"/>
                  <a:t>Thus…                         </a:t>
                </a:r>
                <a:endParaRPr lang="en-US" sz="200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35" y="142108"/>
                <a:ext cx="11403620" cy="5710602"/>
              </a:xfrm>
              <a:prstGeom prst="rect">
                <a:avLst/>
              </a:prstGeom>
              <a:blipFill rotWithShape="0">
                <a:blip r:embed="rId2"/>
                <a:stretch>
                  <a:fillRect l="-1336" t="-1387" b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6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6727" y="117767"/>
                <a:ext cx="4856122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solidFill>
                      <a:schemeClr val="tx1"/>
                    </a:solidFill>
                  </a:rPr>
                  <a:t>VAR(p):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727" y="117767"/>
                <a:ext cx="4856122" cy="914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>
            <a:off x="1773932" y="1032167"/>
            <a:ext cx="847970" cy="790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047863" y="1032167"/>
            <a:ext cx="970382" cy="790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41299" y="1822366"/>
            <a:ext cx="1803017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Reduced form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6736" y="1822366"/>
            <a:ext cx="1803017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Structural form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 rot="5400000">
            <a:off x="7467107" y="1578394"/>
            <a:ext cx="484632" cy="1216152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99094" y="1822366"/>
            <a:ext cx="1027462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ARDL</a:t>
            </a:r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96099" y="2612565"/>
            <a:ext cx="1188440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p-Down Arrow 16"/>
          <p:cNvSpPr/>
          <p:nvPr/>
        </p:nvSpPr>
        <p:spPr>
          <a:xfrm rot="5400000">
            <a:off x="3688210" y="1578394"/>
            <a:ext cx="484632" cy="1216152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8041894" y="480664"/>
                <a:ext cx="3789322" cy="10682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could be both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or both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Residuals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894" y="480664"/>
                <a:ext cx="3789322" cy="1068217"/>
              </a:xfrm>
              <a:prstGeom prst="roundRect">
                <a:avLst/>
              </a:prstGeom>
              <a:blipFill rotWithShape="0">
                <a:blip r:embed="rId3"/>
                <a:stretch>
                  <a:fillRect b="-6780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858416" y="1668549"/>
            <a:ext cx="6139542" cy="106821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27" idx="0"/>
          </p:cNvCxnSpPr>
          <p:nvPr/>
        </p:nvCxnSpPr>
        <p:spPr>
          <a:xfrm flipH="1">
            <a:off x="1327510" y="2734354"/>
            <a:ext cx="1138102" cy="3259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3191" y="3060283"/>
                <a:ext cx="2388637" cy="14153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smtClean="0">
                    <a:solidFill>
                      <a:schemeClr val="tx1"/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00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Conventional stationary VAR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1" y="3060283"/>
                <a:ext cx="2388637" cy="1415362"/>
              </a:xfrm>
              <a:prstGeom prst="rect">
                <a:avLst/>
              </a:prstGeom>
              <a:blipFill rotWithShape="0">
                <a:blip r:embed="rId4"/>
                <a:stretch>
                  <a:fillRect l="-2538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725433" y="3060283"/>
                <a:ext cx="2388637" cy="544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tx1"/>
                  </a:solidFill>
                </a:endParaRPr>
              </a:p>
              <a:p>
                <a:r>
                  <a:rPr lang="en-US" sz="2000" smtClean="0">
                    <a:solidFill>
                      <a:schemeClr val="tx1"/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0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433" y="3060283"/>
                <a:ext cx="2388637" cy="544724"/>
              </a:xfrm>
              <a:prstGeom prst="rect">
                <a:avLst/>
              </a:prstGeom>
              <a:blipFill rotWithShape="0">
                <a:blip r:embed="rId5"/>
                <a:stretch>
                  <a:fillRect l="-2284" b="-54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29" idx="0"/>
          </p:cNvCxnSpPr>
          <p:nvPr/>
        </p:nvCxnSpPr>
        <p:spPr>
          <a:xfrm>
            <a:off x="5402424" y="2734354"/>
            <a:ext cx="1517328" cy="3259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40" idx="0"/>
          </p:cNvCxnSpPr>
          <p:nvPr/>
        </p:nvCxnSpPr>
        <p:spPr>
          <a:xfrm flipH="1">
            <a:off x="4655977" y="3614259"/>
            <a:ext cx="1646312" cy="4394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2" idx="0"/>
          </p:cNvCxnSpPr>
          <p:nvPr/>
        </p:nvCxnSpPr>
        <p:spPr>
          <a:xfrm>
            <a:off x="7464490" y="3614259"/>
            <a:ext cx="1034604" cy="4384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621902" y="4053673"/>
                <a:ext cx="4068149" cy="1217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tx1"/>
                  </a:solidFill>
                </a:endParaRPr>
              </a:p>
              <a:p>
                <a:r>
                  <a:rPr lang="en-US" sz="2000" smtClean="0">
                    <a:solidFill>
                      <a:schemeClr val="tx1"/>
                    </a:solidFill>
                  </a:rPr>
                  <a:t>Doesn’t Exist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,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endParaRPr lang="en-US" sz="200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Spurious Regression</a:t>
                </a:r>
              </a:p>
              <a:p>
                <a:pPr algn="ctr"/>
                <a:endParaRPr lang="en-US" sz="20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902" y="4053673"/>
                <a:ext cx="4068149" cy="1217838"/>
              </a:xfrm>
              <a:prstGeom prst="rect">
                <a:avLst/>
              </a:prstGeom>
              <a:blipFill rotWithShape="0">
                <a:blip r:embed="rId6"/>
                <a:stretch>
                  <a:fillRect l="-13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945273" y="4052724"/>
                <a:ext cx="3107642" cy="1217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tx1"/>
                  </a:solidFill>
                </a:endParaRPr>
              </a:p>
              <a:p>
                <a:r>
                  <a:rPr lang="en-US" sz="2000" smtClean="0">
                    <a:solidFill>
                      <a:schemeClr val="tx1"/>
                    </a:solidFill>
                  </a:rPr>
                  <a:t>Exist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,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endParaRPr lang="en-US" sz="200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Error Correction Model</a:t>
                </a:r>
              </a:p>
              <a:p>
                <a:pPr algn="ctr"/>
                <a:endParaRPr lang="en-US" sz="20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273" y="4052724"/>
                <a:ext cx="3107642" cy="1217838"/>
              </a:xfrm>
              <a:prstGeom prst="rect">
                <a:avLst/>
              </a:prstGeom>
              <a:blipFill rotWithShape="0">
                <a:blip r:embed="rId7"/>
                <a:stretch>
                  <a:fillRect l="-17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endCxn id="53" idx="0"/>
          </p:cNvCxnSpPr>
          <p:nvPr/>
        </p:nvCxnSpPr>
        <p:spPr>
          <a:xfrm flipH="1">
            <a:off x="6038302" y="5270562"/>
            <a:ext cx="1640792" cy="7138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316256" y="5984409"/>
            <a:ext cx="3444091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tx1"/>
                </a:solidFill>
              </a:rPr>
              <a:t>Only one cointegration 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smtClean="0">
                <a:solidFill>
                  <a:schemeClr val="tx1"/>
                </a:solidFill>
              </a:rPr>
              <a:t>Engle Granger test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387125" y="5982511"/>
            <a:ext cx="3444091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smtClean="0">
                <a:solidFill>
                  <a:srgbClr val="FF0000"/>
                </a:solidFill>
              </a:rPr>
              <a:t>&gt; one cointegration 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smtClean="0">
                <a:solidFill>
                  <a:srgbClr val="FF0000"/>
                </a:solidFill>
              </a:rPr>
              <a:t>VECM and Johansen test</a:t>
            </a:r>
            <a:endParaRPr lang="en-US" sz="2000" b="1">
              <a:solidFill>
                <a:srgbClr val="FF0000"/>
              </a:solidFill>
            </a:endParaRPr>
          </a:p>
        </p:txBody>
      </p:sp>
      <p:cxnSp>
        <p:nvCxnSpPr>
          <p:cNvPr id="58" name="Straight Arrow Connector 57"/>
          <p:cNvCxnSpPr>
            <a:endCxn id="57" idx="0"/>
          </p:cNvCxnSpPr>
          <p:nvPr/>
        </p:nvCxnSpPr>
        <p:spPr>
          <a:xfrm>
            <a:off x="9218645" y="5270562"/>
            <a:ext cx="890526" cy="7119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64" idx="2"/>
          </p:cNvCxnSpPr>
          <p:nvPr/>
        </p:nvCxnSpPr>
        <p:spPr>
          <a:xfrm flipV="1">
            <a:off x="11095494" y="3842772"/>
            <a:ext cx="115" cy="2139739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0210711" y="3114563"/>
            <a:ext cx="1769795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PCA </a:t>
            </a:r>
          </a:p>
          <a:p>
            <a:pPr algn="ctr"/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interpretation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VECM for </a:t>
            </a:r>
            <a:r>
              <a:rPr lang="en-US" sz="4800" dirty="0" err="1" smtClean="0"/>
              <a:t>Cointegration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Johansen Approach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Tingjun Ruan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6727" y="117767"/>
                <a:ext cx="4856122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solidFill>
                      <a:schemeClr val="tx1"/>
                    </a:solidFill>
                  </a:rPr>
                  <a:t>VAR(p):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727" y="117767"/>
                <a:ext cx="4856122" cy="914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>
            <a:off x="1773932" y="1032167"/>
            <a:ext cx="847970" cy="790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047863" y="1032167"/>
            <a:ext cx="970382" cy="790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41299" y="1822366"/>
            <a:ext cx="1803017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Reduced form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6736" y="1822366"/>
            <a:ext cx="1803017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Structural form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 rot="5400000">
            <a:off x="7467107" y="1578394"/>
            <a:ext cx="484632" cy="1216152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99094" y="1822366"/>
            <a:ext cx="1027462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ARDL</a:t>
            </a:r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96099" y="2612565"/>
            <a:ext cx="1188440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p-Down Arrow 16"/>
          <p:cNvSpPr/>
          <p:nvPr/>
        </p:nvSpPr>
        <p:spPr>
          <a:xfrm rot="5400000">
            <a:off x="3688210" y="1578394"/>
            <a:ext cx="484632" cy="1216152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8041894" y="480664"/>
                <a:ext cx="3789322" cy="10682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could be both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or both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Residuals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894" y="480664"/>
                <a:ext cx="3789322" cy="1068217"/>
              </a:xfrm>
              <a:prstGeom prst="roundRect">
                <a:avLst/>
              </a:prstGeom>
              <a:blipFill rotWithShape="0">
                <a:blip r:embed="rId3"/>
                <a:stretch>
                  <a:fillRect b="-6780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858416" y="1668549"/>
            <a:ext cx="6139542" cy="106821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27" idx="0"/>
          </p:cNvCxnSpPr>
          <p:nvPr/>
        </p:nvCxnSpPr>
        <p:spPr>
          <a:xfrm flipH="1">
            <a:off x="1327510" y="2734354"/>
            <a:ext cx="1138102" cy="3259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3191" y="3060283"/>
                <a:ext cx="2388637" cy="14153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smtClean="0">
                    <a:solidFill>
                      <a:schemeClr val="tx1"/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00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Conventional stationary VAR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1" y="3060283"/>
                <a:ext cx="2388637" cy="1415362"/>
              </a:xfrm>
              <a:prstGeom prst="rect">
                <a:avLst/>
              </a:prstGeom>
              <a:blipFill rotWithShape="0">
                <a:blip r:embed="rId4"/>
                <a:stretch>
                  <a:fillRect l="-2538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725433" y="3060283"/>
                <a:ext cx="2388637" cy="544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tx1"/>
                  </a:solidFill>
                </a:endParaRPr>
              </a:p>
              <a:p>
                <a:r>
                  <a:rPr lang="en-US" sz="2000" smtClean="0">
                    <a:solidFill>
                      <a:schemeClr val="tx1"/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0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433" y="3060283"/>
                <a:ext cx="2388637" cy="544724"/>
              </a:xfrm>
              <a:prstGeom prst="rect">
                <a:avLst/>
              </a:prstGeom>
              <a:blipFill rotWithShape="0">
                <a:blip r:embed="rId5"/>
                <a:stretch>
                  <a:fillRect l="-2284" b="-54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29" idx="0"/>
          </p:cNvCxnSpPr>
          <p:nvPr/>
        </p:nvCxnSpPr>
        <p:spPr>
          <a:xfrm>
            <a:off x="5402424" y="2734354"/>
            <a:ext cx="1517328" cy="3259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40" idx="0"/>
          </p:cNvCxnSpPr>
          <p:nvPr/>
        </p:nvCxnSpPr>
        <p:spPr>
          <a:xfrm flipH="1">
            <a:off x="4655977" y="3614259"/>
            <a:ext cx="1646312" cy="4394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2" idx="0"/>
          </p:cNvCxnSpPr>
          <p:nvPr/>
        </p:nvCxnSpPr>
        <p:spPr>
          <a:xfrm>
            <a:off x="7464490" y="3614259"/>
            <a:ext cx="1034604" cy="4384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621902" y="4053673"/>
                <a:ext cx="4068149" cy="1217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tx1"/>
                  </a:solidFill>
                </a:endParaRPr>
              </a:p>
              <a:p>
                <a:r>
                  <a:rPr lang="en-US" sz="2000" smtClean="0">
                    <a:solidFill>
                      <a:schemeClr val="tx1"/>
                    </a:solidFill>
                  </a:rPr>
                  <a:t>Doesn’t Exist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,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endParaRPr lang="en-US" sz="200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Spurious Regression</a:t>
                </a:r>
              </a:p>
              <a:p>
                <a:pPr algn="ctr"/>
                <a:endParaRPr lang="en-US" sz="20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902" y="4053673"/>
                <a:ext cx="4068149" cy="1217838"/>
              </a:xfrm>
              <a:prstGeom prst="rect">
                <a:avLst/>
              </a:prstGeom>
              <a:blipFill rotWithShape="0">
                <a:blip r:embed="rId6"/>
                <a:stretch>
                  <a:fillRect l="-13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945273" y="4052724"/>
                <a:ext cx="3107642" cy="1217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tx1"/>
                  </a:solidFill>
                </a:endParaRPr>
              </a:p>
              <a:p>
                <a:r>
                  <a:rPr lang="en-US" sz="2000" smtClean="0">
                    <a:solidFill>
                      <a:schemeClr val="tx1"/>
                    </a:solidFill>
                  </a:rPr>
                  <a:t>Exist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,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endParaRPr lang="en-US" sz="200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Error Correction Model</a:t>
                </a:r>
              </a:p>
              <a:p>
                <a:pPr algn="ctr"/>
                <a:endParaRPr lang="en-US" sz="20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273" y="4052724"/>
                <a:ext cx="3107642" cy="1217838"/>
              </a:xfrm>
              <a:prstGeom prst="rect">
                <a:avLst/>
              </a:prstGeom>
              <a:blipFill rotWithShape="0">
                <a:blip r:embed="rId7"/>
                <a:stretch>
                  <a:fillRect l="-17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endCxn id="53" idx="0"/>
          </p:cNvCxnSpPr>
          <p:nvPr/>
        </p:nvCxnSpPr>
        <p:spPr>
          <a:xfrm flipH="1">
            <a:off x="6038302" y="5270562"/>
            <a:ext cx="1640792" cy="7138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316256" y="5984409"/>
            <a:ext cx="3444091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tx1"/>
                </a:solidFill>
              </a:rPr>
              <a:t>Only one cointegration 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smtClean="0">
                <a:solidFill>
                  <a:schemeClr val="tx1"/>
                </a:solidFill>
              </a:rPr>
              <a:t>Engle Granger test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387125" y="5982511"/>
            <a:ext cx="3444091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tx1"/>
                </a:solidFill>
              </a:rPr>
              <a:t>&gt; one cointegration 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smtClean="0">
                <a:solidFill>
                  <a:schemeClr val="tx1"/>
                </a:solidFill>
              </a:rPr>
              <a:t>VECM and Johansen test</a:t>
            </a:r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58" name="Straight Arrow Connector 57"/>
          <p:cNvCxnSpPr>
            <a:endCxn id="57" idx="0"/>
          </p:cNvCxnSpPr>
          <p:nvPr/>
        </p:nvCxnSpPr>
        <p:spPr>
          <a:xfrm>
            <a:off x="9218645" y="5270562"/>
            <a:ext cx="890526" cy="7119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64" idx="2"/>
          </p:cNvCxnSpPr>
          <p:nvPr/>
        </p:nvCxnSpPr>
        <p:spPr>
          <a:xfrm flipV="1">
            <a:off x="11095494" y="3842772"/>
            <a:ext cx="115" cy="21397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0210711" y="3114563"/>
            <a:ext cx="1769795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PCA </a:t>
            </a:r>
          </a:p>
          <a:p>
            <a:pPr algn="ctr"/>
            <a:r>
              <a:rPr lang="en-US" sz="2000" smtClean="0">
                <a:solidFill>
                  <a:schemeClr val="tx1"/>
                </a:solidFill>
              </a:rPr>
              <a:t>interpretation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2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954"/>
            <a:ext cx="10515600" cy="1325563"/>
          </a:xfrm>
        </p:spPr>
        <p:txBody>
          <a:bodyPr/>
          <a:lstStyle/>
          <a:p>
            <a:r>
              <a:rPr lang="en-US" b="1" dirty="0" smtClean="0"/>
              <a:t>Johansen Methodology (1988)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886"/>
            <a:ext cx="10515600" cy="5080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drawback of Engle </a:t>
            </a:r>
            <a:r>
              <a:rPr lang="en-US" sz="2400" dirty="0"/>
              <a:t>Granger </a:t>
            </a:r>
            <a:r>
              <a:rPr lang="en-US" sz="2400" dirty="0" smtClean="0"/>
              <a:t>approach: it can only identify a </a:t>
            </a:r>
            <a:r>
              <a:rPr lang="en-US" sz="2400" b="1" i="1" dirty="0"/>
              <a:t>single equilibrium </a:t>
            </a:r>
            <a:r>
              <a:rPr lang="en-US" sz="2400" dirty="0"/>
              <a:t>relationship among the </a:t>
            </a:r>
            <a:r>
              <a:rPr lang="en-US" sz="2400" dirty="0" smtClean="0"/>
              <a:t>variables. If </a:t>
            </a:r>
            <a:r>
              <a:rPr lang="en-US" sz="2400" dirty="0"/>
              <a:t>we have more than two variables in the model, then there is a possibility of having more than one </a:t>
            </a:r>
            <a:r>
              <a:rPr lang="en-US" sz="2400" dirty="0" err="1" smtClean="0"/>
              <a:t>cointegration</a:t>
            </a:r>
            <a:r>
              <a:rPr lang="en-US" sz="2400" dirty="0" smtClean="0"/>
              <a:t> relationships </a:t>
            </a:r>
          </a:p>
          <a:p>
            <a:r>
              <a:rPr lang="en-US" sz="2400" dirty="0" smtClean="0"/>
              <a:t>Johansen </a:t>
            </a:r>
            <a:r>
              <a:rPr lang="en-US" sz="2400" dirty="0"/>
              <a:t>(1988) </a:t>
            </a:r>
            <a:r>
              <a:rPr lang="en-US" sz="2400" dirty="0" smtClean="0"/>
              <a:t>proposed </a:t>
            </a:r>
            <a:r>
              <a:rPr lang="en-US" sz="2400" dirty="0"/>
              <a:t>a framework of </a:t>
            </a:r>
            <a:r>
              <a:rPr lang="en-US" sz="2400" dirty="0" smtClean="0"/>
              <a:t>estimating </a:t>
            </a:r>
            <a:r>
              <a:rPr lang="en-US" sz="2400" dirty="0"/>
              <a:t>and testing of vector error correction model (VECM) </a:t>
            </a:r>
            <a:r>
              <a:rPr lang="en-US" sz="2400" i="1" dirty="0"/>
              <a:t>based on vector auto </a:t>
            </a:r>
            <a:r>
              <a:rPr lang="en-US" sz="2400" i="1" dirty="0" smtClean="0"/>
              <a:t>regressive </a:t>
            </a:r>
            <a:r>
              <a:rPr lang="en-US" sz="2400" i="1" dirty="0"/>
              <a:t>(VAR) </a:t>
            </a:r>
            <a:r>
              <a:rPr lang="en-US" sz="2400" dirty="0" smtClean="0"/>
              <a:t>equations with which we can find </a:t>
            </a:r>
            <a:r>
              <a:rPr lang="en-US" sz="2400" dirty="0"/>
              <a:t>out how many </a:t>
            </a:r>
            <a:r>
              <a:rPr lang="en-US" sz="2400" dirty="0" err="1"/>
              <a:t>cointegrating</a:t>
            </a:r>
            <a:r>
              <a:rPr lang="en-US" sz="2400" dirty="0"/>
              <a:t> </a:t>
            </a:r>
            <a:r>
              <a:rPr lang="en-US" sz="2400" dirty="0" smtClean="0"/>
              <a:t>relationships exist among variables</a:t>
            </a:r>
          </a:p>
          <a:p>
            <a:r>
              <a:rPr lang="en-US" sz="2400" dirty="0" smtClean="0"/>
              <a:t>Johansen VECM is more </a:t>
            </a:r>
            <a:r>
              <a:rPr lang="en-US" sz="2400" dirty="0"/>
              <a:t>general for </a:t>
            </a:r>
            <a:r>
              <a:rPr lang="en-US" sz="2400" dirty="0" smtClean="0"/>
              <a:t>testing </a:t>
            </a:r>
            <a:r>
              <a:rPr lang="en-US" sz="2400" b="1" i="1" dirty="0"/>
              <a:t>multiple </a:t>
            </a:r>
            <a:r>
              <a:rPr lang="en-US" sz="2400" b="1" i="1" dirty="0" err="1"/>
              <a:t>cointegrating</a:t>
            </a:r>
            <a:r>
              <a:rPr lang="en-US" sz="2400" b="1" i="1" dirty="0"/>
              <a:t> relationships </a:t>
            </a:r>
            <a:r>
              <a:rPr lang="en-US" sz="2400" dirty="0"/>
              <a:t>when there are more than two variables. </a:t>
            </a:r>
            <a:endParaRPr lang="en-US" sz="2400" dirty="0" smtClean="0"/>
          </a:p>
          <a:p>
            <a:r>
              <a:rPr lang="en-US" sz="2400" dirty="0"/>
              <a:t>F</a:t>
            </a:r>
            <a:r>
              <a:rPr lang="en-US" sz="2400" dirty="0" smtClean="0"/>
              <a:t>or k variables</a:t>
            </a:r>
            <a:r>
              <a:rPr lang="en-US" sz="2400" dirty="0"/>
              <a:t>, we can </a:t>
            </a:r>
            <a:r>
              <a:rPr lang="en-US" sz="2400"/>
              <a:t>have </a:t>
            </a:r>
            <a:r>
              <a:rPr lang="en-US" sz="2400" smtClean="0"/>
              <a:t>up </a:t>
            </a:r>
            <a:r>
              <a:rPr lang="en-US" sz="2400" dirty="0"/>
              <a:t>to k-1 </a:t>
            </a:r>
            <a:r>
              <a:rPr lang="en-US" sz="2400" dirty="0" err="1" smtClean="0"/>
              <a:t>cointegrations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64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55220" y="650357"/>
            <a:ext cx="46353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Danish Statistician and Econometrician, who is known for his research in time series analysis, in particular the theory of </a:t>
            </a:r>
            <a:r>
              <a:rPr lang="en-US" sz="2800" dirty="0" err="1" smtClean="0"/>
              <a:t>cointegration</a:t>
            </a:r>
            <a:r>
              <a:rPr lang="en-US" sz="2800" dirty="0" smtClean="0"/>
              <a:t> in collaboration with Katarina Juselius.</a:t>
            </a:r>
          </a:p>
          <a:p>
            <a:endParaRPr lang="en-US" sz="2800" dirty="0" smtClean="0"/>
          </a:p>
          <a:p>
            <a:r>
              <a:rPr lang="en-US" sz="2800" dirty="0" smtClean="0"/>
              <a:t>He is currently a professor at the Department of Econometrics, University of Copenhagen.</a:t>
            </a:r>
            <a:endParaRPr lang="en-US" sz="2800" dirty="0"/>
          </a:p>
        </p:txBody>
      </p:sp>
      <p:pic>
        <p:nvPicPr>
          <p:cNvPr id="1026" name="Picture 2" descr="{photo of Søren Johansen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919" y="485192"/>
            <a:ext cx="3957961" cy="537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73156" y="6090171"/>
            <a:ext cx="3956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Soren Johansen (born in 1939 Denmark)</a:t>
            </a:r>
          </a:p>
        </p:txBody>
      </p:sp>
    </p:spTree>
    <p:extLst>
      <p:ext uri="{BB962C8B-B14F-4D97-AF65-F5344CB8AC3E}">
        <p14:creationId xmlns:p14="http://schemas.microsoft.com/office/powerpoint/2010/main" val="26023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189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Multiple </a:t>
            </a:r>
            <a:r>
              <a:rPr lang="en-US" sz="3000" b="1" dirty="0" err="1" smtClean="0"/>
              <a:t>Cointegration</a:t>
            </a:r>
            <a:r>
              <a:rPr lang="en-US" sz="3000" b="1" dirty="0" smtClean="0"/>
              <a:t> Example - A Drunk, Her Dog and A boyfriend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5314"/>
                <a:ext cx="10515600" cy="541382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Murry (1994) proposed the classic (one) </a:t>
                </a:r>
                <a:r>
                  <a:rPr lang="en-US" sz="2400" dirty="0" err="1" smtClean="0"/>
                  <a:t>cointegration</a:t>
                </a:r>
                <a:r>
                  <a:rPr lang="en-US" sz="2400" dirty="0" smtClean="0"/>
                  <a:t> relationship: A drunk and her dog who adjust their paths to avoid straying too far apart </a:t>
                </a:r>
              </a:p>
              <a:p>
                <a:r>
                  <a:rPr lang="en-US" sz="2400" dirty="0" smtClean="0"/>
                  <a:t>Smith </a:t>
                </a:r>
                <a:r>
                  <a:rPr lang="en-US" sz="2400" dirty="0"/>
                  <a:t>and Harrison </a:t>
                </a:r>
                <a:r>
                  <a:rPr lang="en-US" sz="2400" dirty="0" smtClean="0"/>
                  <a:t>extended this </a:t>
                </a:r>
                <a:r>
                  <a:rPr lang="en-US" sz="2400" dirty="0"/>
                  <a:t>classic example by </a:t>
                </a:r>
                <a:r>
                  <a:rPr lang="en-US" sz="2400" dirty="0" smtClean="0"/>
                  <a:t>including the third party -- the drunken boyfriend, </a:t>
                </a:r>
                <a:r>
                  <a:rPr lang="en-US" sz="2400" dirty="0"/>
                  <a:t>to illustrate </a:t>
                </a:r>
                <a:r>
                  <a:rPr lang="en-US" sz="2400" b="1" i="1" dirty="0"/>
                  <a:t>multiple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cointegration</a:t>
                </a:r>
                <a:r>
                  <a:rPr lang="en-US" sz="2400" dirty="0"/>
                  <a:t> and error correction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hlinkClick r:id="rId2"/>
                  </a:rPr>
                  <a:t>http</a:t>
                </a:r>
                <a:r>
                  <a:rPr lang="en-US" sz="2400" dirty="0">
                    <a:hlinkClick r:id="rId2"/>
                  </a:rPr>
                  <a:t>://www-stat.wharton.upenn.edu/~</a:t>
                </a:r>
                <a:r>
                  <a:rPr lang="en-US" sz="2400" dirty="0" smtClean="0">
                    <a:hlinkClick r:id="rId2"/>
                  </a:rPr>
                  <a:t>steele/Courses/434/434Context/Co-integration/DrunkDogBoyfriendConintegration.pdf</a:t>
                </a:r>
                <a:r>
                  <a:rPr lang="en-US" sz="2400" dirty="0" smtClean="0"/>
                  <a:t>) </a:t>
                </a:r>
              </a:p>
              <a:p>
                <a:r>
                  <a:rPr lang="en-US" sz="2400" dirty="0" smtClean="0"/>
                  <a:t>Both the </a:t>
                </a:r>
                <a:r>
                  <a:rPr lang="en-US" sz="2400" b="1" dirty="0" smtClean="0"/>
                  <a:t>drunk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:r>
                  <a:rPr lang="en-US" sz="2400" b="1" dirty="0" smtClean="0"/>
                  <a:t>her dog </a:t>
                </a:r>
                <a:r>
                  <a:rPr lang="en-US" sz="2400" dirty="0" smtClean="0"/>
                  <a:t>Oliver (unleashed)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400" dirty="0" smtClean="0"/>
                  <a:t> can be modeled by the random walk: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The </a:t>
                </a:r>
                <a:r>
                  <a:rPr lang="en-US" sz="2400" b="1" dirty="0" smtClean="0"/>
                  <a:t>boyfriend </a:t>
                </a:r>
                <a:r>
                  <a:rPr lang="en-US" sz="2400" dirty="0" smtClean="0"/>
                  <a:t>Kinley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who does not hold drunk’s </a:t>
                </a:r>
                <a:r>
                  <a:rPr lang="en-US" sz="2400" dirty="0" smtClean="0"/>
                  <a:t>hand: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5314"/>
                <a:ext cx="10515600" cy="5413828"/>
              </a:xfrm>
              <a:blipFill>
                <a:blip r:embed="rId3"/>
                <a:stretch>
                  <a:fillRect l="-928" t="-1577" b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2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104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8230"/>
                <a:ext cx="10515600" cy="560976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The drunk adjusts </a:t>
                </a:r>
                <a:r>
                  <a:rPr lang="en-US" sz="2400" dirty="0"/>
                  <a:t>her walk to respond to the positions of both </a:t>
                </a:r>
                <a:r>
                  <a:rPr lang="en-US" sz="2400" dirty="0" smtClean="0"/>
                  <a:t>Oliver (her dog) </a:t>
                </a:r>
                <a:r>
                  <a:rPr lang="en-US" sz="2400" dirty="0"/>
                  <a:t>and </a:t>
                </a:r>
                <a:r>
                  <a:rPr lang="en-US" sz="2400" dirty="0" smtClean="0"/>
                  <a:t>Kinley (her boyfriend)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Error </a:t>
                </a:r>
                <a:r>
                  <a:rPr lang="en-US" sz="2600" dirty="0"/>
                  <a:t>Correction model</a:t>
                </a:r>
                <a:r>
                  <a:rPr lang="en-US" sz="2600" dirty="0" smtClean="0"/>
                  <a:t>:</a:t>
                </a:r>
                <a:endParaRPr lang="en-US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latin typeface="Cambria Math"/>
                            </a:rPr>
                            <m:t>𝛻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γ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𝛻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θ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𝛻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r>
                  <a:rPr lang="en-US" sz="2400" dirty="0" smtClean="0"/>
                  <a:t>The </a:t>
                </a:r>
                <a:r>
                  <a:rPr lang="en-US" sz="2400" dirty="0"/>
                  <a:t>drunk’s behavior is affected by two independent </a:t>
                </a:r>
                <a:r>
                  <a:rPr lang="en-US" sz="2400" dirty="0" err="1" smtClean="0"/>
                  <a:t>cointegrations</a:t>
                </a:r>
                <a:r>
                  <a:rPr lang="en-US" sz="2400" dirty="0" smtClean="0"/>
                  <a:t>, corresponding to two long-run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relationship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respectively</a:t>
                </a:r>
              </a:p>
              <a:p>
                <a:r>
                  <a:rPr lang="en-US" sz="2400" dirty="0" smtClean="0"/>
                  <a:t>The values of adjustment/speed coefficient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 smtClean="0"/>
                  <a:t> reveal the strengths of her adjustments to Oliver and Kinley respectively;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 smtClean="0"/>
                  <a:t>, she exhibits the stronger attraction to the dog than the boyfriend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With three variables it is not possible to have more than two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cointegration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relationships, otherwise they are all stationary or I(0) process which causes contradiction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8230"/>
                <a:ext cx="10515600" cy="5609769"/>
              </a:xfrm>
              <a:blipFill>
                <a:blip r:embed="rId2"/>
                <a:stretch>
                  <a:fillRect l="-1043" t="-1522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6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468"/>
            <a:ext cx="10515600" cy="1325563"/>
          </a:xfrm>
        </p:spPr>
        <p:txBody>
          <a:bodyPr/>
          <a:lstStyle/>
          <a:p>
            <a:r>
              <a:rPr lang="en-US" dirty="0" smtClean="0"/>
              <a:t>VECM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828"/>
                <a:ext cx="10515600" cy="525417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A k-</a:t>
                </a:r>
                <a:r>
                  <a:rPr lang="en-US" sz="2400" dirty="0" err="1" smtClean="0"/>
                  <a:t>dimentional</a:t>
                </a:r>
                <a:r>
                  <a:rPr lang="en-US" sz="2400" dirty="0" smtClean="0"/>
                  <a:t> Vector </a:t>
                </a:r>
                <a:r>
                  <a:rPr lang="en-US" sz="2400" dirty="0"/>
                  <a:t>A</a:t>
                </a:r>
                <a:r>
                  <a:rPr lang="en-US" sz="2400" dirty="0" smtClean="0"/>
                  <a:t>uto </a:t>
                </a:r>
                <a:r>
                  <a:rPr lang="en-US" sz="2400" dirty="0"/>
                  <a:t>R</a:t>
                </a:r>
                <a:r>
                  <a:rPr lang="en-US" sz="2400" dirty="0" smtClean="0"/>
                  <a:t>egressive (VAR) </a:t>
                </a:r>
                <a:r>
                  <a:rPr lang="en-US" sz="2400" dirty="0"/>
                  <a:t>m</a:t>
                </a:r>
                <a:r>
                  <a:rPr lang="en-US" sz="2400" dirty="0" smtClean="0"/>
                  <a:t>odel with p lags 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 is a vector of k time series at time 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 is a vector white noise with covariance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</m:oMath>
                </a14:m>
                <a:endParaRPr lang="en-US" sz="2400" i="1" dirty="0" smtClean="0"/>
              </a:p>
              <a:p>
                <a:pPr marL="0" indent="0">
                  <a:buNone/>
                </a:pPr>
                <a:endParaRPr lang="en-US" sz="2400" i="1" dirty="0" smtClean="0"/>
              </a:p>
              <a:p>
                <a:r>
                  <a:rPr lang="en-US" sz="2400" dirty="0" smtClean="0"/>
                  <a:t>If the variables from the VAR are </a:t>
                </a:r>
                <a:r>
                  <a:rPr lang="en-US" sz="2400" dirty="0" err="1" smtClean="0"/>
                  <a:t>cointegrated</a:t>
                </a:r>
                <a:r>
                  <a:rPr lang="en-US" sz="2400" dirty="0" smtClean="0"/>
                  <a:t>, the VAR model presented can be equivalently re-written in the form of vector error correction model as shown below (Engel </a:t>
                </a:r>
                <a:r>
                  <a:rPr lang="en-US" sz="2400" dirty="0"/>
                  <a:t>and Granger </a:t>
                </a:r>
                <a:r>
                  <a:rPr lang="en-US" sz="2400" dirty="0" smtClean="0"/>
                  <a:t>1987): </a:t>
                </a:r>
              </a:p>
              <a:p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828"/>
                <a:ext cx="10515600" cy="5254172"/>
              </a:xfrm>
              <a:blipFill>
                <a:blip r:embed="rId2"/>
                <a:stretch>
                  <a:fillRect l="-928" t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2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3771"/>
          </a:xfrm>
        </p:spPr>
        <p:txBody>
          <a:bodyPr/>
          <a:lstStyle/>
          <a:p>
            <a:pPr algn="ctr"/>
            <a:r>
              <a:rPr lang="en-US" b="1" dirty="0" smtClean="0"/>
              <a:t>VECM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83771"/>
                <a:ext cx="10515600" cy="586087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A k-</a:t>
                </a:r>
                <a:r>
                  <a:rPr lang="en-US" sz="2600" dirty="0" err="1" smtClean="0"/>
                  <a:t>dimentional</a:t>
                </a:r>
                <a:r>
                  <a:rPr lang="en-US" sz="2600" dirty="0" smtClean="0"/>
                  <a:t> </a:t>
                </a:r>
                <a:r>
                  <a:rPr lang="en-US" sz="2600" b="1" i="1" dirty="0" smtClean="0"/>
                  <a:t>Vector Error Correction Model </a:t>
                </a:r>
                <a:r>
                  <a:rPr lang="en-US" sz="2600" dirty="0"/>
                  <a:t>(VECM) for the VAR(p) process can be written </a:t>
                </a:r>
                <a:r>
                  <a:rPr lang="en-US" sz="2600" dirty="0" smtClean="0"/>
                  <a:t>as:</a:t>
                </a:r>
              </a:p>
              <a:p>
                <a:endParaRPr lang="en-US" sz="2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60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/>
              </a:p>
              <a:p>
                <a:r>
                  <a:rPr lang="en-US" sz="2400" dirty="0" smtClean="0">
                    <a:ea typeface="Cambria Math" panose="02040503050406030204" pitchFamily="18" charset="0"/>
                  </a:rPr>
                  <a:t>In the VECM, 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 and its lag are all I(0)</a:t>
                </a:r>
                <a:endParaRPr lang="en-US" sz="24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/>
                  <a:t>is an error </a:t>
                </a:r>
                <a:r>
                  <a:rPr lang="en-US" sz="2400" dirty="0"/>
                  <a:t>correction </a:t>
                </a:r>
                <a:r>
                  <a:rPr lang="en-US" sz="2400" dirty="0" smtClean="0"/>
                  <a:t>term</a:t>
                </a:r>
                <a:r>
                  <a:rPr lang="en-US" sz="2400" dirty="0"/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 smtClean="0"/>
                  <a:t> contains </a:t>
                </a:r>
                <a:r>
                  <a:rPr lang="en-US" sz="2400" dirty="0"/>
                  <a:t>long run </a:t>
                </a:r>
                <a:r>
                  <a:rPr lang="en-US" sz="2400" dirty="0" smtClean="0"/>
                  <a:t>relationships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𝑅𝑎𝑛𝑘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= </a:t>
                </a:r>
                <a:r>
                  <a:rPr lang="en-US" sz="2400" dirty="0" smtClean="0"/>
                  <a:t>number </a:t>
                </a:r>
                <a:r>
                  <a:rPr lang="en-US" sz="2400" dirty="0"/>
                  <a:t>of </a:t>
                </a:r>
                <a:r>
                  <a:rPr lang="en-US" sz="2400" dirty="0" err="1"/>
                  <a:t>cointegration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If there are r co-integration vectors,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 smtClean="0"/>
                  <a:t> can be expressed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b>
                    </m:sSub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400" b="0" i="1" dirty="0" smtClean="0"/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contains the speed of adjustment parameters which interpreted as the weight with which each co-integration vector appears in a given equation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contains the coefficient of long-run relationship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83771"/>
                <a:ext cx="10515600" cy="5860870"/>
              </a:xfrm>
              <a:blipFill>
                <a:blip r:embed="rId2"/>
                <a:stretch>
                  <a:fillRect l="-928" t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84377"/>
                <a:ext cx="10515600" cy="883104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𝑅𝑎𝑛𝑘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84377"/>
                <a:ext cx="10515600" cy="88310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28914"/>
                <a:ext cx="10515600" cy="542834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𝒓𝒂𝒏𝒌</m:t>
                    </m:r>
                    <m:d>
                      <m:d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𝜫</m:t>
                        </m:r>
                      </m:e>
                    </m:d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6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b="0" dirty="0" smtClean="0">
                    <a:ea typeface="Cambria Math" panose="02040503050406030204" pitchFamily="18" charset="0"/>
                  </a:rPr>
                  <a:t> and not </a:t>
                </a:r>
                <a:r>
                  <a:rPr lang="en-US" sz="2400" b="0" dirty="0" err="1" smtClean="0">
                    <a:ea typeface="Cambria Math" panose="02040503050406030204" pitchFamily="18" charset="0"/>
                  </a:rPr>
                  <a:t>cointegrated</a:t>
                </a:r>
                <a:r>
                  <a:rPr lang="en-US" sz="2400" b="0" dirty="0" smtClean="0">
                    <a:ea typeface="Cambria Math" panose="02040503050406030204" pitchFamily="18" charset="0"/>
                  </a:rPr>
                  <a:t> </a:t>
                </a:r>
              </a:p>
              <a:p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ea typeface="Cambria Math" panose="02040503050406030204" pitchFamily="18" charset="0"/>
                  </a:rPr>
                  <a:t>The VECM reduces to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 follows a VAR(p-1) model</a:t>
                </a:r>
              </a:p>
              <a:p>
                <a:pPr marL="0" indent="0">
                  <a:buNone/>
                </a:pPr>
                <a:endParaRPr lang="en-US" sz="240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𝒓𝒂𝒏𝒌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𝜫</m:t>
                        </m:r>
                      </m:e>
                    </m:d>
                    <m:r>
                      <a:rPr lang="en-US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26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has full rank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is 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stationary / I(0) </a:t>
                </a:r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ea typeface="Cambria Math" panose="02040503050406030204" pitchFamily="18" charset="0"/>
                  </a:rPr>
                  <a:t>In this </a:t>
                </a:r>
                <a:r>
                  <a:rPr lang="en-US" sz="2400" dirty="0">
                    <a:ea typeface="Cambria Math" panose="02040503050406030204" pitchFamily="18" charset="0"/>
                  </a:rPr>
                  <a:t>case we can 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simply </a:t>
                </a:r>
                <a:r>
                  <a:rPr lang="en-US" sz="2400" dirty="0">
                    <a:ea typeface="Cambria Math" panose="02040503050406030204" pitchFamily="18" charset="0"/>
                  </a:rPr>
                  <a:t>analyze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directly</a:t>
                </a:r>
              </a:p>
              <a:p>
                <a:pPr marL="0" indent="0">
                  <a:buNone/>
                </a:pPr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endParaRPr lang="en-US" sz="2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28914"/>
                <a:ext cx="10515600" cy="5428343"/>
              </a:xfrm>
              <a:blipFill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𝒓𝒂𝒏𝒌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𝚷</m:t>
                        </m:r>
                      </m:e>
                    </m:d>
                    <m:r>
                      <a:rPr lang="en-US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2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There are r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cointegration</a:t>
                </a:r>
                <a:r>
                  <a:rPr lang="en-US" sz="2400" dirty="0">
                    <a:ea typeface="Cambria Math" panose="02040503050406030204" pitchFamily="18" charset="0"/>
                  </a:rPr>
                  <a:t> relations,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can be 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𝐤</m:t>
                            </m:r>
                            <m:r>
                              <a:rPr lang="en-US" sz="24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𝐤</m:t>
                            </m:r>
                          </m:e>
                        </m:d>
                      </m:sub>
                    </m:sSub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𝐤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</m:sub>
                    </m:sSub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𝐤</m:t>
                        </m:r>
                      </m:sub>
                      <m:sup>
                        <m:r>
                          <a:rPr lang="en-US" sz="24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b="1" dirty="0">
                    <a:ea typeface="Cambria Math" panose="02040503050406030204" pitchFamily="18" charset="0"/>
                  </a:rPr>
                  <a:t>, </a:t>
                </a:r>
                <a:r>
                  <a:rPr lang="en-US" sz="2400" dirty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has r </a:t>
                </a:r>
                <a:r>
                  <a:rPr lang="en-US" sz="2400" dirty="0">
                    <a:ea typeface="Cambria Math" panose="02040503050406030204" pitchFamily="18" charset="0"/>
                  </a:rPr>
                  <a:t>linearly independent columns representing the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cointegrating</a:t>
                </a:r>
                <a:r>
                  <a:rPr lang="en-US" sz="2400" dirty="0">
                    <a:ea typeface="Cambria Math" panose="02040503050406030204" pitchFamily="18" charset="0"/>
                  </a:rPr>
                  <a:t> vectors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𝚷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not unique since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It is common to require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′]</m:t>
                    </m:r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identity matrix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matrix </a:t>
                </a:r>
              </a:p>
              <a:p>
                <a:pPr marL="0" indent="0">
                  <a:buNone/>
                </a:pPr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28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2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6"/>
            <a:ext cx="10515600" cy="95887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Determine the Number of </a:t>
            </a:r>
            <a:r>
              <a:rPr lang="en-US" sz="4000" b="1" dirty="0" err="1" smtClean="0"/>
              <a:t>Cointegration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2400"/>
                <a:ext cx="10515600" cy="513805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</a:t>
                </a:r>
                <a:r>
                  <a:rPr lang="en-US" sz="2400" dirty="0" smtClean="0"/>
                  <a:t>he rank of the long-run impact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 smtClean="0"/>
                  <a:t> equals the number of </a:t>
                </a:r>
                <a:r>
                  <a:rPr lang="en-US" sz="2400" dirty="0" err="1" smtClean="0"/>
                  <a:t>cointegration</a:t>
                </a:r>
                <a:r>
                  <a:rPr lang="en-US" sz="2400" dirty="0" smtClean="0"/>
                  <a:t>, and it is </a:t>
                </a:r>
                <a:r>
                  <a:rPr lang="en-US" sz="2400" dirty="0"/>
                  <a:t>evaluated to determine the number of eigenvalues that are different from zero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Johansen and Juselius (1990) proposed two methods for </a:t>
                </a:r>
                <a:r>
                  <a:rPr lang="en-US" sz="2400" dirty="0"/>
                  <a:t>determining the number of </a:t>
                </a:r>
                <a:r>
                  <a:rPr lang="en-US" sz="2400" dirty="0" err="1" smtClean="0"/>
                  <a:t>cointegrating</a:t>
                </a:r>
                <a:r>
                  <a:rPr lang="en-US" sz="2400" dirty="0" smtClean="0"/>
                  <a:t> relations.</a:t>
                </a:r>
              </a:p>
              <a:p>
                <a:endParaRPr lang="en-US" sz="24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b="1" dirty="0" smtClean="0"/>
                  <a:t>Trace Statistics </a:t>
                </a:r>
                <a:r>
                  <a:rPr lang="en-US" dirty="0" smtClean="0"/>
                  <a:t>based on a likelihood ratio test about a trace of the matrix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b="1" dirty="0" smtClean="0"/>
                  <a:t>Maximum </a:t>
                </a:r>
                <a:r>
                  <a:rPr lang="en-US" b="1" dirty="0"/>
                  <a:t>E</a:t>
                </a:r>
                <a:r>
                  <a:rPr lang="en-US" b="1" dirty="0" smtClean="0"/>
                  <a:t>igenvalue Statistics </a:t>
                </a:r>
                <a:r>
                  <a:rPr lang="en-US" dirty="0" smtClean="0"/>
                  <a:t>based on eigenvalues (maximum) obtained from estimation procedure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These </a:t>
                </a:r>
                <a:r>
                  <a:rPr lang="en-US" dirty="0" err="1"/>
                  <a:t>cointegration</a:t>
                </a:r>
                <a:r>
                  <a:rPr lang="en-US" dirty="0"/>
                  <a:t> tests are formulated in term of the estimated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the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2400"/>
                <a:ext cx="10515600" cy="5138057"/>
              </a:xfrm>
              <a:blipFill rotWithShape="0">
                <a:blip r:embed="rId2"/>
                <a:stretch>
                  <a:fillRect l="-812" t="-166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6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977"/>
          </a:xfrm>
        </p:spPr>
        <p:txBody>
          <a:bodyPr>
            <a:normAutofit/>
          </a:bodyPr>
          <a:lstStyle/>
          <a:p>
            <a:r>
              <a:rPr lang="en-US" sz="4000" b="1" dirty="0"/>
              <a:t>Johansen’s Trace Statistic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21977"/>
                <a:ext cx="10515600" cy="5658522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The trace statistic considers whether the trace is increased by adding more eigenvalues beyond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 smtClean="0"/>
                  <a:t> eigenvalue</a:t>
                </a:r>
                <a:endParaRPr lang="en-US" sz="2400" dirty="0"/>
              </a:p>
              <a:p>
                <a:r>
                  <a:rPr lang="en-US" sz="2400" dirty="0" smtClean="0"/>
                  <a:t>Consider the hypothesis: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𝑅𝑎𝑛𝑘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𝑅𝑎𝑛𝑘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Likelihood ratio test statistics: </a:t>
                </a: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Note:</a:t>
                </a:r>
                <a:endParaRPr lang="en-US" sz="2400" baseline="30000" dirty="0" smtClean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then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should all be close to zero, or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should be small that we cannot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as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sz="2400" b="0" i="0" dirty="0" smtClean="0"/>
              </a:p>
              <a:p>
                <a:r>
                  <a:rPr lang="en-US" sz="2400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b="0" dirty="0" smtClean="0">
                    <a:ea typeface="Cambria Math" panose="02040503050406030204" pitchFamily="18" charset="0"/>
                  </a:rPr>
                  <a:t> should be non-zero but less than one,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dirty="0" smtClean="0">
                    <a:ea typeface="Cambria Math" panose="02040503050406030204" pitchFamily="18" charset="0"/>
                  </a:rPr>
                  <a:t> should be large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𝑠𝑜𝑚𝑒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21977"/>
                <a:ext cx="10515600" cy="5658522"/>
              </a:xfrm>
              <a:blipFill rotWithShape="0">
                <a:blip r:embed="rId2"/>
                <a:stretch>
                  <a:fillRect l="-928" t="-1509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3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6727" y="117767"/>
                <a:ext cx="4856122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rgbClr val="FF0000"/>
                    </a:solidFill>
                  </a:rPr>
                  <a:t>VAR(p):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000" b="1" smtClean="0">
                    <a:solidFill>
                      <a:srgbClr val="FF0000"/>
                    </a:solidFill>
                  </a:rPr>
                  <a:t> </a:t>
                </a:r>
                <a:endParaRPr lang="en-US" sz="20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727" y="117767"/>
                <a:ext cx="4856122" cy="914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>
            <a:off x="1773932" y="1032167"/>
            <a:ext cx="847970" cy="790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047863" y="1032167"/>
            <a:ext cx="970382" cy="790199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41299" y="1822366"/>
            <a:ext cx="1803017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Reduced form 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6736" y="1822366"/>
            <a:ext cx="1803017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Structural form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 rot="5400000">
            <a:off x="7467107" y="1578394"/>
            <a:ext cx="484632" cy="1216152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99094" y="1822366"/>
            <a:ext cx="1027462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ARDL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96099" y="2612565"/>
            <a:ext cx="1188440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p-Down Arrow 16"/>
          <p:cNvSpPr/>
          <p:nvPr/>
        </p:nvSpPr>
        <p:spPr>
          <a:xfrm rot="5400000">
            <a:off x="3688210" y="1578394"/>
            <a:ext cx="484632" cy="1216152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8041894" y="480664"/>
                <a:ext cx="3789322" cy="10682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bg1">
                        <a:lumMod val="75000"/>
                      </a:schemeClr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bg1">
                        <a:lumMod val="75000"/>
                      </a:schemeClr>
                    </a:solidFill>
                  </a:rPr>
                  <a:t> could be both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>
                    <a:solidFill>
                      <a:schemeClr val="bg1">
                        <a:lumMod val="75000"/>
                      </a:schemeClr>
                    </a:solidFill>
                  </a:rPr>
                  <a:t> or both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Residuals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894" y="480664"/>
                <a:ext cx="3789322" cy="1068217"/>
              </a:xfrm>
              <a:prstGeom prst="roundRect">
                <a:avLst/>
              </a:prstGeom>
              <a:blipFill rotWithShape="0">
                <a:blip r:embed="rId4"/>
                <a:stretch>
                  <a:fillRect b="-6780"/>
                </a:stretch>
              </a:blipFill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858416" y="1668549"/>
            <a:ext cx="6139542" cy="106821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27" idx="0"/>
          </p:cNvCxnSpPr>
          <p:nvPr/>
        </p:nvCxnSpPr>
        <p:spPr>
          <a:xfrm flipH="1">
            <a:off x="1327510" y="2734354"/>
            <a:ext cx="1138102" cy="325929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3191" y="3060283"/>
                <a:ext cx="2388637" cy="14153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Conventional stationary VAR</a:t>
                </a:r>
                <a:endParaRPr lang="en-US" sz="200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1" y="3060283"/>
                <a:ext cx="2388637" cy="1415362"/>
              </a:xfrm>
              <a:prstGeom prst="rect">
                <a:avLst/>
              </a:prstGeom>
              <a:blipFill rotWithShape="0">
                <a:blip r:embed="rId5"/>
                <a:stretch>
                  <a:fillRect l="-2538" b="-3846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725433" y="3060283"/>
                <a:ext cx="2388637" cy="544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433" y="3060283"/>
                <a:ext cx="2388637" cy="544724"/>
              </a:xfrm>
              <a:prstGeom prst="rect">
                <a:avLst/>
              </a:prstGeom>
              <a:blipFill rotWithShape="0">
                <a:blip r:embed="rId6"/>
                <a:stretch>
                  <a:fillRect l="-2284" b="-5495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29" idx="0"/>
          </p:cNvCxnSpPr>
          <p:nvPr/>
        </p:nvCxnSpPr>
        <p:spPr>
          <a:xfrm>
            <a:off x="5402424" y="2734354"/>
            <a:ext cx="1517328" cy="325929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40" idx="0"/>
          </p:cNvCxnSpPr>
          <p:nvPr/>
        </p:nvCxnSpPr>
        <p:spPr>
          <a:xfrm flipH="1">
            <a:off x="4655977" y="3614259"/>
            <a:ext cx="1646312" cy="439414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2" idx="0"/>
          </p:cNvCxnSpPr>
          <p:nvPr/>
        </p:nvCxnSpPr>
        <p:spPr>
          <a:xfrm>
            <a:off x="7464490" y="3614259"/>
            <a:ext cx="1034604" cy="438465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621902" y="4053673"/>
                <a:ext cx="4068149" cy="1217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Doesn’t Exist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,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US" sz="200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Spurious Regression</a:t>
                </a:r>
              </a:p>
              <a:p>
                <a:pPr algn="ctr"/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902" y="4053673"/>
                <a:ext cx="4068149" cy="1217838"/>
              </a:xfrm>
              <a:prstGeom prst="rect">
                <a:avLst/>
              </a:prstGeom>
              <a:blipFill rotWithShape="0">
                <a:blip r:embed="rId7"/>
                <a:stretch>
                  <a:fillRect l="-1345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945273" y="4052724"/>
                <a:ext cx="3107642" cy="1217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Exist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,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US" sz="200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Error Correction Model</a:t>
                </a:r>
              </a:p>
              <a:p>
                <a:pPr algn="ctr"/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273" y="4052724"/>
                <a:ext cx="3107642" cy="1217838"/>
              </a:xfrm>
              <a:prstGeom prst="rect">
                <a:avLst/>
              </a:prstGeom>
              <a:blipFill rotWithShape="0">
                <a:blip r:embed="rId8"/>
                <a:stretch>
                  <a:fillRect l="-175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endCxn id="53" idx="0"/>
          </p:cNvCxnSpPr>
          <p:nvPr/>
        </p:nvCxnSpPr>
        <p:spPr>
          <a:xfrm flipH="1">
            <a:off x="6038302" y="5270562"/>
            <a:ext cx="1640792" cy="713847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316256" y="5984409"/>
            <a:ext cx="3444091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Only one cointegration 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Engle Granger test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387125" y="5982511"/>
            <a:ext cx="3444091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&gt; one cointegration 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VECM and Johansen test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8" name="Straight Arrow Connector 57"/>
          <p:cNvCxnSpPr>
            <a:endCxn id="57" idx="0"/>
          </p:cNvCxnSpPr>
          <p:nvPr/>
        </p:nvCxnSpPr>
        <p:spPr>
          <a:xfrm>
            <a:off x="9218645" y="5270562"/>
            <a:ext cx="890526" cy="711949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64" idx="2"/>
          </p:cNvCxnSpPr>
          <p:nvPr/>
        </p:nvCxnSpPr>
        <p:spPr>
          <a:xfrm flipV="1">
            <a:off x="11095494" y="3842772"/>
            <a:ext cx="115" cy="2139739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0210711" y="3114563"/>
            <a:ext cx="1769795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PCA </a:t>
            </a:r>
          </a:p>
          <a:p>
            <a:pPr algn="ctr"/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interpretation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Johansen’s Maximum Eigenvalue </a:t>
            </a:r>
            <a:r>
              <a:rPr lang="en-US" sz="4000" b="1" dirty="0" smtClean="0"/>
              <a:t>Statistic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8230"/>
                <a:ext cx="10515600" cy="5225142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It </a:t>
                </a:r>
                <a:r>
                  <a:rPr lang="en-US" sz="2400" dirty="0"/>
                  <a:t>i</a:t>
                </a:r>
                <a:r>
                  <a:rPr lang="en-US" sz="2400" dirty="0" smtClean="0"/>
                  <a:t>s a sequential procedure to determine the number of </a:t>
                </a:r>
                <a:r>
                  <a:rPr lang="en-US" sz="2400" dirty="0" err="1" smtClean="0"/>
                  <a:t>cointegrations</a:t>
                </a:r>
                <a:endParaRPr lang="en-US" sz="2400" dirty="0"/>
              </a:p>
              <a:p>
                <a:r>
                  <a:rPr lang="en-US" sz="2400" dirty="0" smtClean="0"/>
                  <a:t>Consider the hypothesis: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𝑅𝑎𝑛𝑘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𝑅𝑎𝑛𝑘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Test Statistic: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𝑇𝑙𝑛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US" sz="2400" b="0" dirty="0" smtClean="0"/>
                  <a:t/>
                </a:r>
                <a:br>
                  <a:rPr lang="en-US" sz="2400" b="0" dirty="0" smtClean="0"/>
                </a:br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b="1" dirty="0"/>
                  <a:t>Note: </a:t>
                </a:r>
              </a:p>
              <a:p>
                <a:r>
                  <a:rPr lang="en-US" sz="2400" dirty="0"/>
                  <a:t>The test consists of ordering the largest eigenvalues in descending order and considering whether they are significantly different from zero.</a:t>
                </a:r>
              </a:p>
              <a:p>
                <a:r>
                  <a:rPr lang="en-US" sz="2400" dirty="0"/>
                  <a:t>S</a:t>
                </a:r>
                <a:r>
                  <a:rPr lang="en-US" sz="2400" dirty="0" smtClean="0"/>
                  <a:t>uppose </a:t>
                </a:r>
                <a:r>
                  <a:rPr lang="en-US" sz="2400" dirty="0"/>
                  <a:t>we obtained n </a:t>
                </a:r>
                <a:r>
                  <a:rPr lang="en-US" sz="2400" dirty="0" smtClean="0"/>
                  <a:t>eigenvalues </a:t>
                </a:r>
                <a:r>
                  <a:rPr lang="en-US" sz="2400" dirty="0"/>
                  <a:t>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&gt;…&gt;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, if the variables under </a:t>
                </a:r>
                <a:r>
                  <a:rPr lang="en-US" sz="2400" dirty="0" smtClean="0"/>
                  <a:t>are </a:t>
                </a:r>
                <a:r>
                  <a:rPr lang="en-US" sz="2400" dirty="0"/>
                  <a:t>not </a:t>
                </a:r>
                <a:r>
                  <a:rPr lang="en-US" sz="2400" dirty="0" err="1"/>
                  <a:t>cointegrated</a:t>
                </a:r>
                <a:r>
                  <a:rPr lang="en-US" sz="2400" dirty="0"/>
                  <a:t>, the rank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/>
                  <a:t> is zero and all the eigenvalues should be equal to zero, therefore,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equals to 0.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8230"/>
                <a:ext cx="10515600" cy="5225142"/>
              </a:xfrm>
              <a:blipFill>
                <a:blip r:embed="rId2"/>
                <a:stretch>
                  <a:fillRect l="-928" t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The asymptotic null distribution of </a:t>
            </a:r>
            <a:r>
              <a:rPr lang="en-US" sz="2600" dirty="0" smtClean="0"/>
              <a:t>both tests are </a:t>
            </a:r>
            <a:r>
              <a:rPr lang="en-US" sz="2600" dirty="0"/>
              <a:t>not </a:t>
            </a:r>
            <a:r>
              <a:rPr lang="en-US" sz="2600" dirty="0" smtClean="0"/>
              <a:t>Chi-square </a:t>
            </a:r>
            <a:r>
              <a:rPr lang="en-US" sz="2600" dirty="0"/>
              <a:t>but instead a complicated function of Brownian motion and </a:t>
            </a:r>
            <a:r>
              <a:rPr lang="en-US" sz="2600" dirty="0" smtClean="0"/>
              <a:t>the critical </a:t>
            </a:r>
            <a:r>
              <a:rPr lang="en-US" sz="2600" dirty="0"/>
              <a:t>values of the test statistics are </a:t>
            </a:r>
            <a:r>
              <a:rPr lang="en-US" sz="2600" dirty="0" smtClean="0"/>
              <a:t>non-standard</a:t>
            </a:r>
          </a:p>
          <a:p>
            <a:r>
              <a:rPr lang="en-US" sz="2600" dirty="0"/>
              <a:t>Critical values for both statistics are provided by Johansen and Juselius (1990)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73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58" y="0"/>
            <a:ext cx="11468745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Maximum Likelihood Estimation </a:t>
            </a:r>
            <a:r>
              <a:rPr lang="en-US" sz="4000" b="1" dirty="0" smtClean="0"/>
              <a:t>of </a:t>
            </a:r>
            <a:r>
              <a:rPr lang="en-US" sz="4000" b="1" dirty="0" err="1" smtClean="0"/>
              <a:t>Cointegrated</a:t>
            </a:r>
            <a:r>
              <a:rPr lang="en-US" sz="4000" b="1" dirty="0"/>
              <a:t> </a:t>
            </a:r>
            <a:r>
              <a:rPr lang="en-US" sz="4000" b="1" dirty="0" smtClean="0"/>
              <a:t>VECM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4030" y="1015596"/>
                <a:ext cx="10515600" cy="584240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Once we found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𝛱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0&lt;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sz="2400" dirty="0" smtClean="0"/>
                  <a:t>, then the </a:t>
                </a:r>
                <a:r>
                  <a:rPr lang="en-US" sz="2400" dirty="0" err="1" smtClean="0"/>
                  <a:t>cointegrated</a:t>
                </a:r>
                <a:r>
                  <a:rPr lang="en-US" sz="2400" dirty="0" smtClean="0"/>
                  <a:t> VECM can be written: </a:t>
                </a:r>
                <a:endParaRPr lang="en-US" sz="2400" b="0" i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b="0" dirty="0" smtClean="0">
                    <a:ea typeface="Cambria Math" panose="02040503050406030204" pitchFamily="18" charset="0"/>
                  </a:rPr>
                  <a:t> is Gaussian white noise</a:t>
                </a:r>
              </a:p>
              <a:p>
                <a:r>
                  <a:rPr lang="en-US" sz="2400" dirty="0" smtClean="0"/>
                  <a:t>Reduced rank multivariate regression </a:t>
                </a:r>
              </a:p>
              <a:p>
                <a:r>
                  <a:rPr lang="en-US" sz="2400" dirty="0" smtClean="0"/>
                  <a:t>Johansen derived the maximum likelihood estimation of the parameters under the reduce rank restriction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𝑚𝑙𝑒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are the eigenvectors associated with the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dirty="0" smtClean="0"/>
                  <a:t> </a:t>
                </a:r>
              </a:p>
              <a:p>
                <a:r>
                  <a:rPr lang="en-US" sz="2400" dirty="0" smtClean="0"/>
                  <a:t>We first estimate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 smtClean="0"/>
                  <a:t> using MLE, plug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2400" dirty="0" smtClean="0"/>
                  <a:t> then the </a:t>
                </a:r>
                <a:r>
                  <a:rPr lang="en-US" sz="2400" dirty="0"/>
                  <a:t>MLEs of the remaining parameters can be estimated by OLS (since all the variables are </a:t>
                </a:r>
                <a:r>
                  <a:rPr lang="en-US" sz="2400" dirty="0" smtClean="0"/>
                  <a:t>I(0) process):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0" smtClean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sSubSup>
                        <m:sSubSup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acc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𝒎𝒍𝒆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Note:</a:t>
                </a:r>
              </a:p>
              <a:p>
                <a:r>
                  <a:rPr lang="en-US" sz="2400" b="0" dirty="0" smtClean="0"/>
                  <a:t>Johansen approach estimates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b="0" dirty="0" smtClean="0"/>
                  <a:t> using MLE instead of OLS which is used in E-G two step as if r (# of </a:t>
                </a:r>
                <a:r>
                  <a:rPr lang="en-US" sz="2400" b="0" dirty="0" err="1" smtClean="0"/>
                  <a:t>cointegration</a:t>
                </a:r>
                <a:r>
                  <a:rPr lang="en-US" sz="2400" b="0" dirty="0" smtClean="0"/>
                  <a:t>) &gt; 1 may cause </a:t>
                </a:r>
                <a:r>
                  <a:rPr lang="en-US" sz="2400" b="0" dirty="0" err="1" smtClean="0"/>
                  <a:t>multicolinearity</a:t>
                </a:r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4030" y="1015596"/>
                <a:ext cx="10515600" cy="5842403"/>
              </a:xfrm>
              <a:blipFill rotWithShape="0">
                <a:blip r:embed="rId2"/>
                <a:stretch>
                  <a:fillRect l="-928" t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9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8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Maximum likelihood estimation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9314" y="1291770"/>
                <a:ext cx="11553372" cy="55662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0" smtClean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6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600" b="0" dirty="0" smtClean="0"/>
                  <a:t>Consider two multivariate regression: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0" smtClean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26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r>
                        <m:rPr>
                          <m:sty m:val="p"/>
                        </m:rPr>
                        <a:rPr lang="el-GR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Ξ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 smtClean="0"/>
                  <a:t> be the residuals of the two equation, Define sample covariance matrix: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nary>
                  </m:oMath>
                </a14:m>
                <a:r>
                  <a:rPr lang="en-US" sz="26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nary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nary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Solving the eigenvalue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600" b="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Denote the eigenvalue and eigenvector pairs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&gt;…&gt;</m:t>
                    </m:r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600" b="0" i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𝑚𝑙𝑒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314" y="1291770"/>
                <a:ext cx="11553372" cy="5566229"/>
              </a:xfrm>
              <a:blipFill rotWithShape="1">
                <a:blip r:embed="rId2"/>
                <a:stretch>
                  <a:fillRect l="-897" r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9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353" y="483828"/>
            <a:ext cx="112388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Functions of fitting VECM and Johansen test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Matlab</a:t>
            </a:r>
            <a:r>
              <a:rPr lang="en-US" sz="2000" dirty="0"/>
              <a:t> Johansen Procedure :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h,pvalue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,~,~,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mles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jcitest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(Y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A020F0"/>
                </a:solidFill>
                <a:latin typeface="Courier New" panose="02070309020205020404" pitchFamily="49" charset="0"/>
              </a:rPr>
              <a:t>'Model'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A020F0"/>
                </a:solidFill>
                <a:latin typeface="Courier New" panose="02070309020205020404" pitchFamily="49" charset="0"/>
              </a:rPr>
              <a:t>'H2'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A020F0"/>
                </a:solidFill>
                <a:latin typeface="Courier New" panose="02070309020205020404" pitchFamily="49" charset="0"/>
              </a:rPr>
              <a:t>'lags'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,1,</a:t>
            </a:r>
            <a:r>
              <a:rPr lang="en-US" sz="2000" dirty="0">
                <a:solidFill>
                  <a:srgbClr val="A020F0"/>
                </a:solidFill>
                <a:latin typeface="Courier New" panose="02070309020205020404" pitchFamily="49" charset="0"/>
              </a:rPr>
              <a:t>'display'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A020F0"/>
                </a:solidFill>
                <a:latin typeface="Courier New" panose="02070309020205020404" pitchFamily="49" charset="0"/>
              </a:rPr>
              <a:t>'params'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Matlab</a:t>
            </a:r>
            <a:r>
              <a:rPr lang="en-US" sz="2000" dirty="0"/>
              <a:t> VECM to VAR </a:t>
            </a:r>
            <a:r>
              <a:rPr lang="en-US" sz="2000" dirty="0" smtClean="0"/>
              <a:t>:  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VAR =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vectovar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(‘VEC’,{A0 A1},’C’,C)</a:t>
            </a:r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R</a:t>
            </a:r>
            <a:r>
              <a:rPr lang="en-US" sz="2000" dirty="0"/>
              <a:t> </a:t>
            </a:r>
            <a:r>
              <a:rPr lang="en-US" sz="2000" dirty="0" smtClean="0"/>
              <a:t>Johansen Procedure: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R VECM to VAR: 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SAS Johansen Procedure </a:t>
            </a:r>
            <a:r>
              <a:rPr lang="en-US" sz="2000" dirty="0" smtClean="0"/>
              <a:t>:     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VARMAX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fr-FR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  </a:t>
            </a:r>
            <a:r>
              <a:rPr lang="fr-FR" sz="20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model</a:t>
            </a:r>
            <a:r>
              <a:rPr lang="fr-FR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x y z / p=</a:t>
            </a:r>
            <a:r>
              <a:rPr lang="fr-FR" sz="2000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fr-F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noint</a:t>
            </a:r>
            <a:r>
              <a:rPr lang="fr-FR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cointtest</a:t>
            </a:r>
            <a:r>
              <a:rPr lang="fr-F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fr-FR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johansen</a:t>
            </a:r>
            <a:r>
              <a:rPr lang="fr-F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=(TYPE=TRACE))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               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ecm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 (rank=</a:t>
            </a:r>
            <a:r>
              <a:rPr lang="en-US" sz="2000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	 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            print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 (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iarr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estimates);</a:t>
            </a:r>
          </a:p>
          <a:p>
            <a:r>
              <a:rPr lang="en-US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                         run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3344478" y="2175768"/>
            <a:ext cx="854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fit = ca.jo(cbind(x,y,z),ecdet = 'none',K = 2,spec = 'transitory')</a:t>
            </a:r>
          </a:p>
        </p:txBody>
      </p:sp>
      <p:sp>
        <p:nvSpPr>
          <p:cNvPr id="5" name="矩形 4"/>
          <p:cNvSpPr/>
          <p:nvPr/>
        </p:nvSpPr>
        <p:spPr>
          <a:xfrm>
            <a:off x="3344478" y="2545100"/>
            <a:ext cx="3350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fit2 = vec2var(fit,r = 1)</a:t>
            </a:r>
          </a:p>
        </p:txBody>
      </p:sp>
    </p:spTree>
    <p:extLst>
      <p:ext uri="{BB962C8B-B14F-4D97-AF65-F5344CB8AC3E}">
        <p14:creationId xmlns:p14="http://schemas.microsoft.com/office/powerpoint/2010/main" val="266414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6727" y="117767"/>
                <a:ext cx="4856122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solidFill>
                      <a:schemeClr val="tx1"/>
                    </a:solidFill>
                  </a:rPr>
                  <a:t>VAR(p):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727" y="117767"/>
                <a:ext cx="4856122" cy="914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>
            <a:off x="1773932" y="1032167"/>
            <a:ext cx="847970" cy="790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047863" y="1032167"/>
            <a:ext cx="970382" cy="790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41299" y="1822366"/>
            <a:ext cx="1803017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Reduced form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6736" y="1822366"/>
            <a:ext cx="1803017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Structural form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 rot="5400000">
            <a:off x="7467107" y="1578394"/>
            <a:ext cx="484632" cy="1216152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99094" y="1822366"/>
            <a:ext cx="1027462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ARDL</a:t>
            </a:r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96099" y="2612565"/>
            <a:ext cx="1188440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p-Down Arrow 16"/>
          <p:cNvSpPr/>
          <p:nvPr/>
        </p:nvSpPr>
        <p:spPr>
          <a:xfrm rot="5400000">
            <a:off x="3688210" y="1578394"/>
            <a:ext cx="484632" cy="1216152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8041894" y="480664"/>
                <a:ext cx="3789322" cy="10682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could be both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or both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Residuals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894" y="480664"/>
                <a:ext cx="3789322" cy="1068217"/>
              </a:xfrm>
              <a:prstGeom prst="roundRect">
                <a:avLst/>
              </a:prstGeom>
              <a:blipFill rotWithShape="0">
                <a:blip r:embed="rId3"/>
                <a:stretch>
                  <a:fillRect b="-6780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858416" y="1668549"/>
            <a:ext cx="6139542" cy="106821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27" idx="0"/>
          </p:cNvCxnSpPr>
          <p:nvPr/>
        </p:nvCxnSpPr>
        <p:spPr>
          <a:xfrm flipH="1">
            <a:off x="1327510" y="2734354"/>
            <a:ext cx="1138102" cy="3259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3191" y="3060283"/>
                <a:ext cx="2388637" cy="14153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smtClean="0">
                    <a:solidFill>
                      <a:schemeClr val="tx1"/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00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Conventional stationary VAR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1" y="3060283"/>
                <a:ext cx="2388637" cy="1415362"/>
              </a:xfrm>
              <a:prstGeom prst="rect">
                <a:avLst/>
              </a:prstGeom>
              <a:blipFill rotWithShape="0">
                <a:blip r:embed="rId4"/>
                <a:stretch>
                  <a:fillRect l="-2538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725433" y="3060283"/>
                <a:ext cx="2388637" cy="544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tx1"/>
                  </a:solidFill>
                </a:endParaRPr>
              </a:p>
              <a:p>
                <a:r>
                  <a:rPr lang="en-US" sz="2000" smtClean="0">
                    <a:solidFill>
                      <a:schemeClr val="tx1"/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0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433" y="3060283"/>
                <a:ext cx="2388637" cy="544724"/>
              </a:xfrm>
              <a:prstGeom prst="rect">
                <a:avLst/>
              </a:prstGeom>
              <a:blipFill rotWithShape="0">
                <a:blip r:embed="rId5"/>
                <a:stretch>
                  <a:fillRect l="-2284" b="-54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29" idx="0"/>
          </p:cNvCxnSpPr>
          <p:nvPr/>
        </p:nvCxnSpPr>
        <p:spPr>
          <a:xfrm>
            <a:off x="5402424" y="2734354"/>
            <a:ext cx="1517328" cy="3259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40" idx="0"/>
          </p:cNvCxnSpPr>
          <p:nvPr/>
        </p:nvCxnSpPr>
        <p:spPr>
          <a:xfrm flipH="1">
            <a:off x="4655977" y="3614259"/>
            <a:ext cx="1646312" cy="4394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2" idx="0"/>
          </p:cNvCxnSpPr>
          <p:nvPr/>
        </p:nvCxnSpPr>
        <p:spPr>
          <a:xfrm>
            <a:off x="7464490" y="3614259"/>
            <a:ext cx="1034604" cy="4384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621902" y="4053673"/>
                <a:ext cx="4068149" cy="1217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tx1"/>
                  </a:solidFill>
                </a:endParaRPr>
              </a:p>
              <a:p>
                <a:r>
                  <a:rPr lang="en-US" sz="2000" smtClean="0">
                    <a:solidFill>
                      <a:schemeClr val="tx1"/>
                    </a:solidFill>
                  </a:rPr>
                  <a:t>Doesn’t Exist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,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endParaRPr lang="en-US" sz="200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Spurious Regression</a:t>
                </a:r>
              </a:p>
              <a:p>
                <a:pPr algn="ctr"/>
                <a:endParaRPr lang="en-US" sz="20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902" y="4053673"/>
                <a:ext cx="4068149" cy="1217838"/>
              </a:xfrm>
              <a:prstGeom prst="rect">
                <a:avLst/>
              </a:prstGeom>
              <a:blipFill rotWithShape="0">
                <a:blip r:embed="rId6"/>
                <a:stretch>
                  <a:fillRect l="-13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945273" y="4052724"/>
                <a:ext cx="3107642" cy="1217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tx1"/>
                  </a:solidFill>
                </a:endParaRPr>
              </a:p>
              <a:p>
                <a:r>
                  <a:rPr lang="en-US" sz="2000" smtClean="0">
                    <a:solidFill>
                      <a:schemeClr val="tx1"/>
                    </a:solidFill>
                  </a:rPr>
                  <a:t>Exist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,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endParaRPr lang="en-US" sz="200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Error Correction Model</a:t>
                </a:r>
              </a:p>
              <a:p>
                <a:pPr algn="ctr"/>
                <a:endParaRPr lang="en-US" sz="20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273" y="4052724"/>
                <a:ext cx="3107642" cy="1217838"/>
              </a:xfrm>
              <a:prstGeom prst="rect">
                <a:avLst/>
              </a:prstGeom>
              <a:blipFill rotWithShape="0">
                <a:blip r:embed="rId7"/>
                <a:stretch>
                  <a:fillRect l="-17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endCxn id="53" idx="0"/>
          </p:cNvCxnSpPr>
          <p:nvPr/>
        </p:nvCxnSpPr>
        <p:spPr>
          <a:xfrm flipH="1">
            <a:off x="6038302" y="5270562"/>
            <a:ext cx="1640792" cy="7138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316256" y="5984409"/>
            <a:ext cx="3444091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tx1"/>
                </a:solidFill>
              </a:rPr>
              <a:t>Only one cointegration 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smtClean="0">
                <a:solidFill>
                  <a:schemeClr val="tx1"/>
                </a:solidFill>
              </a:rPr>
              <a:t>Engle Granger test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387125" y="5982511"/>
            <a:ext cx="3444091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&gt; one </a:t>
            </a:r>
            <a:r>
              <a:rPr lang="en-US" sz="2000" dirty="0" err="1" smtClean="0">
                <a:solidFill>
                  <a:schemeClr val="tx1"/>
                </a:solidFill>
              </a:rPr>
              <a:t>cointegration</a:t>
            </a:r>
            <a:r>
              <a:rPr lang="en-US" sz="2000" dirty="0" smtClean="0">
                <a:solidFill>
                  <a:schemeClr val="tx1"/>
                </a:solidFill>
              </a:rPr>
              <a:t> 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VECM and Johansen test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8" name="Straight Arrow Connector 57"/>
          <p:cNvCxnSpPr>
            <a:endCxn id="57" idx="0"/>
          </p:cNvCxnSpPr>
          <p:nvPr/>
        </p:nvCxnSpPr>
        <p:spPr>
          <a:xfrm>
            <a:off x="9218645" y="5270562"/>
            <a:ext cx="890526" cy="7119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64" idx="2"/>
          </p:cNvCxnSpPr>
          <p:nvPr/>
        </p:nvCxnSpPr>
        <p:spPr>
          <a:xfrm flipV="1">
            <a:off x="11095494" y="3842772"/>
            <a:ext cx="115" cy="21397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0210711" y="3114563"/>
            <a:ext cx="1769795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PCA </a:t>
            </a:r>
          </a:p>
          <a:p>
            <a:pPr algn="ctr"/>
            <a:r>
              <a:rPr lang="en-US" sz="2000" b="1" smtClean="0">
                <a:solidFill>
                  <a:srgbClr val="FF0000"/>
                </a:solidFill>
              </a:rPr>
              <a:t>interpretation</a:t>
            </a:r>
            <a:endParaRPr lang="en-US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/>
              <a:t>Linear decomposition of </a:t>
            </a:r>
            <a:r>
              <a:rPr lang="en-US" sz="4800" b="1" dirty="0" err="1" smtClean="0"/>
              <a:t>cointegration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Ruofeng</a:t>
            </a:r>
            <a:r>
              <a:rPr lang="en-US" dirty="0" smtClean="0"/>
              <a:t> Wen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3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2705" y="149465"/>
            <a:ext cx="10515600" cy="713177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The key of time series regression: Trend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069788" y="1081815"/>
                <a:ext cx="1031851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Without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zh-CN" sz="2400" dirty="0" smtClean="0"/>
                  <a:t>, </a:t>
                </a:r>
                <a:r>
                  <a:rPr lang="en-US" altLang="zh-CN" sz="2400" b="1" dirty="0" smtClean="0"/>
                  <a:t>everything</a:t>
                </a:r>
                <a:r>
                  <a:rPr lang="en-US" altLang="zh-CN" sz="2400" dirty="0" smtClean="0"/>
                  <a:t> discussed before can be described by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𝑉𝐴𝑅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altLang="zh-CN" sz="2400" dirty="0" smtClean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𝑉𝐴𝑅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US" altLang="zh-CN" sz="2400" dirty="0" smtClean="0"/>
                  <a:t>can be solved consistently and efficiently by (Generalized) Least Square, and thus have no difference with ordinary regression with possible serial correlation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Deterministic trend (e.g.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 smtClean="0"/>
                  <a:t>) and stochastic trend (e.g. random walk) will cause spurious results in regression due to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zh-CN" sz="2400" dirty="0" smtClean="0"/>
                  <a:t> residual.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Trend can be eliminated through </a:t>
                </a:r>
                <a:r>
                  <a:rPr lang="en-US" altLang="zh-CN" sz="2400" b="1" dirty="0" smtClean="0"/>
                  <a:t>differencing</a:t>
                </a:r>
                <a:r>
                  <a:rPr lang="en-US" altLang="zh-CN" sz="2400" dirty="0" smtClean="0"/>
                  <a:t>, but </a:t>
                </a:r>
                <a:r>
                  <a:rPr lang="en-US" altLang="zh-CN" sz="2400" b="1" dirty="0" smtClean="0"/>
                  <a:t>co-integration</a:t>
                </a:r>
                <a:r>
                  <a:rPr lang="en-US" altLang="zh-CN" sz="2400" dirty="0" smtClean="0"/>
                  <a:t> analysis provides a better alternative when applicable.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88" y="1081815"/>
                <a:ext cx="10318517" cy="3046988"/>
              </a:xfrm>
              <a:prstGeom prst="rect">
                <a:avLst/>
              </a:prstGeom>
              <a:blipFill rotWithShape="1">
                <a:blip r:embed="rId2"/>
                <a:stretch>
                  <a:fillRect l="-768" t="-1600" r="-945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51817" y="4347976"/>
                <a:ext cx="5917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Stationary Series can be modelled with linear regression directly: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dirty="0" smtClean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17" y="4347976"/>
                <a:ext cx="5917608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1443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6269425" y="4347976"/>
                <a:ext cx="568403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Series </a:t>
                </a:r>
                <a:r>
                  <a:rPr lang="en-US" altLang="zh-CN" sz="2400" smtClean="0"/>
                  <a:t>with stochastic trend </a:t>
                </a:r>
                <a:r>
                  <a:rPr lang="en-US" altLang="zh-CN" sz="2400" dirty="0" smtClean="0"/>
                  <a:t>can be modelled by (order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sz="2400" dirty="0" smtClean="0"/>
                  <a:t>) differencing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sz="2400" dirty="0" smtClean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425" y="4347976"/>
                <a:ext cx="5684033" cy="1938992"/>
              </a:xfrm>
              <a:prstGeom prst="rect">
                <a:avLst/>
              </a:prstGeom>
              <a:blipFill rotWithShape="1">
                <a:blip r:embed="rId4"/>
                <a:stretch>
                  <a:fillRect l="-1393" t="-2516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014708" y="5917636"/>
                <a:ext cx="7527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4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zh-CN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708" y="5917636"/>
                <a:ext cx="752724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813" r="-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7322983" y="6206885"/>
                <a:ext cx="130322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4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zh-CN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983" y="6206885"/>
                <a:ext cx="1303229" cy="7386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159914" y="5917636"/>
                <a:ext cx="7527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4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zh-CN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914" y="5917636"/>
                <a:ext cx="752724" cy="738664"/>
              </a:xfrm>
              <a:prstGeom prst="rect">
                <a:avLst/>
              </a:prstGeom>
              <a:blipFill rotWithShape="0">
                <a:blip r:embed="rId7"/>
                <a:stretch>
                  <a:fillRect r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854321" y="5917636"/>
                <a:ext cx="7527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4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zh-CN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321" y="5917636"/>
                <a:ext cx="752724" cy="738664"/>
              </a:xfrm>
              <a:prstGeom prst="rect">
                <a:avLst/>
              </a:prstGeom>
              <a:blipFill rotWithShape="0">
                <a:blip r:embed="rId8"/>
                <a:stretch>
                  <a:fillRect r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8831755" y="6206885"/>
                <a:ext cx="130322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4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zh-CN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755" y="6206885"/>
                <a:ext cx="1303229" cy="7386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9675166" y="6206885"/>
                <a:ext cx="130322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4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zh-CN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166" y="6206885"/>
                <a:ext cx="1303229" cy="73866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9675164" y="5053640"/>
                <a:ext cx="130322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(?)</m:t>
                      </m:r>
                    </m:oMath>
                  </m:oMathPara>
                </a14:m>
                <a:endParaRPr lang="zh-CN" altLang="en-US" dirty="0">
                  <a:solidFill>
                    <a:srgbClr val="0070C0"/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164" y="5053640"/>
                <a:ext cx="1303229" cy="73866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7320680" y="5053640"/>
                <a:ext cx="130322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680" y="5053640"/>
                <a:ext cx="1303229" cy="73866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8822673" y="5053640"/>
                <a:ext cx="130322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673" y="5053640"/>
                <a:ext cx="1303229" cy="73866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7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379306" y="271395"/>
                <a:ext cx="7315200" cy="12339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800" dirty="0" smtClean="0"/>
                  <a:t> variables with </a:t>
                </a:r>
                <a:r>
                  <a:rPr lang="en-US" altLang="zh-CN" sz="2800" b="1" dirty="0" smtClean="0"/>
                  <a:t>co-integration</a:t>
                </a:r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of rank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306" y="271395"/>
                <a:ext cx="7315200" cy="12339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390723" y="1997125"/>
                <a:ext cx="3413184" cy="9013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processes of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723" y="1997125"/>
                <a:ext cx="3413184" cy="9013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112478" y="1995638"/>
                <a:ext cx="3774057" cy="90283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 smtClean="0"/>
                  <a:t>processes </a:t>
                </a:r>
                <a:r>
                  <a:rPr lang="en-US" altLang="zh-CN" sz="2800" dirty="0"/>
                  <a:t>of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478" y="1995638"/>
                <a:ext cx="3774057" cy="9028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stCxn id="3" idx="2"/>
          </p:cNvCxnSpPr>
          <p:nvPr/>
        </p:nvCxnSpPr>
        <p:spPr>
          <a:xfrm>
            <a:off x="6036906" y="1505359"/>
            <a:ext cx="1153" cy="9416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endCxn id="5" idx="1"/>
          </p:cNvCxnSpPr>
          <p:nvPr/>
        </p:nvCxnSpPr>
        <p:spPr>
          <a:xfrm flipV="1">
            <a:off x="6038059" y="2447057"/>
            <a:ext cx="1074419" cy="7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endCxn id="4" idx="3"/>
          </p:cNvCxnSpPr>
          <p:nvPr/>
        </p:nvCxnSpPr>
        <p:spPr>
          <a:xfrm flipH="1">
            <a:off x="4803907" y="2447057"/>
            <a:ext cx="1234152" cy="7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5055933" y="2522317"/>
            <a:ext cx="1804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a full-rank linear transform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31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5093" y="124024"/>
            <a:ext cx="10515600" cy="779524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So what </a:t>
            </a:r>
            <a:r>
              <a:rPr lang="en-US" altLang="zh-CN" sz="4000" b="1" i="1" dirty="0" smtClean="0"/>
              <a:t>is</a:t>
            </a:r>
            <a:r>
              <a:rPr lang="en-US" altLang="zh-CN" sz="4000" dirty="0" smtClean="0"/>
              <a:t> co-integration?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069786" y="1027445"/>
                <a:ext cx="10920931" cy="4291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Consider Johansen Procedure of a VAR(1)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𝐀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groupChr>
                        <m:groupChrPr>
                          <m:chr m:val="⇒"/>
                          <m:pos m:val="top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1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sz="2400" dirty="0" smtClean="0"/>
              </a:p>
              <a:p>
                <a:r>
                  <a:rPr lang="en-US" altLang="zh-CN" sz="2400" dirty="0" smtClean="0"/>
                  <a:t>Here one unit root denotes an zero eigenvalue in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altLang="zh-CN" sz="2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altLang="zh-CN" sz="2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 smtClean="0"/>
                  <a:t>, or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400" dirty="0" smtClean="0"/>
                  <a:t> eigenvalue in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For any diagonalizable</a:t>
                </a:r>
                <a:r>
                  <a:rPr lang="en-US" altLang="zh-CN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*</a:t>
                </a:r>
                <a:r>
                  <a:rPr lang="en-US" altLang="zh-CN" sz="2400" dirty="0" smtClean="0"/>
                  <a:t> matrix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altLang="zh-CN" sz="2400" dirty="0" smtClean="0"/>
                  <a:t>, its eigen-decomposition gives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𝐃𝐐</m:t>
                      </m:r>
                    </m:oMath>
                  </m:oMathPara>
                </a14:m>
                <a:endParaRPr lang="en-US" altLang="zh-CN" sz="2400" dirty="0" smtClean="0"/>
              </a:p>
              <a:p>
                <a:r>
                  <a:rPr lang="en-US" altLang="zh-CN" sz="2400" dirty="0"/>
                  <a:t>w</a:t>
                </a:r>
                <a:r>
                  <a:rPr lang="en-US" altLang="zh-CN" sz="2400" dirty="0" smtClean="0"/>
                  <a:t>here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 smtClean="0"/>
                  <a:t> </a:t>
                </a:r>
                <a:r>
                  <a:rPr lang="en-US" altLang="zh-CN" sz="2400" dirty="0" smtClean="0"/>
                  <a:t>contains sorted eigenvalues of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altLang="zh-CN" sz="2400" dirty="0" smtClean="0"/>
                  <a:t>. Then we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𝐃</m:t>
                      </m:r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sz="2400" dirty="0" smtClean="0"/>
              </a:p>
              <a:p>
                <a:r>
                  <a:rPr lang="en-US" altLang="zh-CN" sz="2400" dirty="0"/>
                  <a:t>w</a:t>
                </a:r>
                <a:r>
                  <a:rPr lang="en-US" altLang="zh-CN" sz="2400" dirty="0" smtClean="0"/>
                  <a:t>here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𝐐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. Note in Johansen if the rank of co-integration is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400" dirty="0" smtClean="0"/>
                  <a:t>, then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altLang="zh-CN" sz="2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altLang="zh-CN" sz="2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 smtClean="0"/>
                  <a:t> is of rank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400" dirty="0" smtClean="0"/>
                  <a:t>, namely the number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400" dirty="0" smtClean="0"/>
                  <a:t> is actually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400" dirty="0" smtClean="0"/>
                  <a:t>, and others less than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400" dirty="0" smtClean="0"/>
                  <a:t>. Thus: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 smtClean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86" y="1027445"/>
                <a:ext cx="10920931" cy="4291944"/>
              </a:xfrm>
              <a:prstGeom prst="rect">
                <a:avLst/>
              </a:prstGeom>
              <a:blipFill rotWithShape="0">
                <a:blip r:embed="rId2"/>
                <a:stretch>
                  <a:fillRect l="-837" t="-11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518249" y="4957084"/>
                <a:ext cx="4106174" cy="12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altLang="zh-CN" sz="240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altLang="zh-CN" sz="240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249" y="4957084"/>
                <a:ext cx="4106174" cy="1245084"/>
              </a:xfrm>
              <a:prstGeom prst="rect">
                <a:avLst/>
              </a:prstGeom>
              <a:blipFill rotWithShape="0">
                <a:blip r:embed="rId3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6136551" y="4950928"/>
                <a:ext cx="5053498" cy="1257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altLang="zh-CN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altLang="zh-CN" sz="24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altLang="zh-CN" sz="24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551" y="4950928"/>
                <a:ext cx="5053498" cy="1257395"/>
              </a:xfrm>
              <a:prstGeom prst="rect">
                <a:avLst/>
              </a:prstGeom>
              <a:blipFill rotWithShape="0">
                <a:blip r:embed="rId4"/>
                <a:stretch>
                  <a:fillRect b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7545668" y="6332220"/>
                <a:ext cx="35479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/>
                  <a:t>variables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24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24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zh-CN" alt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668" y="6332220"/>
                <a:ext cx="3547901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2172527" y="6332220"/>
                <a:ext cx="34518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variables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zh-CN" altLang="en-US" sz="2400" dirty="0">
                    <a:solidFill>
                      <a:srgbClr val="C00000"/>
                    </a:solidFill>
                  </a:rPr>
                  <a:t>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527" y="6332220"/>
                <a:ext cx="345189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529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9563100" y="2258912"/>
                <a:ext cx="2724375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 smtClean="0">
                    <a:solidFill>
                      <a:schemeClr val="bg1">
                        <a:lumMod val="65000"/>
                      </a:schemeClr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Jordan</m:t>
                    </m:r>
                    <m:r>
                      <a:rPr lang="en-US" altLang="zh-CN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100" y="2258912"/>
                <a:ext cx="2724375" cy="984052"/>
              </a:xfrm>
              <a:prstGeom prst="rect">
                <a:avLst/>
              </a:prstGeom>
              <a:blipFill rotWithShape="0">
                <a:blip r:embed="rId7"/>
                <a:stretch>
                  <a:fillRect l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9460455" y="3157595"/>
                <a:ext cx="28270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chemeClr val="bg1">
                        <a:lumMod val="65000"/>
                      </a:schemeClr>
                    </a:solidFill>
                  </a:rPr>
                  <a:t>Does not change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zh-CN" altLang="en-US" sz="1400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en-US" altLang="zh-CN" sz="1400" dirty="0" smtClean="0">
                    <a:solidFill>
                      <a:schemeClr val="bg1">
                        <a:lumMod val="65000"/>
                      </a:schemeClr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zh-CN" altLang="en-US" sz="1400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en-US" altLang="zh-CN" sz="1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status</a:t>
                </a:r>
                <a:endParaRPr lang="zh-CN" alt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455" y="3157595"/>
                <a:ext cx="2827020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647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9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2148" y="1226160"/>
                <a:ext cx="5791757" cy="1391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, </a:t>
                </a:r>
              </a:p>
              <a:p>
                <a:r>
                  <a:rPr lang="en-US" sz="2000" smtClean="0">
                    <a:solidFill>
                      <a:schemeClr val="tx1"/>
                    </a:solidFill>
                  </a:rPr>
                  <a:t>where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𝑊𝑁</m:t>
                    </m:r>
                    <m:d>
                      <m: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.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48" y="1226160"/>
                <a:ext cx="5791757" cy="1391022"/>
              </a:xfrm>
              <a:prstGeom prst="rect">
                <a:avLst/>
              </a:prstGeom>
              <a:blipFill rotWithShape="0">
                <a:blip r:embed="rId2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30808" y="3972894"/>
                <a:ext cx="587325" cy="5965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08" y="3972894"/>
                <a:ext cx="587325" cy="596570"/>
              </a:xfrm>
              <a:prstGeom prst="rect">
                <a:avLst/>
              </a:prstGeom>
              <a:blipFill rotWithShape="0">
                <a:blip r:embed="rId3"/>
                <a:stretch>
                  <a:fillRect l="-112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30808" y="5021033"/>
                <a:ext cx="587325" cy="5965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08" y="5021033"/>
                <a:ext cx="587325" cy="596570"/>
              </a:xfrm>
              <a:prstGeom prst="rect">
                <a:avLst/>
              </a:prstGeom>
              <a:blipFill rotWithShape="0">
                <a:blip r:embed="rId4"/>
                <a:stretch>
                  <a:fillRect l="-71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57444" y="3972894"/>
                <a:ext cx="587325" cy="5965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444" y="3972894"/>
                <a:ext cx="587325" cy="596570"/>
              </a:xfrm>
              <a:prstGeom prst="rect">
                <a:avLst/>
              </a:prstGeom>
              <a:blipFill rotWithShape="0">
                <a:blip r:embed="rId5"/>
                <a:stretch>
                  <a:fillRect l="-1010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57444" y="5021033"/>
                <a:ext cx="587325" cy="5965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444" y="5021033"/>
                <a:ext cx="587325" cy="596570"/>
              </a:xfrm>
              <a:prstGeom prst="rect">
                <a:avLst/>
              </a:prstGeom>
              <a:blipFill rotWithShape="0">
                <a:blip r:embed="rId6"/>
                <a:stretch>
                  <a:fillRect l="-70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84080" y="3972894"/>
                <a:ext cx="587325" cy="5965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080" y="3972894"/>
                <a:ext cx="587325" cy="5965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84080" y="5021033"/>
                <a:ext cx="587325" cy="5965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080" y="5021033"/>
                <a:ext cx="587325" cy="5965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5" idx="3"/>
            <a:endCxn id="7" idx="1"/>
          </p:cNvCxnSpPr>
          <p:nvPr/>
        </p:nvCxnSpPr>
        <p:spPr>
          <a:xfrm>
            <a:off x="1718133" y="4271179"/>
            <a:ext cx="1039311" cy="0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1718133" y="5319318"/>
            <a:ext cx="1039311" cy="0"/>
          </a:xfrm>
          <a:prstGeom prst="straightConnector1">
            <a:avLst/>
          </a:prstGeom>
          <a:ln w="158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  <a:endCxn id="9" idx="1"/>
          </p:cNvCxnSpPr>
          <p:nvPr/>
        </p:nvCxnSpPr>
        <p:spPr>
          <a:xfrm>
            <a:off x="3344769" y="4271179"/>
            <a:ext cx="1039311" cy="0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3"/>
            <a:endCxn id="10" idx="1"/>
          </p:cNvCxnSpPr>
          <p:nvPr/>
        </p:nvCxnSpPr>
        <p:spPr>
          <a:xfrm>
            <a:off x="3344769" y="5319318"/>
            <a:ext cx="1039311" cy="0"/>
          </a:xfrm>
          <a:prstGeom prst="straightConnector1">
            <a:avLst/>
          </a:prstGeom>
          <a:ln w="158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718133" y="4568351"/>
            <a:ext cx="1039311" cy="44731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44770" y="4569464"/>
            <a:ext cx="1039310" cy="4462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718132" y="4562982"/>
            <a:ext cx="1039311" cy="452682"/>
          </a:xfrm>
          <a:prstGeom prst="straightConnector1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344769" y="4562982"/>
            <a:ext cx="1039310" cy="452683"/>
          </a:xfrm>
          <a:prstGeom prst="straightConnector1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869047" y="4220007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47971" y="4220006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25466" y="4220006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64720" y="5268146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43644" y="5268145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21139" y="5268145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532500" y="4220006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11424" y="4220005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088919" y="4220005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532500" y="5272416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311424" y="5272415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088919" y="5272415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4971406" y="3552428"/>
            <a:ext cx="451985" cy="4204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4971406" y="5617603"/>
            <a:ext cx="396001" cy="451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5384214" y="3275620"/>
                <a:ext cx="566244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214" y="3275620"/>
                <a:ext cx="566244" cy="38151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376199" y="5843387"/>
                <a:ext cx="573875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199" y="5843387"/>
                <a:ext cx="573875" cy="391261"/>
              </a:xfrm>
              <a:prstGeom prst="rect">
                <a:avLst/>
              </a:prstGeom>
              <a:blipFill rotWithShape="0"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ight Bracket 60"/>
          <p:cNvSpPr/>
          <p:nvPr/>
        </p:nvSpPr>
        <p:spPr>
          <a:xfrm>
            <a:off x="5836199" y="3484880"/>
            <a:ext cx="435412" cy="2608886"/>
          </a:xfrm>
          <a:prstGeom prst="rightBracket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3334244" y="3552428"/>
            <a:ext cx="451985" cy="4204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3334244" y="5617603"/>
            <a:ext cx="396001" cy="451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747052" y="3275620"/>
                <a:ext cx="785856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052" y="3275620"/>
                <a:ext cx="785856" cy="38151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3739037" y="5843387"/>
                <a:ext cx="793487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037" y="5843387"/>
                <a:ext cx="793487" cy="391261"/>
              </a:xfrm>
              <a:prstGeom prst="rect">
                <a:avLst/>
              </a:prstGeom>
              <a:blipFill rotWithShape="0">
                <a:blip r:embed="rId1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 flipH="1">
            <a:off x="1714676" y="3552428"/>
            <a:ext cx="451985" cy="4204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1714676" y="5617603"/>
            <a:ext cx="396001" cy="451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2127484" y="3275620"/>
                <a:ext cx="785856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484" y="3275620"/>
                <a:ext cx="785856" cy="38151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2119469" y="5843387"/>
                <a:ext cx="793487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469" y="5843387"/>
                <a:ext cx="793487" cy="391261"/>
              </a:xfrm>
              <a:prstGeom prst="rect">
                <a:avLst/>
              </a:prstGeom>
              <a:blipFill rotWithShape="0"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560236" y="3923499"/>
                <a:ext cx="625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236" y="3923499"/>
                <a:ext cx="625428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560236" y="5268145"/>
                <a:ext cx="625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</m:oMath>
                  </m:oMathPara>
                </a14:m>
                <a:endParaRPr lang="en-US" sz="1600" b="1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236" y="5268145"/>
                <a:ext cx="625428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977166" y="3912614"/>
                <a:ext cx="625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166" y="3912614"/>
                <a:ext cx="625428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966042" y="5268145"/>
                <a:ext cx="625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042" y="5268145"/>
                <a:ext cx="625428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777663" y="4304026"/>
                <a:ext cx="625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663" y="4304026"/>
                <a:ext cx="625428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127685" y="4287315"/>
                <a:ext cx="625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685" y="4287315"/>
                <a:ext cx="625428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3782446" y="4808233"/>
                <a:ext cx="625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446" y="4808233"/>
                <a:ext cx="625428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2125024" y="4792827"/>
                <a:ext cx="625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24" y="4792827"/>
                <a:ext cx="625428" cy="369332"/>
              </a:xfrm>
              <a:prstGeom prst="rect">
                <a:avLst/>
              </a:prstGeom>
              <a:blipFill rotWithShape="0">
                <a:blip r:embed="rId2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6460796" y="296005"/>
                <a:ext cx="5631677" cy="62634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are not directly shown</a:t>
                </a:r>
              </a:p>
              <a:p>
                <a:r>
                  <a:rPr lang="en-US" sz="200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Cholesky Decomposition: there exists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,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𝐿𝐷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,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eqAr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, then</a:t>
                </a:r>
              </a:p>
              <a:p>
                <a:r>
                  <a:rPr lang="en-US" sz="2000" smtClean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eqArr>
                      </m:e>
                    </m:d>
                  </m:oMath>
                </a14:m>
                <a:endParaRPr lang="en-US" sz="2000" b="1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𝐶𝑜𝑣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eqArr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796" y="296005"/>
                <a:ext cx="5631677" cy="6263415"/>
              </a:xfrm>
              <a:prstGeom prst="rect">
                <a:avLst/>
              </a:prstGeom>
              <a:blipFill rotWithShape="0">
                <a:blip r:embed="rId23"/>
                <a:stretch>
                  <a:fillRect l="-8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23982" y="296005"/>
            <a:ext cx="3807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Reduced form of VAR</a:t>
            </a:r>
          </a:p>
        </p:txBody>
      </p:sp>
    </p:spTree>
    <p:extLst>
      <p:ext uri="{BB962C8B-B14F-4D97-AF65-F5344CB8AC3E}">
        <p14:creationId xmlns:p14="http://schemas.microsoft.com/office/powerpoint/2010/main" val="56705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379306" y="271395"/>
                <a:ext cx="7315200" cy="12339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800" dirty="0" smtClean="0"/>
                  <a:t> variables with </a:t>
                </a:r>
                <a:r>
                  <a:rPr lang="en-US" altLang="zh-CN" sz="2800" b="1" dirty="0" smtClean="0"/>
                  <a:t>co-integration</a:t>
                </a:r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of rank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306" y="271395"/>
                <a:ext cx="7315200" cy="12339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390723" y="1997125"/>
                <a:ext cx="3413184" cy="9013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processes of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723" y="1997125"/>
                <a:ext cx="3413184" cy="9013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112478" y="1995638"/>
                <a:ext cx="3774057" cy="90283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 smtClean="0"/>
                  <a:t>processes </a:t>
                </a:r>
                <a:r>
                  <a:rPr lang="en-US" altLang="zh-CN" sz="2800" dirty="0"/>
                  <a:t>of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478" y="1995638"/>
                <a:ext cx="3774057" cy="9028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stCxn id="3" idx="2"/>
          </p:cNvCxnSpPr>
          <p:nvPr/>
        </p:nvCxnSpPr>
        <p:spPr>
          <a:xfrm>
            <a:off x="6036906" y="1505359"/>
            <a:ext cx="1153" cy="9416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endCxn id="5" idx="1"/>
          </p:cNvCxnSpPr>
          <p:nvPr/>
        </p:nvCxnSpPr>
        <p:spPr>
          <a:xfrm flipV="1">
            <a:off x="6038059" y="2447057"/>
            <a:ext cx="1074419" cy="7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endCxn id="4" idx="3"/>
          </p:cNvCxnSpPr>
          <p:nvPr/>
        </p:nvCxnSpPr>
        <p:spPr>
          <a:xfrm flipH="1">
            <a:off x="4803907" y="2447057"/>
            <a:ext cx="1234152" cy="7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5055933" y="2522317"/>
            <a:ext cx="1804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a full-rank linear transform </a:t>
            </a:r>
            <a:endParaRPr lang="zh-CN" altLang="en-US" dirty="0"/>
          </a:p>
        </p:txBody>
      </p:sp>
      <p:cxnSp>
        <p:nvCxnSpPr>
          <p:cNvPr id="24" name="直接箭头连接符 23"/>
          <p:cNvCxnSpPr>
            <a:stCxn id="4" idx="2"/>
            <a:endCxn id="25" idx="0"/>
          </p:cNvCxnSpPr>
          <p:nvPr/>
        </p:nvCxnSpPr>
        <p:spPr>
          <a:xfrm>
            <a:off x="3097315" y="2898475"/>
            <a:ext cx="0" cy="5777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1390723" y="3476212"/>
                <a:ext cx="3413184" cy="15961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/>
                  <a:t>An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800" dirty="0" smtClean="0"/>
                  <a:t>-dimensional subspace where VAR works like PCA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723" y="3476212"/>
                <a:ext cx="3413184" cy="1596120"/>
              </a:xfrm>
              <a:prstGeom prst="rect">
                <a:avLst/>
              </a:prstGeom>
              <a:blipFill rotWithShape="0">
                <a:blip r:embed="rId5"/>
                <a:stretch>
                  <a:fillRect r="-2491" b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/>
          <p:cNvCxnSpPr>
            <a:stCxn id="5" idx="2"/>
            <a:endCxn id="29" idx="0"/>
          </p:cNvCxnSpPr>
          <p:nvPr/>
        </p:nvCxnSpPr>
        <p:spPr>
          <a:xfrm>
            <a:off x="8999507" y="2898475"/>
            <a:ext cx="0" cy="5777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112479" y="3476212"/>
                <a:ext cx="3774056" cy="17204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/>
                  <a:t>An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 smtClean="0"/>
                  <a:t>-</a:t>
                </a:r>
                <a:r>
                  <a:rPr lang="en-US" altLang="zh-CN" sz="2800" dirty="0"/>
                  <a:t>dimensional subspace where </a:t>
                </a:r>
                <a:r>
                  <a:rPr lang="en-US" altLang="zh-CN" sz="2800" dirty="0" smtClean="0"/>
                  <a:t>we cannot directly model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479" y="3476212"/>
                <a:ext cx="3774056" cy="1720430"/>
              </a:xfrm>
              <a:prstGeom prst="rect">
                <a:avLst/>
              </a:prstGeom>
              <a:blipFill rotWithShape="0">
                <a:blip r:embed="rId6"/>
                <a:stretch>
                  <a:fillRect l="-1127" r="-35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接箭头连接符 37"/>
          <p:cNvCxnSpPr>
            <a:stCxn id="29" idx="2"/>
            <a:endCxn id="39" idx="0"/>
          </p:cNvCxnSpPr>
          <p:nvPr/>
        </p:nvCxnSpPr>
        <p:spPr>
          <a:xfrm flipH="1">
            <a:off x="8999506" y="5196642"/>
            <a:ext cx="1" cy="5777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7112477" y="5774379"/>
            <a:ext cx="3774057" cy="8577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Take difference of everything and then VAR</a:t>
            </a:r>
            <a:endParaRPr lang="zh-CN" altLang="en-US" sz="2800" dirty="0"/>
          </a:p>
        </p:txBody>
      </p:sp>
      <p:cxnSp>
        <p:nvCxnSpPr>
          <p:cNvPr id="17" name="直接连接符 16"/>
          <p:cNvCxnSpPr>
            <a:stCxn id="25" idx="2"/>
          </p:cNvCxnSpPr>
          <p:nvPr/>
        </p:nvCxnSpPr>
        <p:spPr>
          <a:xfrm>
            <a:off x="3097315" y="5072332"/>
            <a:ext cx="0" cy="11309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endCxn id="39" idx="1"/>
          </p:cNvCxnSpPr>
          <p:nvPr/>
        </p:nvCxnSpPr>
        <p:spPr>
          <a:xfrm flipV="1">
            <a:off x="3097315" y="6203277"/>
            <a:ext cx="401516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999389" y="5788194"/>
            <a:ext cx="1804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residuals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0" y="6391050"/>
                <a:ext cx="5766318" cy="396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91050"/>
                <a:ext cx="5766318" cy="396391"/>
              </a:xfrm>
              <a:prstGeom prst="rect">
                <a:avLst/>
              </a:prstGeom>
              <a:blipFill rotWithShape="0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1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2891020" y="3022007"/>
            <a:ext cx="6324498" cy="513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dirty="0" smtClean="0"/>
              <a:t>Data Simulation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590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0019522" y="2782968"/>
                <a:ext cx="920380" cy="1096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522" y="2782968"/>
                <a:ext cx="920380" cy="10967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3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17065" y="257058"/>
                <a:ext cx="4408145" cy="13717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sz="2000" b="0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0.5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5" y="257058"/>
                <a:ext cx="4408145" cy="13717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/>
          <p:cNvCxnSpPr>
            <a:stCxn id="4" idx="2"/>
            <a:endCxn id="15" idx="0"/>
          </p:cNvCxnSpPr>
          <p:nvPr/>
        </p:nvCxnSpPr>
        <p:spPr>
          <a:xfrm>
            <a:off x="2321138" y="1628801"/>
            <a:ext cx="1" cy="7565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17066" y="2385332"/>
                <a:ext cx="4408145" cy="160210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6" y="2385332"/>
                <a:ext cx="4408145" cy="16021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329294" y="1635836"/>
                <a:ext cx="1962150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altLang="zh-CN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4" y="1635836"/>
                <a:ext cx="1962150" cy="7435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2438857" y="1628801"/>
                <a:ext cx="1615440" cy="775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857" y="1628801"/>
                <a:ext cx="1615440" cy="7759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箭头连接符 24"/>
          <p:cNvCxnSpPr>
            <a:stCxn id="15" idx="2"/>
          </p:cNvCxnSpPr>
          <p:nvPr/>
        </p:nvCxnSpPr>
        <p:spPr>
          <a:xfrm flipH="1">
            <a:off x="2321137" y="3987433"/>
            <a:ext cx="2" cy="7448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/>
              <p:cNvSpPr txBox="1"/>
              <p:nvPr/>
            </p:nvSpPr>
            <p:spPr>
              <a:xfrm>
                <a:off x="2298004" y="4137816"/>
                <a:ext cx="2529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𝑐𝑜𝑟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60" name="文本框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004" y="4137816"/>
                <a:ext cx="252984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585227" y="4145550"/>
                <a:ext cx="17127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𝑐𝑜𝑟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27" y="4145550"/>
                <a:ext cx="171277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直接箭头连接符 73"/>
          <p:cNvCxnSpPr>
            <a:stCxn id="15" idx="3"/>
            <a:endCxn id="75" idx="1"/>
          </p:cNvCxnSpPr>
          <p:nvPr/>
        </p:nvCxnSpPr>
        <p:spPr>
          <a:xfrm>
            <a:off x="4525211" y="3186383"/>
            <a:ext cx="2289657" cy="153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/>
              <p:cNvSpPr/>
              <p:nvPr/>
            </p:nvSpPr>
            <p:spPr>
              <a:xfrm>
                <a:off x="6814868" y="2393958"/>
                <a:ext cx="5270056" cy="161562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000" b="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5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868" y="2393958"/>
                <a:ext cx="5270056" cy="161562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矩形 112"/>
              <p:cNvSpPr/>
              <p:nvPr/>
            </p:nvSpPr>
            <p:spPr>
              <a:xfrm>
                <a:off x="117065" y="4754437"/>
                <a:ext cx="6911283" cy="14979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3" name="矩形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5" y="4754437"/>
                <a:ext cx="6911283" cy="14979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直接箭头连接符 114"/>
          <p:cNvCxnSpPr>
            <a:endCxn id="118" idx="1"/>
          </p:cNvCxnSpPr>
          <p:nvPr/>
        </p:nvCxnSpPr>
        <p:spPr>
          <a:xfrm>
            <a:off x="7040880" y="4963160"/>
            <a:ext cx="893802" cy="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矩形 117"/>
              <p:cNvSpPr/>
              <p:nvPr/>
            </p:nvSpPr>
            <p:spPr>
              <a:xfrm>
                <a:off x="7934682" y="4732288"/>
                <a:ext cx="4118037" cy="4618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=0.2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+0.6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sz="2000" b="0" dirty="0" smtClean="0"/>
              </a:p>
            </p:txBody>
          </p:sp>
        </mc:Choice>
        <mc:Fallback xmlns="">
          <p:sp>
            <p:nvSpPr>
              <p:cNvPr id="118" name="矩形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682" y="4732288"/>
                <a:ext cx="4118037" cy="4618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直接箭头连接符 123"/>
          <p:cNvCxnSpPr>
            <a:stCxn id="4" idx="3"/>
            <a:endCxn id="131" idx="1"/>
          </p:cNvCxnSpPr>
          <p:nvPr/>
        </p:nvCxnSpPr>
        <p:spPr>
          <a:xfrm>
            <a:off x="4525210" y="942930"/>
            <a:ext cx="2289658" cy="6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矩形 130"/>
              <p:cNvSpPr/>
              <p:nvPr/>
            </p:nvSpPr>
            <p:spPr>
              <a:xfrm>
                <a:off x="6814868" y="274584"/>
                <a:ext cx="5270056" cy="1338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1" name="矩形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868" y="274584"/>
                <a:ext cx="5270056" cy="133804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直接箭头连接符 141"/>
          <p:cNvCxnSpPr>
            <a:stCxn id="131" idx="2"/>
            <a:endCxn id="75" idx="0"/>
          </p:cNvCxnSpPr>
          <p:nvPr/>
        </p:nvCxnSpPr>
        <p:spPr>
          <a:xfrm>
            <a:off x="9449896" y="1612632"/>
            <a:ext cx="0" cy="78132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矩形 152"/>
              <p:cNvSpPr/>
              <p:nvPr/>
            </p:nvSpPr>
            <p:spPr>
              <a:xfrm>
                <a:off x="7934682" y="5636523"/>
                <a:ext cx="4118037" cy="112171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000" b="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   →   </m:t>
                    </m:r>
                    <m:acc>
                      <m:accPr>
                        <m:chr m:val="̂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zh-CN" sz="2000" b="0" dirty="0" smtClean="0"/>
              </a:p>
              <a:p>
                <a:r>
                  <a:rPr lang="en-US" altLang="zh-CN" sz="2000" smtClean="0"/>
                  <a:t>   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b="0" dirty="0" smtClean="0"/>
                  <a:t> </a:t>
                </a:r>
              </a:p>
            </p:txBody>
          </p:sp>
        </mc:Choice>
        <mc:Fallback xmlns="">
          <p:sp>
            <p:nvSpPr>
              <p:cNvPr id="153" name="矩形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682" y="5636523"/>
                <a:ext cx="4118037" cy="112171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直接箭头连接符 157"/>
          <p:cNvCxnSpPr>
            <a:stCxn id="118" idx="2"/>
            <a:endCxn id="153" idx="0"/>
          </p:cNvCxnSpPr>
          <p:nvPr/>
        </p:nvCxnSpPr>
        <p:spPr>
          <a:xfrm>
            <a:off x="9993701" y="5194165"/>
            <a:ext cx="0" cy="44235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文本框 160"/>
          <p:cNvSpPr txBox="1"/>
          <p:nvPr/>
        </p:nvSpPr>
        <p:spPr>
          <a:xfrm>
            <a:off x="152090" y="2380302"/>
            <a:ext cx="12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VAR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10274070" y="2346957"/>
            <a:ext cx="217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VECM (Johansen)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3" name="文本框 162"/>
          <p:cNvSpPr txBox="1"/>
          <p:nvPr/>
        </p:nvSpPr>
        <p:spPr>
          <a:xfrm>
            <a:off x="10971740" y="274583"/>
            <a:ext cx="12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ECM (E-G)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4" name="文本框 163"/>
          <p:cNvSpPr txBox="1"/>
          <p:nvPr/>
        </p:nvSpPr>
        <p:spPr>
          <a:xfrm>
            <a:off x="142943" y="4732288"/>
            <a:ext cx="160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Structural VAR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5" name="文本框 164"/>
          <p:cNvSpPr txBox="1"/>
          <p:nvPr/>
        </p:nvSpPr>
        <p:spPr>
          <a:xfrm>
            <a:off x="10789443" y="4790908"/>
            <a:ext cx="160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ARDL (ARX)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8" name="文本框 177"/>
          <p:cNvSpPr txBox="1"/>
          <p:nvPr/>
        </p:nvSpPr>
        <p:spPr>
          <a:xfrm>
            <a:off x="11049625" y="5563608"/>
            <a:ext cx="12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Spurious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9" name="文本框 178"/>
          <p:cNvSpPr txBox="1"/>
          <p:nvPr/>
        </p:nvSpPr>
        <p:spPr>
          <a:xfrm>
            <a:off x="117065" y="175086"/>
            <a:ext cx="198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Data generation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文本框 248"/>
              <p:cNvSpPr txBox="1"/>
              <p:nvPr/>
            </p:nvSpPr>
            <p:spPr>
              <a:xfrm>
                <a:off x="4581102" y="982527"/>
                <a:ext cx="2240288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sz="1600" i="1" dirty="0"/>
              </a:p>
            </p:txBody>
          </p:sp>
        </mc:Choice>
        <mc:Fallback xmlns="">
          <p:sp>
            <p:nvSpPr>
              <p:cNvPr id="249" name="文本框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102" y="982527"/>
                <a:ext cx="2240288" cy="55496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3562924" y="744939"/>
                <a:ext cx="130322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zh-CN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924" y="744939"/>
                <a:ext cx="1303229" cy="67710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878537" y="1079657"/>
                <a:ext cx="7025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537" y="1079657"/>
                <a:ext cx="702565" cy="400110"/>
              </a:xfrm>
              <a:prstGeom prst="rect">
                <a:avLst/>
              </a:prstGeom>
              <a:blipFill rotWithShape="0">
                <a:blip r:embed="rId1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3880168" y="421240"/>
                <a:ext cx="7025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168" y="421240"/>
                <a:ext cx="702565" cy="400110"/>
              </a:xfrm>
              <a:prstGeom prst="rect">
                <a:avLst/>
              </a:prstGeom>
              <a:blipFill rotWithShape="0">
                <a:blip r:embed="rId1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/>
          <p:cNvSpPr txBox="1"/>
          <p:nvPr/>
        </p:nvSpPr>
        <p:spPr>
          <a:xfrm>
            <a:off x="3600223" y="-53363"/>
            <a:ext cx="2240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independent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cxnSp>
        <p:nvCxnSpPr>
          <p:cNvPr id="34" name="直接箭头连接符 33"/>
          <p:cNvCxnSpPr>
            <a:endCxn id="32" idx="0"/>
          </p:cNvCxnSpPr>
          <p:nvPr/>
        </p:nvCxnSpPr>
        <p:spPr>
          <a:xfrm>
            <a:off x="4229819" y="228093"/>
            <a:ext cx="1632" cy="19314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9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17065" y="257058"/>
                <a:ext cx="4408145" cy="13717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sz="2000" b="0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0.5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5" y="257058"/>
                <a:ext cx="4408145" cy="13717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/>
          <p:cNvCxnSpPr>
            <a:stCxn id="4" idx="2"/>
            <a:endCxn id="15" idx="0"/>
          </p:cNvCxnSpPr>
          <p:nvPr/>
        </p:nvCxnSpPr>
        <p:spPr>
          <a:xfrm>
            <a:off x="2321138" y="1628801"/>
            <a:ext cx="1" cy="7565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17066" y="2385332"/>
                <a:ext cx="4408145" cy="160210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6" y="2385332"/>
                <a:ext cx="4408145" cy="16021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329294" y="1635836"/>
                <a:ext cx="1962150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altLang="zh-CN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4" y="1635836"/>
                <a:ext cx="1962150" cy="7435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2438857" y="1628801"/>
                <a:ext cx="1615440" cy="775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857" y="1628801"/>
                <a:ext cx="1615440" cy="7759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" name="文本框 178"/>
          <p:cNvSpPr txBox="1"/>
          <p:nvPr/>
        </p:nvSpPr>
        <p:spPr>
          <a:xfrm>
            <a:off x="117065" y="175086"/>
            <a:ext cx="198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Data generation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5048250" y="18006"/>
            <a:ext cx="2053590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R analysis</a:t>
            </a:r>
            <a:endParaRPr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1053" y="-43130"/>
            <a:ext cx="4928558" cy="47039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3801" y="4523583"/>
            <a:ext cx="4928558" cy="24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17065" y="257058"/>
                <a:ext cx="4408145" cy="13717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sz="2000" b="0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0.5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5" y="257058"/>
                <a:ext cx="4408145" cy="13717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/>
          <p:cNvCxnSpPr>
            <a:stCxn id="4" idx="2"/>
            <a:endCxn id="15" idx="0"/>
          </p:cNvCxnSpPr>
          <p:nvPr/>
        </p:nvCxnSpPr>
        <p:spPr>
          <a:xfrm>
            <a:off x="2321138" y="1628801"/>
            <a:ext cx="1" cy="7565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17066" y="2385332"/>
                <a:ext cx="4408145" cy="160210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6" y="2385332"/>
                <a:ext cx="4408145" cy="16021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329294" y="1635836"/>
                <a:ext cx="1962150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altLang="zh-CN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4" y="1635836"/>
                <a:ext cx="1962150" cy="7435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2438857" y="1628801"/>
                <a:ext cx="1615440" cy="775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857" y="1628801"/>
                <a:ext cx="1615440" cy="7759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箭头连接符 24"/>
          <p:cNvCxnSpPr>
            <a:stCxn id="15" idx="2"/>
          </p:cNvCxnSpPr>
          <p:nvPr/>
        </p:nvCxnSpPr>
        <p:spPr>
          <a:xfrm flipH="1">
            <a:off x="2321137" y="3987433"/>
            <a:ext cx="2" cy="7448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/>
              <p:cNvSpPr txBox="1"/>
              <p:nvPr/>
            </p:nvSpPr>
            <p:spPr>
              <a:xfrm>
                <a:off x="2298004" y="4137816"/>
                <a:ext cx="2529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𝑐𝑜𝑟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60" name="文本框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004" y="4137816"/>
                <a:ext cx="252984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585227" y="4145550"/>
                <a:ext cx="17127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𝑐𝑜𝑟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27" y="4145550"/>
                <a:ext cx="171277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矩形 112"/>
              <p:cNvSpPr/>
              <p:nvPr/>
            </p:nvSpPr>
            <p:spPr>
              <a:xfrm>
                <a:off x="117065" y="4754437"/>
                <a:ext cx="6911283" cy="14979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3" name="矩形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5" y="4754437"/>
                <a:ext cx="6911283" cy="14979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文本框 160"/>
          <p:cNvSpPr txBox="1"/>
          <p:nvPr/>
        </p:nvSpPr>
        <p:spPr>
          <a:xfrm>
            <a:off x="152090" y="2380302"/>
            <a:ext cx="12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VAR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4" name="文本框 163"/>
          <p:cNvSpPr txBox="1"/>
          <p:nvPr/>
        </p:nvSpPr>
        <p:spPr>
          <a:xfrm>
            <a:off x="142943" y="4732288"/>
            <a:ext cx="160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Structural VAR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5048250" y="18006"/>
            <a:ext cx="2053590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R analysis</a:t>
            </a:r>
            <a:endParaRPr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8056" y="1628801"/>
            <a:ext cx="7053944" cy="162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17065" y="257058"/>
                <a:ext cx="4408145" cy="13717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sz="2000" b="0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0.5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5" y="257058"/>
                <a:ext cx="4408145" cy="13717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/>
          <p:cNvCxnSpPr>
            <a:stCxn id="4" idx="2"/>
            <a:endCxn id="15" idx="0"/>
          </p:cNvCxnSpPr>
          <p:nvPr/>
        </p:nvCxnSpPr>
        <p:spPr>
          <a:xfrm>
            <a:off x="2321138" y="1628801"/>
            <a:ext cx="1" cy="7565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17066" y="2385332"/>
                <a:ext cx="4408145" cy="160210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CN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CN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6" y="2385332"/>
                <a:ext cx="4408145" cy="16021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329294" y="1635836"/>
                <a:ext cx="1962150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altLang="zh-CN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4" y="1635836"/>
                <a:ext cx="1962150" cy="7435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2438857" y="1628801"/>
                <a:ext cx="1615440" cy="775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857" y="1628801"/>
                <a:ext cx="1615440" cy="7759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箭头连接符 24"/>
          <p:cNvCxnSpPr>
            <a:stCxn id="15" idx="2"/>
          </p:cNvCxnSpPr>
          <p:nvPr/>
        </p:nvCxnSpPr>
        <p:spPr>
          <a:xfrm flipH="1">
            <a:off x="2321137" y="3987433"/>
            <a:ext cx="2" cy="7448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/>
              <p:cNvSpPr txBox="1"/>
              <p:nvPr/>
            </p:nvSpPr>
            <p:spPr>
              <a:xfrm>
                <a:off x="2298004" y="4137816"/>
                <a:ext cx="2529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𝑐𝑜𝑟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60" name="文本框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004" y="4137816"/>
                <a:ext cx="252984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585227" y="4145550"/>
                <a:ext cx="17127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𝑐𝑜𝑟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27" y="4145550"/>
                <a:ext cx="171277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矩形 112"/>
              <p:cNvSpPr/>
              <p:nvPr/>
            </p:nvSpPr>
            <p:spPr>
              <a:xfrm>
                <a:off x="117065" y="4754437"/>
                <a:ext cx="6911283" cy="14979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3" name="矩形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5" y="4754437"/>
                <a:ext cx="6911283" cy="14979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文本框 160"/>
          <p:cNvSpPr txBox="1"/>
          <p:nvPr/>
        </p:nvSpPr>
        <p:spPr>
          <a:xfrm>
            <a:off x="152090" y="2380302"/>
            <a:ext cx="12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VAR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40576" y="0"/>
            <a:ext cx="5285503" cy="7140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VAR Estimation Results:</a:t>
            </a: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========================= </a:t>
            </a:r>
          </a:p>
          <a:p>
            <a:endParaRPr lang="en-US" altLang="zh-CN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Estimation results for equation x: </a:t>
            </a: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================================== </a:t>
            </a: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x = x.l1 + y.l1 + z.l1 </a:t>
            </a:r>
          </a:p>
          <a:p>
            <a:endParaRPr lang="en-US" altLang="zh-CN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Estimate Std. Error t value </a:t>
            </a:r>
            <a:r>
              <a:rPr lang="en-US" altLang="zh-CN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(&gt;|t|)    </a:t>
            </a: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x.l1  </a:t>
            </a:r>
            <a:r>
              <a:rPr lang="en-US" altLang="zh-CN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0.844866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0.019799  42.672  &lt; 2e-16 ***</a:t>
            </a: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y.l1  </a:t>
            </a:r>
            <a:r>
              <a:rPr lang="en-US" altLang="zh-CN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0.297653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0.039232   7.587  7.5e-14 ***</a:t>
            </a: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z.l1 -0.007070   0.005301  -1.334    0.183    </a:t>
            </a: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---</a:t>
            </a:r>
          </a:p>
          <a:p>
            <a:endParaRPr lang="en-US" altLang="zh-CN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Estimation results for equation y: </a:t>
            </a: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================================== </a:t>
            </a: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y = x.l1 + y.l1 + z.l1 </a:t>
            </a:r>
          </a:p>
          <a:p>
            <a:endParaRPr lang="en-US" altLang="zh-CN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Estimate Std. Error t value </a:t>
            </a:r>
            <a:r>
              <a:rPr lang="en-US" altLang="zh-CN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(&gt;|t|)    </a:t>
            </a: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x.l1  </a:t>
            </a:r>
            <a:r>
              <a:rPr lang="en-US" altLang="zh-CN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0.164695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0.012687   12.98   &lt;2e-16 ***</a:t>
            </a: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y.l1  </a:t>
            </a:r>
            <a:r>
              <a:rPr lang="en-US" altLang="zh-CN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0.665679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0.025140   26.48   &lt;2e-16 ***</a:t>
            </a: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z.l1 -0.003465   0.003397   -1.02    0.308    </a:t>
            </a: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---</a:t>
            </a:r>
          </a:p>
          <a:p>
            <a:endParaRPr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Estimation results for equation z: 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================================== 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z = x.l1 + y.l1 + z.l1 </a:t>
            </a:r>
          </a:p>
          <a:p>
            <a:endParaRPr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Estimate Std. Error t value 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(&gt;|t|)    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x.l1 -0.030157   0.014928  -2.020   0.0436 *  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y.l1  0.050833   0.029581   1.718   0.0860 .  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z.l1  </a:t>
            </a:r>
            <a:r>
              <a:rPr lang="en-US" altLang="zh-CN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0.992239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 0.003997 248.271   &lt;2e-16 ***</a:t>
            </a:r>
          </a:p>
          <a:p>
            <a:r>
              <a:rPr lang="en-US" altLang="zh-CN" sz="1200" dirty="0">
                <a:latin typeface="Consolas" panose="020B0609020204030204" pitchFamily="49" charset="0"/>
                <a:cs typeface="Consolas" panose="020B0609020204030204" pitchFamily="49" charset="0"/>
              </a:rPr>
              <a:t>---</a:t>
            </a:r>
          </a:p>
          <a:p>
            <a:endParaRPr lang="en-US" altLang="zh-CN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5048250" y="18006"/>
            <a:ext cx="2053590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R analysis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7245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17065" y="257058"/>
                <a:ext cx="4408145" cy="13717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sz="2000" b="0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0.5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5" y="257058"/>
                <a:ext cx="4408145" cy="13717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/>
          <p:cNvCxnSpPr>
            <a:stCxn id="4" idx="2"/>
            <a:endCxn id="15" idx="0"/>
          </p:cNvCxnSpPr>
          <p:nvPr/>
        </p:nvCxnSpPr>
        <p:spPr>
          <a:xfrm>
            <a:off x="2321138" y="1628801"/>
            <a:ext cx="1" cy="7565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17066" y="2385332"/>
                <a:ext cx="4408145" cy="160210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CN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CN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6" y="2385332"/>
                <a:ext cx="4408145" cy="16021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329294" y="1635836"/>
                <a:ext cx="1962150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altLang="zh-CN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4" y="1635836"/>
                <a:ext cx="1962150" cy="7435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2438857" y="1628801"/>
                <a:ext cx="1615440" cy="775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857" y="1628801"/>
                <a:ext cx="1615440" cy="7759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箭头连接符 24"/>
          <p:cNvCxnSpPr>
            <a:stCxn id="15" idx="2"/>
          </p:cNvCxnSpPr>
          <p:nvPr/>
        </p:nvCxnSpPr>
        <p:spPr>
          <a:xfrm flipH="1">
            <a:off x="2321137" y="3987433"/>
            <a:ext cx="2" cy="7448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/>
              <p:cNvSpPr txBox="1"/>
              <p:nvPr/>
            </p:nvSpPr>
            <p:spPr>
              <a:xfrm>
                <a:off x="2298004" y="4137816"/>
                <a:ext cx="2529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𝑐𝑜𝑟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60" name="文本框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004" y="4137816"/>
                <a:ext cx="252984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585227" y="4145550"/>
                <a:ext cx="17127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𝑐𝑜𝑟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27" y="4145550"/>
                <a:ext cx="171277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矩形 112"/>
              <p:cNvSpPr/>
              <p:nvPr/>
            </p:nvSpPr>
            <p:spPr>
              <a:xfrm>
                <a:off x="117065" y="4754437"/>
                <a:ext cx="6911283" cy="14979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3" name="矩形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5" y="4754437"/>
                <a:ext cx="6911283" cy="14979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文本框 163"/>
          <p:cNvSpPr txBox="1"/>
          <p:nvPr/>
        </p:nvSpPr>
        <p:spPr>
          <a:xfrm>
            <a:off x="142943" y="4732288"/>
            <a:ext cx="160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Structural VAR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43195" y="1284660"/>
            <a:ext cx="6748805" cy="2769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CN" sz="2000" dirty="0"/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Warning message: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In SVAR(fit3, 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Amat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= t(matrix(c(1, 0, 0, NA, 1, 0, 0, 0, 1), 3,  :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Convergence not achieved after 10000 iterations. </a:t>
            </a:r>
          </a:p>
          <a:p>
            <a:endParaRPr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SVAR Estimation Results: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======================== 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Estimated A matrix: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   x y z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x  1.0 0 0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y </a:t>
            </a:r>
            <a:r>
              <a:rPr lang="en-US" altLang="zh-CN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-0.9 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1 0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z  0.0 0 1</a:t>
            </a:r>
          </a:p>
        </p:txBody>
      </p:sp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5048250" y="18006"/>
            <a:ext cx="2053590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R analysis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207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77190" y="776725"/>
                <a:ext cx="2724150" cy="11058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0.5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" y="776725"/>
                <a:ext cx="2724150" cy="11058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/>
          <p:cNvCxnSpPr>
            <a:stCxn id="4" idx="2"/>
            <a:endCxn id="15" idx="0"/>
          </p:cNvCxnSpPr>
          <p:nvPr/>
        </p:nvCxnSpPr>
        <p:spPr>
          <a:xfrm>
            <a:off x="1739265" y="1882577"/>
            <a:ext cx="0" cy="10360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5720" y="2918606"/>
                <a:ext cx="3387090" cy="14979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CN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CN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" y="2918606"/>
                <a:ext cx="3387090" cy="14979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0" y="2017248"/>
                <a:ext cx="1962150" cy="662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altLang="zh-CN" sz="1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7248"/>
                <a:ext cx="1962150" cy="6621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1739265" y="2024304"/>
                <a:ext cx="1615440" cy="689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sSub>
                        <m:sSubPr>
                          <m:ctrlPr>
                            <a:rPr lang="en-US" altLang="zh-CN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265" y="2024304"/>
                <a:ext cx="1615440" cy="6899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文本框 160"/>
          <p:cNvSpPr txBox="1"/>
          <p:nvPr/>
        </p:nvSpPr>
        <p:spPr>
          <a:xfrm>
            <a:off x="2877027" y="2882565"/>
            <a:ext cx="12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VAR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9" name="标题 1"/>
          <p:cNvSpPr>
            <a:spLocks noGrp="1"/>
          </p:cNvSpPr>
          <p:nvPr>
            <p:ph type="title"/>
          </p:nvPr>
        </p:nvSpPr>
        <p:spPr>
          <a:xfrm>
            <a:off x="5048250" y="18006"/>
            <a:ext cx="2053590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SAS analysis</a:t>
            </a:r>
            <a:endParaRPr lang="zh-CN" alt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4657573" y="776725"/>
            <a:ext cx="69343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</a:rPr>
              <a:t>/* </a:t>
            </a:r>
            <a:r>
              <a:rPr lang="en-US" sz="20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Vector Autoregressive*/</a:t>
            </a:r>
            <a:endParaRPr lang="en-US" sz="2000" b="1" dirty="0" smtClean="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r>
              <a:rPr lang="en-US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VARMAX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data=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simul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s-E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s-ES" sz="2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model</a:t>
            </a:r>
            <a:r>
              <a:rPr lang="es-E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x y z / p=</a:t>
            </a:r>
            <a:r>
              <a:rPr lang="es-ES" sz="2000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s-E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noint;</a:t>
            </a:r>
          </a:p>
          <a:p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57573" y="2552131"/>
            <a:ext cx="7147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p=</a:t>
            </a:r>
            <a:r>
              <a:rPr lang="es-ES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1: </a:t>
            </a:r>
            <a:r>
              <a:rPr lang="es-ES" sz="2400" dirty="0" err="1"/>
              <a:t>specify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order</a:t>
            </a:r>
            <a:r>
              <a:rPr lang="es-ES" sz="2400" dirty="0"/>
              <a:t> of VAR </a:t>
            </a:r>
            <a:r>
              <a:rPr lang="es-ES" sz="2400" dirty="0" smtClean="0"/>
              <a:t>to be 1 </a:t>
            </a:r>
            <a:r>
              <a:rPr lang="es-ES" sz="2400" dirty="0" err="1" smtClean="0"/>
              <a:t>since</a:t>
            </a:r>
            <a:r>
              <a:rPr lang="es-ES" sz="2400" dirty="0" smtClean="0"/>
              <a:t>  a VAR(1)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fitted</a:t>
            </a:r>
            <a:r>
              <a:rPr lang="es-ES" sz="2400" dirty="0" smtClean="0"/>
              <a:t> </a:t>
            </a:r>
            <a:r>
              <a:rPr lang="es-ES" sz="2400" dirty="0" err="1" smtClean="0"/>
              <a:t>here</a:t>
            </a:r>
            <a:r>
              <a:rPr lang="es-ES" sz="2400" dirty="0" smtClean="0"/>
              <a:t> 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>
                <a:solidFill>
                  <a:srgbClr val="000000"/>
                </a:solidFill>
                <a:latin typeface="Courier New" panose="02070309020205020404" pitchFamily="49" charset="0"/>
              </a:rPr>
              <a:t>noint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s-ES" sz="2400" dirty="0" smtClean="0"/>
              <a:t> </a:t>
            </a:r>
            <a:r>
              <a:rPr lang="es-ES" sz="2400" dirty="0" err="1" smtClean="0"/>
              <a:t>it</a:t>
            </a:r>
            <a:r>
              <a:rPr lang="es-ES" sz="2400" dirty="0" smtClean="0"/>
              <a:t> </a:t>
            </a:r>
            <a:r>
              <a:rPr lang="es-ES" sz="2400" dirty="0" err="1"/>
              <a:t>indicates</a:t>
            </a:r>
            <a:r>
              <a:rPr lang="es-ES" sz="2400" dirty="0"/>
              <a:t> </a:t>
            </a:r>
            <a:r>
              <a:rPr lang="es-ES" sz="2400" dirty="0" err="1"/>
              <a:t>an</a:t>
            </a:r>
            <a:r>
              <a:rPr lang="es-ES" sz="2400" dirty="0"/>
              <a:t> </a:t>
            </a:r>
            <a:r>
              <a:rPr lang="es-ES" sz="2400" dirty="0" err="1"/>
              <a:t>intercept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not</a:t>
            </a:r>
            <a:r>
              <a:rPr lang="es-ES" sz="2400" dirty="0"/>
              <a:t> </a:t>
            </a:r>
            <a:r>
              <a:rPr lang="es-ES" sz="2400" dirty="0" err="1"/>
              <a:t>included</a:t>
            </a:r>
            <a:r>
              <a:rPr lang="es-ES" sz="2400" dirty="0"/>
              <a:t> in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model</a:t>
            </a:r>
            <a:r>
              <a:rPr lang="es-ES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1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77190" y="776725"/>
                <a:ext cx="2724150" cy="11058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0.5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" y="776725"/>
                <a:ext cx="2724150" cy="11058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/>
          <p:cNvCxnSpPr>
            <a:stCxn id="4" idx="2"/>
            <a:endCxn id="15" idx="0"/>
          </p:cNvCxnSpPr>
          <p:nvPr/>
        </p:nvCxnSpPr>
        <p:spPr>
          <a:xfrm>
            <a:off x="1739265" y="1882577"/>
            <a:ext cx="0" cy="10360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5720" y="2918606"/>
                <a:ext cx="3387090" cy="14979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CN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CN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" y="2918606"/>
                <a:ext cx="3387090" cy="14979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0" y="2017248"/>
                <a:ext cx="1962150" cy="662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altLang="zh-CN" sz="1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7248"/>
                <a:ext cx="1962150" cy="6621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1739265" y="2024304"/>
                <a:ext cx="1615440" cy="689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sSub>
                        <m:sSubPr>
                          <m:ctrlPr>
                            <a:rPr lang="en-US" altLang="zh-CN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265" y="2024304"/>
                <a:ext cx="1615440" cy="6899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文本框 160"/>
          <p:cNvSpPr txBox="1"/>
          <p:nvPr/>
        </p:nvSpPr>
        <p:spPr>
          <a:xfrm>
            <a:off x="2877027" y="2882565"/>
            <a:ext cx="12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VAR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9" name="标题 1"/>
          <p:cNvSpPr>
            <a:spLocks noGrp="1"/>
          </p:cNvSpPr>
          <p:nvPr>
            <p:ph type="title"/>
          </p:nvPr>
        </p:nvSpPr>
        <p:spPr>
          <a:xfrm>
            <a:off x="5048249" y="18006"/>
            <a:ext cx="3413363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SAS analysis output</a:t>
            </a:r>
            <a:endParaRPr lang="zh-CN" alt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626" y="776725"/>
            <a:ext cx="5529432" cy="56480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7950" y="1641040"/>
            <a:ext cx="736980" cy="2852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05857" y="2679352"/>
            <a:ext cx="4458260" cy="677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5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6727" y="117767"/>
                <a:ext cx="4856122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solidFill>
                      <a:schemeClr val="tx1"/>
                    </a:solidFill>
                  </a:rPr>
                  <a:t>VAR(p):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727" y="117767"/>
                <a:ext cx="4856122" cy="914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>
            <a:off x="1773932" y="1032167"/>
            <a:ext cx="847970" cy="790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047863" y="1032167"/>
            <a:ext cx="970382" cy="790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41299" y="1822366"/>
            <a:ext cx="1803017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Reduced form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6736" y="1822366"/>
            <a:ext cx="1803017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Structural form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 rot="5400000">
            <a:off x="7467107" y="1578394"/>
            <a:ext cx="484632" cy="1216152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99094" y="1822366"/>
            <a:ext cx="1027462" cy="728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ARDL</a:t>
            </a:r>
            <a:endParaRPr lang="en-US" sz="2000" b="1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96099" y="2612565"/>
            <a:ext cx="1188440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p-Down Arrow 16"/>
          <p:cNvSpPr/>
          <p:nvPr/>
        </p:nvSpPr>
        <p:spPr>
          <a:xfrm rot="5400000">
            <a:off x="3688210" y="1578394"/>
            <a:ext cx="484632" cy="1216152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8041894" y="480664"/>
                <a:ext cx="3789322" cy="10682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bg1">
                        <a:lumMod val="75000"/>
                      </a:schemeClr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bg1">
                        <a:lumMod val="75000"/>
                      </a:schemeClr>
                    </a:solidFill>
                  </a:rPr>
                  <a:t> could be both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>
                    <a:solidFill>
                      <a:schemeClr val="bg1">
                        <a:lumMod val="75000"/>
                      </a:schemeClr>
                    </a:solidFill>
                  </a:rPr>
                  <a:t> or both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Residuals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894" y="480664"/>
                <a:ext cx="3789322" cy="1068217"/>
              </a:xfrm>
              <a:prstGeom prst="roundRect">
                <a:avLst/>
              </a:prstGeom>
              <a:blipFill rotWithShape="0">
                <a:blip r:embed="rId3"/>
                <a:stretch>
                  <a:fillRect b="-6780"/>
                </a:stretch>
              </a:blipFill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858416" y="1668549"/>
            <a:ext cx="6139542" cy="106821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27" idx="0"/>
          </p:cNvCxnSpPr>
          <p:nvPr/>
        </p:nvCxnSpPr>
        <p:spPr>
          <a:xfrm flipH="1">
            <a:off x="1327510" y="2734354"/>
            <a:ext cx="1138102" cy="325929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3191" y="3060283"/>
                <a:ext cx="2388637" cy="14153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Conventional stationary VAR</a:t>
                </a:r>
                <a:endParaRPr lang="en-US" sz="200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1" y="3060283"/>
                <a:ext cx="2388637" cy="1415362"/>
              </a:xfrm>
              <a:prstGeom prst="rect">
                <a:avLst/>
              </a:prstGeom>
              <a:blipFill rotWithShape="0">
                <a:blip r:embed="rId4"/>
                <a:stretch>
                  <a:fillRect l="-2538" b="-3846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725433" y="3060283"/>
                <a:ext cx="2388637" cy="544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433" y="3060283"/>
                <a:ext cx="2388637" cy="544724"/>
              </a:xfrm>
              <a:prstGeom prst="rect">
                <a:avLst/>
              </a:prstGeom>
              <a:blipFill rotWithShape="0">
                <a:blip r:embed="rId5"/>
                <a:stretch>
                  <a:fillRect l="-2284" b="-5495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29" idx="0"/>
          </p:cNvCxnSpPr>
          <p:nvPr/>
        </p:nvCxnSpPr>
        <p:spPr>
          <a:xfrm>
            <a:off x="5402424" y="2734354"/>
            <a:ext cx="1517328" cy="325929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40" idx="0"/>
          </p:cNvCxnSpPr>
          <p:nvPr/>
        </p:nvCxnSpPr>
        <p:spPr>
          <a:xfrm flipH="1">
            <a:off x="4655977" y="3614259"/>
            <a:ext cx="1646312" cy="439414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2" idx="0"/>
          </p:cNvCxnSpPr>
          <p:nvPr/>
        </p:nvCxnSpPr>
        <p:spPr>
          <a:xfrm>
            <a:off x="7464490" y="3614259"/>
            <a:ext cx="1034604" cy="438465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621902" y="4053673"/>
                <a:ext cx="4068149" cy="1217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Doesn’t Exist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,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US" sz="200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Spurious Regression</a:t>
                </a:r>
              </a:p>
              <a:p>
                <a:pPr algn="ctr"/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902" y="4053673"/>
                <a:ext cx="4068149" cy="1217838"/>
              </a:xfrm>
              <a:prstGeom prst="rect">
                <a:avLst/>
              </a:prstGeom>
              <a:blipFill rotWithShape="0">
                <a:blip r:embed="rId6"/>
                <a:stretch>
                  <a:fillRect l="-1345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945273" y="4052724"/>
                <a:ext cx="3107642" cy="1217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Exist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,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US" sz="200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bg1">
                        <a:lumMod val="75000"/>
                      </a:schemeClr>
                    </a:solidFill>
                  </a:rPr>
                  <a:t>Error Correction Model</a:t>
                </a:r>
              </a:p>
              <a:p>
                <a:pPr algn="ctr"/>
                <a:endParaRPr lang="en-US" sz="200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273" y="4052724"/>
                <a:ext cx="3107642" cy="1217838"/>
              </a:xfrm>
              <a:prstGeom prst="rect">
                <a:avLst/>
              </a:prstGeom>
              <a:blipFill rotWithShape="0">
                <a:blip r:embed="rId7"/>
                <a:stretch>
                  <a:fillRect l="-175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endCxn id="53" idx="0"/>
          </p:cNvCxnSpPr>
          <p:nvPr/>
        </p:nvCxnSpPr>
        <p:spPr>
          <a:xfrm flipH="1">
            <a:off x="6038302" y="5270562"/>
            <a:ext cx="1640792" cy="713847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316256" y="5984409"/>
            <a:ext cx="3444091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Only one cointegration 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Engle Granger test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387125" y="5982511"/>
            <a:ext cx="3444091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&gt; one cointegration 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VECM and Johansen test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8" name="Straight Arrow Connector 57"/>
          <p:cNvCxnSpPr>
            <a:endCxn id="57" idx="0"/>
          </p:cNvCxnSpPr>
          <p:nvPr/>
        </p:nvCxnSpPr>
        <p:spPr>
          <a:xfrm>
            <a:off x="9218645" y="5270562"/>
            <a:ext cx="890526" cy="711949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64" idx="2"/>
          </p:cNvCxnSpPr>
          <p:nvPr/>
        </p:nvCxnSpPr>
        <p:spPr>
          <a:xfrm flipV="1">
            <a:off x="11095494" y="3842772"/>
            <a:ext cx="115" cy="2139739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0210711" y="3114563"/>
            <a:ext cx="1769795" cy="7282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PCA </a:t>
            </a:r>
          </a:p>
          <a:p>
            <a:pPr algn="ctr"/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interpretation</a:t>
            </a:r>
            <a:endParaRPr lang="en-US" sz="20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77190" y="776725"/>
                <a:ext cx="2724150" cy="11058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0.5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" y="776725"/>
                <a:ext cx="2724150" cy="11058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/>
          <p:cNvCxnSpPr>
            <a:stCxn id="4" idx="2"/>
            <a:endCxn id="15" idx="0"/>
          </p:cNvCxnSpPr>
          <p:nvPr/>
        </p:nvCxnSpPr>
        <p:spPr>
          <a:xfrm>
            <a:off x="1739265" y="1882577"/>
            <a:ext cx="0" cy="10360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5720" y="2918606"/>
                <a:ext cx="3387090" cy="14979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CN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CN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" y="2918606"/>
                <a:ext cx="3387090" cy="14979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0" y="2017248"/>
                <a:ext cx="1962150" cy="662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altLang="zh-CN" sz="1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7248"/>
                <a:ext cx="1962150" cy="6621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1739265" y="2024304"/>
                <a:ext cx="1615440" cy="689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sSub>
                        <m:sSubPr>
                          <m:ctrlPr>
                            <a:rPr lang="en-US" altLang="zh-CN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265" y="2024304"/>
                <a:ext cx="1615440" cy="6899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文本框 160"/>
          <p:cNvSpPr txBox="1"/>
          <p:nvPr/>
        </p:nvSpPr>
        <p:spPr>
          <a:xfrm>
            <a:off x="2877027" y="2882565"/>
            <a:ext cx="12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VAR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9" name="标题 1"/>
          <p:cNvSpPr>
            <a:spLocks noGrp="1"/>
          </p:cNvSpPr>
          <p:nvPr>
            <p:ph type="title"/>
          </p:nvPr>
        </p:nvSpPr>
        <p:spPr>
          <a:xfrm>
            <a:off x="4572001" y="18006"/>
            <a:ext cx="2895124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err="1" smtClean="0"/>
              <a:t>Matlab</a:t>
            </a:r>
            <a:r>
              <a:rPr lang="en-US" altLang="zh-CN" sz="3200" dirty="0" smtClean="0"/>
              <a:t> analysis</a:t>
            </a:r>
            <a:endParaRPr lang="zh-CN" alt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737317" y="684330"/>
            <a:ext cx="7643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Spec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vgxset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A020F0"/>
                </a:solidFill>
                <a:latin typeface="Courier New" panose="02070309020205020404" pitchFamily="49" charset="0"/>
              </a:rPr>
              <a:t>'n'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,3,</a:t>
            </a:r>
            <a:r>
              <a:rPr lang="en-US" sz="2000" dirty="0">
                <a:solidFill>
                  <a:srgbClr val="A020F0"/>
                </a:solidFill>
                <a:latin typeface="Courier New" panose="02070309020205020404" pitchFamily="49" charset="0"/>
              </a:rPr>
              <a:t>'nAR'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,1,</a:t>
            </a:r>
            <a:r>
              <a:rPr lang="en-US" sz="2000" dirty="0">
                <a:solidFill>
                  <a:srgbClr val="A020F0"/>
                </a:solidFill>
                <a:latin typeface="Courier New" panose="02070309020205020404" pitchFamily="49" charset="0"/>
              </a:rPr>
              <a:t>'Constant'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,false);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estSpec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vgxvarx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Spec,Y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vgxdisp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estSpec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7317" y="2400591"/>
            <a:ext cx="8218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gxset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: </a:t>
            </a:r>
            <a:r>
              <a:rPr lang="en-US" sz="2400" dirty="0"/>
              <a:t>s</a:t>
            </a:r>
            <a:r>
              <a:rPr lang="en-US" sz="2400" dirty="0" smtClean="0"/>
              <a:t>et </a:t>
            </a:r>
            <a:r>
              <a:rPr lang="en-US" sz="2400" dirty="0"/>
              <a:t>VARMAX model specification </a:t>
            </a:r>
            <a:r>
              <a:rPr lang="en-US" sz="2400" dirty="0" smtClean="0"/>
              <a:t>parameters;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A020F0"/>
                </a:solidFill>
                <a:latin typeface="Courier New" panose="02070309020205020404" pitchFamily="49" charset="0"/>
              </a:rPr>
              <a:t>'n'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,3,</a:t>
            </a:r>
            <a:r>
              <a:rPr lang="en-US" sz="2400" dirty="0">
                <a:solidFill>
                  <a:srgbClr val="A020F0"/>
                </a:solidFill>
                <a:latin typeface="Courier New" panose="02070309020205020404" pitchFamily="49" charset="0"/>
              </a:rPr>
              <a:t>'nAR'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,1,</a:t>
            </a:r>
            <a:r>
              <a:rPr lang="en-US" sz="2400" dirty="0">
                <a:solidFill>
                  <a:srgbClr val="A020F0"/>
                </a:solidFill>
                <a:latin typeface="Courier New" panose="02070309020205020404" pitchFamily="49" charset="0"/>
              </a:rPr>
              <a:t>'Constant'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false): </a:t>
            </a:r>
          </a:p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smtClean="0"/>
              <a:t>a </a:t>
            </a:r>
            <a:r>
              <a:rPr lang="en-US" sz="2400" dirty="0"/>
              <a:t>3-dimensional VAR(1) with no intercept is fitted;</a:t>
            </a:r>
          </a:p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s-E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vgxvarx</a:t>
            </a:r>
            <a:r>
              <a:rPr lang="es-E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s-ES" sz="2400" dirty="0" smtClean="0"/>
              <a:t> </a:t>
            </a:r>
            <a:r>
              <a:rPr lang="es-ES" sz="2400" dirty="0" err="1" smtClean="0"/>
              <a:t>estimate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VAR </a:t>
            </a:r>
            <a:r>
              <a:rPr lang="es-ES" sz="2400" dirty="0" err="1" smtClean="0"/>
              <a:t>parameters</a:t>
            </a:r>
            <a:r>
              <a:rPr lang="es-ES" sz="2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v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gxdisp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: </a:t>
            </a:r>
            <a:r>
              <a:rPr lang="en-US" sz="2400" dirty="0"/>
              <a:t>display the fitted </a:t>
            </a:r>
            <a:r>
              <a:rPr lang="en-US" sz="2400" dirty="0" smtClean="0"/>
              <a:t>model parameters and statistics.</a:t>
            </a:r>
            <a:endParaRPr lang="es-E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59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77190" y="776725"/>
                <a:ext cx="2724150" cy="11058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0.5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" y="776725"/>
                <a:ext cx="2724150" cy="11058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/>
          <p:cNvCxnSpPr>
            <a:stCxn id="4" idx="2"/>
            <a:endCxn id="15" idx="0"/>
          </p:cNvCxnSpPr>
          <p:nvPr/>
        </p:nvCxnSpPr>
        <p:spPr>
          <a:xfrm>
            <a:off x="1739265" y="1882577"/>
            <a:ext cx="0" cy="10360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5720" y="2918606"/>
                <a:ext cx="3387090" cy="14979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CN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CN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" y="2918606"/>
                <a:ext cx="3387090" cy="14979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0" y="2017248"/>
                <a:ext cx="1962150" cy="662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altLang="zh-CN" sz="1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7248"/>
                <a:ext cx="1962150" cy="6621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1739265" y="2024304"/>
                <a:ext cx="1615440" cy="689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sSub>
                        <m:sSubPr>
                          <m:ctrlPr>
                            <a:rPr lang="en-US" altLang="zh-CN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265" y="2024304"/>
                <a:ext cx="1615440" cy="6899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文本框 160"/>
          <p:cNvSpPr txBox="1"/>
          <p:nvPr/>
        </p:nvSpPr>
        <p:spPr>
          <a:xfrm>
            <a:off x="2877027" y="2882565"/>
            <a:ext cx="12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VAR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9" name="标题 1"/>
          <p:cNvSpPr>
            <a:spLocks noGrp="1"/>
          </p:cNvSpPr>
          <p:nvPr>
            <p:ph type="title"/>
          </p:nvPr>
        </p:nvSpPr>
        <p:spPr>
          <a:xfrm>
            <a:off x="4466479" y="263682"/>
            <a:ext cx="3657599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err="1" smtClean="0"/>
              <a:t>Matlab</a:t>
            </a:r>
            <a:r>
              <a:rPr lang="en-US" altLang="zh-CN" sz="3200" dirty="0" smtClean="0"/>
              <a:t> analysis output</a:t>
            </a:r>
            <a:endParaRPr lang="zh-CN" alt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832" y="1466648"/>
            <a:ext cx="8010489" cy="28318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87879" y="2279823"/>
            <a:ext cx="5129327" cy="872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1" idx="1"/>
          </p:cNvCxnSpPr>
          <p:nvPr/>
        </p:nvCxnSpPr>
        <p:spPr>
          <a:xfrm flipH="1">
            <a:off x="1739264" y="2716228"/>
            <a:ext cx="2848615" cy="641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6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矩形 117"/>
              <p:cNvSpPr/>
              <p:nvPr/>
            </p:nvSpPr>
            <p:spPr>
              <a:xfrm>
                <a:off x="7934682" y="4034987"/>
                <a:ext cx="4118037" cy="4618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=0.2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+0.6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sz="2000" b="0" dirty="0" smtClean="0"/>
              </a:p>
            </p:txBody>
          </p:sp>
        </mc:Choice>
        <mc:Fallback xmlns="">
          <p:sp>
            <p:nvSpPr>
              <p:cNvPr id="118" name="矩形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682" y="4034987"/>
                <a:ext cx="4118037" cy="4618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直接箭头连接符 157"/>
          <p:cNvCxnSpPr>
            <a:stCxn id="118" idx="2"/>
          </p:cNvCxnSpPr>
          <p:nvPr/>
        </p:nvCxnSpPr>
        <p:spPr>
          <a:xfrm>
            <a:off x="9993701" y="4496864"/>
            <a:ext cx="0" cy="113965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934682" y="5636523"/>
                <a:ext cx="4118037" cy="112171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000" b="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   →   </m:t>
                    </m:r>
                    <m:acc>
                      <m:accPr>
                        <m:chr m:val="̂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zh-CN" sz="2000" b="0" dirty="0" smtClean="0"/>
              </a:p>
              <a:p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b="0" dirty="0" smtClean="0"/>
                  <a:t> </a:t>
                </a: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682" y="5636523"/>
                <a:ext cx="4118037" cy="11217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文本框 164"/>
          <p:cNvSpPr txBox="1"/>
          <p:nvPr/>
        </p:nvSpPr>
        <p:spPr>
          <a:xfrm>
            <a:off x="10789443" y="4093607"/>
            <a:ext cx="160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ARDL (ARX)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8" name="文本框 177"/>
          <p:cNvSpPr txBox="1"/>
          <p:nvPr/>
        </p:nvSpPr>
        <p:spPr>
          <a:xfrm>
            <a:off x="11049625" y="5563608"/>
            <a:ext cx="12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Spurious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标题 1"/>
          <p:cNvSpPr>
            <a:spLocks noGrp="1"/>
          </p:cNvSpPr>
          <p:nvPr>
            <p:ph type="title"/>
          </p:nvPr>
        </p:nvSpPr>
        <p:spPr>
          <a:xfrm>
            <a:off x="5048250" y="18006"/>
            <a:ext cx="2053590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R analysis</a:t>
            </a:r>
            <a:endParaRPr lang="zh-CN" altLang="en-US" sz="3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1940"/>
            <a:ext cx="7289321" cy="37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7934682" y="5636523"/>
                <a:ext cx="4118037" cy="112171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000" b="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   →   </m:t>
                    </m:r>
                    <m:acc>
                      <m:accPr>
                        <m:chr m:val="̂"/>
                        <m:ctrlP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altLang="zh-CN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zh-CN" sz="2000" b="0" dirty="0" smtClean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altLang="zh-CN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altLang="zh-CN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b="0" dirty="0" smtClean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682" y="5636523"/>
                <a:ext cx="4118037" cy="11217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矩形 117"/>
              <p:cNvSpPr/>
              <p:nvPr/>
            </p:nvSpPr>
            <p:spPr>
              <a:xfrm>
                <a:off x="7934682" y="4034987"/>
                <a:ext cx="4118037" cy="4618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sz="2000" b="0" dirty="0" smtClean="0"/>
              </a:p>
            </p:txBody>
          </p:sp>
        </mc:Choice>
        <mc:Fallback xmlns="">
          <p:sp>
            <p:nvSpPr>
              <p:cNvPr id="118" name="矩形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682" y="4034987"/>
                <a:ext cx="4118037" cy="4618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直接箭头连接符 157"/>
          <p:cNvCxnSpPr>
            <a:stCxn id="118" idx="2"/>
          </p:cNvCxnSpPr>
          <p:nvPr/>
        </p:nvCxnSpPr>
        <p:spPr>
          <a:xfrm>
            <a:off x="9993701" y="4496864"/>
            <a:ext cx="0" cy="113965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/>
          <p:cNvSpPr txBox="1"/>
          <p:nvPr/>
        </p:nvSpPr>
        <p:spPr>
          <a:xfrm>
            <a:off x="10789443" y="4093607"/>
            <a:ext cx="160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ARDL (ARX)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8" name="文本框 177"/>
          <p:cNvSpPr txBox="1"/>
          <p:nvPr/>
        </p:nvSpPr>
        <p:spPr>
          <a:xfrm>
            <a:off x="11049625" y="5563608"/>
            <a:ext cx="12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Spurious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标题 1"/>
          <p:cNvSpPr>
            <a:spLocks noGrp="1"/>
          </p:cNvSpPr>
          <p:nvPr>
            <p:ph type="title"/>
          </p:nvPr>
        </p:nvSpPr>
        <p:spPr>
          <a:xfrm>
            <a:off x="5048250" y="18006"/>
            <a:ext cx="2053590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R analysis</a:t>
            </a:r>
            <a:endParaRPr lang="zh-CN" altLang="en-US" sz="3200" dirty="0"/>
          </a:p>
        </p:txBody>
      </p:sp>
      <p:sp>
        <p:nvSpPr>
          <p:cNvPr id="9" name="文本框 8"/>
          <p:cNvSpPr txBox="1"/>
          <p:nvPr/>
        </p:nvSpPr>
        <p:spPr>
          <a:xfrm>
            <a:off x="546366" y="977295"/>
            <a:ext cx="5528679" cy="56938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Call: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lm(formula = diff(z) ~ diff(x))</a:t>
            </a:r>
          </a:p>
          <a:p>
            <a:endParaRPr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Residuals: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  Min      1Q  Median      3Q     Max 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-6.1030 -1.0757  0.0537  1.0641  5.0542 </a:t>
            </a:r>
          </a:p>
          <a:p>
            <a:endParaRPr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Coefficients: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Estimate Std. Error t value 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(&gt;|t|)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(Intercept)  0.018583   0.052993   0.351    0.726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diff(x)     -0.002451   0.023256  -0.105    </a:t>
            </a:r>
            <a:r>
              <a:rPr lang="en-US" altLang="zh-CN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0.916</a:t>
            </a: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---</a:t>
            </a:r>
            <a:endParaRPr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Call: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lm(formula = z ~ x)</a:t>
            </a:r>
          </a:p>
          <a:p>
            <a:endParaRPr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Residuals: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  Min      1Q  Median      3Q     Max 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-33.145 -11.049   3.621  10.396  27.518 </a:t>
            </a:r>
          </a:p>
          <a:p>
            <a:endParaRPr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Coefficients: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Estimate Std. Error t value 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(&gt;|t|)    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(Intercept)  3.45272    0.84049   4.108 4.32e-05 ***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x           -0.67996    0.02298 -29.588  &lt; </a:t>
            </a:r>
            <a:r>
              <a:rPr lang="en-US" altLang="zh-CN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2e-16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***</a:t>
            </a: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---</a:t>
            </a:r>
            <a:endParaRPr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36840" y="977295"/>
            <a:ext cx="5454708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VAR Estimation Results:</a:t>
            </a: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========================= </a:t>
            </a:r>
          </a:p>
          <a:p>
            <a:endParaRPr lang="en-US" altLang="zh-CN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Estimation results for equation y: </a:t>
            </a: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================================== </a:t>
            </a: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y = y.l1 + z.l1 + exo1 </a:t>
            </a:r>
          </a:p>
          <a:p>
            <a:endParaRPr lang="en-US" altLang="zh-CN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Estimate Std. Error t value </a:t>
            </a:r>
            <a:r>
              <a:rPr lang="en-US" altLang="zh-CN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(&gt;|t|)    </a:t>
            </a: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y.l1  </a:t>
            </a:r>
            <a:r>
              <a:rPr lang="en-US" altLang="zh-CN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0.616969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0.022942  26.893   &lt;2e-16 ***</a:t>
            </a: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z.l1 -0.002243   0.003259  -0.688    0.492    </a:t>
            </a: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exo1  </a:t>
            </a:r>
            <a:r>
              <a:rPr lang="en-US" altLang="zh-CN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0.190141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0.011582  16.418   &lt;2e-16 ***</a:t>
            </a:r>
          </a:p>
          <a:p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24433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矩形 117"/>
              <p:cNvSpPr/>
              <p:nvPr/>
            </p:nvSpPr>
            <p:spPr>
              <a:xfrm>
                <a:off x="6583553" y="2311510"/>
                <a:ext cx="4118037" cy="4618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=0.2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+0.6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sz="2000" b="0" dirty="0" smtClean="0"/>
              </a:p>
            </p:txBody>
          </p:sp>
        </mc:Choice>
        <mc:Fallback xmlns="">
          <p:sp>
            <p:nvSpPr>
              <p:cNvPr id="118" name="矩形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53" y="2311510"/>
                <a:ext cx="4118037" cy="4618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文本框 164"/>
          <p:cNvSpPr txBox="1"/>
          <p:nvPr/>
        </p:nvSpPr>
        <p:spPr>
          <a:xfrm>
            <a:off x="9403049" y="2357783"/>
            <a:ext cx="160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ARDL (ARX)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标题 1"/>
          <p:cNvSpPr>
            <a:spLocks noGrp="1"/>
          </p:cNvSpPr>
          <p:nvPr>
            <p:ph type="title"/>
          </p:nvPr>
        </p:nvSpPr>
        <p:spPr>
          <a:xfrm>
            <a:off x="5048250" y="18006"/>
            <a:ext cx="2053590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SAS analysis</a:t>
            </a:r>
            <a:endParaRPr lang="zh-CN" alt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84210" y="795194"/>
            <a:ext cx="48313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/* </a:t>
            </a:r>
            <a:r>
              <a:rPr lang="en-US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ARDL(ARX) - Univariate*/</a:t>
            </a:r>
            <a:endParaRPr lang="en-US" b="1" dirty="0" smtClean="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VARMAX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data=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simul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s-ES" dirty="0" err="1">
                <a:solidFill>
                  <a:srgbClr val="0000FF"/>
                </a:solidFill>
                <a:latin typeface="Courier New" panose="02070309020205020404" pitchFamily="49" charset="0"/>
              </a:rPr>
              <a:t>model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 y z = x / p=</a:t>
            </a:r>
            <a:r>
              <a:rPr lang="es-ES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 noint;</a:t>
            </a:r>
          </a:p>
          <a:p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b="1" dirty="0" smtClean="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268" y="4849492"/>
            <a:ext cx="10789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y z = x </a:t>
            </a:r>
            <a:r>
              <a:rPr lang="es-ES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: </a:t>
            </a:r>
            <a:r>
              <a:rPr lang="es-ES" sz="2400" dirty="0" smtClean="0"/>
              <a:t>a VAR </a:t>
            </a:r>
            <a:r>
              <a:rPr lang="es-ES" sz="2400" dirty="0" err="1" smtClean="0"/>
              <a:t>includes</a:t>
            </a:r>
            <a:r>
              <a:rPr lang="es-ES" sz="2400" dirty="0" smtClean="0"/>
              <a:t> time series Y&amp;Z </a:t>
            </a:r>
            <a:r>
              <a:rPr lang="es-ES" sz="2400" dirty="0" err="1" smtClean="0"/>
              <a:t>with</a:t>
            </a:r>
            <a:r>
              <a:rPr lang="es-ES" sz="2400" dirty="0" smtClean="0"/>
              <a:t> X as a </a:t>
            </a:r>
            <a:r>
              <a:rPr lang="es-ES" sz="2400" dirty="0" err="1" smtClean="0"/>
              <a:t>exogenous</a:t>
            </a:r>
            <a:r>
              <a:rPr lang="es-ES" sz="2400" dirty="0" smtClean="0"/>
              <a:t> variable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fitted</a:t>
            </a:r>
            <a:r>
              <a:rPr lang="es-ES" sz="2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p=</a:t>
            </a:r>
            <a:r>
              <a:rPr lang="es-ES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1: </a:t>
            </a:r>
            <a:r>
              <a:rPr lang="es-ES" sz="2400" dirty="0" err="1"/>
              <a:t>order</a:t>
            </a:r>
            <a:r>
              <a:rPr lang="es-ES" sz="2400" dirty="0"/>
              <a:t> of </a:t>
            </a:r>
            <a:r>
              <a:rPr lang="es-ES" sz="2400" dirty="0" err="1"/>
              <a:t>the</a:t>
            </a:r>
            <a:r>
              <a:rPr lang="es-ES" sz="2400" dirty="0"/>
              <a:t> VAR </a:t>
            </a:r>
            <a:r>
              <a:rPr lang="es-ES" sz="2400" dirty="0" err="1"/>
              <a:t>model</a:t>
            </a:r>
            <a:r>
              <a:rPr lang="es-ES" sz="2400" dirty="0" smtClean="0"/>
              <a:t>, “</a:t>
            </a:r>
            <a:r>
              <a:rPr lang="es-ES" sz="2400" dirty="0" err="1" smtClean="0"/>
              <a:t>xlag</a:t>
            </a:r>
            <a:r>
              <a:rPr lang="es-ES" sz="2400" dirty="0" smtClean="0"/>
              <a:t>= “ </a:t>
            </a:r>
            <a:r>
              <a:rPr lang="es-ES" sz="2400" dirty="0" err="1" smtClean="0"/>
              <a:t>if</a:t>
            </a:r>
            <a:r>
              <a:rPr lang="es-ES" sz="2400" dirty="0" smtClean="0"/>
              <a:t> </a:t>
            </a:r>
            <a:r>
              <a:rPr lang="es-ES" sz="2400" dirty="0" err="1" smtClean="0"/>
              <a:t>you</a:t>
            </a:r>
            <a:r>
              <a:rPr lang="es-ES" sz="2400" dirty="0" smtClean="0"/>
              <a:t> </a:t>
            </a:r>
            <a:r>
              <a:rPr lang="es-ES" sz="2400" dirty="0" err="1" smtClean="0"/>
              <a:t>want</a:t>
            </a:r>
            <a:r>
              <a:rPr lang="es-ES" sz="2400" dirty="0" smtClean="0"/>
              <a:t> to </a:t>
            </a:r>
            <a:r>
              <a:rPr lang="es-ES" sz="2400" dirty="0" err="1" smtClean="0"/>
              <a:t>include</a:t>
            </a:r>
            <a:r>
              <a:rPr lang="es-ES" sz="2400" dirty="0" smtClean="0"/>
              <a:t> </a:t>
            </a:r>
            <a:r>
              <a:rPr lang="es-ES" sz="2400" dirty="0" err="1" smtClean="0"/>
              <a:t>lags</a:t>
            </a:r>
            <a:r>
              <a:rPr lang="es-ES" sz="2400" dirty="0" smtClean="0"/>
              <a:t> of X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model</a:t>
            </a:r>
            <a:r>
              <a:rPr lang="es-ES" sz="2400" dirty="0" smtClean="0"/>
              <a:t>. </a:t>
            </a:r>
            <a:endParaRPr lang="es-E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75566" y="291467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/* ARDL(ARX) - Multivariate */</a:t>
            </a:r>
            <a:endParaRPr lang="en-US" b="1" dirty="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r>
              <a:rPr lang="en-US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VARMAX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data=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simul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model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y = x / p=</a:t>
            </a:r>
            <a:r>
              <a:rPr lang="en-US" b="1" dirty="0">
                <a:solidFill>
                  <a:srgbClr val="008080"/>
                </a:solidFill>
                <a:latin typeface="Courier New" panose="02070309020205020404" pitchFamily="49" charset="0"/>
              </a:rPr>
              <a:t>1 </a:t>
            </a:r>
            <a:r>
              <a:rPr lang="es-ES" dirty="0" err="1">
                <a:solidFill>
                  <a:srgbClr val="000000"/>
                </a:solidFill>
                <a:latin typeface="Courier New" panose="02070309020205020404" pitchFamily="49" charset="0"/>
              </a:rPr>
              <a:t>noint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92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矩形 117"/>
              <p:cNvSpPr/>
              <p:nvPr/>
            </p:nvSpPr>
            <p:spPr>
              <a:xfrm>
                <a:off x="7101840" y="2984971"/>
                <a:ext cx="4118037" cy="4618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sz="2000" b="0" dirty="0" smtClean="0"/>
              </a:p>
            </p:txBody>
          </p:sp>
        </mc:Choice>
        <mc:Fallback xmlns="">
          <p:sp>
            <p:nvSpPr>
              <p:cNvPr id="118" name="矩形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840" y="2984971"/>
                <a:ext cx="4118037" cy="4618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文本框 164"/>
          <p:cNvSpPr txBox="1"/>
          <p:nvPr/>
        </p:nvSpPr>
        <p:spPr>
          <a:xfrm>
            <a:off x="9902338" y="3031243"/>
            <a:ext cx="160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ARDL (ARX)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标题 1"/>
          <p:cNvSpPr>
            <a:spLocks noGrp="1"/>
          </p:cNvSpPr>
          <p:nvPr>
            <p:ph type="title"/>
          </p:nvPr>
        </p:nvSpPr>
        <p:spPr>
          <a:xfrm>
            <a:off x="3957851" y="18006"/>
            <a:ext cx="3143989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SAS analysis output</a:t>
            </a:r>
            <a:endParaRPr lang="zh-CN" alt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02" y="2604156"/>
            <a:ext cx="5819501" cy="1715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0726" y="2129675"/>
            <a:ext cx="297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ARDL(ARX)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104494" y="3262590"/>
            <a:ext cx="3963352" cy="550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183489" y="3538006"/>
            <a:ext cx="989462" cy="7111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>
            <a:spLocks noGrp="1"/>
          </p:cNvSpPr>
          <p:nvPr>
            <p:ph type="title"/>
          </p:nvPr>
        </p:nvSpPr>
        <p:spPr>
          <a:xfrm>
            <a:off x="5048250" y="18006"/>
            <a:ext cx="2053590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SAS analysis</a:t>
            </a:r>
            <a:endParaRPr lang="zh-CN" alt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699841"/>
            <a:ext cx="4830187" cy="3447098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/*Regression of two I(1) series*/</a:t>
            </a:r>
            <a:endParaRPr lang="en-US" b="1" dirty="0" smtClean="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reg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simul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lvl="0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model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dz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dx/</a:t>
            </a:r>
            <a:r>
              <a:rPr lang="en-US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noint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lvl="0"/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sz="2000" b="1" i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OR</a:t>
            </a:r>
          </a:p>
          <a:p>
            <a:pPr lvl="0"/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arima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simul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identify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=z(</a:t>
            </a:r>
            <a:r>
              <a:rPr lang="en-US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crosscorr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=x(</a:t>
            </a:r>
            <a:r>
              <a:rPr lang="en-US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 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estimate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input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=x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noint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lvl="0"/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52"/>
              <p:cNvSpPr/>
              <p:nvPr/>
            </p:nvSpPr>
            <p:spPr>
              <a:xfrm>
                <a:off x="5480858" y="2427612"/>
                <a:ext cx="4118037" cy="112171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0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 →   </m:t>
                    </m:r>
                    <m:acc>
                      <m:accPr>
                        <m:chr m:val="̂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zh-CN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acc>
                        <m:accPr>
                          <m:chr m:val="̂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sz="2000" b="0" dirty="0" smtClean="0"/>
              </a:p>
            </p:txBody>
          </p:sp>
        </mc:Choice>
        <mc:Fallback xmlns="">
          <p:sp>
            <p:nvSpPr>
              <p:cNvPr id="11" name="矩形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858" y="2427612"/>
                <a:ext cx="4118037" cy="11217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文本框 177"/>
          <p:cNvSpPr txBox="1"/>
          <p:nvPr/>
        </p:nvSpPr>
        <p:spPr>
          <a:xfrm>
            <a:off x="5654903" y="2363005"/>
            <a:ext cx="12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Spurious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19247" y="891149"/>
            <a:ext cx="3772753" cy="120032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/*Spurious Regression*/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reg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simul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lvl="0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model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z = x;</a:t>
            </a:r>
          </a:p>
          <a:p>
            <a:pPr lvl="0"/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0182" y="3742527"/>
            <a:ext cx="1078944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E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=z(</a:t>
            </a:r>
            <a:r>
              <a:rPr lang="en-US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): </a:t>
            </a:r>
            <a:r>
              <a:rPr lang="es-ES" dirty="0" smtClean="0"/>
              <a:t>time </a:t>
            </a:r>
            <a:r>
              <a:rPr lang="es-ES" dirty="0"/>
              <a:t>series z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modeled</a:t>
            </a:r>
            <a:r>
              <a:rPr lang="es-ES" dirty="0" smtClean="0"/>
              <a:t> as response, </a:t>
            </a:r>
            <a:r>
              <a:rPr lang="es-ES" dirty="0" err="1" smtClean="0"/>
              <a:t>the</a:t>
            </a:r>
            <a:r>
              <a:rPr lang="es-ES" dirty="0" smtClean="0"/>
              <a:t> first </a:t>
            </a:r>
            <a:r>
              <a:rPr lang="es-ES" dirty="0" err="1" smtClean="0"/>
              <a:t>order</a:t>
            </a:r>
            <a:r>
              <a:rPr lang="es-ES" dirty="0" smtClean="0"/>
              <a:t> </a:t>
            </a:r>
            <a:r>
              <a:rPr lang="es-ES" dirty="0" err="1" smtClean="0"/>
              <a:t>diffence</a:t>
            </a:r>
            <a:r>
              <a:rPr lang="es-ES" dirty="0" smtClean="0"/>
              <a:t> of z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taken</a:t>
            </a:r>
            <a:r>
              <a:rPr lang="es-ES" dirty="0" smtClean="0"/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crosscorr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=x(</a:t>
            </a:r>
            <a:r>
              <a:rPr lang="en-US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): </a:t>
            </a:r>
            <a:r>
              <a:rPr lang="en-US" dirty="0" smtClean="0"/>
              <a:t>x is </a:t>
            </a:r>
            <a:r>
              <a:rPr lang="en-US" dirty="0" err="1" smtClean="0"/>
              <a:t>crosscorrelated</a:t>
            </a:r>
            <a:r>
              <a:rPr lang="en-US" dirty="0" smtClean="0"/>
              <a:t> with z and the first order difference of x is included in the model;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estimate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input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=x: </a:t>
            </a:r>
            <a:r>
              <a:rPr lang="en-US" dirty="0"/>
              <a:t>specify x is the input time series, and x must be listed in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crosscorr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Here </a:t>
            </a:r>
            <a:r>
              <a:rPr lang="en-US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arima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 </a:t>
            </a:r>
            <a:r>
              <a:rPr lang="en-US" dirty="0"/>
              <a:t>did the same fit as taking the first order difference of the two I(1) time series and then conduct OLS fit on them.</a:t>
            </a:r>
            <a:endParaRPr lang="es-E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 rot="16200000">
            <a:off x="8907941" y="2238143"/>
            <a:ext cx="663826" cy="299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4753803" y="3020501"/>
            <a:ext cx="803439" cy="280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矩形 152"/>
              <p:cNvSpPr/>
              <p:nvPr/>
            </p:nvSpPr>
            <p:spPr>
              <a:xfrm>
                <a:off x="6767815" y="2795839"/>
                <a:ext cx="4118037" cy="112171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0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 →   </m:t>
                    </m:r>
                    <m:acc>
                      <m:accPr>
                        <m:chr m:val="̂"/>
                        <m:ctrlP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altLang="zh-CN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zh-CN" sz="2000" b="0" dirty="0" smtClean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acc>
                        <m:accPr>
                          <m:chr m:val="̂"/>
                          <m:ctrlPr>
                            <a:rPr lang="en-US" altLang="zh-CN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altLang="zh-CN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sz="2000" b="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3" name="矩形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815" y="2795839"/>
                <a:ext cx="4118037" cy="11217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文本框 177"/>
          <p:cNvSpPr txBox="1"/>
          <p:nvPr/>
        </p:nvSpPr>
        <p:spPr>
          <a:xfrm>
            <a:off x="8091960" y="2795839"/>
            <a:ext cx="12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Spurious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标题 1"/>
          <p:cNvSpPr>
            <a:spLocks noGrp="1"/>
          </p:cNvSpPr>
          <p:nvPr>
            <p:ph type="title"/>
          </p:nvPr>
        </p:nvSpPr>
        <p:spPr>
          <a:xfrm>
            <a:off x="3957851" y="18006"/>
            <a:ext cx="3143989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SAS analysis output</a:t>
            </a:r>
            <a:endParaRPr lang="zh-CN" alt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47" y="1203878"/>
            <a:ext cx="4602461" cy="17259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56319" y="3373522"/>
            <a:ext cx="382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Regression of two I(1) series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09806" y="854871"/>
            <a:ext cx="382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Spurious Regression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endCxn id="33" idx="3"/>
          </p:cNvCxnSpPr>
          <p:nvPr/>
        </p:nvCxnSpPr>
        <p:spPr>
          <a:xfrm flipH="1" flipV="1">
            <a:off x="5432371" y="2696872"/>
            <a:ext cx="1460483" cy="509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61" y="3716825"/>
            <a:ext cx="5536534" cy="117119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4667535" y="3649862"/>
            <a:ext cx="2225318" cy="1084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831870" y="2553587"/>
            <a:ext cx="600501" cy="2865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67033" y="4585796"/>
            <a:ext cx="600501" cy="2865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>
            <a:spLocks noGrp="1"/>
          </p:cNvSpPr>
          <p:nvPr>
            <p:ph type="title"/>
          </p:nvPr>
        </p:nvSpPr>
        <p:spPr>
          <a:xfrm>
            <a:off x="4642338" y="18006"/>
            <a:ext cx="2459502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err="1" smtClean="0"/>
              <a:t>Matlab</a:t>
            </a:r>
            <a:r>
              <a:rPr lang="en-US" altLang="zh-CN" sz="3200" dirty="0" smtClean="0"/>
              <a:t> analysis</a:t>
            </a:r>
            <a:endParaRPr lang="zh-CN" alt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-77543" y="430934"/>
            <a:ext cx="771378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%% ARDL multivariate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Spec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vgxset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'n'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,2,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'nAR'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,1,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'nX'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,2,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'Constant'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,false);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xx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cellfun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(@(x) [x,0;0,x],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num2cell(Y(:,1)),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UniformOutput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,false);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estSpec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vgxvarx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Spec,Y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(:,2:3),xx,[]);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vgxdisp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estSpec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endParaRPr lang="en-US" sz="1500" dirty="0" smtClean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endParaRPr lang="en-US" sz="1500" dirty="0" smtClean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15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%% </a:t>
            </a:r>
            <a:r>
              <a:rPr lang="en-US" sz="1500" dirty="0">
                <a:solidFill>
                  <a:srgbClr val="228B22"/>
                </a:solidFill>
                <a:latin typeface="Courier New" panose="02070309020205020404" pitchFamily="49" charset="0"/>
              </a:rPr>
              <a:t>ARDL </a:t>
            </a:r>
            <a:r>
              <a:rPr lang="en-US" sz="15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univariate</a:t>
            </a:r>
            <a:endParaRPr lang="en-US" sz="15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Spec =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vgxset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500" dirty="0">
                <a:solidFill>
                  <a:srgbClr val="A020F0"/>
                </a:solidFill>
                <a:latin typeface="Courier New" panose="02070309020205020404" pitchFamily="49" charset="0"/>
              </a:rPr>
              <a:t>'n'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,1,</a:t>
            </a:r>
            <a:r>
              <a:rPr lang="en-US" sz="1500" dirty="0">
                <a:solidFill>
                  <a:srgbClr val="A020F0"/>
                </a:solidFill>
                <a:latin typeface="Courier New" panose="02070309020205020404" pitchFamily="49" charset="0"/>
              </a:rPr>
              <a:t>'nAR'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,1,</a:t>
            </a:r>
            <a:r>
              <a:rPr lang="en-US" sz="1500" dirty="0">
                <a:solidFill>
                  <a:srgbClr val="A020F0"/>
                </a:solidFill>
                <a:latin typeface="Courier New" panose="02070309020205020404" pitchFamily="49" charset="0"/>
              </a:rPr>
              <a:t>'nX'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,1,</a:t>
            </a:r>
            <a:r>
              <a:rPr lang="en-US" sz="1500" dirty="0">
                <a:solidFill>
                  <a:srgbClr val="A020F0"/>
                </a:solidFill>
                <a:latin typeface="Courier New" panose="02070309020205020404" pitchFamily="49" charset="0"/>
              </a:rPr>
              <a:t>'Constant'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,false);</a:t>
            </a:r>
          </a:p>
          <a:p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estSpec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vgxvarx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Spec,Y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(:,2),num2cell(Y(:,1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)),[]);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vgxdisp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estSpec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117"/>
              <p:cNvSpPr/>
              <p:nvPr/>
            </p:nvSpPr>
            <p:spPr>
              <a:xfrm>
                <a:off x="7133629" y="1651871"/>
                <a:ext cx="4118037" cy="4618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=0.2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+0.6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sz="2000" b="0" dirty="0" smtClean="0"/>
              </a:p>
            </p:txBody>
          </p:sp>
        </mc:Choice>
        <mc:Fallback xmlns="">
          <p:sp>
            <p:nvSpPr>
              <p:cNvPr id="10" name="矩形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629" y="1651871"/>
                <a:ext cx="4118037" cy="4618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文本框 164"/>
          <p:cNvSpPr txBox="1"/>
          <p:nvPr/>
        </p:nvSpPr>
        <p:spPr>
          <a:xfrm>
            <a:off x="9971130" y="1698143"/>
            <a:ext cx="160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ARDL (ARX)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23" y="3457788"/>
            <a:ext cx="116961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When fit a ARDL with two response variable, we need to specify the number of exogenous variables to be 2 </a:t>
            </a:r>
            <a:r>
              <a:rPr lang="en-US" dirty="0" smtClean="0"/>
              <a:t>via (</a:t>
            </a:r>
            <a:r>
              <a:rPr lang="en-US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'nX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,2</a:t>
            </a:r>
            <a:r>
              <a:rPr lang="en-US" dirty="0" smtClean="0"/>
              <a:t>) in 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vgxset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/>
              <a:t>although we only have one exogenous variable</a:t>
            </a:r>
            <a:r>
              <a:rPr lang="en-US" dirty="0" smtClean="0"/>
              <a:t>. Then 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cellfun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smtClean="0"/>
              <a:t>is used to create a an m-by-1 cell (m is the number of observations) to specify the exogenous variable, and  j-</a:t>
            </a:r>
            <a:r>
              <a:rPr lang="en-US" dirty="0" err="1" smtClean="0"/>
              <a:t>th</a:t>
            </a:r>
            <a:r>
              <a:rPr lang="en-US" dirty="0" smtClean="0"/>
              <a:t> (j=1,…,m) cell contains a 2-by-2 diagonal matrix with j-</a:t>
            </a:r>
            <a:r>
              <a:rPr lang="en-US" dirty="0" err="1" smtClean="0"/>
              <a:t>th</a:t>
            </a:r>
            <a:r>
              <a:rPr lang="en-US" dirty="0" smtClean="0"/>
              <a:t> element of exogenous variable on the diagonal. 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vgxvarx</a:t>
            </a:r>
            <a:r>
              <a:rPr lang="es-E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s-ES" dirty="0" smtClean="0"/>
              <a:t> </a:t>
            </a:r>
            <a:r>
              <a:rPr lang="es-ES" dirty="0" err="1" smtClean="0"/>
              <a:t>estimate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VAR </a:t>
            </a:r>
            <a:r>
              <a:rPr lang="es-ES" dirty="0" err="1" smtClean="0"/>
              <a:t>parameters</a:t>
            </a:r>
            <a:r>
              <a:rPr lang="es-ES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v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gxdisp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: </a:t>
            </a:r>
            <a:r>
              <a:rPr lang="en-US" dirty="0"/>
              <a:t>display the fitted </a:t>
            </a:r>
            <a:r>
              <a:rPr lang="en-US" dirty="0" smtClean="0"/>
              <a:t>model parameters and statistics.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96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矩形 117"/>
              <p:cNvSpPr/>
              <p:nvPr/>
            </p:nvSpPr>
            <p:spPr>
              <a:xfrm>
                <a:off x="8073963" y="2636507"/>
                <a:ext cx="4118037" cy="4618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sz="2000" b="0" dirty="0" smtClean="0"/>
              </a:p>
            </p:txBody>
          </p:sp>
        </mc:Choice>
        <mc:Fallback xmlns="">
          <p:sp>
            <p:nvSpPr>
              <p:cNvPr id="118" name="矩形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963" y="2636507"/>
                <a:ext cx="4118037" cy="4618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文本框 164"/>
          <p:cNvSpPr txBox="1"/>
          <p:nvPr/>
        </p:nvSpPr>
        <p:spPr>
          <a:xfrm>
            <a:off x="10850076" y="2636507"/>
            <a:ext cx="160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ARDL (ARX)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标题 1"/>
          <p:cNvSpPr>
            <a:spLocks noGrp="1"/>
          </p:cNvSpPr>
          <p:nvPr>
            <p:ph type="title"/>
          </p:nvPr>
        </p:nvSpPr>
        <p:spPr>
          <a:xfrm>
            <a:off x="5048250" y="18006"/>
            <a:ext cx="2646778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err="1" smtClean="0"/>
              <a:t>Matlab</a:t>
            </a:r>
            <a:r>
              <a:rPr lang="en-US" altLang="zh-CN" sz="3200" dirty="0" smtClean="0"/>
              <a:t> analysis</a:t>
            </a:r>
            <a:endParaRPr lang="zh-CN" alt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71" y="2636507"/>
            <a:ext cx="5501347" cy="16173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7094" y="2155955"/>
            <a:ext cx="297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ARDL(ARX)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118" idx="1"/>
          </p:cNvCxnSpPr>
          <p:nvPr/>
        </p:nvCxnSpPr>
        <p:spPr>
          <a:xfrm flipH="1">
            <a:off x="2299214" y="2867446"/>
            <a:ext cx="5774749" cy="694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159105" y="3228279"/>
            <a:ext cx="1140109" cy="679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7521" y="1146218"/>
                <a:ext cx="6239221" cy="1576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eqArr>
                      </m:e>
                    </m:d>
                  </m:oMath>
                </a14:m>
                <a:r>
                  <a:rPr lang="en-US" sz="2000" smtClean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0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i="1" smtClean="0">
                                    <a:solidFill>
                                      <a:schemeClr val="accent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chemeClr val="accent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eqArr>
                      </m:e>
                    </m:d>
                  </m:oMath>
                </a14:m>
                <a:r>
                  <a:rPr lang="en-US" sz="2000" smtClean="0"/>
                  <a:t> </a:t>
                </a:r>
                <a:endParaRPr lang="en-US" sz="200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21" y="1146218"/>
                <a:ext cx="6239221" cy="15766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01555" y="4293306"/>
                <a:ext cx="587325" cy="5965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555" y="4293306"/>
                <a:ext cx="587325" cy="596570"/>
              </a:xfrm>
              <a:prstGeom prst="rect">
                <a:avLst/>
              </a:prstGeom>
              <a:blipFill rotWithShape="0">
                <a:blip r:embed="rId3"/>
                <a:stretch>
                  <a:fillRect l="-112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01555" y="5341445"/>
                <a:ext cx="587325" cy="5965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555" y="5341445"/>
                <a:ext cx="587325" cy="596570"/>
              </a:xfrm>
              <a:prstGeom prst="rect">
                <a:avLst/>
              </a:prstGeom>
              <a:blipFill rotWithShape="0">
                <a:blip r:embed="rId4"/>
                <a:stretch>
                  <a:fillRect l="-71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28191" y="4293306"/>
                <a:ext cx="587325" cy="5965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191" y="4293306"/>
                <a:ext cx="587325" cy="596570"/>
              </a:xfrm>
              <a:prstGeom prst="rect">
                <a:avLst/>
              </a:prstGeom>
              <a:blipFill rotWithShape="0">
                <a:blip r:embed="rId5"/>
                <a:stretch>
                  <a:fillRect l="-112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28191" y="5341445"/>
                <a:ext cx="587325" cy="5965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191" y="5341445"/>
                <a:ext cx="587325" cy="596570"/>
              </a:xfrm>
              <a:prstGeom prst="rect">
                <a:avLst/>
              </a:prstGeom>
              <a:blipFill rotWithShape="0">
                <a:blip r:embed="rId6"/>
                <a:stretch>
                  <a:fillRect l="-71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54827" y="4293306"/>
                <a:ext cx="587325" cy="5965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827" y="4293306"/>
                <a:ext cx="587325" cy="5965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54827" y="5341445"/>
                <a:ext cx="587325" cy="5965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827" y="5341445"/>
                <a:ext cx="587325" cy="5965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5" idx="3"/>
            <a:endCxn id="7" idx="1"/>
          </p:cNvCxnSpPr>
          <p:nvPr/>
        </p:nvCxnSpPr>
        <p:spPr>
          <a:xfrm>
            <a:off x="1688880" y="4591591"/>
            <a:ext cx="1039311" cy="0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8" idx="1"/>
          </p:cNvCxnSpPr>
          <p:nvPr/>
        </p:nvCxnSpPr>
        <p:spPr>
          <a:xfrm>
            <a:off x="1688880" y="5639730"/>
            <a:ext cx="1039311" cy="0"/>
          </a:xfrm>
          <a:prstGeom prst="straightConnector1">
            <a:avLst/>
          </a:prstGeom>
          <a:ln w="158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9" idx="1"/>
          </p:cNvCxnSpPr>
          <p:nvPr/>
        </p:nvCxnSpPr>
        <p:spPr>
          <a:xfrm>
            <a:off x="3315516" y="4591591"/>
            <a:ext cx="1039311" cy="0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0" idx="1"/>
          </p:cNvCxnSpPr>
          <p:nvPr/>
        </p:nvCxnSpPr>
        <p:spPr>
          <a:xfrm>
            <a:off x="3315516" y="5639730"/>
            <a:ext cx="1039311" cy="0"/>
          </a:xfrm>
          <a:prstGeom prst="straightConnector1">
            <a:avLst/>
          </a:prstGeom>
          <a:ln w="158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88880" y="4888763"/>
            <a:ext cx="1039311" cy="44731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15517" y="4889876"/>
            <a:ext cx="1039310" cy="4462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688879" y="4883394"/>
            <a:ext cx="1039311" cy="452682"/>
          </a:xfrm>
          <a:prstGeom prst="straightConnector1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15516" y="4883394"/>
            <a:ext cx="1039310" cy="452683"/>
          </a:xfrm>
          <a:prstGeom prst="straightConnector1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39794" y="4540419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8718" y="4540418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6213" y="4540418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5467" y="5588558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4391" y="5588557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91886" y="5588557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03247" y="4540418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282171" y="4540417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059666" y="4540417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503247" y="5592828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82171" y="5592827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059666" y="5592827"/>
            <a:ext cx="111967" cy="1023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942153" y="3872840"/>
            <a:ext cx="451985" cy="4204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942153" y="5938015"/>
            <a:ext cx="396001" cy="451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354961" y="3596032"/>
                <a:ext cx="566244" cy="384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961" y="3596032"/>
                <a:ext cx="566244" cy="38420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346946" y="6163799"/>
                <a:ext cx="573875" cy="393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946" y="6163799"/>
                <a:ext cx="573875" cy="393954"/>
              </a:xfrm>
              <a:prstGeom prst="rect">
                <a:avLst/>
              </a:prstGeom>
              <a:blipFill rotWithShape="0">
                <a:blip r:embed="rId10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H="1">
            <a:off x="3304991" y="3872840"/>
            <a:ext cx="451985" cy="4204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3304991" y="5938015"/>
            <a:ext cx="396001" cy="451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717799" y="3596032"/>
                <a:ext cx="785856" cy="385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799" y="3596032"/>
                <a:ext cx="785856" cy="38561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709784" y="6163799"/>
                <a:ext cx="793486" cy="395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784" y="6163799"/>
                <a:ext cx="793486" cy="395365"/>
              </a:xfrm>
              <a:prstGeom prst="rect">
                <a:avLst/>
              </a:prstGeom>
              <a:blipFill rotWithShape="0">
                <a:blip r:embed="rId1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H="1">
            <a:off x="1685423" y="3872840"/>
            <a:ext cx="451985" cy="4204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1685423" y="5938015"/>
            <a:ext cx="396001" cy="451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098231" y="3596032"/>
                <a:ext cx="785856" cy="385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231" y="3596032"/>
                <a:ext cx="785856" cy="3858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90216" y="6163799"/>
                <a:ext cx="793486" cy="395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216" y="6163799"/>
                <a:ext cx="793486" cy="395621"/>
              </a:xfrm>
              <a:prstGeom prst="rect">
                <a:avLst/>
              </a:prstGeom>
              <a:blipFill rotWithShape="0">
                <a:blip r:embed="rId1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530983" y="4243911"/>
                <a:ext cx="625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983" y="4243911"/>
                <a:ext cx="625428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530983" y="5588557"/>
                <a:ext cx="625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b="1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983" y="5588557"/>
                <a:ext cx="625428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947913" y="4233026"/>
                <a:ext cx="625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913" y="4233026"/>
                <a:ext cx="625428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936789" y="5588557"/>
                <a:ext cx="625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789" y="5588557"/>
                <a:ext cx="625428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748410" y="4624438"/>
                <a:ext cx="625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10" y="4624438"/>
                <a:ext cx="625428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098432" y="4607727"/>
                <a:ext cx="625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432" y="4607727"/>
                <a:ext cx="625428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753193" y="5128645"/>
                <a:ext cx="625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193" y="5128645"/>
                <a:ext cx="625428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095771" y="5113239"/>
                <a:ext cx="625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771" y="5113239"/>
                <a:ext cx="625428" cy="369332"/>
              </a:xfrm>
              <a:prstGeom prst="rect">
                <a:avLst/>
              </a:prstGeom>
              <a:blipFill rotWithShape="0">
                <a:blip r:embed="rId2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9" idx="2"/>
            <a:endCxn id="10" idx="0"/>
          </p:cNvCxnSpPr>
          <p:nvPr/>
        </p:nvCxnSpPr>
        <p:spPr>
          <a:xfrm>
            <a:off x="4648490" y="4889876"/>
            <a:ext cx="0" cy="451569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598539" y="4918010"/>
                <a:ext cx="3545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539" y="4918010"/>
                <a:ext cx="354584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/>
          <p:nvPr/>
        </p:nvCxnSpPr>
        <p:spPr>
          <a:xfrm>
            <a:off x="3018446" y="4903086"/>
            <a:ext cx="0" cy="451569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968495" y="4931220"/>
                <a:ext cx="3545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495" y="4931220"/>
                <a:ext cx="354584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>
            <a:off x="1402184" y="4902483"/>
            <a:ext cx="0" cy="451569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352233" y="4930617"/>
                <a:ext cx="3545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233" y="4930617"/>
                <a:ext cx="354584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7109927" y="296005"/>
                <a:ext cx="4702628" cy="62634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smtClean="0">
                    <a:solidFill>
                      <a:schemeClr val="tx1"/>
                    </a:solidFill>
                  </a:rPr>
                  <a:t>ARDL</a:t>
                </a:r>
              </a:p>
              <a:p>
                <a:endParaRPr lang="en-US" sz="2400" b="1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is indicated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, as a results,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are no longer correlated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Reduced form and structural form are equivalent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is </a:t>
                </a:r>
                <a:r>
                  <a:rPr lang="en-US" sz="2000" b="1" smtClean="0">
                    <a:solidFill>
                      <a:srgbClr val="FF0000"/>
                    </a:solidFill>
                  </a:rPr>
                  <a:t>A</a:t>
                </a:r>
                <a:r>
                  <a:rPr lang="en-US" sz="2000" smtClean="0">
                    <a:solidFill>
                      <a:schemeClr val="tx1"/>
                    </a:solidFill>
                  </a:rPr>
                  <a:t>uto</a:t>
                </a:r>
                <a:r>
                  <a:rPr lang="en-US" sz="2000" b="1" smtClean="0">
                    <a:solidFill>
                      <a:srgbClr val="FF0000"/>
                    </a:solidFill>
                  </a:rPr>
                  <a:t>R</a:t>
                </a:r>
                <a:r>
                  <a:rPr lang="en-US" sz="2000" smtClean="0">
                    <a:solidFill>
                      <a:schemeClr val="tx1"/>
                    </a:solidFill>
                  </a:rPr>
                  <a:t>egressive </a:t>
                </a:r>
                <a:r>
                  <a:rPr lang="en-US" sz="2000" b="1" smtClean="0">
                    <a:solidFill>
                      <a:srgbClr val="FF0000"/>
                    </a:solidFill>
                  </a:rPr>
                  <a:t>D</a:t>
                </a:r>
                <a:r>
                  <a:rPr lang="en-US" sz="2000" smtClean="0">
                    <a:solidFill>
                      <a:schemeClr val="tx1"/>
                    </a:solidFill>
                  </a:rPr>
                  <a:t>istributed </a:t>
                </a:r>
                <a:r>
                  <a:rPr lang="en-US" sz="2000" b="1" smtClean="0">
                    <a:solidFill>
                      <a:srgbClr val="FF0000"/>
                    </a:solidFill>
                  </a:rPr>
                  <a:t>L</a:t>
                </a:r>
                <a:r>
                  <a:rPr lang="en-US" sz="2000" smtClean="0">
                    <a:solidFill>
                      <a:schemeClr val="tx1"/>
                    </a:solidFill>
                  </a:rPr>
                  <a:t>ag Model –ARDL(1,1)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 is also ARDL</a:t>
                </a: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927" y="296005"/>
                <a:ext cx="4702628" cy="6263415"/>
              </a:xfrm>
              <a:prstGeom prst="rect">
                <a:avLst/>
              </a:prstGeom>
              <a:blipFill rotWithShape="0">
                <a:blip r:embed="rId26"/>
                <a:stretch>
                  <a:fillRect l="-3101" r="-18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223982" y="296005"/>
            <a:ext cx="4013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/>
              <a:t>Structural </a:t>
            </a:r>
            <a:r>
              <a:rPr lang="en-US" sz="3200" b="1"/>
              <a:t>form of VAR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9216" y="3487633"/>
            <a:ext cx="6151550" cy="328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>
            <a:spLocks noGrp="1"/>
          </p:cNvSpPr>
          <p:nvPr>
            <p:ph type="title"/>
          </p:nvPr>
        </p:nvSpPr>
        <p:spPr>
          <a:xfrm>
            <a:off x="4642338" y="18006"/>
            <a:ext cx="2459502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err="1" smtClean="0"/>
              <a:t>Matlab</a:t>
            </a:r>
            <a:r>
              <a:rPr lang="en-US" altLang="zh-CN" sz="3200" dirty="0" smtClean="0"/>
              <a:t> analysis</a:t>
            </a:r>
            <a:endParaRPr lang="zh-CN" alt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0" y="2370390"/>
            <a:ext cx="8789158" cy="120032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%%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Regression </a:t>
            </a:r>
            <a:r>
              <a:rPr lang="en-US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of two I(1) time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series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ToEstMd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regARIMA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(0,1,0);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ToEstMd.Intercept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0;</a:t>
            </a:r>
          </a:p>
          <a:p>
            <a:r>
              <a:rPr lang="es-ES" dirty="0" err="1">
                <a:solidFill>
                  <a:srgbClr val="000000"/>
                </a:solidFill>
                <a:latin typeface="Courier New" panose="02070309020205020404" pitchFamily="49" charset="0"/>
              </a:rPr>
              <a:t>EstMd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s-E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estimate</a:t>
            </a:r>
            <a:r>
              <a:rPr lang="es-E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s-E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ToEstMd,Y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(:,3),</a:t>
            </a:r>
            <a:r>
              <a:rPr lang="es-ES" dirty="0">
                <a:solidFill>
                  <a:srgbClr val="A020F0"/>
                </a:solidFill>
                <a:latin typeface="Courier New" panose="02070309020205020404" pitchFamily="49" charset="0"/>
              </a:rPr>
              <a:t>'X'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,Y(:,1),</a:t>
            </a:r>
            <a:r>
              <a:rPr lang="es-E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s-ES" dirty="0" err="1">
                <a:solidFill>
                  <a:srgbClr val="A020F0"/>
                </a:solidFill>
                <a:latin typeface="Courier New" panose="02070309020205020404" pitchFamily="49" charset="0"/>
              </a:rPr>
              <a:t>Display</a:t>
            </a:r>
            <a:r>
              <a:rPr lang="es-E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s-E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s-ES" dirty="0" err="1">
                <a:solidFill>
                  <a:srgbClr val="A020F0"/>
                </a:solidFill>
                <a:latin typeface="Courier New" panose="02070309020205020404" pitchFamily="49" charset="0"/>
              </a:rPr>
              <a:t>params</a:t>
            </a:r>
            <a:r>
              <a:rPr lang="es-ES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s-E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52"/>
              <p:cNvSpPr/>
              <p:nvPr/>
            </p:nvSpPr>
            <p:spPr>
              <a:xfrm>
                <a:off x="8033019" y="1086677"/>
                <a:ext cx="4118037" cy="112171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0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 →   </m:t>
                    </m:r>
                    <m:acc>
                      <m:accPr>
                        <m:chr m:val="̂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zh-CN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acc>
                        <m:accPr>
                          <m:chr m:val="̂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sz="2000" b="0" dirty="0" smtClean="0"/>
              </a:p>
            </p:txBody>
          </p:sp>
        </mc:Choice>
        <mc:Fallback xmlns="">
          <p:sp>
            <p:nvSpPr>
              <p:cNvPr id="11" name="矩形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019" y="1086677"/>
                <a:ext cx="4118037" cy="11217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77"/>
          <p:cNvSpPr txBox="1"/>
          <p:nvPr/>
        </p:nvSpPr>
        <p:spPr>
          <a:xfrm>
            <a:off x="9328754" y="1067885"/>
            <a:ext cx="12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Spurious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23" y="3457788"/>
            <a:ext cx="1169613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regARIMA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: </a:t>
            </a:r>
            <a:r>
              <a:rPr lang="en-US" dirty="0"/>
              <a:t>build regression model with ARIMA </a:t>
            </a:r>
            <a:r>
              <a:rPr lang="en-US" dirty="0" smtClean="0"/>
              <a:t>error.  In practice, it takes first order difference of the two series first and then do the model fit;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>
                <a:solidFill>
                  <a:srgbClr val="000000"/>
                </a:solidFill>
                <a:latin typeface="Courier New" panose="02070309020205020404" pitchFamily="49" charset="0"/>
              </a:rPr>
              <a:t>e</a:t>
            </a:r>
            <a:r>
              <a:rPr lang="es-E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stimate</a:t>
            </a:r>
            <a:r>
              <a:rPr lang="es-E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: </a:t>
            </a:r>
            <a:r>
              <a:rPr lang="en-US" dirty="0" smtClean="0"/>
              <a:t>estimate the parameters of the regression model. First argument specifies the type of the ARIMA model, and follows by the response data. </a:t>
            </a:r>
            <a:r>
              <a:rPr lang="es-ES" dirty="0">
                <a:solidFill>
                  <a:srgbClr val="A020F0"/>
                </a:solidFill>
                <a:latin typeface="Courier New" panose="02070309020205020404" pitchFamily="49" charset="0"/>
              </a:rPr>
              <a:t>'X'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,Y(:,1</a:t>
            </a:r>
            <a:r>
              <a:rPr lang="es-E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s-ES" dirty="0" err="1"/>
              <a:t>specifies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input time series and  </a:t>
            </a:r>
            <a:r>
              <a:rPr lang="es-E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s-ES" dirty="0" err="1">
                <a:solidFill>
                  <a:srgbClr val="A020F0"/>
                </a:solidFill>
                <a:latin typeface="Courier New" panose="02070309020205020404" pitchFamily="49" charset="0"/>
              </a:rPr>
              <a:t>Display</a:t>
            </a:r>
            <a:r>
              <a:rPr lang="es-E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s-ES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s-ES" dirty="0" err="1" smtClean="0">
                <a:solidFill>
                  <a:srgbClr val="A020F0"/>
                </a:solidFill>
                <a:latin typeface="Courier New" panose="02070309020205020404" pitchFamily="49" charset="0"/>
              </a:rPr>
              <a:t>params</a:t>
            </a:r>
            <a:r>
              <a:rPr lang="es-ES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‘ </a:t>
            </a:r>
            <a:r>
              <a:rPr lang="es-ES" dirty="0" err="1"/>
              <a:t>would</a:t>
            </a:r>
            <a:r>
              <a:rPr lang="es-ES" dirty="0"/>
              <a:t> show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fitted</a:t>
            </a:r>
            <a:r>
              <a:rPr lang="es-ES" dirty="0"/>
              <a:t> </a:t>
            </a:r>
            <a:r>
              <a:rPr lang="es-ES" dirty="0" err="1" smtClean="0"/>
              <a:t>results</a:t>
            </a:r>
            <a:r>
              <a:rPr lang="es-ES" dirty="0"/>
              <a:t>;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itlm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: </a:t>
            </a:r>
            <a:r>
              <a:rPr lang="en-US" dirty="0"/>
              <a:t>fit a linear regression model.</a:t>
            </a:r>
            <a:endParaRPr lang="es-E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24354" y="973990"/>
            <a:ext cx="3377486" cy="64633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%% Spurious Regression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fitlm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(Y(:,1),Y(:,3))</a:t>
            </a:r>
          </a:p>
        </p:txBody>
      </p:sp>
      <p:sp>
        <p:nvSpPr>
          <p:cNvPr id="4" name="Right Arrow 3"/>
          <p:cNvSpPr/>
          <p:nvPr/>
        </p:nvSpPr>
        <p:spPr>
          <a:xfrm rot="11359418">
            <a:off x="7112867" y="1304591"/>
            <a:ext cx="1026775" cy="219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8850191">
            <a:off x="7145221" y="2067101"/>
            <a:ext cx="1026775" cy="219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矩形 152"/>
              <p:cNvSpPr/>
              <p:nvPr/>
            </p:nvSpPr>
            <p:spPr>
              <a:xfrm>
                <a:off x="8052179" y="2310512"/>
                <a:ext cx="4118037" cy="112171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0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 →   </m:t>
                    </m:r>
                    <m:acc>
                      <m:accPr>
                        <m:chr m:val="̂"/>
                        <m:ctrlP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altLang="zh-CN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zh-CN" sz="2000" b="0" dirty="0" smtClean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acc>
                        <m:accPr>
                          <m:chr m:val="̂"/>
                          <m:ctrlPr>
                            <a:rPr lang="en-US" altLang="zh-CN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altLang="zh-CN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sz="2000" b="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3" name="矩形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179" y="2310512"/>
                <a:ext cx="4118037" cy="11217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文本框 177"/>
          <p:cNvSpPr txBox="1"/>
          <p:nvPr/>
        </p:nvSpPr>
        <p:spPr>
          <a:xfrm>
            <a:off x="10988992" y="2281211"/>
            <a:ext cx="12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Spurious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标题 1"/>
          <p:cNvSpPr>
            <a:spLocks noGrp="1"/>
          </p:cNvSpPr>
          <p:nvPr>
            <p:ph type="title"/>
          </p:nvPr>
        </p:nvSpPr>
        <p:spPr>
          <a:xfrm>
            <a:off x="5048250" y="18006"/>
            <a:ext cx="2646778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err="1" smtClean="0"/>
              <a:t>Matlab</a:t>
            </a:r>
            <a:r>
              <a:rPr lang="en-US" altLang="zh-CN" sz="3200" dirty="0" smtClean="0"/>
              <a:t> analysis</a:t>
            </a:r>
            <a:endParaRPr lang="zh-CN" alt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83" y="1504297"/>
            <a:ext cx="6266996" cy="13157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30723" y="3450557"/>
            <a:ext cx="382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Regression of two I(1) series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9923" y="1134965"/>
            <a:ext cx="382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Spurious Regression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23" y="3819889"/>
            <a:ext cx="4829577" cy="1724025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6365665" y="2657987"/>
            <a:ext cx="1828800" cy="98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59355" y="3103551"/>
            <a:ext cx="2412969" cy="1991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418161" y="2190779"/>
            <a:ext cx="976784" cy="679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766444" y="5145206"/>
            <a:ext cx="1140109" cy="2453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17065" y="257058"/>
                <a:ext cx="4408145" cy="13717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sz="2000" b="0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0.5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5" y="257058"/>
                <a:ext cx="4408145" cy="13717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/>
              <p:cNvSpPr/>
              <p:nvPr/>
            </p:nvSpPr>
            <p:spPr>
              <a:xfrm>
                <a:off x="6814868" y="2393958"/>
                <a:ext cx="5270056" cy="161562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000" b="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5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868" y="2393958"/>
                <a:ext cx="5270056" cy="16156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直接箭头连接符 123"/>
          <p:cNvCxnSpPr>
            <a:stCxn id="28" idx="3"/>
            <a:endCxn id="131" idx="1"/>
          </p:cNvCxnSpPr>
          <p:nvPr/>
        </p:nvCxnSpPr>
        <p:spPr>
          <a:xfrm flipV="1">
            <a:off x="4525210" y="943608"/>
            <a:ext cx="2289658" cy="2513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矩形 130"/>
              <p:cNvSpPr/>
              <p:nvPr/>
            </p:nvSpPr>
            <p:spPr>
              <a:xfrm>
                <a:off x="6814868" y="274584"/>
                <a:ext cx="5270056" cy="1338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1" name="矩形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868" y="274584"/>
                <a:ext cx="5270056" cy="13380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直接箭头连接符 141"/>
          <p:cNvCxnSpPr>
            <a:stCxn id="131" idx="2"/>
            <a:endCxn id="75" idx="0"/>
          </p:cNvCxnSpPr>
          <p:nvPr/>
        </p:nvCxnSpPr>
        <p:spPr>
          <a:xfrm>
            <a:off x="9449896" y="1612632"/>
            <a:ext cx="0" cy="78132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文本框 161"/>
          <p:cNvSpPr txBox="1"/>
          <p:nvPr/>
        </p:nvSpPr>
        <p:spPr>
          <a:xfrm>
            <a:off x="10274070" y="2346957"/>
            <a:ext cx="217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VECM (Johansen)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3" name="文本框 162"/>
          <p:cNvSpPr txBox="1"/>
          <p:nvPr/>
        </p:nvSpPr>
        <p:spPr>
          <a:xfrm>
            <a:off x="10971740" y="274583"/>
            <a:ext cx="12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ECM (E-G)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9" name="文本框 178"/>
          <p:cNvSpPr txBox="1"/>
          <p:nvPr/>
        </p:nvSpPr>
        <p:spPr>
          <a:xfrm>
            <a:off x="117065" y="175086"/>
            <a:ext cx="198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Data generation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文本框 248"/>
              <p:cNvSpPr txBox="1"/>
              <p:nvPr/>
            </p:nvSpPr>
            <p:spPr>
              <a:xfrm>
                <a:off x="2396286" y="1894497"/>
                <a:ext cx="1855290" cy="775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altLang="zh-CN" sz="1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1600" i="1" dirty="0"/>
              </a:p>
            </p:txBody>
          </p:sp>
        </mc:Choice>
        <mc:Fallback xmlns="">
          <p:sp>
            <p:nvSpPr>
              <p:cNvPr id="249" name="文本框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286" y="1894497"/>
                <a:ext cx="1855290" cy="7759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117065" y="2903730"/>
                <a:ext cx="4408145" cy="11058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 smtClean="0"/>
                  <a:t>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co-integration 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5" y="2903730"/>
                <a:ext cx="4408145" cy="11058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/>
          <p:cNvCxnSpPr>
            <a:stCxn id="4" idx="2"/>
          </p:cNvCxnSpPr>
          <p:nvPr/>
        </p:nvCxnSpPr>
        <p:spPr>
          <a:xfrm flipH="1">
            <a:off x="2310737" y="1628801"/>
            <a:ext cx="10401" cy="12749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380299" y="1894497"/>
                <a:ext cx="1962150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altLang="zh-CN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99" y="1894497"/>
                <a:ext cx="1962150" cy="74353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0778" y="4178659"/>
            <a:ext cx="8693179" cy="2755027"/>
          </a:xfrm>
          <a:prstGeom prst="rect">
            <a:avLst/>
          </a:prstGeom>
        </p:spPr>
      </p:pic>
      <p:sp>
        <p:nvSpPr>
          <p:cNvPr id="36" name="标题 1"/>
          <p:cNvSpPr>
            <a:spLocks noGrp="1"/>
          </p:cNvSpPr>
          <p:nvPr>
            <p:ph type="title"/>
          </p:nvPr>
        </p:nvSpPr>
        <p:spPr>
          <a:xfrm>
            <a:off x="5048250" y="18006"/>
            <a:ext cx="2053590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R analysis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93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6814867" y="3662995"/>
            <a:ext cx="5270057" cy="3323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Values of 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test statistic 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and critical 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value 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of test:</a:t>
            </a:r>
          </a:p>
          <a:p>
            <a:endParaRPr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test 10pct  5pct  1pct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r &lt;= 2 |   0.04  6.50  8.18 11.65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r &lt;= 1 |   8.75 12.91 14.90 19.19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r = 0  | 204.86 18.90 21.07 25.75</a:t>
            </a:r>
          </a:p>
          <a:p>
            <a:endParaRPr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Eigenvectors, 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normalised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to first column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endParaRPr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x.l1      y.l1      z.l1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x.l1  </a:t>
            </a:r>
            <a:r>
              <a:rPr lang="en-US" altLang="zh-CN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1.000000000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1.0000000  1.000000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y.l1 </a:t>
            </a:r>
            <a:r>
              <a:rPr lang="en-US" altLang="zh-CN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-2.008998832 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0.8679812  1.066943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z.l1 </a:t>
            </a:r>
            <a:r>
              <a:rPr lang="en-US" altLang="zh-CN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-0.001280153 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1.4539880 -1.417780</a:t>
            </a:r>
          </a:p>
          <a:p>
            <a:endParaRPr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17065" y="257058"/>
                <a:ext cx="4408145" cy="13717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sz="2000" b="0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5" y="257058"/>
                <a:ext cx="4408145" cy="13717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/>
              <p:cNvSpPr/>
              <p:nvPr/>
            </p:nvSpPr>
            <p:spPr>
              <a:xfrm>
                <a:off x="6814868" y="2393958"/>
                <a:ext cx="5270056" cy="161562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000" b="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5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868" y="2393958"/>
                <a:ext cx="5270056" cy="16156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直接箭头连接符 123"/>
          <p:cNvCxnSpPr>
            <a:stCxn id="28" idx="3"/>
            <a:endCxn id="131" idx="1"/>
          </p:cNvCxnSpPr>
          <p:nvPr/>
        </p:nvCxnSpPr>
        <p:spPr>
          <a:xfrm flipV="1">
            <a:off x="4525210" y="943608"/>
            <a:ext cx="2289658" cy="2513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矩形 130"/>
              <p:cNvSpPr/>
              <p:nvPr/>
            </p:nvSpPr>
            <p:spPr>
              <a:xfrm>
                <a:off x="6814868" y="274584"/>
                <a:ext cx="5270056" cy="1338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1" name="矩形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868" y="274584"/>
                <a:ext cx="5270056" cy="13380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直接箭头连接符 141"/>
          <p:cNvCxnSpPr>
            <a:stCxn id="131" idx="2"/>
            <a:endCxn id="75" idx="0"/>
          </p:cNvCxnSpPr>
          <p:nvPr/>
        </p:nvCxnSpPr>
        <p:spPr>
          <a:xfrm>
            <a:off x="9449896" y="1612632"/>
            <a:ext cx="0" cy="78132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文本框 161"/>
          <p:cNvSpPr txBox="1"/>
          <p:nvPr/>
        </p:nvSpPr>
        <p:spPr>
          <a:xfrm>
            <a:off x="10274070" y="2346957"/>
            <a:ext cx="217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VECM (Johansen)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3" name="文本框 162"/>
          <p:cNvSpPr txBox="1"/>
          <p:nvPr/>
        </p:nvSpPr>
        <p:spPr>
          <a:xfrm>
            <a:off x="10971740" y="274583"/>
            <a:ext cx="12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ECM (E-G)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9" name="文本框 178"/>
          <p:cNvSpPr txBox="1"/>
          <p:nvPr/>
        </p:nvSpPr>
        <p:spPr>
          <a:xfrm>
            <a:off x="117065" y="175086"/>
            <a:ext cx="198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Data generation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文本框 248"/>
              <p:cNvSpPr txBox="1"/>
              <p:nvPr/>
            </p:nvSpPr>
            <p:spPr>
              <a:xfrm>
                <a:off x="2396286" y="1894497"/>
                <a:ext cx="1855290" cy="775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altLang="zh-CN" sz="1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1600" i="1" dirty="0"/>
              </a:p>
            </p:txBody>
          </p:sp>
        </mc:Choice>
        <mc:Fallback xmlns="">
          <p:sp>
            <p:nvSpPr>
              <p:cNvPr id="249" name="文本框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286" y="1894497"/>
                <a:ext cx="1855290" cy="7759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117065" y="2903730"/>
                <a:ext cx="4408145" cy="11058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 smtClean="0"/>
                  <a:t>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co-integration 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5" y="2903730"/>
                <a:ext cx="4408145" cy="11058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/>
          <p:cNvCxnSpPr>
            <a:stCxn id="4" idx="2"/>
          </p:cNvCxnSpPr>
          <p:nvPr/>
        </p:nvCxnSpPr>
        <p:spPr>
          <a:xfrm flipH="1">
            <a:off x="2310737" y="1628801"/>
            <a:ext cx="10401" cy="12749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380299" y="1894497"/>
                <a:ext cx="1962150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altLang="zh-CN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99" y="1894497"/>
                <a:ext cx="1962150" cy="74353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标题 1"/>
          <p:cNvSpPr>
            <a:spLocks noGrp="1"/>
          </p:cNvSpPr>
          <p:nvPr>
            <p:ph type="title"/>
          </p:nvPr>
        </p:nvSpPr>
        <p:spPr>
          <a:xfrm>
            <a:off x="5048250" y="18006"/>
            <a:ext cx="2053590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R analysis</a:t>
            </a:r>
            <a:endParaRPr lang="zh-CN" altLang="en-US" sz="32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17065" y="4135901"/>
            <a:ext cx="5645380" cy="3108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Y[</a:t>
            </a:r>
            <a:r>
              <a:rPr lang="en-US" altLang="zh-CN" sz="14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CN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  0.4918 X[</a:t>
            </a:r>
            <a:r>
              <a:rPr lang="en-US" altLang="zh-CN" sz="14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CN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+   0.3336 + R[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], R[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] =   </a:t>
            </a:r>
            <a:r>
              <a:rPr lang="en-US" altLang="zh-CN" sz="1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0.5221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R[i-1] + eps[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], eps ~ N(0,  1.5242^2)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(0.0031)        (0.7706)                (0.0271)</a:t>
            </a:r>
          </a:p>
          <a:p>
            <a:endParaRPr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R[1000] = -1.4247 (t = -0.800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endParaRPr lang="en-US" altLang="zh-CN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###################### 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# Johansen-Procedure # 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###################### </a:t>
            </a:r>
          </a:p>
          <a:p>
            <a:endParaRPr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Eigenvalues (lambda):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[1] 1.855745e-01 8.725927e-03 3.742696e-05</a:t>
            </a:r>
          </a:p>
          <a:p>
            <a:endParaRPr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17065" y="257058"/>
                <a:ext cx="4408145" cy="13717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sz="2000" b="0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0.5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5" y="257058"/>
                <a:ext cx="4408145" cy="13717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直接箭头连接符 123"/>
          <p:cNvCxnSpPr>
            <a:stCxn id="28" idx="3"/>
            <a:endCxn id="131" idx="1"/>
          </p:cNvCxnSpPr>
          <p:nvPr/>
        </p:nvCxnSpPr>
        <p:spPr>
          <a:xfrm flipV="1">
            <a:off x="4525210" y="943608"/>
            <a:ext cx="2289658" cy="2513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矩形 130"/>
              <p:cNvSpPr/>
              <p:nvPr/>
            </p:nvSpPr>
            <p:spPr>
              <a:xfrm>
                <a:off x="6814868" y="274584"/>
                <a:ext cx="5270056" cy="1338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1" name="矩形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868" y="274584"/>
                <a:ext cx="5270056" cy="13380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文本框 162"/>
          <p:cNvSpPr txBox="1"/>
          <p:nvPr/>
        </p:nvSpPr>
        <p:spPr>
          <a:xfrm>
            <a:off x="10971740" y="274583"/>
            <a:ext cx="12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ECM (E-G)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9" name="文本框 178"/>
          <p:cNvSpPr txBox="1"/>
          <p:nvPr/>
        </p:nvSpPr>
        <p:spPr>
          <a:xfrm>
            <a:off x="117065" y="175086"/>
            <a:ext cx="198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Data generation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文本框 248"/>
              <p:cNvSpPr txBox="1"/>
              <p:nvPr/>
            </p:nvSpPr>
            <p:spPr>
              <a:xfrm>
                <a:off x="2396286" y="1894497"/>
                <a:ext cx="1855290" cy="775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altLang="zh-CN" sz="1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1600" i="1" dirty="0"/>
              </a:p>
            </p:txBody>
          </p:sp>
        </mc:Choice>
        <mc:Fallback xmlns="">
          <p:sp>
            <p:nvSpPr>
              <p:cNvPr id="249" name="文本框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286" y="1894497"/>
                <a:ext cx="1855290" cy="7759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117065" y="2903730"/>
                <a:ext cx="4408145" cy="11058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 smtClean="0"/>
                  <a:t>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co-integration 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5" y="2903730"/>
                <a:ext cx="4408145" cy="11058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/>
          <p:cNvCxnSpPr>
            <a:stCxn id="4" idx="2"/>
          </p:cNvCxnSpPr>
          <p:nvPr/>
        </p:nvCxnSpPr>
        <p:spPr>
          <a:xfrm flipH="1">
            <a:off x="2310737" y="1628801"/>
            <a:ext cx="10401" cy="12749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380299" y="1894497"/>
                <a:ext cx="1962150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altLang="zh-CN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99" y="1894497"/>
                <a:ext cx="1962150" cy="74353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标题 1"/>
          <p:cNvSpPr>
            <a:spLocks noGrp="1"/>
          </p:cNvSpPr>
          <p:nvPr>
            <p:ph type="title"/>
          </p:nvPr>
        </p:nvSpPr>
        <p:spPr>
          <a:xfrm>
            <a:off x="4709029" y="18061"/>
            <a:ext cx="2053590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SAS analysis</a:t>
            </a:r>
            <a:endParaRPr lang="zh-CN" alt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5934820" y="2281656"/>
            <a:ext cx="7030152" cy="1096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AUTOREG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simul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model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y = x/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nlag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stationarity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=(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adf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5638" y="4241778"/>
            <a:ext cx="9297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E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nlag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008080"/>
                </a:solidFill>
                <a:latin typeface="Courier New" panose="02070309020205020404" pitchFamily="49" charset="0"/>
              </a:rPr>
              <a:t>1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: </a:t>
            </a:r>
            <a:r>
              <a:rPr lang="en-US" dirty="0"/>
              <a:t>specifies the order of the autoregressive error process or the subset of autoregressive error lags to be </a:t>
            </a:r>
            <a:r>
              <a:rPr lang="en-US" dirty="0" smtClean="0"/>
              <a:t>fitted;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stationarity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=(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adf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): </a:t>
            </a:r>
            <a:r>
              <a:rPr lang="en-US" dirty="0" smtClean="0"/>
              <a:t>produces </a:t>
            </a:r>
            <a:r>
              <a:rPr lang="en-US" dirty="0"/>
              <a:t>the augmented Dickey-Fuller unit root </a:t>
            </a:r>
            <a:r>
              <a:rPr lang="en-US" dirty="0" smtClean="0"/>
              <a:t>test. And if a </a:t>
            </a:r>
            <a:r>
              <a:rPr lang="en-US" dirty="0" err="1" smtClean="0"/>
              <a:t>regressor</a:t>
            </a:r>
            <a:r>
              <a:rPr lang="en-US" dirty="0" smtClean="0"/>
              <a:t> is presented, E-G test will be carried out to test the </a:t>
            </a:r>
            <a:r>
              <a:rPr lang="en-US" dirty="0" err="1" smtClean="0"/>
              <a:t>cointegration</a:t>
            </a:r>
            <a:r>
              <a:rPr lang="en-US" dirty="0" smtClean="0"/>
              <a:t>. The </a:t>
            </a:r>
            <a:r>
              <a:rPr lang="en-US" dirty="0" err="1" smtClean="0"/>
              <a:t>adf</a:t>
            </a:r>
            <a:r>
              <a:rPr lang="en-US" dirty="0" smtClean="0"/>
              <a:t> option is only available in recent SAS versions (after SAS 9.2).</a:t>
            </a:r>
            <a:endParaRPr lang="es-E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52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17065" y="257058"/>
                <a:ext cx="4408145" cy="13717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sz="2000" b="0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0.5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5" y="257058"/>
                <a:ext cx="4408145" cy="13717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直接箭头连接符 123"/>
          <p:cNvCxnSpPr>
            <a:stCxn id="28" idx="3"/>
            <a:endCxn id="131" idx="1"/>
          </p:cNvCxnSpPr>
          <p:nvPr/>
        </p:nvCxnSpPr>
        <p:spPr>
          <a:xfrm flipV="1">
            <a:off x="4525210" y="943608"/>
            <a:ext cx="2289658" cy="2513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矩形 130"/>
              <p:cNvSpPr/>
              <p:nvPr/>
            </p:nvSpPr>
            <p:spPr>
              <a:xfrm>
                <a:off x="6814868" y="274584"/>
                <a:ext cx="5270056" cy="1338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1" name="矩形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868" y="274584"/>
                <a:ext cx="5270056" cy="13380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文本框 162"/>
          <p:cNvSpPr txBox="1"/>
          <p:nvPr/>
        </p:nvSpPr>
        <p:spPr>
          <a:xfrm>
            <a:off x="10971740" y="274583"/>
            <a:ext cx="12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ECM (E-G)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9" name="文本框 178"/>
          <p:cNvSpPr txBox="1"/>
          <p:nvPr/>
        </p:nvSpPr>
        <p:spPr>
          <a:xfrm>
            <a:off x="117065" y="175086"/>
            <a:ext cx="198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Data generation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文本框 248"/>
              <p:cNvSpPr txBox="1"/>
              <p:nvPr/>
            </p:nvSpPr>
            <p:spPr>
              <a:xfrm>
                <a:off x="2396286" y="1894497"/>
                <a:ext cx="1855290" cy="775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altLang="zh-CN" sz="1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1600" i="1" dirty="0"/>
              </a:p>
            </p:txBody>
          </p:sp>
        </mc:Choice>
        <mc:Fallback xmlns="">
          <p:sp>
            <p:nvSpPr>
              <p:cNvPr id="249" name="文本框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286" y="1894497"/>
                <a:ext cx="1855290" cy="7759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117065" y="2903730"/>
                <a:ext cx="4408145" cy="11058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 smtClean="0"/>
                  <a:t>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co-integration 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5" y="2903730"/>
                <a:ext cx="4408145" cy="11058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/>
          <p:cNvCxnSpPr>
            <a:stCxn id="4" idx="2"/>
          </p:cNvCxnSpPr>
          <p:nvPr/>
        </p:nvCxnSpPr>
        <p:spPr>
          <a:xfrm flipH="1">
            <a:off x="2310737" y="1628801"/>
            <a:ext cx="10401" cy="12749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380299" y="1894497"/>
                <a:ext cx="1962150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altLang="zh-CN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99" y="1894497"/>
                <a:ext cx="1962150" cy="74353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标题 1"/>
          <p:cNvSpPr>
            <a:spLocks noGrp="1"/>
          </p:cNvSpPr>
          <p:nvPr>
            <p:ph type="title"/>
          </p:nvPr>
        </p:nvSpPr>
        <p:spPr>
          <a:xfrm>
            <a:off x="4709029" y="18061"/>
            <a:ext cx="2053590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SAS analysis</a:t>
            </a:r>
            <a:endParaRPr lang="zh-CN" alt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5873" y="3442349"/>
            <a:ext cx="3490763" cy="1527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388" y="4707818"/>
            <a:ext cx="4521795" cy="1705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4687" y="1724334"/>
            <a:ext cx="3890061" cy="152720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856096" y="3869160"/>
            <a:ext cx="540189" cy="2313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970293" y="1242654"/>
            <a:ext cx="1269241" cy="1757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393373" y="4384121"/>
            <a:ext cx="846161" cy="1061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70293" y="5411363"/>
            <a:ext cx="375313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Rejection of null hypothesis indicates existence of </a:t>
            </a:r>
            <a:r>
              <a:rPr lang="en-US" dirty="0" err="1" smtClean="0"/>
              <a:t>cointegration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73958" y="6057694"/>
            <a:ext cx="736979" cy="2339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109881" y="2856912"/>
            <a:ext cx="989462" cy="2553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97337" y="4204295"/>
            <a:ext cx="791570" cy="3131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/>
              <p:cNvSpPr/>
              <p:nvPr/>
            </p:nvSpPr>
            <p:spPr>
              <a:xfrm>
                <a:off x="6921944" y="781123"/>
                <a:ext cx="5270056" cy="161562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000" b="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5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944" y="781123"/>
                <a:ext cx="5270056" cy="16156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标题 1"/>
          <p:cNvSpPr>
            <a:spLocks noGrp="1"/>
          </p:cNvSpPr>
          <p:nvPr>
            <p:ph type="title"/>
          </p:nvPr>
        </p:nvSpPr>
        <p:spPr>
          <a:xfrm>
            <a:off x="4709029" y="18061"/>
            <a:ext cx="2053590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SAS analysis</a:t>
            </a:r>
            <a:endParaRPr lang="zh-CN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0" y="951319"/>
            <a:ext cx="10676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VARMAX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data=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simul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model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x y z / p=</a:t>
            </a:r>
            <a:r>
              <a:rPr lang="en-US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noint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lagmax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        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cointtest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johansen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=(TYPE=TRACE))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ecm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=(rank=</a:t>
            </a:r>
            <a:r>
              <a:rPr lang="en-US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 print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iarr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estimates);</a:t>
            </a:r>
          </a:p>
          <a:p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6" name="文本框 161"/>
          <p:cNvSpPr txBox="1"/>
          <p:nvPr/>
        </p:nvSpPr>
        <p:spPr>
          <a:xfrm>
            <a:off x="9837342" y="781123"/>
            <a:ext cx="217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VECM (Johansen)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003" y="2566943"/>
            <a:ext cx="117720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E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1 </a:t>
            </a:r>
            <a:r>
              <a:rPr lang="en-US" dirty="0" smtClean="0"/>
              <a:t>specifies </a:t>
            </a:r>
            <a:r>
              <a:rPr lang="en-US" dirty="0"/>
              <a:t>the order of the vector autoregressive </a:t>
            </a:r>
            <a:r>
              <a:rPr lang="en-US" dirty="0" smtClean="0"/>
              <a:t>process;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lagmax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1 </a:t>
            </a:r>
            <a:r>
              <a:rPr lang="en-US" dirty="0"/>
              <a:t>specifies the maximum number of lags for which results are computed and displayed by the PRINT</a:t>
            </a:r>
            <a:r>
              <a:rPr lang="en-US" dirty="0" smtClean="0"/>
              <a:t>= option;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cointtest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johansen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=(TYPE=TRACE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)) </a:t>
            </a:r>
            <a:r>
              <a:rPr lang="en-US" dirty="0"/>
              <a:t>specifies </a:t>
            </a:r>
            <a:r>
              <a:rPr lang="en-US" dirty="0" err="1"/>
              <a:t>johansen</a:t>
            </a:r>
            <a:r>
              <a:rPr lang="en-US" dirty="0"/>
              <a:t> test to test for </a:t>
            </a:r>
            <a:r>
              <a:rPr lang="en-US" dirty="0" err="1"/>
              <a:t>cointegration</a:t>
            </a:r>
            <a:r>
              <a:rPr lang="en-US" dirty="0"/>
              <a:t>, here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TYPE=TRACE </a:t>
            </a:r>
            <a:r>
              <a:rPr lang="en-US" dirty="0"/>
              <a:t>prints the </a:t>
            </a:r>
            <a:r>
              <a:rPr lang="en-US" dirty="0" err="1"/>
              <a:t>cointegration</a:t>
            </a:r>
            <a:r>
              <a:rPr lang="en-US" dirty="0"/>
              <a:t> trace test which is the default and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TYPE=MAX </a:t>
            </a:r>
            <a:r>
              <a:rPr lang="en-US" dirty="0"/>
              <a:t>prints the </a:t>
            </a:r>
            <a:r>
              <a:rPr lang="en-US" dirty="0" err="1"/>
              <a:t>cointegration</a:t>
            </a:r>
            <a:r>
              <a:rPr lang="en-US" dirty="0"/>
              <a:t> maximum eigenvalue test</a:t>
            </a:r>
            <a:r>
              <a:rPr lang="en-US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ecm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rank=</a:t>
            </a:r>
            <a:r>
              <a:rPr lang="en-US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US" dirty="0" smtClean="0"/>
              <a:t>is used </a:t>
            </a:r>
            <a:r>
              <a:rPr lang="en-US" dirty="0"/>
              <a:t>to fit the VECM model after we know the number of </a:t>
            </a:r>
            <a:r>
              <a:rPr lang="en-US" dirty="0" err="1"/>
              <a:t>cointegration</a:t>
            </a:r>
            <a:r>
              <a:rPr lang="en-US" dirty="0"/>
              <a:t> from the </a:t>
            </a:r>
            <a:r>
              <a:rPr lang="en-US" dirty="0" err="1"/>
              <a:t>johansen</a:t>
            </a:r>
            <a:r>
              <a:rPr lang="en-US" dirty="0"/>
              <a:t> test,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rank=1 </a:t>
            </a:r>
            <a:r>
              <a:rPr lang="en-US" dirty="0"/>
              <a:t>specifies the number of </a:t>
            </a:r>
            <a:r>
              <a:rPr lang="en-US" dirty="0" err="1" smtClean="0"/>
              <a:t>cointegration</a:t>
            </a:r>
            <a:r>
              <a:rPr lang="en-US" dirty="0" smtClean="0"/>
              <a:t> is 1 in our case;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iarr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estimates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US" dirty="0"/>
              <a:t>is used to print the </a:t>
            </a:r>
            <a:r>
              <a:rPr lang="en-US" dirty="0" err="1" smtClean="0"/>
              <a:t>reparameterized</a:t>
            </a:r>
            <a:r>
              <a:rPr lang="en-US" dirty="0" smtClean="0"/>
              <a:t> VAR </a:t>
            </a:r>
            <a:r>
              <a:rPr lang="en-US" dirty="0"/>
              <a:t>coefficient </a:t>
            </a:r>
            <a:r>
              <a:rPr lang="en-US" dirty="0" smtClean="0"/>
              <a:t>matrices for the VCEM model via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iarr</a:t>
            </a:r>
            <a:r>
              <a:rPr lang="en-US" dirty="0" smtClean="0"/>
              <a:t>. And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estimates </a:t>
            </a:r>
            <a:r>
              <a:rPr lang="en-US" dirty="0"/>
              <a:t>will print the coefficients estimates and the </a:t>
            </a:r>
            <a:r>
              <a:rPr lang="en-US" dirty="0" smtClean="0"/>
              <a:t>significance of the </a:t>
            </a:r>
            <a:r>
              <a:rPr lang="en-US" dirty="0" err="1" smtClean="0"/>
              <a:t>esitmeates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标题 1"/>
          <p:cNvSpPr>
            <a:spLocks noGrp="1"/>
          </p:cNvSpPr>
          <p:nvPr>
            <p:ph type="title"/>
          </p:nvPr>
        </p:nvSpPr>
        <p:spPr>
          <a:xfrm>
            <a:off x="4709029" y="18061"/>
            <a:ext cx="2053590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SAS Output</a:t>
            </a:r>
            <a:endParaRPr lang="zh-CN" alt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2" y="681787"/>
            <a:ext cx="6081839" cy="1691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22" y="3073190"/>
            <a:ext cx="5390133" cy="37848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949" y="792621"/>
            <a:ext cx="4554426" cy="2355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74"/>
              <p:cNvSpPr/>
              <p:nvPr/>
            </p:nvSpPr>
            <p:spPr>
              <a:xfrm>
                <a:off x="6512319" y="4793565"/>
                <a:ext cx="5270056" cy="161562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000" b="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319" y="4793565"/>
                <a:ext cx="5270056" cy="16156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161"/>
          <p:cNvSpPr txBox="1"/>
          <p:nvPr/>
        </p:nvSpPr>
        <p:spPr>
          <a:xfrm>
            <a:off x="9606388" y="4780929"/>
            <a:ext cx="217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VECM (Johansen)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10800000">
            <a:off x="5667585" y="5331319"/>
            <a:ext cx="818005" cy="540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47415" y="1513933"/>
            <a:ext cx="1897039" cy="4786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889612" y="1970490"/>
            <a:ext cx="354842" cy="476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40089" y="2460023"/>
            <a:ext cx="50087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Johansen test indicates a </a:t>
            </a:r>
            <a:r>
              <a:rPr lang="en-US" dirty="0" err="1" smtClean="0"/>
              <a:t>cointegration</a:t>
            </a:r>
            <a:r>
              <a:rPr lang="en-US" dirty="0" smtClean="0"/>
              <a:t> of order 1.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6200000">
            <a:off x="8611425" y="3675965"/>
            <a:ext cx="1746914" cy="450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606388" y="3786296"/>
            <a:ext cx="207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VECM in VAR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17065" y="257058"/>
                <a:ext cx="4134511" cy="13717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sz="2000" b="0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0.5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5" y="257058"/>
                <a:ext cx="4134511" cy="13717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直接箭头连接符 123"/>
          <p:cNvCxnSpPr>
            <a:stCxn id="28" idx="3"/>
            <a:endCxn id="131" idx="1"/>
          </p:cNvCxnSpPr>
          <p:nvPr/>
        </p:nvCxnSpPr>
        <p:spPr>
          <a:xfrm flipV="1">
            <a:off x="4453841" y="932745"/>
            <a:ext cx="2563967" cy="24992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矩形 130"/>
              <p:cNvSpPr/>
              <p:nvPr/>
            </p:nvSpPr>
            <p:spPr>
              <a:xfrm>
                <a:off x="7017808" y="263721"/>
                <a:ext cx="5134279" cy="1338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1" name="矩形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808" y="263721"/>
                <a:ext cx="5134279" cy="13380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文本框 162"/>
          <p:cNvSpPr txBox="1"/>
          <p:nvPr/>
        </p:nvSpPr>
        <p:spPr>
          <a:xfrm>
            <a:off x="10971740" y="274583"/>
            <a:ext cx="12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ECM (E-G)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9" name="文本框 178"/>
          <p:cNvSpPr txBox="1"/>
          <p:nvPr/>
        </p:nvSpPr>
        <p:spPr>
          <a:xfrm>
            <a:off x="117065" y="175086"/>
            <a:ext cx="198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Data generation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文本框 248"/>
              <p:cNvSpPr txBox="1"/>
              <p:nvPr/>
            </p:nvSpPr>
            <p:spPr>
              <a:xfrm>
                <a:off x="2396286" y="1894497"/>
                <a:ext cx="1855290" cy="775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altLang="zh-CN" sz="1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1600" i="1" dirty="0"/>
              </a:p>
            </p:txBody>
          </p:sp>
        </mc:Choice>
        <mc:Fallback xmlns="">
          <p:sp>
            <p:nvSpPr>
              <p:cNvPr id="249" name="文本框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286" y="1894497"/>
                <a:ext cx="1855290" cy="7759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45696" y="2879045"/>
                <a:ext cx="4408145" cy="11058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 smtClean="0"/>
                  <a:t>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co-integration 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6" y="2879045"/>
                <a:ext cx="4408145" cy="11058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/>
          <p:cNvCxnSpPr>
            <a:stCxn id="4" idx="2"/>
          </p:cNvCxnSpPr>
          <p:nvPr/>
        </p:nvCxnSpPr>
        <p:spPr>
          <a:xfrm>
            <a:off x="2184321" y="1628801"/>
            <a:ext cx="126417" cy="12749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380299" y="1894497"/>
                <a:ext cx="1962150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altLang="zh-CN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99" y="1894497"/>
                <a:ext cx="1962150" cy="74353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标题 1"/>
          <p:cNvSpPr>
            <a:spLocks noGrp="1"/>
          </p:cNvSpPr>
          <p:nvPr>
            <p:ph type="title"/>
          </p:nvPr>
        </p:nvSpPr>
        <p:spPr>
          <a:xfrm>
            <a:off x="4453841" y="28658"/>
            <a:ext cx="2563968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err="1" smtClean="0"/>
              <a:t>Matlab</a:t>
            </a:r>
            <a:r>
              <a:rPr lang="en-US" altLang="zh-CN" sz="3200" dirty="0" smtClean="0"/>
              <a:t> analysis</a:t>
            </a:r>
            <a:endParaRPr lang="zh-CN" alt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030987" y="1858558"/>
            <a:ext cx="62415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rgbClr val="000000"/>
                </a:solidFill>
                <a:latin typeface="Courier New" panose="02070309020205020404" pitchFamily="49" charset="0"/>
              </a:rPr>
              <a:t>Y_new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 = [Y(:,2) Y(:,1)];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h,pvalue,stat,cValue,reg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]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egcitest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(Y_new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'test'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't2'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'creg'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'nc'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table(h,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pvalue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reg.coeff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</a:rPr>
              <a:t>VariableName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,{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'h'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</a:rPr>
              <a:t>pvalue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'coefficient'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})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30" y="4620120"/>
            <a:ext cx="4456503" cy="173053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2838734" y="3858564"/>
            <a:ext cx="914400" cy="1286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39090" y="3909381"/>
            <a:ext cx="662081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'test'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't2</a:t>
            </a:r>
            <a:r>
              <a:rPr lang="en-US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: </a:t>
            </a:r>
            <a:r>
              <a:rPr lang="en-US" dirty="0"/>
              <a:t>indicates z-test (t1) or t-test (t2</a:t>
            </a:r>
            <a:r>
              <a:rPr lang="en-US" dirty="0" smtClean="0"/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</a:rPr>
              <a:t>creg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 err="1" smtClean="0">
                <a:solidFill>
                  <a:srgbClr val="A020F0"/>
                </a:solidFill>
                <a:latin typeface="Courier New" panose="02070309020205020404" pitchFamily="49" charset="0"/>
              </a:rPr>
              <a:t>nc</a:t>
            </a:r>
            <a:r>
              <a:rPr lang="en-US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: </a:t>
            </a:r>
            <a:r>
              <a:rPr lang="en-US" dirty="0"/>
              <a:t>indicates no constant or trend in the EG test</a:t>
            </a:r>
            <a:r>
              <a:rPr lang="en-US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urier New" panose="02070309020205020404" pitchFamily="49" charset="0"/>
              </a:rPr>
              <a:t>h = </a:t>
            </a:r>
            <a:r>
              <a:rPr lang="en-US" dirty="0" smtClean="0">
                <a:latin typeface="Courier New" panose="02070309020205020404" pitchFamily="49" charset="0"/>
              </a:rPr>
              <a:t>true: </a:t>
            </a:r>
            <a:r>
              <a:rPr lang="en-US" dirty="0" smtClean="0"/>
              <a:t>indicates the existence of </a:t>
            </a:r>
            <a:r>
              <a:rPr lang="en-US" dirty="0" err="1" smtClean="0"/>
              <a:t>cointegration</a:t>
            </a:r>
            <a:r>
              <a:rPr lang="en-US" dirty="0"/>
              <a:t>.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/>
              <p:cNvSpPr/>
              <p:nvPr/>
            </p:nvSpPr>
            <p:spPr>
              <a:xfrm>
                <a:off x="0" y="465804"/>
                <a:ext cx="5270056" cy="161562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000" b="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5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5804"/>
                <a:ext cx="5270056" cy="16156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标题 1"/>
          <p:cNvSpPr>
            <a:spLocks noGrp="1"/>
          </p:cNvSpPr>
          <p:nvPr>
            <p:ph type="title"/>
          </p:nvPr>
        </p:nvSpPr>
        <p:spPr>
          <a:xfrm>
            <a:off x="4447936" y="-47239"/>
            <a:ext cx="2479562" cy="51304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err="1" smtClean="0"/>
              <a:t>Matlab</a:t>
            </a:r>
            <a:r>
              <a:rPr lang="en-US" altLang="zh-CN" sz="3200" dirty="0" smtClean="0"/>
              <a:t> analysis</a:t>
            </a:r>
            <a:endParaRPr lang="zh-CN" altLang="en-US" sz="3200" dirty="0"/>
          </a:p>
        </p:txBody>
      </p:sp>
      <p:sp>
        <p:nvSpPr>
          <p:cNvPr id="16" name="文本框 161"/>
          <p:cNvSpPr txBox="1"/>
          <p:nvPr/>
        </p:nvSpPr>
        <p:spPr>
          <a:xfrm>
            <a:off x="3359942" y="465804"/>
            <a:ext cx="217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VECM (Johansen)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46461" y="835136"/>
            <a:ext cx="674553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h,pvalue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,~,~,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mles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] =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jcitest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(Y,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'Model</a:t>
            </a:r>
            <a:r>
              <a:rPr lang="en-US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‘H2'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'lags</a:t>
            </a:r>
            <a:r>
              <a:rPr lang="en-US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,0,...</a:t>
            </a:r>
          </a:p>
          <a:p>
            <a:r>
              <a:rPr lang="en-US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 err="1" smtClean="0">
                <a:solidFill>
                  <a:srgbClr val="A020F0"/>
                </a:solidFill>
                <a:latin typeface="Courier New" panose="02070309020205020404" pitchFamily="49" charset="0"/>
              </a:rPr>
              <a:t>display'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 err="1" smtClean="0">
                <a:solidFill>
                  <a:srgbClr val="A020F0"/>
                </a:solidFill>
                <a:latin typeface="Courier New" panose="02070309020205020404" pitchFamily="49" charset="0"/>
              </a:rPr>
              <a:t>‘full</a:t>
            </a:r>
            <a:r>
              <a:rPr lang="en-US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23" y="2549393"/>
            <a:ext cx="4169810" cy="12257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496" y="2243853"/>
            <a:ext cx="1109950" cy="21459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2633" y="2498899"/>
            <a:ext cx="3296410" cy="163581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991338" y="2922927"/>
            <a:ext cx="1897039" cy="4786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0663" y="3765379"/>
            <a:ext cx="50087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Johansen test indicates a </a:t>
            </a:r>
            <a:r>
              <a:rPr lang="en-US" dirty="0" err="1" smtClean="0"/>
              <a:t>cointegration</a:t>
            </a:r>
            <a:r>
              <a:rPr lang="en-US" dirty="0" smtClean="0"/>
              <a:t> of order 1.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216496" y="2549394"/>
            <a:ext cx="1109950" cy="19407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169994" y="1501254"/>
            <a:ext cx="4046502" cy="1421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1093" y="4695297"/>
            <a:ext cx="118508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'Model'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‘H2'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: </a:t>
            </a:r>
            <a:r>
              <a:rPr lang="en-US" dirty="0" smtClean="0"/>
              <a:t>no </a:t>
            </a:r>
            <a:r>
              <a:rPr lang="en-US" dirty="0"/>
              <a:t>intercepts or trends in the </a:t>
            </a:r>
            <a:r>
              <a:rPr lang="en-US" dirty="0" err="1"/>
              <a:t>cointegrating</a:t>
            </a:r>
            <a:r>
              <a:rPr lang="en-US" dirty="0"/>
              <a:t> relations and there are no trends in the data. This model is </a:t>
            </a:r>
            <a:r>
              <a:rPr lang="en-US" dirty="0" smtClean="0"/>
              <a:t>appropriate </a:t>
            </a:r>
            <a:r>
              <a:rPr lang="en-US" dirty="0"/>
              <a:t>if all series have zero </a:t>
            </a:r>
            <a:r>
              <a:rPr lang="en-US" dirty="0" smtClean="0"/>
              <a:t>mean;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'lags'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,0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: </a:t>
            </a:r>
            <a:r>
              <a:rPr lang="en-US" dirty="0" smtClean="0"/>
              <a:t>indicates the </a:t>
            </a:r>
            <a:r>
              <a:rPr lang="en-US" dirty="0"/>
              <a:t>number  of lagged differences in </a:t>
            </a:r>
            <a:r>
              <a:rPr lang="en-US" dirty="0" smtClean="0"/>
              <a:t>VECM. Here the original series is VAR(1), thus the number of lagged difference in VECM is 0. It’s different from the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 </a:t>
            </a:r>
            <a:r>
              <a:rPr lang="en-US" dirty="0"/>
              <a:t>option when fit VECM using SAS.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414" y="1369226"/>
            <a:ext cx="104212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Fitting </a:t>
            </a:r>
            <a:r>
              <a:rPr lang="en-US" sz="2000" dirty="0" smtClean="0"/>
              <a:t>function of ARDL/ARX:</a:t>
            </a:r>
            <a:endParaRPr lang="en-US" sz="2000" dirty="0"/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Matlab</a:t>
            </a:r>
            <a:r>
              <a:rPr lang="en-US" sz="2000" dirty="0" smtClean="0"/>
              <a:t>: </a:t>
            </a:r>
          </a:p>
          <a:p>
            <a:r>
              <a:rPr lang="en-US" sz="2000" dirty="0" smtClean="0"/>
              <a:t>                 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Spec =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vgxset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A020F0"/>
                </a:solidFill>
                <a:latin typeface="Courier New" panose="02070309020205020404" pitchFamily="49" charset="0"/>
              </a:rPr>
              <a:t>'n'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,1,</a:t>
            </a:r>
            <a:r>
              <a:rPr lang="en-US" sz="2000" dirty="0">
                <a:solidFill>
                  <a:srgbClr val="A020F0"/>
                </a:solidFill>
                <a:latin typeface="Courier New" panose="02070309020205020404" pitchFamily="49" charset="0"/>
              </a:rPr>
              <a:t>'nAR'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,1,</a:t>
            </a:r>
            <a:r>
              <a:rPr lang="en-US" sz="2000" dirty="0">
                <a:solidFill>
                  <a:srgbClr val="A020F0"/>
                </a:solidFill>
                <a:latin typeface="Courier New" panose="02070309020205020404" pitchFamily="49" charset="0"/>
              </a:rPr>
              <a:t>'nX'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,1,</a:t>
            </a:r>
            <a:r>
              <a:rPr lang="en-US" sz="2000" dirty="0">
                <a:solidFill>
                  <a:srgbClr val="A020F0"/>
                </a:solidFill>
                <a:latin typeface="Courier New" panose="02070309020205020404" pitchFamily="49" charset="0"/>
              </a:rPr>
              <a:t>'Constant'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,false);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estSpec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vgxvarx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Spec,Y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(:,2),num2cell(Y(:,1)),[]);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R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Univariate</a:t>
            </a:r>
            <a:r>
              <a:rPr lang="en-US" altLang="zh-CN" sz="2000"/>
              <a:t>: </a:t>
            </a:r>
            <a:r>
              <a:rPr lang="zh-CN" altLang="en-US" sz="200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fit = arima(</a:t>
            </a:r>
            <a:r>
              <a:rPr lang="en-US" altLang="zh-CN" sz="200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zh-CN" altLang="en-US" sz="200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,c(</a:t>
            </a:r>
            <a:r>
              <a:rPr lang="en-US" altLang="zh-CN" sz="200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zh-CN" altLang="en-US" sz="200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altLang="zh-CN" sz="200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zh-CN" altLang="en-US" sz="200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,0),xreg = x</a:t>
            </a:r>
            <a:r>
              <a:rPr lang="zh-CN" altLang="en-US" sz="200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R </a:t>
            </a:r>
            <a:r>
              <a:rPr lang="en-US" sz="2000" smtClean="0"/>
              <a:t>Multivariate: </a:t>
            </a:r>
            <a:r>
              <a:rPr lang="zh-CN" altLang="en-US" sz="200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fit = VAR(cbind(y,z),p = 1,type = 'none',exogen = x)</a:t>
            </a:r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SAS:      </a:t>
            </a:r>
            <a:r>
              <a:rPr lang="en-US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VARMAX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s-ES" sz="200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model</a:t>
            </a:r>
            <a:r>
              <a:rPr lang="es-E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y = </a:t>
            </a:r>
            <a:r>
              <a:rPr lang="es-E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s-E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/ </a:t>
            </a:r>
            <a:r>
              <a:rPr lang="es-E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p=</a:t>
            </a:r>
            <a:r>
              <a:rPr lang="es-ES" sz="2000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s-E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noint</a:t>
            </a:r>
            <a:r>
              <a:rPr lang="es-E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s-E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7044"/>
            <a:ext cx="10515600" cy="54833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Robert </a:t>
            </a:r>
            <a:r>
              <a:rPr lang="en-US" sz="2400" dirty="0"/>
              <a:t>F. Engle and C. W. J. Granger </a:t>
            </a:r>
            <a:r>
              <a:rPr lang="en-US" sz="2400" dirty="0" smtClean="0"/>
              <a:t>(1987). Co-integration and Error Correction: Representation, Estimation, and Testing, </a:t>
            </a:r>
            <a:r>
              <a:rPr lang="it-IT" sz="2400" i="1" dirty="0"/>
              <a:t>Econometrica</a:t>
            </a:r>
            <a:r>
              <a:rPr lang="it-IT" sz="2400" dirty="0"/>
              <a:t>, </a:t>
            </a:r>
            <a:r>
              <a:rPr lang="it-IT" sz="2400" dirty="0" smtClean="0"/>
              <a:t>55(2), </a:t>
            </a:r>
            <a:r>
              <a:rPr lang="it-IT" sz="2400" dirty="0"/>
              <a:t>251-76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Soren </a:t>
            </a:r>
            <a:r>
              <a:rPr lang="en-US" sz="2400" dirty="0"/>
              <a:t>Johansen (1991</a:t>
            </a:r>
            <a:r>
              <a:rPr lang="en-US" sz="2400" dirty="0" smtClean="0"/>
              <a:t>). Estimation and Hypothesis </a:t>
            </a:r>
            <a:r>
              <a:rPr lang="en-US" sz="2400" dirty="0"/>
              <a:t>T</a:t>
            </a:r>
            <a:r>
              <a:rPr lang="en-US" sz="2400" dirty="0" smtClean="0"/>
              <a:t>esting of </a:t>
            </a:r>
            <a:r>
              <a:rPr lang="en-US" sz="2400" dirty="0" err="1"/>
              <a:t>C</a:t>
            </a:r>
            <a:r>
              <a:rPr lang="en-US" sz="2400" dirty="0" err="1" smtClean="0"/>
              <a:t>ointegration</a:t>
            </a:r>
            <a:r>
              <a:rPr lang="en-US" sz="2400" dirty="0" smtClean="0"/>
              <a:t> Vectors in </a:t>
            </a:r>
            <a:r>
              <a:rPr lang="en-US" sz="2400" dirty="0"/>
              <a:t>G</a:t>
            </a:r>
            <a:r>
              <a:rPr lang="en-US" sz="2400" dirty="0" smtClean="0"/>
              <a:t>aussian </a:t>
            </a:r>
            <a:r>
              <a:rPr lang="en-US" sz="2400" dirty="0"/>
              <a:t>V</a:t>
            </a:r>
            <a:r>
              <a:rPr lang="en-US" sz="2400" dirty="0" smtClean="0"/>
              <a:t>ector </a:t>
            </a:r>
            <a:r>
              <a:rPr lang="en-US" sz="2400" dirty="0"/>
              <a:t>A</a:t>
            </a:r>
            <a:r>
              <a:rPr lang="en-US" sz="2400" dirty="0" smtClean="0"/>
              <a:t>utoregressive </a:t>
            </a:r>
            <a:r>
              <a:rPr lang="en-US" sz="2400" dirty="0"/>
              <a:t>M</a:t>
            </a:r>
            <a:r>
              <a:rPr lang="en-US" sz="2400" dirty="0" smtClean="0"/>
              <a:t>odels, </a:t>
            </a:r>
            <a:r>
              <a:rPr lang="en-US" sz="2400" i="1" dirty="0" err="1"/>
              <a:t>Econometrica</a:t>
            </a:r>
            <a:r>
              <a:rPr lang="en-US" sz="2400" dirty="0"/>
              <a:t>, </a:t>
            </a:r>
            <a:r>
              <a:rPr lang="en-US" sz="2400" dirty="0" smtClean="0"/>
              <a:t>1551-1580</a:t>
            </a:r>
          </a:p>
          <a:p>
            <a:pPr marL="0" indent="0">
              <a:buNone/>
            </a:pPr>
            <a:r>
              <a:rPr lang="en-US" sz="2400" dirty="0"/>
              <a:t>Soren </a:t>
            </a:r>
            <a:r>
              <a:rPr lang="en-US" sz="2400" dirty="0" smtClean="0"/>
              <a:t>Johansen and Katarina </a:t>
            </a:r>
            <a:r>
              <a:rPr lang="en-US" sz="2400" dirty="0"/>
              <a:t>Juselius</a:t>
            </a:r>
            <a:r>
              <a:rPr lang="en-US" sz="2400" dirty="0" smtClean="0"/>
              <a:t> </a:t>
            </a:r>
            <a:r>
              <a:rPr lang="en-US" sz="2400" dirty="0"/>
              <a:t>(1990</a:t>
            </a:r>
            <a:r>
              <a:rPr lang="en-US" sz="2400" dirty="0" smtClean="0"/>
              <a:t>). </a:t>
            </a:r>
            <a:r>
              <a:rPr lang="en-US" sz="2400" dirty="0"/>
              <a:t>Maximum Likelihood Estimation and Inference on </a:t>
            </a:r>
            <a:r>
              <a:rPr lang="en-US" sz="2400" dirty="0" err="1"/>
              <a:t>Cointegration</a:t>
            </a:r>
            <a:r>
              <a:rPr lang="en-US" sz="2400" dirty="0"/>
              <a:t>--With Applications to the Demand for Money, </a:t>
            </a:r>
            <a:r>
              <a:rPr lang="en-US" sz="2400" i="1" dirty="0"/>
              <a:t>Oxford Bulletin of Economics and Statistics</a:t>
            </a:r>
            <a:r>
              <a:rPr lang="en-US" sz="2400" dirty="0"/>
              <a:t>, </a:t>
            </a:r>
            <a:r>
              <a:rPr lang="en-US" sz="2400" dirty="0" smtClean="0"/>
              <a:t>52(2), 169-210</a:t>
            </a:r>
          </a:p>
          <a:p>
            <a:pPr marL="0" indent="0">
              <a:buNone/>
            </a:pPr>
            <a:r>
              <a:rPr lang="en-US" sz="2400" dirty="0"/>
              <a:t>Michael P. Murray </a:t>
            </a:r>
            <a:r>
              <a:rPr lang="en-US" sz="2400" dirty="0" smtClean="0"/>
              <a:t>(1994). </a:t>
            </a:r>
            <a:r>
              <a:rPr lang="en-US" sz="2400" dirty="0"/>
              <a:t>A Drunk and Her Dog: An Illustration of </a:t>
            </a:r>
            <a:r>
              <a:rPr lang="en-US" sz="2400" dirty="0" err="1"/>
              <a:t>Cointegration</a:t>
            </a:r>
            <a:r>
              <a:rPr lang="en-US" sz="2400" dirty="0"/>
              <a:t> and Error Correction, </a:t>
            </a:r>
            <a:r>
              <a:rPr lang="en-US" sz="2400" i="1" dirty="0"/>
              <a:t>The American Statistician</a:t>
            </a:r>
            <a:r>
              <a:rPr lang="en-US" sz="2400" dirty="0"/>
              <a:t>, </a:t>
            </a:r>
            <a:r>
              <a:rPr lang="en-US" sz="2400" dirty="0" smtClean="0"/>
              <a:t>48(1</a:t>
            </a:r>
            <a:r>
              <a:rPr lang="en-US" sz="2400" smtClean="0"/>
              <a:t>), 37-39</a:t>
            </a:r>
          </a:p>
          <a:p>
            <a:pPr marL="0" indent="0">
              <a:buNone/>
            </a:pPr>
            <a:r>
              <a:rPr lang="en-US" sz="240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cran.r-project.org/web/packages/vars/vignettes/vars.pdf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www.tol-project.org/svn/tolp/OfficialTolArchiveNetwork/VarModel/Doc/Stability%20Analysis%20for%20VAR%20systems.pdf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u="sng" dirty="0">
                <a:hlinkClick r:id="rId5"/>
              </a:rPr>
              <a:t>http://</a:t>
            </a:r>
            <a:r>
              <a:rPr lang="en-US" sz="2400" u="sng" dirty="0" smtClean="0">
                <a:hlinkClick r:id="rId5"/>
              </a:rPr>
              <a:t>support.sas.com/documentation/cdl/en/etsug/63939/HTML/default/viewer.htm#etsug_arima_sect019.htm</a:t>
            </a:r>
            <a:endParaRPr lang="en-US" sz="2400" u="sng" dirty="0" smtClean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 smtClean="0">
                <a:hlinkClick r:id="rId6"/>
              </a:rPr>
              <a:t>http</a:t>
            </a:r>
            <a:r>
              <a:rPr lang="en-US" sz="2400" u="sng" dirty="0">
                <a:hlinkClick r:id="rId6"/>
              </a:rPr>
              <a:t>://support.sas.com/documentation/cdl/en/etsug/66840/HTML/default/viewer.htm#etsug_whatsnew_sect022.htm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 smtClean="0">
                <a:hlinkClick r:id="rId7"/>
              </a:rPr>
              <a:t>http</a:t>
            </a:r>
            <a:r>
              <a:rPr lang="en-US" sz="2400" u="sng" dirty="0">
                <a:hlinkClick r:id="rId7"/>
              </a:rPr>
              <a:t>://www.mathworks.com/help/econ/vgxvarx.html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 smtClean="0">
                <a:hlinkClick r:id="rId8"/>
              </a:rPr>
              <a:t>http</a:t>
            </a:r>
            <a:r>
              <a:rPr lang="en-US" sz="2400" u="sng" dirty="0">
                <a:hlinkClick r:id="rId8"/>
              </a:rPr>
              <a:t>://www.mathworks.com/help/econ/regarima-class.html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96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0787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work has been revised from the original presentation in AMS 586 by my doctoral students:</a:t>
            </a:r>
            <a:endParaRPr lang="en-US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dirty="0" smtClean="0"/>
              <a:t>Dr. </a:t>
            </a:r>
            <a:r>
              <a:rPr lang="en-US" dirty="0" err="1" smtClean="0"/>
              <a:t>Jinmiao</a:t>
            </a:r>
            <a:r>
              <a:rPr lang="en-US" dirty="0" smtClean="0"/>
              <a:t> Fu (Amazon), </a:t>
            </a:r>
          </a:p>
          <a:p>
            <a:pPr marL="0" indent="0">
              <a:buNone/>
            </a:pPr>
            <a:r>
              <a:rPr lang="en-US" dirty="0" smtClean="0"/>
              <a:t>Dr. </a:t>
            </a:r>
            <a:r>
              <a:rPr lang="en-US" dirty="0" err="1" smtClean="0"/>
              <a:t>Ruofeng</a:t>
            </a:r>
            <a:r>
              <a:rPr lang="en-US" dirty="0" smtClean="0"/>
              <a:t> Wen (Amazon), </a:t>
            </a:r>
          </a:p>
          <a:p>
            <a:pPr marL="0" indent="0">
              <a:buNone/>
            </a:pPr>
            <a:r>
              <a:rPr lang="en-US" dirty="0" smtClean="0"/>
              <a:t>Dr. </a:t>
            </a:r>
            <a:r>
              <a:rPr lang="en-US" dirty="0" err="1" smtClean="0"/>
              <a:t>Xue</a:t>
            </a:r>
            <a:r>
              <a:rPr lang="en-US" dirty="0" smtClean="0"/>
              <a:t> </a:t>
            </a:r>
            <a:r>
              <a:rPr lang="en-US" dirty="0" err="1" smtClean="0"/>
              <a:t>Hao</a:t>
            </a:r>
            <a:r>
              <a:rPr lang="en-US" dirty="0" smtClean="0"/>
              <a:t> (Amazon), </a:t>
            </a:r>
          </a:p>
          <a:p>
            <a:pPr marL="0" indent="0">
              <a:buNone/>
            </a:pPr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err="1"/>
              <a:t>Tingjun</a:t>
            </a:r>
            <a:r>
              <a:rPr lang="en-US" dirty="0"/>
              <a:t> </a:t>
            </a:r>
            <a:r>
              <a:rPr lang="en-US" dirty="0" err="1"/>
              <a:t>Ruan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Affinion</a:t>
            </a:r>
            <a:r>
              <a:rPr lang="en-US" dirty="0" smtClean="0"/>
              <a:t>), </a:t>
            </a:r>
          </a:p>
          <a:p>
            <a:pPr marL="0" indent="0">
              <a:buNone/>
            </a:pPr>
            <a:r>
              <a:rPr lang="en-US" dirty="0" smtClean="0"/>
              <a:t>Dr</a:t>
            </a:r>
            <a:r>
              <a:rPr lang="en-US" dirty="0"/>
              <a:t>. Tian </a:t>
            </a:r>
            <a:r>
              <a:rPr lang="en-US" dirty="0" smtClean="0"/>
              <a:t>Feng (</a:t>
            </a:r>
            <a:r>
              <a:rPr lang="en-US" dirty="0" err="1" smtClean="0"/>
              <a:t>Abbvie</a:t>
            </a:r>
            <a:r>
              <a:rPr lang="en-US" dirty="0" smtClean="0"/>
              <a:t>), </a:t>
            </a:r>
          </a:p>
          <a:p>
            <a:pPr marL="0" indent="0">
              <a:buNone/>
            </a:pPr>
            <a:r>
              <a:rPr lang="en-US" dirty="0" smtClean="0"/>
              <a:t>and Si (Wen).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1825625"/>
            <a:ext cx="6626527" cy="39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1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8945" y="930268"/>
                <a:ext cx="11359978" cy="1639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Reduced form</a:t>
                </a:r>
                <a:endParaRPr lang="en-US" sz="200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𝐾𝑡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𝐾𝐾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.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45" y="930268"/>
                <a:ext cx="11359978" cy="1639873"/>
              </a:xfrm>
              <a:prstGeom prst="rect">
                <a:avLst/>
              </a:prstGeom>
              <a:blipFill rotWithShape="0">
                <a:blip r:embed="rId2"/>
                <a:stretch>
                  <a:fillRect l="-483" t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/>
          <p:cNvSpPr/>
          <p:nvPr/>
        </p:nvSpPr>
        <p:spPr>
          <a:xfrm>
            <a:off x="223982" y="296005"/>
            <a:ext cx="4372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/>
              <a:t>More than two variables</a:t>
            </a:r>
            <a:endParaRPr lang="en-US" sz="3200" b="1"/>
          </a:p>
        </p:txBody>
      </p:sp>
      <p:sp>
        <p:nvSpPr>
          <p:cNvPr id="3" name="Rectangle 2"/>
          <p:cNvSpPr/>
          <p:nvPr/>
        </p:nvSpPr>
        <p:spPr>
          <a:xfrm>
            <a:off x="288945" y="5114947"/>
            <a:ext cx="53091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i="1" smtClean="0">
              <a:latin typeface="Cambria Math" panose="02040503050406030204" pitchFamily="18" charset="0"/>
            </a:endParaRPr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288945" y="2619629"/>
                <a:ext cx="11359978" cy="3696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>
                    <a:solidFill>
                      <a:schemeClr val="tx1"/>
                    </a:solidFill>
                  </a:rPr>
                  <a:t>Structural form</a:t>
                </a:r>
                <a:endParaRPr lang="en-US" sz="200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𝐾𝑡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𝐾𝐾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eqArr>
                      </m:e>
                    </m:d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smtClean="0"/>
                  <a:t>ARDL</a:t>
                </a:r>
                <a:endParaRPr lang="en-US" sz="200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𝐾𝐾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45" y="2619629"/>
                <a:ext cx="11359978" cy="3696781"/>
              </a:xfrm>
              <a:prstGeom prst="rect">
                <a:avLst/>
              </a:prstGeom>
              <a:blipFill rotWithShape="0">
                <a:blip r:embed="rId3"/>
                <a:stretch>
                  <a:fillRect l="-483" t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0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D64FB75-ABCF-4A77-B20B-5277082F388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C3FB5B06-4FCB-45B3-8B48-75BCC869971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F76C4C3A-7DA4-4DF2-8AAE-6673520994F0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0378655-5CE2-42CF-A19A-36B2A70FDF2F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B3DDCEBE-5DAB-42AF-8014-CC5E2CA30D09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3E81EE8F-B3DA-49FC-BB80-D8CFB8217939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A157048F-4DC7-45B2-BEC5-4BD68C7722B2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A351429D-9A6B-4C37-93AC-E7FB73ACF3B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3190</TotalTime>
  <Words>3940</Words>
  <Application>Microsoft Office PowerPoint</Application>
  <PresentationFormat>Widescreen</PresentationFormat>
  <Paragraphs>1222</Paragraphs>
  <Slides>81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0" baseType="lpstr">
      <vt:lpstr>宋体</vt:lpstr>
      <vt:lpstr>Arial</vt:lpstr>
      <vt:lpstr>Calibri</vt:lpstr>
      <vt:lpstr>Calibri Light</vt:lpstr>
      <vt:lpstr>Cambria Math</vt:lpstr>
      <vt:lpstr>Consolas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VECM for Cointegration Johansen Approach</vt:lpstr>
      <vt:lpstr>Johansen Methodology (1988)</vt:lpstr>
      <vt:lpstr>PowerPoint Presentation</vt:lpstr>
      <vt:lpstr>Multiple Cointegration Example - A Drunk, Her Dog and A boyfriend</vt:lpstr>
      <vt:lpstr>PowerPoint Presentation</vt:lpstr>
      <vt:lpstr>VECM</vt:lpstr>
      <vt:lpstr>VECM</vt:lpstr>
      <vt:lpstr>Rank(Π)</vt:lpstr>
      <vt:lpstr>PowerPoint Presentation</vt:lpstr>
      <vt:lpstr>Determine the Number of Cointegration</vt:lpstr>
      <vt:lpstr>Johansen’s Trace Statistic</vt:lpstr>
      <vt:lpstr>Johansen’s Maximum Eigenvalue Statistic</vt:lpstr>
      <vt:lpstr>PowerPoint Presentation</vt:lpstr>
      <vt:lpstr>Maximum Likelihood Estimation of Cointegrated VECM</vt:lpstr>
      <vt:lpstr>Maximum likelihood estimation</vt:lpstr>
      <vt:lpstr>PowerPoint Presentation</vt:lpstr>
      <vt:lpstr>PowerPoint Presentation</vt:lpstr>
      <vt:lpstr>Linear decomposition of cointegration  </vt:lpstr>
      <vt:lpstr>The key of time series regression: Trend</vt:lpstr>
      <vt:lpstr>PowerPoint Presentation</vt:lpstr>
      <vt:lpstr>So what is co-integration?</vt:lpstr>
      <vt:lpstr>PowerPoint Presentation</vt:lpstr>
      <vt:lpstr>PowerPoint Presentation</vt:lpstr>
      <vt:lpstr>PowerPoint Presentation</vt:lpstr>
      <vt:lpstr>PowerPoint Presentation</vt:lpstr>
      <vt:lpstr>R analysis</vt:lpstr>
      <vt:lpstr>R analysis</vt:lpstr>
      <vt:lpstr>R analysis</vt:lpstr>
      <vt:lpstr>R analysis</vt:lpstr>
      <vt:lpstr>SAS analysis</vt:lpstr>
      <vt:lpstr>SAS analysis output</vt:lpstr>
      <vt:lpstr>Matlab analysis</vt:lpstr>
      <vt:lpstr>Matlab analysis output</vt:lpstr>
      <vt:lpstr>R analysis</vt:lpstr>
      <vt:lpstr>R analysis</vt:lpstr>
      <vt:lpstr>SAS analysis</vt:lpstr>
      <vt:lpstr>SAS analysis output</vt:lpstr>
      <vt:lpstr>SAS analysis</vt:lpstr>
      <vt:lpstr>SAS analysis output</vt:lpstr>
      <vt:lpstr>Matlab analysis</vt:lpstr>
      <vt:lpstr>Matlab analysis</vt:lpstr>
      <vt:lpstr>Matlab analysis</vt:lpstr>
      <vt:lpstr>Matlab analysis</vt:lpstr>
      <vt:lpstr>R analysis</vt:lpstr>
      <vt:lpstr>R analysis</vt:lpstr>
      <vt:lpstr>SAS analysis</vt:lpstr>
      <vt:lpstr>SAS analysis</vt:lpstr>
      <vt:lpstr>SAS analysis</vt:lpstr>
      <vt:lpstr>SAS Output</vt:lpstr>
      <vt:lpstr>Matlab analysis</vt:lpstr>
      <vt:lpstr>Matlab analysis</vt:lpstr>
      <vt:lpstr>Reference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Jinmiao Fu</dc:creator>
  <cp:lastModifiedBy>Wei Zhu</cp:lastModifiedBy>
  <cp:revision>237</cp:revision>
  <dcterms:created xsi:type="dcterms:W3CDTF">2015-04-16T00:35:03Z</dcterms:created>
  <dcterms:modified xsi:type="dcterms:W3CDTF">2018-04-05T03:54:00Z</dcterms:modified>
</cp:coreProperties>
</file>