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68" r:id="rId16"/>
    <p:sldId id="269" r:id="rId17"/>
    <p:sldId id="270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96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32B05-8EA2-4401-B1BF-E322E78B0B0E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C4FB3-41EA-432E-8034-971FCA0B151A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0783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C4FB3-41EA-432E-8034-971FCA0B151A}" type="slidenum">
              <a:rPr lang="sk-SK" smtClean="0"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9132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/>
              <a:t>Cie</a:t>
            </a:r>
            <a:r>
              <a:rPr lang="sk-SK" dirty="0"/>
              <a:t> </a:t>
            </a:r>
            <a:r>
              <a:rPr lang="sk-SK" dirty="0" err="1"/>
              <a:t>poi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0C4FB3-41EA-432E-8034-971FCA0B151A}" type="slidenum">
              <a:rPr lang="sk-SK" smtClean="0"/>
              <a:t>18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18402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F47C-72AD-40F4-A353-8A8D380A9924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7338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A617-B214-4C96-9585-32D20512BC60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8427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5BBF-F6E2-4CE2-8A5F-84511745F122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280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C463-0840-4AF9-88A7-1B5D5C7E2D6E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974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739CD-54B4-48BF-9A4D-59BE21098A65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8323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8EA2-C4B9-45AB-B687-096F03A22800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5398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BD236-C755-4DCE-B37D-E2788BC22F7D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465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CC37C-FD3D-405C-A312-9366ECE9674C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1721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DADB-1AEA-47AA-AAF8-FA46C80DEF26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0914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CF49F-C8CC-4674-A200-72F4DDA655E7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0518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73581-8DAC-4B7E-8156-4CBA683FEB76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813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589D6-BDAE-45A8-90F4-C35D6477BFE6}" type="datetime1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 dirty="0"/>
              <a:t>doc. Ing. Peter Obtulovič, CSc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0255-A349-40EE-9248-BB4888DEACE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6491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oleObject" Target="../embeddings/oleObject47.bin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wmf"/><Relationship Id="rId9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55.png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7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50.bin"/><Relationship Id="rId4" Type="http://schemas.openxmlformats.org/officeDocument/2006/relationships/image" Target="../media/image56.png"/><Relationship Id="rId9" Type="http://schemas.openxmlformats.org/officeDocument/2006/relationships/image" Target="../media/image5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oleObject" Target="../embeddings/oleObject51.bin"/><Relationship Id="rId7" Type="http://schemas.openxmlformats.org/officeDocument/2006/relationships/image" Target="../media/image64.png"/><Relationship Id="rId12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11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4.bin"/><Relationship Id="rId4" Type="http://schemas.openxmlformats.org/officeDocument/2006/relationships/image" Target="../media/image50.wmf"/><Relationship Id="rId9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72.png"/><Relationship Id="rId5" Type="http://schemas.openxmlformats.org/officeDocument/2006/relationships/image" Target="../media/image70.png"/><Relationship Id="rId10" Type="http://schemas.openxmlformats.org/officeDocument/2006/relationships/image" Target="../media/image56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oleObject" Target="../embeddings/oleObject59.bin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75.png"/><Relationship Id="rId4" Type="http://schemas.openxmlformats.org/officeDocument/2006/relationships/image" Target="../media/image5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7" Type="http://schemas.openxmlformats.org/officeDocument/2006/relationships/image" Target="../media/image7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0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</a:t>
            </a:fld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756017" y="2492896"/>
            <a:ext cx="7848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/>
              <a:t>DISKKRÉTNE A OBMEDZENÉ VYSVETĽOVANÉ PREMENNÉ</a:t>
            </a:r>
          </a:p>
        </p:txBody>
      </p:sp>
    </p:spTree>
    <p:extLst>
      <p:ext uri="{BB962C8B-B14F-4D97-AF65-F5344CB8AC3E}">
        <p14:creationId xmlns:p14="http://schemas.microsoft.com/office/powerpoint/2010/main" val="1361265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10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332656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/>
              <a:t>Odhadnuté modely s binárnou vysvetľovanou premennou je možné využiť pre predpoveď toho či uvažovaný jav nastane  či nenastane pre danú budúcu hodnotu vysvetľujúcich faktorov        . Model obvykle predpovedá výskyt tohto javu v prípade, kedy: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563011"/>
              </p:ext>
            </p:extLst>
          </p:nvPr>
        </p:nvGraphicFramePr>
        <p:xfrm>
          <a:off x="5327650" y="29718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7650" y="2971800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765371"/>
              </p:ext>
            </p:extLst>
          </p:nvPr>
        </p:nvGraphicFramePr>
        <p:xfrm>
          <a:off x="1187624" y="895000"/>
          <a:ext cx="288032" cy="332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5" imgW="164880" imgH="190440" progId="Equation.DSMT4">
                  <p:embed/>
                </p:oleObj>
              </mc:Choice>
              <mc:Fallback>
                <p:oleObj name="Equation" r:id="rId5" imgW="1648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7624" y="895000"/>
                        <a:ext cx="288032" cy="332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405997"/>
              </p:ext>
            </p:extLst>
          </p:nvPr>
        </p:nvGraphicFramePr>
        <p:xfrm>
          <a:off x="2699792" y="1340768"/>
          <a:ext cx="237326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7" imgW="1434960" imgH="304560" progId="Equation.DSMT4">
                  <p:embed/>
                </p:oleObj>
              </mc:Choice>
              <mc:Fallback>
                <p:oleObj name="Equation" r:id="rId7" imgW="143496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99792" y="1340768"/>
                        <a:ext cx="2373264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ĺžnik 7"/>
          <p:cNvSpPr/>
          <p:nvPr/>
        </p:nvSpPr>
        <p:spPr>
          <a:xfrm>
            <a:off x="8028384" y="1255986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18.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251520" y="191683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(pri opačnej nerovnosti odhadnutý model výskyt uvažovaného javu pre faktory       nepredpovedá). Zároveň väčšina softvérových riešení uvádza, pre koľko hodnôt indexu </a:t>
            </a:r>
            <a:r>
              <a:rPr lang="sk-SK" i="1" dirty="0"/>
              <a:t>t</a:t>
            </a:r>
            <a:r>
              <a:rPr lang="sk-SK" dirty="0"/>
              <a:t> v rámci pozorovaní by model správne predpovedal výskyt uvažovaného javu resp. jeho absenciu.</a:t>
            </a:r>
            <a:endParaRPr lang="sk-SK" i="1" dirty="0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088150"/>
              </p:ext>
            </p:extLst>
          </p:nvPr>
        </p:nvGraphicFramePr>
        <p:xfrm>
          <a:off x="7668344" y="1916832"/>
          <a:ext cx="288032" cy="332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Equation" r:id="rId9" imgW="164880" imgH="190440" progId="Equation.DSMT4">
                  <p:embed/>
                </p:oleObj>
              </mc:Choice>
              <mc:Fallback>
                <p:oleObj name="Equation" r:id="rId9" imgW="1648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68344" y="1916832"/>
                        <a:ext cx="288032" cy="332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2181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11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188640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/>
              <a:t>Ordinárna vysvetľovaná premenná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07504" y="1268760"/>
            <a:ext cx="9036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Zovšeobecnením binárnej je multinomická  vysvetľovaná premenná, ktorá nadobúda viac ako dve obmeny (kategórie), ich počet je ale konečný, špeciálnym prípadom je ordinálna vysvetľovaná premenná, u ktorej sú ešte tieto kategórie určitým spôsobom usporiadané (volí sa obvykle kódovanie typu 0, 1, ..., R (napr. ratingová stupnica kreditného rizika). Obvyklá je interpretácia pomocou latentnej premennej         previazanej s vysvetľujúcimi regresormi        lineárnym modelom: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214011"/>
              </p:ext>
            </p:extLst>
          </p:nvPr>
        </p:nvGraphicFramePr>
        <p:xfrm>
          <a:off x="4372819" y="2348880"/>
          <a:ext cx="308939" cy="397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4" name="Equation" r:id="rId3" imgW="177480" imgH="228600" progId="Equation.DSMT4">
                  <p:embed/>
                </p:oleObj>
              </mc:Choice>
              <mc:Fallback>
                <p:oleObj name="Equation" r:id="rId3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72819" y="2348880"/>
                        <a:ext cx="308939" cy="397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164214"/>
              </p:ext>
            </p:extLst>
          </p:nvPr>
        </p:nvGraphicFramePr>
        <p:xfrm>
          <a:off x="8460432" y="2420888"/>
          <a:ext cx="253192" cy="253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60432" y="2420888"/>
                        <a:ext cx="253192" cy="253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765502"/>
              </p:ext>
            </p:extLst>
          </p:nvPr>
        </p:nvGraphicFramePr>
        <p:xfrm>
          <a:off x="3105150" y="3117850"/>
          <a:ext cx="1395413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7" imgW="787400" imgH="241300" progId="Equation.DSMT4">
                  <p:embed/>
                </p:oleObj>
              </mc:Choice>
              <mc:Fallback>
                <p:oleObj name="Equation" r:id="rId7" imgW="787400" imgH="241300" progId="Equation.DSMT4">
                  <p:embed/>
                  <p:pic>
                    <p:nvPicPr>
                      <p:cNvPr id="0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3117850"/>
                        <a:ext cx="1395413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7956376" y="306896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19.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07504" y="3573016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u</a:t>
            </a:r>
            <a:r>
              <a:rPr lang="sk-SK" i="1" baseline="-25000" dirty="0"/>
              <a:t>t</a:t>
            </a:r>
            <a:r>
              <a:rPr lang="sk-SK" dirty="0"/>
              <a:t> sú náhodné poruchy s nulovou strednou hodnotou. Pozorovateľná vysvetľovaná premenná </a:t>
            </a:r>
            <a:r>
              <a:rPr lang="sk-SK" i="1" dirty="0"/>
              <a:t>y</a:t>
            </a:r>
            <a:r>
              <a:rPr lang="sk-SK" i="1" baseline="-25000" dirty="0"/>
              <a:t>t</a:t>
            </a:r>
            <a:r>
              <a:rPr lang="sk-SK" dirty="0"/>
              <a:t> je ale viac kategoriálna s hodnotami:</a:t>
            </a:r>
            <a:endParaRPr lang="sk-SK" i="1" dirty="0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202841"/>
              </p:ext>
            </p:extLst>
          </p:nvPr>
        </p:nvGraphicFramePr>
        <p:xfrm>
          <a:off x="2420938" y="4219575"/>
          <a:ext cx="3438525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9" imgW="1714320" imgH="1168200" progId="Equation.DSMT4">
                  <p:embed/>
                </p:oleObj>
              </mc:Choice>
              <mc:Fallback>
                <p:oleObj name="Equation" r:id="rId9" imgW="171432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20938" y="4219575"/>
                        <a:ext cx="3438525" cy="208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7956376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20.</a:t>
            </a:r>
          </a:p>
        </p:txBody>
      </p:sp>
    </p:spTree>
    <p:extLst>
      <p:ext uri="{BB962C8B-B14F-4D97-AF65-F5344CB8AC3E}">
        <p14:creationId xmlns:p14="http://schemas.microsoft.com/office/powerpoint/2010/main" val="991111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12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07504" y="332656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prahy </a:t>
            </a:r>
            <a:r>
              <a:rPr lang="sk-SK" i="1" dirty="0"/>
              <a:t>m</a:t>
            </a:r>
            <a:r>
              <a:rPr lang="sk-SK" i="1" baseline="-25000" dirty="0"/>
              <a:t>1</a:t>
            </a:r>
            <a:r>
              <a:rPr lang="sk-SK" i="1" dirty="0"/>
              <a:t>, ..., m</a:t>
            </a:r>
            <a:r>
              <a:rPr lang="sk-SK" i="1" baseline="-25000" dirty="0"/>
              <a:t>R</a:t>
            </a:r>
            <a:r>
              <a:rPr lang="sk-SK" i="1" dirty="0"/>
              <a:t> </a:t>
            </a:r>
            <a:r>
              <a:rPr lang="sk-SK" dirty="0"/>
              <a:t>sú okrem </a:t>
            </a:r>
            <a:r>
              <a:rPr lang="el-GR" dirty="0"/>
              <a:t>β</a:t>
            </a:r>
            <a:r>
              <a:rPr lang="sk-SK" baseline="-25000" dirty="0"/>
              <a:t>1</a:t>
            </a:r>
            <a:r>
              <a:rPr lang="sk-SK" dirty="0"/>
              <a:t>, ..., </a:t>
            </a:r>
            <a:r>
              <a:rPr lang="el-GR" dirty="0"/>
              <a:t>β</a:t>
            </a:r>
            <a:r>
              <a:rPr lang="sk-SK" baseline="-25000" dirty="0"/>
              <a:t>k</a:t>
            </a:r>
            <a:r>
              <a:rPr lang="sk-SK" dirty="0"/>
              <a:t>, a reziduálneho rozptylu neznámymi parametrami modelu. Pri špecifikácii potom platí: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378657"/>
              </p:ext>
            </p:extLst>
          </p:nvPr>
        </p:nvGraphicFramePr>
        <p:xfrm>
          <a:off x="539552" y="978987"/>
          <a:ext cx="6369050" cy="231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3" imgW="3174840" imgH="1295280" progId="Equation.DSMT4">
                  <p:embed/>
                </p:oleObj>
              </mc:Choice>
              <mc:Fallback>
                <p:oleObj name="Equation" r:id="rId3" imgW="3174840" imgH="1295280" progId="Equation.DSMT4">
                  <p:embed/>
                  <p:pic>
                    <p:nvPicPr>
                      <p:cNvPr id="0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978987"/>
                        <a:ext cx="6369050" cy="231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108770" y="17008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21.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07504" y="3573016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F(.)</a:t>
            </a:r>
            <a:r>
              <a:rPr lang="sk-SK" dirty="0"/>
              <a:t> je distribučná funkcia reziduálnej zložky modelu, pričom podľa zvoleného pravdepodobnostného rozdelenia opäť rozlišujeme model typu </a:t>
            </a:r>
            <a:r>
              <a:rPr lang="sk-SK" b="1" i="1" dirty="0"/>
              <a:t>probit</a:t>
            </a:r>
            <a:r>
              <a:rPr lang="sk-SK" dirty="0"/>
              <a:t>, </a:t>
            </a:r>
            <a:r>
              <a:rPr lang="sk-SK" b="1" i="1" dirty="0"/>
              <a:t>logit</a:t>
            </a:r>
            <a:r>
              <a:rPr lang="sk-SK" dirty="0"/>
              <a:t> a iné. Zvolené kódovanie 0, 1, ..., R nie je podstatné stačí len dodržať ekvivalentné usporiadanie.</a:t>
            </a:r>
          </a:p>
          <a:p>
            <a:r>
              <a:rPr lang="sk-SK" dirty="0"/>
              <a:t>Odhad parametrov príslušného modelu s ordinárnou vysvetľovanou premennou sa väčšinou vykonávajú ML – metódou (metóda maximálnej vierohodnosti). Príslušná vierohodnostná funkcia má tvar: </a:t>
            </a:r>
          </a:p>
          <a:p>
            <a:r>
              <a:rPr lang="sk-SK" dirty="0"/>
              <a:t> </a:t>
            </a:r>
          </a:p>
          <a:p>
            <a:r>
              <a:rPr lang="sk-SK" dirty="0"/>
              <a:t> </a:t>
            </a:r>
            <a:endParaRPr lang="sk-SK" i="1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352941"/>
              </p:ext>
            </p:extLst>
          </p:nvPr>
        </p:nvGraphicFramePr>
        <p:xfrm>
          <a:off x="2051720" y="5202445"/>
          <a:ext cx="39544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5" imgW="2755800" imgH="431640" progId="Equation.DSMT4">
                  <p:embed/>
                </p:oleObj>
              </mc:Choice>
              <mc:Fallback>
                <p:oleObj name="Equation" r:id="rId5" imgW="2755800" imgH="431640" progId="Equation.DSMT4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202445"/>
                        <a:ext cx="395446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7956376" y="52292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22.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07504" y="5881340"/>
            <a:ext cx="879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I</a:t>
            </a:r>
            <a:r>
              <a:rPr lang="sk-SK" i="1" baseline="-25000" dirty="0"/>
              <a:t>r</a:t>
            </a:r>
            <a:r>
              <a:rPr lang="sk-SK" i="1" dirty="0"/>
              <a:t>(y</a:t>
            </a:r>
            <a:r>
              <a:rPr lang="sk-SK" i="1" baseline="-25000" dirty="0"/>
              <a:t>t</a:t>
            </a:r>
            <a:r>
              <a:rPr lang="sk-SK" i="1" dirty="0"/>
              <a:t>) </a:t>
            </a:r>
            <a:r>
              <a:rPr lang="sk-SK" dirty="0"/>
              <a:t>je diskrétna indikátorová funkcia, pre ktorú platí </a:t>
            </a:r>
            <a:r>
              <a:rPr lang="sk-SK" i="1" dirty="0"/>
              <a:t>I</a:t>
            </a:r>
            <a:r>
              <a:rPr lang="sk-SK" i="1" baseline="-25000" dirty="0"/>
              <a:t>r</a:t>
            </a:r>
            <a:r>
              <a:rPr lang="sk-SK" i="1" dirty="0"/>
              <a:t>(y</a:t>
            </a:r>
            <a:r>
              <a:rPr lang="sk-SK" i="1" baseline="-25000" dirty="0"/>
              <a:t>t</a:t>
            </a:r>
            <a:r>
              <a:rPr lang="sk-SK" i="1" dirty="0"/>
              <a:t>) = 1   </a:t>
            </a:r>
            <a:r>
              <a:rPr lang="sk-SK" dirty="0"/>
              <a:t>pre </a:t>
            </a:r>
            <a:r>
              <a:rPr lang="sk-SK" i="1" dirty="0"/>
              <a:t>y</a:t>
            </a:r>
            <a:r>
              <a:rPr lang="sk-SK" i="1" baseline="-25000" dirty="0"/>
              <a:t>t</a:t>
            </a:r>
            <a:r>
              <a:rPr lang="sk-SK" i="1" dirty="0"/>
              <a:t> = r </a:t>
            </a:r>
            <a:r>
              <a:rPr lang="sk-SK" dirty="0"/>
              <a:t>inak </a:t>
            </a:r>
            <a:r>
              <a:rPr lang="sk-SK" i="1" dirty="0"/>
              <a:t>0. </a:t>
            </a:r>
          </a:p>
        </p:txBody>
      </p:sp>
    </p:spTree>
    <p:extLst>
      <p:ext uri="{BB962C8B-B14F-4D97-AF65-F5344CB8AC3E}">
        <p14:creationId xmlns:p14="http://schemas.microsoft.com/office/powerpoint/2010/main" val="3102209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13</a:t>
            </a:fld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0" y="18864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prípade multinomickej vysvetľovanej premennej, ktorá nadobúda hodnoty v forme niektorých kategórií                       bez explicitného usporiadania, t.j. jedná sa o nominálnu premennú ako napr. typ zvoleného úver (kontokorentný, spotrebný, hypotekárny, kombinovaný a iný..  Je možné zvoliť nasledujúce typy modelov        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84473"/>
              </p:ext>
            </p:extLst>
          </p:nvPr>
        </p:nvGraphicFramePr>
        <p:xfrm>
          <a:off x="1043608" y="511805"/>
          <a:ext cx="1008112" cy="302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3" imgW="634680" imgH="190440" progId="Equation.DSMT4">
                  <p:embed/>
                </p:oleObj>
              </mc:Choice>
              <mc:Fallback>
                <p:oleObj name="Equation" r:id="rId3" imgW="6346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8" y="511805"/>
                        <a:ext cx="1008112" cy="302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179512" y="148478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i="1" dirty="0"/>
              <a:t>- multinomický model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740781"/>
              </p:ext>
            </p:extLst>
          </p:nvPr>
        </p:nvGraphicFramePr>
        <p:xfrm>
          <a:off x="2483767" y="1821620"/>
          <a:ext cx="1701201" cy="455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5" imgW="901440" imgH="241200" progId="Equation.DSMT4">
                  <p:embed/>
                </p:oleObj>
              </mc:Choice>
              <mc:Fallback>
                <p:oleObj name="Equation" r:id="rId5" imgW="9014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83767" y="1821620"/>
                        <a:ext cx="1701201" cy="455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244408" y="18541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23.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179512" y="2223448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b="1" i="1" dirty="0"/>
              <a:t>x</a:t>
            </a:r>
            <a:r>
              <a:rPr lang="sk-SK" b="1" i="1" baseline="-25000" dirty="0"/>
              <a:t>t</a:t>
            </a:r>
            <a:r>
              <a:rPr lang="sk-SK" dirty="0"/>
              <a:t> sú regresory pre </a:t>
            </a:r>
            <a:r>
              <a:rPr lang="sk-SK" i="1" dirty="0"/>
              <a:t>t</a:t>
            </a:r>
            <a:r>
              <a:rPr lang="sk-SK" dirty="0"/>
              <a:t> – té pozorovanie a </a:t>
            </a:r>
            <a:r>
              <a:rPr lang="el-GR" dirty="0"/>
              <a:t>β</a:t>
            </a:r>
            <a:r>
              <a:rPr lang="sk-SK" baseline="-25000" dirty="0"/>
              <a:t>r</a:t>
            </a:r>
            <a:r>
              <a:rPr lang="sk-SK" dirty="0"/>
              <a:t> sú parametre pre alternatívu r (t.j. regresory ako napr. kraj, bydlisko, u žiadateľa o úver, nezávisia na alternatíve). 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251520" y="2873027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- </a:t>
            </a:r>
            <a:r>
              <a:rPr lang="sk-SK" b="1" i="1" dirty="0"/>
              <a:t>podmienený model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21946"/>
              </p:ext>
            </p:extLst>
          </p:nvPr>
        </p:nvGraphicFramePr>
        <p:xfrm>
          <a:off x="2651125" y="3014663"/>
          <a:ext cx="16525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7" imgW="876240" imgH="241200" progId="Equation.DSMT4">
                  <p:embed/>
                </p:oleObj>
              </mc:Choice>
              <mc:Fallback>
                <p:oleObj name="Equation" r:id="rId7" imgW="876240" imgH="24120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5" y="3014663"/>
                        <a:ext cx="1652588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BlokTextu 13"/>
          <p:cNvSpPr txBox="1"/>
          <p:nvPr/>
        </p:nvSpPr>
        <p:spPr>
          <a:xfrm>
            <a:off x="251520" y="342900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b="1" i="1" dirty="0"/>
              <a:t>x</a:t>
            </a:r>
            <a:r>
              <a:rPr lang="sk-SK" b="1" i="1" baseline="-25000" dirty="0"/>
              <a:t>t</a:t>
            </a:r>
            <a:r>
              <a:rPr lang="sk-SK" dirty="0"/>
              <a:t> sú regresory pre </a:t>
            </a:r>
            <a:r>
              <a:rPr lang="sk-SK" i="1" dirty="0"/>
              <a:t>t</a:t>
            </a:r>
            <a:r>
              <a:rPr lang="sk-SK" dirty="0"/>
              <a:t> –te pozorovanie a r – tú alternatívu,  a </a:t>
            </a:r>
            <a:r>
              <a:rPr lang="el-GR" dirty="0"/>
              <a:t>β</a:t>
            </a:r>
            <a:r>
              <a:rPr lang="sk-SK" dirty="0"/>
              <a:t> sú parametre (t.j. regresory, ako je napr. rovnaká výška úveru, či dohodnutá doba jeho splácania sú podmienené alternatívou). Pri voľbe logistického rozdelenia sa používa označenie: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251520" y="459898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i="1" dirty="0"/>
              <a:t>- multinomický logit</a:t>
            </a:r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349109"/>
              </p:ext>
            </p:extLst>
          </p:nvPr>
        </p:nvGraphicFramePr>
        <p:xfrm>
          <a:off x="2843807" y="4509120"/>
          <a:ext cx="3600401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Equation" r:id="rId9" imgW="2323800" imgH="672840" progId="Equation.DSMT4">
                  <p:embed/>
                </p:oleObj>
              </mc:Choice>
              <mc:Fallback>
                <p:oleObj name="Equation" r:id="rId9" imgW="23238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43807" y="4509120"/>
                        <a:ext cx="3600401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BlokTextu 16"/>
          <p:cNvSpPr txBox="1"/>
          <p:nvPr/>
        </p:nvSpPr>
        <p:spPr>
          <a:xfrm>
            <a:off x="8028384" y="481870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24.</a:t>
            </a:r>
          </a:p>
        </p:txBody>
      </p:sp>
    </p:spTree>
    <p:extLst>
      <p:ext uri="{BB962C8B-B14F-4D97-AF65-F5344CB8AC3E}">
        <p14:creationId xmlns:p14="http://schemas.microsoft.com/office/powerpoint/2010/main" val="1165267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14</a:t>
            </a:fld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323528" y="404664"/>
            <a:ext cx="1981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- </a:t>
            </a:r>
            <a:r>
              <a:rPr lang="sk-SK" b="1" i="1" dirty="0"/>
              <a:t>podmienený logit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904579"/>
              </p:ext>
            </p:extLst>
          </p:nvPr>
        </p:nvGraphicFramePr>
        <p:xfrm>
          <a:off x="2224088" y="752475"/>
          <a:ext cx="3932088" cy="1236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3" imgW="2286000" imgH="698400" progId="Equation.DSMT4">
                  <p:embed/>
                </p:oleObj>
              </mc:Choice>
              <mc:Fallback>
                <p:oleObj name="Equation" r:id="rId3" imgW="2286000" imgH="698400" progId="Equation.DSMT4">
                  <p:embed/>
                  <p:pic>
                    <p:nvPicPr>
                      <p:cNvPr id="0" name="Objek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752475"/>
                        <a:ext cx="3932088" cy="1236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028384" y="98072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25.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79512" y="2060848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(hodnoty označené hviezdičkou sa získajú vhodným diferencovaním pôvodných hodnôt.)</a:t>
            </a:r>
          </a:p>
        </p:txBody>
      </p:sp>
    </p:spTree>
    <p:extLst>
      <p:ext uri="{BB962C8B-B14F-4D97-AF65-F5344CB8AC3E}">
        <p14:creationId xmlns:p14="http://schemas.microsoft.com/office/powerpoint/2010/main" val="131237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15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67544" y="404664"/>
            <a:ext cx="8352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i="1" dirty="0"/>
              <a:t>Cenzurovaná vysvetľovaná premenná </a:t>
            </a:r>
          </a:p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07504" y="1266438"/>
            <a:ext cx="892899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Vysvetľované premenné môžu nadobúdať aj také hodnoty, ktoré sú len čiastočne pozorovateľné (obvykle len v určitom rozsahu, napr. mesačná mzda v danej firme nie je zverejňovaná ak zamestnanec dosahuje plat nad 10 000 €, v takomto prípade sa mzdy dosahujúce vyššie hodnoty nahradia príslušnou hodnotou hranice vo výške 10 000 € ). Hovoríme potom o </a:t>
            </a:r>
            <a:r>
              <a:rPr lang="sk-SK" b="1" i="1" dirty="0"/>
              <a:t>cenzurovanej (censored) vysvetľujúcej premennej</a:t>
            </a:r>
            <a:r>
              <a:rPr lang="sk-SK" dirty="0"/>
              <a:t>. Ponechanie cenzurovaných hodnôt vo výberovej vzorke má svoj význam ako dôležitá ekonomická informácia.</a:t>
            </a:r>
          </a:p>
          <a:p>
            <a:r>
              <a:rPr lang="sk-SK" dirty="0"/>
              <a:t>Iná je situácia, keď sa jednotky s nepozorovanými hodnotami vysvetľovanej premennej priamo z výberového súboru údajov vylúčia. Napr. investičný fond ponúkne nový investičný produkt určitej vzorke svojich klientov, a ako vysvetľovanú premennú, ktorá závisí na celom rade faktorov chce vysvetliť výšku novo investovaných prostriedkov  u jednotlivých klientov. Ale niektorí klienti neprejavili záujem, tak ich fond vypustí z výberu, ako keby „odsekol“ všetky pozorovania s novo investovanými čiastkami pod dolnú hranicu vo výške 0. Tento efekt odseknutie by sme však v nasledujúcej analýze nemali úplne ignorovať.</a:t>
            </a:r>
          </a:p>
          <a:p>
            <a:r>
              <a:rPr lang="sk-SK" dirty="0"/>
              <a:t>Spoločne sa pre cenzurované a odseknuté údaje používa označenie </a:t>
            </a:r>
            <a:r>
              <a:rPr lang="sk-SK" b="1" i="1" dirty="0"/>
              <a:t>obmedzené vysvetľované premenné (</a:t>
            </a:r>
            <a:r>
              <a:rPr lang="sk-SK" b="1" i="1" dirty="0" err="1"/>
              <a:t>limited</a:t>
            </a:r>
            <a:r>
              <a:rPr lang="sk-SK" b="1" i="1" dirty="0"/>
              <a:t> </a:t>
            </a:r>
            <a:r>
              <a:rPr lang="sk-SK" b="1" i="1" dirty="0" err="1"/>
              <a:t>dependent</a:t>
            </a:r>
            <a:r>
              <a:rPr lang="sk-SK" b="1" i="1" dirty="0"/>
              <a:t> variables)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7680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16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79512" y="26064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Predpokladajme model upravený pre cenzurovanie v tvare: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247925"/>
              </p:ext>
            </p:extLst>
          </p:nvPr>
        </p:nvGraphicFramePr>
        <p:xfrm>
          <a:off x="2395538" y="765175"/>
          <a:ext cx="2104454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3" imgW="888840" imgH="241200" progId="Equation.DSMT4">
                  <p:embed/>
                </p:oleObj>
              </mc:Choice>
              <mc:Fallback>
                <p:oleObj name="Equation" r:id="rId3" imgW="888840" imgH="24120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38" y="765175"/>
                        <a:ext cx="2104454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668344" y="76470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BlokTextu 6"/>
              <p:cNvSpPr txBox="1"/>
              <p:nvPr/>
            </p:nvSpPr>
            <p:spPr>
              <a:xfrm>
                <a:off x="179512" y="1268760"/>
                <a:ext cx="903649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zámerne osamostatňujeme parameter variability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,  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𝑎𝑏𝑦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  <a:ea typeface="Cambria Math"/>
                      </a:rPr>
                      <m:t>rozdelenie</m:t>
                    </m:r>
                  </m:oMath>
                </a14:m>
                <a:r>
                  <a:rPr lang="sk-SK" dirty="0"/>
                  <a:t> náhodnej poruchy u nulovou strednou hodnotou už pokiaľ možno neobsahovalo žiadny neznámy parameter . Všeobecne cenzurovanie zľava  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a sprava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k-SK" dirty="0"/>
                  <a:t>znamená, že rozdiel od latentnej premennej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sk-SK" dirty="0"/>
                  <a:t> pozorujeme vysvetľovanú premennú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𝑦</m:t>
                    </m:r>
                    <m:r>
                      <a:rPr lang="sk-SK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k-SK" dirty="0"/>
                  <a:t>  v tvare:</a:t>
                </a:r>
              </a:p>
            </p:txBody>
          </p:sp>
        </mc:Choice>
        <mc:Fallback xmlns="">
          <p:sp>
            <p:nvSpPr>
              <p:cNvPr id="7" name="BlokText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268760"/>
                <a:ext cx="9036496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539" t="-2538" b="-710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BlokTextu 7"/>
              <p:cNvSpPr txBox="1"/>
              <p:nvPr/>
            </p:nvSpPr>
            <p:spPr>
              <a:xfrm>
                <a:off x="2987824" y="2636912"/>
                <a:ext cx="3073405" cy="9886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sk-SK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sk-SK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sk-SK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𝑝𝑟𝑒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  <m:r>
                                  <m:rPr>
                                    <m:brk m:alnAt="7"/>
                                  </m:rP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≤ </m:t>
                                </m:r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  <a:ea typeface="Cambria Math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p>
                                  <m:sSup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  <m:r>
                                  <a:rPr lang="sk-SK" b="0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𝑝𝑟𝑒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  </m:t>
                                </m:r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&lt;</m:t>
                                </m:r>
                                <m:sSubSup>
                                  <m:sSubSup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sSubSup>
                                      <m:sSubSupPr>
                                        <m:ctrlPr>
                                          <a:rPr lang="sk-SK" b="0" i="1" smtClean="0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sk-SK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sk-SK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  <m:sup/>
                                    </m:sSubSup>
                                  </m:e>
                                  <m:sub/>
                                  <m:sup>
                                    <m:r>
                                      <a:rPr lang="sk-SK" b="0" i="1" smtClean="0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&lt;</m:t>
                                </m:r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  <a:ea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  <a:ea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sk-SK" b="0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𝑝𝑟𝑒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  </m:t>
                                </m:r>
                                <m:sSub>
                                  <m:sSubPr>
                                    <m:ctrlPr>
                                      <a:rPr lang="sk-SK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sk-SK" b="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sk-SK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≤</m:t>
                                </m:r>
                                <m:sSubSup>
                                  <m:sSubSupPr>
                                    <m:ctrlPr>
                                      <a:rPr lang="sk-SK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sSubSup>
                                      <m:sSubSupPr>
                                        <m:ctrlPr>
                                          <a:rPr lang="sk-SK" i="1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  <m:sup/>
                                    </m:sSubSup>
                                  </m:e>
                                  <m:sub/>
                                  <m:sup>
                                    <m:r>
                                      <a:rPr lang="sk-SK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8" name="BlokTextu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636912"/>
                <a:ext cx="3073405" cy="9886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BlokTextu 8"/>
          <p:cNvSpPr txBox="1"/>
          <p:nvPr/>
        </p:nvSpPr>
        <p:spPr>
          <a:xfrm>
            <a:off x="7740352" y="270892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BlokTextu 9"/>
              <p:cNvSpPr txBox="1"/>
              <p:nvPr/>
            </p:nvSpPr>
            <p:spPr>
              <a:xfrm>
                <a:off x="179512" y="3789040"/>
                <a:ext cx="8568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k-SK" dirty="0"/>
                  <a:t>   sú dané hranice ( špeciálne pre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=−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∞ </m:t>
                    </m:r>
                  </m:oMath>
                </a14:m>
                <a:r>
                  <a:rPr lang="sk-SK" dirty="0"/>
                  <a:t>sa nevykonáva cenzurovanie zľava a pre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sk-SK" dirty="0"/>
                  <a:t> sa nevykonáva cenzurovanie sprava. Špeciálnym prípadom je:</a:t>
                </a:r>
              </a:p>
            </p:txBody>
          </p:sp>
        </mc:Choice>
        <mc:Fallback xmlns="">
          <p:sp>
            <p:nvSpPr>
              <p:cNvPr id="10" name="BlokText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789040"/>
                <a:ext cx="8568952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569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BlokTextu 11"/>
              <p:cNvSpPr txBox="1"/>
              <p:nvPr/>
            </p:nvSpPr>
            <p:spPr>
              <a:xfrm>
                <a:off x="3131840" y="4797152"/>
                <a:ext cx="2542106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k-SK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k-SK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sk-SK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sk-SK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sk-SK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sk-SK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sk-SK" b="0" i="1" smtClean="0">
                                    <a:latin typeface="Cambria Math"/>
                                  </a:rPr>
                                  <m:t>0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  </m:t>
                                </m:r>
                                <m:r>
                                  <a:rPr lang="sk-SK" b="0" i="1" smtClean="0">
                                    <a:latin typeface="Cambria Math"/>
                                  </a:rPr>
                                  <m:t>𝑝𝑟𝑒</m:t>
                                </m:r>
                                <m:sSubSup>
                                  <m:sSubSupPr>
                                    <m:ctrlPr>
                                      <a:rPr lang="sk-SK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sSubSup>
                                      <m:sSubSupPr>
                                        <m:ctrlPr>
                                          <a:rPr lang="sk-SK" i="1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sk-SK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  <m:sup/>
                                    </m:sSubSup>
                                  </m:e>
                                  <m:sub/>
                                  <m:sup>
                                    <m:r>
                                      <a:rPr lang="sk-SK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   ≤  0</m:t>
                                </m:r>
                              </m:e>
                            </m:mr>
                            <m:mr>
                              <m:e>
                                <m:sSubSup>
                                  <m:sSubSupPr>
                                    <m:ctrlPr>
                                      <a:rPr lang="sk-SK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sSubSup>
                                      <m:sSubSupPr>
                                        <m:ctrlPr>
                                          <a:rPr lang="sk-SK" i="1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  <m:sup/>
                                    </m:sSubSup>
                                  </m:e>
                                  <m:sub/>
                                  <m:sup>
                                    <m:r>
                                      <a:rPr lang="sk-SK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 </m:t>
                                </m:r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𝑝𝑟𝑒</m:t>
                                </m:r>
                                <m:sSubSup>
                                  <m:sSubSupPr>
                                    <m:ctrlPr>
                                      <a:rPr lang="sk-SK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bSupPr>
                                  <m:e>
                                    <m:sSubSup>
                                      <m:sSubSupPr>
                                        <m:ctrlPr>
                                          <a:rPr lang="sk-SK" i="1">
                                            <a:latin typeface="Cambria Math" panose="02040503050406030204" pitchFamily="18" charset="0"/>
                                            <a:ea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  </m:t>
                                        </m:r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sk-SK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sub>
                                      <m:sup/>
                                    </m:sSubSup>
                                  </m:e>
                                  <m:sub/>
                                  <m:sup>
                                    <m:r>
                                      <a:rPr lang="sk-SK" i="1"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sk-SK" b="0" i="1" smtClean="0">
                                    <a:latin typeface="Cambria Math"/>
                                    <a:ea typeface="Cambria Math"/>
                                  </a:rPr>
                                  <m:t>&gt;0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sk-SK" dirty="0"/>
              </a:p>
            </p:txBody>
          </p:sp>
        </mc:Choice>
        <mc:Fallback xmlns="">
          <p:sp>
            <p:nvSpPr>
              <p:cNvPr id="12" name="BlokTextu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4797152"/>
                <a:ext cx="2542106" cy="71019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BlokTextu 12"/>
          <p:cNvSpPr txBox="1"/>
          <p:nvPr/>
        </p:nvSpPr>
        <p:spPr>
          <a:xfrm>
            <a:off x="7892752" y="480395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28.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BlokTextu 13"/>
              <p:cNvSpPr txBox="1"/>
              <p:nvPr/>
            </p:nvSpPr>
            <p:spPr>
              <a:xfrm>
                <a:off x="251520" y="5589240"/>
                <a:ext cx="84249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(t.j.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sk-SK" dirty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∞</m:t>
                    </m:r>
                  </m:oMath>
                </a14:m>
                <a:r>
                  <a:rPr lang="sk-SK" dirty="0"/>
                  <a:t> ), ktorý  sa v prípade normálneho rozdelenia náhodnej poruchy označuje ako </a:t>
                </a:r>
                <a:r>
                  <a:rPr lang="sk-SK" b="1" i="1" dirty="0"/>
                  <a:t>(kanonický) model tobit</a:t>
                </a:r>
                <a:r>
                  <a:rPr lang="sk-SK" dirty="0"/>
                  <a:t>, (podľa práce TOBIN(1958)). </a:t>
                </a:r>
              </a:p>
            </p:txBody>
          </p:sp>
        </mc:Choice>
        <mc:Fallback xmlns="">
          <p:sp>
            <p:nvSpPr>
              <p:cNvPr id="14" name="BlokTextu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589240"/>
                <a:ext cx="8424936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579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5923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17</a:t>
            </a:fld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BlokTextu 3"/>
              <p:cNvSpPr txBox="1"/>
              <p:nvPr/>
            </p:nvSpPr>
            <p:spPr>
              <a:xfrm>
                <a:off x="251520" y="404664"/>
                <a:ext cx="8568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Odhad parametrov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𝜎</m:t>
                    </m:r>
                  </m:oMath>
                </a14:m>
                <a:r>
                  <a:rPr lang="sk-SK" dirty="0"/>
                  <a:t> modelu 26. a 27. sa vykonáva opäť ML – metódou maximálnej vierohodnosti</a:t>
                </a:r>
              </a:p>
            </p:txBody>
          </p:sp>
        </mc:Choice>
        <mc:Fallback xmlns="">
          <p:sp>
            <p:nvSpPr>
              <p:cNvPr id="4" name="BlokText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04664"/>
                <a:ext cx="8568952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569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BlokTextu 4"/>
          <p:cNvSpPr txBox="1"/>
          <p:nvPr/>
        </p:nvSpPr>
        <p:spPr>
          <a:xfrm>
            <a:off x="437280" y="1196752"/>
            <a:ext cx="8352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i="1" dirty="0"/>
              <a:t>Odseknutá vysvetľovaná premenná </a:t>
            </a:r>
          </a:p>
          <a:p>
            <a:endParaRPr lang="sk-SK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BlokTextu 5"/>
              <p:cNvSpPr txBox="1"/>
              <p:nvPr/>
            </p:nvSpPr>
            <p:spPr>
              <a:xfrm>
                <a:off x="251520" y="1772816"/>
                <a:ext cx="878497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Rozdiel medzi odseknutou (truncated) a cenzurovanou vysvetľujúcou premennou bol popísaný v predchádzajúcej časti. Okrem odseknutia zľava 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 a odseknutia sprava 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 v modeli </a:t>
                </a:r>
              </a:p>
            </p:txBody>
          </p:sp>
        </mc:Choice>
        <mc:Fallback xmlns="">
          <p:sp>
            <p:nvSpPr>
              <p:cNvPr id="6" name="BlokText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72816"/>
                <a:ext cx="8784976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555" t="-3311" b="-993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239953"/>
              </p:ext>
            </p:extLst>
          </p:nvPr>
        </p:nvGraphicFramePr>
        <p:xfrm>
          <a:off x="2538212" y="2684504"/>
          <a:ext cx="21050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5" imgW="888840" imgH="241200" progId="Equation.DSMT4">
                  <p:embed/>
                </p:oleObj>
              </mc:Choice>
              <mc:Fallback>
                <p:oleObj name="Equation" r:id="rId5" imgW="888840" imgH="24120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212" y="2684504"/>
                        <a:ext cx="210502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143046" y="27809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29.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93142" y="3150260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znamená, že                    pozorujeme len v prípade, kedy: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646687"/>
              </p:ext>
            </p:extLst>
          </p:nvPr>
        </p:nvGraphicFramePr>
        <p:xfrm>
          <a:off x="2699792" y="3519348"/>
          <a:ext cx="1287088" cy="413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7" imgW="711000" imgH="228600" progId="Equation.DSMT4">
                  <p:embed/>
                </p:oleObj>
              </mc:Choice>
              <mc:Fallback>
                <p:oleObj name="Equation" r:id="rId7" imgW="711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99792" y="3519348"/>
                        <a:ext cx="1287088" cy="4137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bdĺžnik 13"/>
          <p:cNvSpPr/>
          <p:nvPr/>
        </p:nvSpPr>
        <p:spPr>
          <a:xfrm>
            <a:off x="8143046" y="3429000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30.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BlokTextu 14"/>
              <p:cNvSpPr txBox="1"/>
              <p:nvPr/>
            </p:nvSpPr>
            <p:spPr>
              <a:xfrm>
                <a:off x="93142" y="4149080"/>
                <a:ext cx="894335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pre dané hranice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 </m:t>
                    </m:r>
                    <m:r>
                      <a:rPr lang="sk-SK" b="0" i="1" smtClean="0">
                        <a:latin typeface="Cambria Math"/>
                      </a:rPr>
                      <m:t>𝑎</m:t>
                    </m:r>
                    <m:r>
                      <a:rPr lang="sk-SK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(opäť špeciálne pre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=−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∞ </m:t>
                    </m:r>
                  </m:oMath>
                </a14:m>
                <a:r>
                  <a:rPr lang="sk-SK" dirty="0"/>
                  <a:t> sa nevykonáva odseknutie zľava a pre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=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∞ </m:t>
                    </m:r>
                  </m:oMath>
                </a14:m>
                <a:r>
                  <a:rPr lang="sk-SK" dirty="0"/>
                  <a:t> sa nevykonáva odseknutie sprava.</a:t>
                </a:r>
              </a:p>
              <a:p>
                <a:r>
                  <a:rPr lang="sk-SK" dirty="0"/>
                  <a:t> Odhad parametrov modelu 29. sa vykonáva opäť ML – metódou, maximálnej vierohodnosti. </a:t>
                </a:r>
              </a:p>
            </p:txBody>
          </p:sp>
        </mc:Choice>
        <mc:Fallback xmlns="">
          <p:sp>
            <p:nvSpPr>
              <p:cNvPr id="15" name="BlokText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2" y="4149080"/>
                <a:ext cx="8943354" cy="923330"/>
              </a:xfrm>
              <a:prstGeom prst="rect">
                <a:avLst/>
              </a:prstGeom>
              <a:blipFill rotWithShape="1">
                <a:blip r:embed="rId9"/>
                <a:stretch>
                  <a:fillRect l="-545" t="-3311" b="-993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565672"/>
              </p:ext>
            </p:extLst>
          </p:nvPr>
        </p:nvGraphicFramePr>
        <p:xfrm>
          <a:off x="1475656" y="3112844"/>
          <a:ext cx="792088" cy="40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10" imgW="469800" imgH="241200" progId="Equation.DSMT4">
                  <p:embed/>
                </p:oleObj>
              </mc:Choice>
              <mc:Fallback>
                <p:oleObj name="Equation" r:id="rId10" imgW="4698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75656" y="3112844"/>
                        <a:ext cx="792088" cy="406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1844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18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404664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/>
              <a:t>Vysvetľovaná premenná vyjadrujúca dobu trvania</a:t>
            </a:r>
            <a:r>
              <a:rPr lang="sk-SK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BlokTextu 4"/>
              <p:cNvSpPr txBox="1"/>
              <p:nvPr/>
            </p:nvSpPr>
            <p:spPr>
              <a:xfrm>
                <a:off x="179512" y="1700808"/>
                <a:ext cx="8928992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Predovšetkým vo finančných ekonometrických modeloch sa môže vyskytnúť vysvetľovaná premenná  vyjadrujúca dobu trvania určitého javu (doba do ďalšej transakcie s cenným papierom na burze, doba splácanie úveru, doba do úplnej likvidácie poistnej udalosti, doba trvania nezamestnanosti...). V ekonometrii sa v tomto prípade hovorí o </a:t>
                </a:r>
                <a:r>
                  <a:rPr lang="sk-SK" b="1" i="1" dirty="0"/>
                  <a:t>modeloch doby trvania  (duration models). </a:t>
                </a:r>
                <a:r>
                  <a:rPr lang="sk-SK" dirty="0" err="1"/>
                  <a:t>Ked´je</a:t>
                </a:r>
                <a:r>
                  <a:rPr lang="sk-SK" dirty="0"/>
                  <a:t> takýto model  konštruovaný na základe súboru (navzájom nezávislých) pozorovaní doby trvania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sk-SK" b="0" i="1" smtClean="0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sk-SK" dirty="0"/>
                  <a:t>   príslušného javu, je zrejmé, že  z praktických dôvodov je nutné zadať horný limit doby pozorovania, uplatňovaný pre tie pozorovania, u ktorých ešte po uplynutí tohto limitu daný jav nenastal (takým prirodzeným limitom býva koniec obchodného dňa na burze). Vysvetľovaná premenná doby trvania tak môže byť:</a:t>
                </a:r>
              </a:p>
              <a:p>
                <a:pPr marL="285750" indent="-285750">
                  <a:buFontTx/>
                  <a:buChar char="-"/>
                </a:pPr>
                <a:r>
                  <a:rPr lang="sk-SK" b="1" i="1" dirty="0"/>
                  <a:t>cenzurovaná,  </a:t>
                </a:r>
                <a:r>
                  <a:rPr lang="sk-SK" dirty="0"/>
                  <a:t>pozorovania neukončené do daného limitu sa ponechajú v pôvodnom súbore s hodnotou rovnou tomuto limitu,</a:t>
                </a:r>
              </a:p>
              <a:p>
                <a:pPr marL="285750" indent="-285750">
                  <a:buFontTx/>
                  <a:buChar char="-"/>
                </a:pPr>
                <a:r>
                  <a:rPr lang="sk-SK" b="1" i="1" dirty="0"/>
                  <a:t>odseknutá,  </a:t>
                </a:r>
                <a:r>
                  <a:rPr lang="sk-SK" dirty="0"/>
                  <a:t>pozorovania neukončené do daného limitu sa vylúčia z pôvodného súboru.</a:t>
                </a:r>
                <a:endParaRPr lang="sk-SK" b="1" i="1" dirty="0"/>
              </a:p>
            </p:txBody>
          </p:sp>
        </mc:Choice>
        <mc:Fallback xmlns="">
          <p:sp>
            <p:nvSpPr>
              <p:cNvPr id="5" name="BlokText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700808"/>
                <a:ext cx="8928992" cy="3416320"/>
              </a:xfrm>
              <a:prstGeom prst="rect">
                <a:avLst/>
              </a:prstGeom>
              <a:blipFill rotWithShape="1">
                <a:blip r:embed="rId3"/>
                <a:stretch>
                  <a:fillRect l="-546" t="-893" b="-196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BlokTextu 5"/>
              <p:cNvSpPr txBox="1"/>
              <p:nvPr/>
            </p:nvSpPr>
            <p:spPr>
              <a:xfrm>
                <a:off x="107504" y="5229200"/>
                <a:ext cx="8856984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Čo sa týka teoretického rámca, v modeloch doby trvania sa väčšinou predpokladá, že pozorované doby trvania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sk-SK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sk-SK" i="1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sk-SK" i="1">
                            <a:latin typeface="Cambria Math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sk-SK" dirty="0"/>
                  <a:t> predstavujú náhodný výber z rozdelením s distribučnou funkciou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𝐹</m:t>
                    </m:r>
                    <m:r>
                      <a:rPr lang="sk-SK" b="0" i="1" smtClean="0">
                        <a:latin typeface="Cambria Math"/>
                      </a:rPr>
                      <m:t>(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𝜏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sk-SK" dirty="0"/>
                  <a:t> a hustotou pravdepodobnosti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  <m:r>
                      <a:rPr lang="sk-SK" b="0" i="1" smtClean="0">
                        <a:latin typeface="Cambria Math"/>
                        <a:ea typeface="Cambria Math"/>
                      </a:rPr>
                      <m:t>. </m:t>
                    </m:r>
                  </m:oMath>
                </a14:m>
                <a:r>
                  <a:rPr lang="sk-SK" dirty="0"/>
                  <a:t> </a:t>
                </a:r>
                <a:endParaRPr lang="sk-SK" b="1" i="1" dirty="0"/>
              </a:p>
            </p:txBody>
          </p:sp>
        </mc:Choice>
        <mc:Fallback xmlns="">
          <p:sp>
            <p:nvSpPr>
              <p:cNvPr id="6" name="BlokText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229200"/>
                <a:ext cx="8856984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619" t="-3311" b="-9934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309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doc. Ing. Peter Obtulovič, CSc</a:t>
            </a:r>
            <a:endParaRPr lang="sk-SK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19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79512" y="332656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 Potom je možné definovať </a:t>
            </a:r>
            <a:r>
              <a:rPr lang="sk-SK" b="1" i="1" dirty="0"/>
              <a:t>funkciu prežitia (</a:t>
            </a:r>
            <a:r>
              <a:rPr lang="sk-SK" b="1" i="1" dirty="0" err="1"/>
              <a:t>survival</a:t>
            </a:r>
            <a:r>
              <a:rPr lang="sk-SK" b="1" i="1" dirty="0"/>
              <a:t> </a:t>
            </a:r>
            <a:r>
              <a:rPr lang="sk-SK" b="1" i="1" dirty="0" err="1"/>
              <a:t>function</a:t>
            </a:r>
            <a:r>
              <a:rPr lang="sk-SK" b="1" i="1" dirty="0"/>
              <a:t>: </a:t>
            </a:r>
            <a:r>
              <a:rPr lang="sk-SK" dirty="0"/>
              <a:t>tento názov je zaužívaný predovšetkým praktickými aplikáciami v teórii spoľahlivosti a v životnom poistení):  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072119"/>
              </p:ext>
            </p:extLst>
          </p:nvPr>
        </p:nvGraphicFramePr>
        <p:xfrm>
          <a:off x="2411760" y="978987"/>
          <a:ext cx="2736304" cy="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Equation" r:id="rId3" imgW="1777680" imgH="253800" progId="Equation.DSMT4">
                  <p:embed/>
                </p:oleObj>
              </mc:Choice>
              <mc:Fallback>
                <p:oleObj name="Equation" r:id="rId3" imgW="1777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760" y="978987"/>
                        <a:ext cx="2736304" cy="39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172400" y="9927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31.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79512" y="134076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</a:t>
            </a:r>
            <a:r>
              <a:rPr lang="sk-SK" b="1" i="1" dirty="0"/>
              <a:t>intenzitou úmrtnosti </a:t>
            </a:r>
            <a:r>
              <a:rPr lang="sk-SK" dirty="0"/>
              <a:t>(</a:t>
            </a:r>
            <a:r>
              <a:rPr lang="sk-SK" b="1" i="1" dirty="0"/>
              <a:t>hazard rate, mortality rate</a:t>
            </a:r>
            <a:r>
              <a:rPr lang="sk-SK" i="1" dirty="0"/>
              <a:t>)</a:t>
            </a:r>
            <a:r>
              <a:rPr lang="sk-SK" dirty="0"/>
              <a:t> </a:t>
            </a:r>
            <a:endParaRPr lang="sk-SK" b="1" i="1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015888"/>
              </p:ext>
            </p:extLst>
          </p:nvPr>
        </p:nvGraphicFramePr>
        <p:xfrm>
          <a:off x="2324674" y="1676265"/>
          <a:ext cx="3039414" cy="611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Equation" r:id="rId5" imgW="2209680" imgH="444240" progId="Equation.DSMT4">
                  <p:embed/>
                </p:oleObj>
              </mc:Choice>
              <mc:Fallback>
                <p:oleObj name="Equation" r:id="rId5" imgW="22096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24674" y="1676265"/>
                        <a:ext cx="3039414" cy="6113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172400" y="17101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BlokTextu 9"/>
              <p:cNvSpPr txBox="1"/>
              <p:nvPr/>
            </p:nvSpPr>
            <p:spPr>
              <a:xfrm>
                <a:off x="107504" y="2420888"/>
                <a:ext cx="878497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Namiesto parametrického odhadu hustoty pravdepodobnosti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</m:oMath>
                </a14:m>
                <a:r>
                  <a:rPr lang="sk-SK" dirty="0"/>
                  <a:t> sa v modeloch doby trvania parametricky odhaduje práve intenzita úmrtnosti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𝜆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</m:oMath>
                </a14:m>
                <a:r>
                  <a:rPr lang="sk-SK" dirty="0"/>
                  <a:t>, lebo medzi oboma nástrojmi existuje navzájom jednoznačný vzťah: </a:t>
                </a:r>
              </a:p>
            </p:txBody>
          </p:sp>
        </mc:Choice>
        <mc:Fallback xmlns="">
          <p:sp>
            <p:nvSpPr>
              <p:cNvPr id="10" name="BlokText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420888"/>
                <a:ext cx="8784976" cy="923330"/>
              </a:xfrm>
              <a:prstGeom prst="rect">
                <a:avLst/>
              </a:prstGeom>
              <a:blipFill rotWithShape="1">
                <a:blip r:embed="rId7"/>
                <a:stretch>
                  <a:fillRect l="-625" t="-3289" b="-921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430140"/>
              </p:ext>
            </p:extLst>
          </p:nvPr>
        </p:nvGraphicFramePr>
        <p:xfrm>
          <a:off x="971599" y="3358091"/>
          <a:ext cx="6524755" cy="718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8" imgW="4609800" imgH="507960" progId="Equation.DSMT4">
                  <p:embed/>
                </p:oleObj>
              </mc:Choice>
              <mc:Fallback>
                <p:oleObj name="Equation" r:id="rId8" imgW="460980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1599" y="3358091"/>
                        <a:ext cx="6524755" cy="7189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8244408" y="34290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33.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179512" y="4221088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aplikovanej ekonometrii sú obvyklé nasledovné voľby parametrického tvaru intenzity úmrtnosti: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79512" y="5085184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1. </a:t>
            </a:r>
            <a:r>
              <a:rPr lang="sk-SK" dirty="0" err="1"/>
              <a:t>Exponenciány</a:t>
            </a:r>
            <a:r>
              <a:rPr lang="sk-SK" dirty="0"/>
              <a:t> model doby trvania:</a:t>
            </a:r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532254"/>
              </p:ext>
            </p:extLst>
          </p:nvPr>
        </p:nvGraphicFramePr>
        <p:xfrm>
          <a:off x="3347864" y="5373216"/>
          <a:ext cx="1008112" cy="428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10" imgW="596880" imgH="253800" progId="Equation.DSMT4">
                  <p:embed/>
                </p:oleObj>
              </mc:Choice>
              <mc:Fallback>
                <p:oleObj name="Equation" r:id="rId10" imgW="5968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47864" y="5373216"/>
                        <a:ext cx="1008112" cy="428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BlokTextu 15"/>
              <p:cNvSpPr txBox="1"/>
              <p:nvPr/>
            </p:nvSpPr>
            <p:spPr>
              <a:xfrm>
                <a:off x="107504" y="5805264"/>
                <a:ext cx="89289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zodpovedá hustote pravdepodobnosti exponenciálneho rozdelenia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  <m:r>
                      <a:rPr lang="sk-SK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  <a:ea typeface="Cambria Math"/>
                      </a:rPr>
                      <m:t>exp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⁡(−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𝛾𝜏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sk-SK" dirty="0"/>
                  <a:t>, pričom 34. je konštantná funkcia času,</a:t>
                </a:r>
              </a:p>
            </p:txBody>
          </p:sp>
        </mc:Choice>
        <mc:Fallback xmlns="">
          <p:sp>
            <p:nvSpPr>
              <p:cNvPr id="16" name="BlokTextu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805264"/>
                <a:ext cx="8928992" cy="646331"/>
              </a:xfrm>
              <a:prstGeom prst="rect">
                <a:avLst/>
              </a:prstGeom>
              <a:blipFill rotWithShape="1">
                <a:blip r:embed="rId12"/>
                <a:stretch>
                  <a:fillRect l="-615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BlokTextu 16"/>
          <p:cNvSpPr txBox="1"/>
          <p:nvPr/>
        </p:nvSpPr>
        <p:spPr>
          <a:xfrm>
            <a:off x="8383961" y="525539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34.</a:t>
            </a:r>
          </a:p>
        </p:txBody>
      </p:sp>
    </p:spTree>
    <p:extLst>
      <p:ext uri="{BB962C8B-B14F-4D97-AF65-F5344CB8AC3E}">
        <p14:creationId xmlns:p14="http://schemas.microsoft.com/office/powerpoint/2010/main" val="105151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2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23528" y="476672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/>
              <a:t>Vysvetľované premenné v doposiaľ uvádzaných modeloch nadobúdali výhradne kvantitatívne spojité hodnoty.  V aplikovanej ekonometrii však môžu nadobúdať hodnoty, ktoré sú diskrétne či všeobecne kategoriálne a iné... .</a:t>
            </a:r>
          </a:p>
          <a:p>
            <a:endParaRPr lang="sk-SK" dirty="0"/>
          </a:p>
          <a:p>
            <a:pPr algn="just"/>
            <a:r>
              <a:rPr lang="sk-SK" dirty="0"/>
              <a:t>V tejto prednáške sa budeme venovať práve takýmto prípadom. Predtým si uvedieme stručnú klasifikáciu premenných práve poľa hodnôt ktoré môžu nadobúdať: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23528" y="2492896"/>
            <a:ext cx="8568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sk-SK" b="1" i="1" dirty="0"/>
              <a:t>Kvantitatívna (numerická, kardinálna</a:t>
            </a:r>
            <a:r>
              <a:rPr lang="sk-SK" b="1" dirty="0"/>
              <a:t>) </a:t>
            </a:r>
            <a:r>
              <a:rPr lang="sk-SK" dirty="0"/>
              <a:t>premenná (špeciálne sa môže jednať o </a:t>
            </a:r>
            <a:r>
              <a:rPr lang="sk-SK" b="1" i="1" dirty="0"/>
              <a:t>rozdielovú premennú</a:t>
            </a:r>
            <a:r>
              <a:rPr lang="sk-SK" dirty="0"/>
              <a:t>, pre ktoré ľubovoľné dve  hodnoty je možné určiť, o koľko je jedna hodnota väčšia ako druhá, resp. </a:t>
            </a:r>
            <a:r>
              <a:rPr lang="sk-SK" b="1" i="1" dirty="0"/>
              <a:t>podielovú premennú</a:t>
            </a:r>
            <a:r>
              <a:rPr lang="sk-SK" dirty="0"/>
              <a:t>, pre ktoré ľubovoľné dve hodnoty je možné určiť koľkokrát je jedna hodnota väčšia ako druhá):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sk-SK" b="1" i="1" dirty="0"/>
              <a:t>diskrétna</a:t>
            </a:r>
            <a:r>
              <a:rPr lang="sk-SK" dirty="0"/>
              <a:t>: môže nadobúdať len konečný (spočítateľný) počet hodnôt,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sk-SK" b="1" i="1" dirty="0"/>
              <a:t>spojitá</a:t>
            </a:r>
            <a:r>
              <a:rPr lang="sk-SK" dirty="0"/>
              <a:t>: môže nadobúdať ľubovoľné hodnoty z nejakého intervalu.</a:t>
            </a:r>
          </a:p>
          <a:p>
            <a:pPr marL="342900" indent="-342900" algn="just">
              <a:buAutoNum type="arabicPeriod" startAt="2"/>
            </a:pPr>
            <a:r>
              <a:rPr lang="sk-SK" b="1" i="1" dirty="0"/>
              <a:t>Kvalitatívne premenné</a:t>
            </a:r>
            <a:r>
              <a:rPr lang="sk-SK" dirty="0"/>
              <a:t> reprezentujúce určité kvalitatívne vlastnosti: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sk-SK" b="1" i="1" dirty="0"/>
              <a:t>nominálne</a:t>
            </a:r>
            <a:r>
              <a:rPr lang="sk-SK" dirty="0"/>
              <a:t>: pre jej ľubovoľné dve hodnoty je možné určiť len, či sú rovnaké alebo rôzne (napr.: typ vlastnenej nemovitosti,...),</a:t>
            </a:r>
            <a:endParaRPr lang="sk-SK" b="1" i="1" dirty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sk-SK" b="1" i="1" dirty="0"/>
              <a:t>ordinálne (poradové):</a:t>
            </a:r>
            <a:r>
              <a:rPr lang="sk-SK" dirty="0"/>
              <a:t> pre jej ľubovoľné dve hodnoty je možné stanoviť ich poradie (napr.: rating,...).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323528" y="5632217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i="1" dirty="0"/>
              <a:t>3.     Kategoriálne premenné: </a:t>
            </a:r>
            <a:r>
              <a:rPr lang="sk-SK" dirty="0"/>
              <a:t>je spoločné označenie pre diskrétne, nominálne a ordinálne      	(spojitú premennú je možné kategorizovať rozdelením jej hodnôt do intervalov):</a:t>
            </a:r>
            <a:endParaRPr lang="sk-SK" b="1" i="1" dirty="0"/>
          </a:p>
        </p:txBody>
      </p:sp>
    </p:spTree>
    <p:extLst>
      <p:ext uri="{BB962C8B-B14F-4D97-AF65-F5344CB8AC3E}">
        <p14:creationId xmlns:p14="http://schemas.microsoft.com/office/powerpoint/2010/main" val="2260684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doc. Ing. Peter Obtulovič, CSc</a:t>
            </a:r>
            <a:endParaRPr lang="sk-SK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20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2. </a:t>
            </a:r>
            <a:r>
              <a:rPr lang="sk-SK" dirty="0" err="1"/>
              <a:t>Weibullov</a:t>
            </a:r>
            <a:r>
              <a:rPr lang="sk-SK" dirty="0"/>
              <a:t> model doby trvania: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7081"/>
              </p:ext>
            </p:extLst>
          </p:nvPr>
        </p:nvGraphicFramePr>
        <p:xfrm>
          <a:off x="2555776" y="629289"/>
          <a:ext cx="1872208" cy="534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3" imgW="888840" imgH="253800" progId="Equation.DSMT4">
                  <p:embed/>
                </p:oleObj>
              </mc:Choice>
              <mc:Fallback>
                <p:oleObj name="Equation" r:id="rId3" imgW="8888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776" y="629289"/>
                        <a:ext cx="1872208" cy="534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028384" y="623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BlokTextu 6"/>
              <p:cNvSpPr txBox="1"/>
              <p:nvPr/>
            </p:nvSpPr>
            <p:spPr>
              <a:xfrm>
                <a:off x="107504" y="1124744"/>
                <a:ext cx="88569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zodpovedá  hustote pravdepodobnosti </a:t>
                </a:r>
                <a:r>
                  <a:rPr lang="sk-SK" dirty="0" err="1"/>
                  <a:t>Weibullovho</a:t>
                </a:r>
                <a:r>
                  <a:rPr lang="sk-SK" dirty="0"/>
                  <a:t> rozdelenia 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  <m:r>
                      <a:rPr lang="sk-SK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/>
                            <a:ea typeface="Cambria Math"/>
                          </a:rPr>
                          <m:t>𝛼𝛾𝜏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m:rPr>
                        <m:sty m:val="p"/>
                      </m:rPr>
                      <a:rPr lang="sk-SK" b="0" i="0" smtClean="0">
                        <a:latin typeface="Cambria Math"/>
                        <a:ea typeface="Cambria Math"/>
                      </a:rPr>
                      <m:t>exp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⁡(−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𝛾</m:t>
                    </m:r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sup>
                    </m:sSup>
                    <m:r>
                      <a:rPr lang="sk-SK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sk-SK" dirty="0"/>
                  <a:t> , pričom 35. je rastúca (resp. klesajúca) funkcia času pre 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sk-SK" i="1" smtClean="0">
                        <a:latin typeface="Cambria Math"/>
                        <a:ea typeface="Cambria Math"/>
                      </a:rPr>
                      <m:t>&gt;1</m:t>
                    </m:r>
                  </m:oMath>
                </a14:m>
                <a:r>
                  <a:rPr lang="sk-SK" dirty="0"/>
                  <a:t> , (resp.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sk-SK" i="1" smtClean="0">
                        <a:latin typeface="Cambria Math"/>
                        <a:ea typeface="Cambria Math"/>
                      </a:rPr>
                      <m:t>&lt;1)</m:t>
                    </m:r>
                  </m:oMath>
                </a14:m>
                <a:r>
                  <a:rPr lang="sk-SK" dirty="0"/>
                  <a:t>, </a:t>
                </a:r>
              </a:p>
            </p:txBody>
          </p:sp>
        </mc:Choice>
        <mc:Fallback xmlns="">
          <p:sp>
            <p:nvSpPr>
              <p:cNvPr id="7" name="BlokText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124744"/>
                <a:ext cx="8856984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619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BlokTextu 7"/>
          <p:cNvSpPr txBox="1"/>
          <p:nvPr/>
        </p:nvSpPr>
        <p:spPr>
          <a:xfrm>
            <a:off x="179512" y="198884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3. </a:t>
            </a:r>
            <a:r>
              <a:rPr lang="sk-SK" dirty="0" err="1"/>
              <a:t>Logaritmico</a:t>
            </a:r>
            <a:r>
              <a:rPr lang="sk-SK" dirty="0"/>
              <a:t> – normálny model doby trvania: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954434"/>
              </p:ext>
            </p:extLst>
          </p:nvPr>
        </p:nvGraphicFramePr>
        <p:xfrm>
          <a:off x="1979712" y="2420888"/>
          <a:ext cx="45098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6" imgW="2641320" imgH="457200" progId="Equation.DSMT4">
                  <p:embed/>
                </p:oleObj>
              </mc:Choice>
              <mc:Fallback>
                <p:oleObj name="Equation" r:id="rId6" imgW="2641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79712" y="2420888"/>
                        <a:ext cx="4509864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8128229" y="240867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BlokTextu 10"/>
              <p:cNvSpPr txBox="1"/>
              <p:nvPr/>
            </p:nvSpPr>
            <p:spPr>
              <a:xfrm>
                <a:off x="251520" y="3140968"/>
                <a:ext cx="8496944" cy="669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zodpovedá hustote pravdepodobnosti </a:t>
                </a:r>
                <a:r>
                  <a:rPr lang="sk-SK" dirty="0" err="1"/>
                  <a:t>logaritmico</a:t>
                </a:r>
                <a:r>
                  <a:rPr lang="sk-SK" dirty="0"/>
                  <a:t> – normálneho rozdelenia (t.j.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k-SK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k-SK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lang="sk-SK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k-SK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sk-SK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func>
                  </m:oMath>
                </a14:m>
                <a:r>
                  <a:rPr lang="sk-SK" dirty="0"/>
                  <a:t> má rozdelenie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𝑁</m:t>
                    </m:r>
                    <m:r>
                      <a:rPr lang="sk-SK" b="0" i="1" smtClean="0">
                        <a:latin typeface="Cambria Math"/>
                      </a:rPr>
                      <m:t>(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,</m:t>
                    </m:r>
                    <m:sSup>
                      <m:sSup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/>
                        <a:ea typeface="Cambria Math"/>
                      </a:rPr>
                      <m:t>))</m:t>
                    </m:r>
                  </m:oMath>
                </a14:m>
                <a:r>
                  <a:rPr lang="sk-SK" dirty="0"/>
                  <a:t>, pričom 36. je najprv rastúca potom klesajúca funkcia času.</a:t>
                </a:r>
              </a:p>
            </p:txBody>
          </p:sp>
        </mc:Choice>
        <mc:Fallback xmlns="">
          <p:sp>
            <p:nvSpPr>
              <p:cNvPr id="11" name="BlokText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140968"/>
                <a:ext cx="8496944" cy="669992"/>
              </a:xfrm>
              <a:prstGeom prst="rect">
                <a:avLst/>
              </a:prstGeom>
              <a:blipFill rotWithShape="1">
                <a:blip r:embed="rId8"/>
                <a:stretch>
                  <a:fillRect l="-574" t="-4545" b="-10000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BlokTextu 11"/>
          <p:cNvSpPr txBox="1"/>
          <p:nvPr/>
        </p:nvSpPr>
        <p:spPr>
          <a:xfrm>
            <a:off x="251520" y="414908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4. Model doby trvania s proporcionálnou intenzitou úmrtnosti (</a:t>
            </a:r>
            <a:r>
              <a:rPr lang="sk-SK" dirty="0" err="1"/>
              <a:t>proporcial</a:t>
            </a:r>
            <a:r>
              <a:rPr lang="sk-SK" dirty="0"/>
              <a:t> hazard model):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484321"/>
              </p:ext>
            </p:extLst>
          </p:nvPr>
        </p:nvGraphicFramePr>
        <p:xfrm>
          <a:off x="3059832" y="4518412"/>
          <a:ext cx="2028532" cy="494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9" imgW="1041120" imgH="253800" progId="Equation.DSMT4">
                  <p:embed/>
                </p:oleObj>
              </mc:Choice>
              <mc:Fallback>
                <p:oleObj name="Equation" r:id="rId9" imgW="1041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59832" y="4518412"/>
                        <a:ext cx="2028532" cy="4947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BlokTextu 13"/>
          <p:cNvSpPr txBox="1"/>
          <p:nvPr/>
        </p:nvSpPr>
        <p:spPr>
          <a:xfrm>
            <a:off x="8379839" y="45184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37.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BlokTextu 14"/>
              <p:cNvSpPr txBox="1"/>
              <p:nvPr/>
            </p:nvSpPr>
            <p:spPr>
              <a:xfrm>
                <a:off x="323528" y="5085184"/>
                <a:ext cx="864096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bázická intenzita úmrtnosti </a:t>
                </a:r>
                <a14:m>
                  <m:oMath xmlns:m="http://schemas.openxmlformats.org/officeDocument/2006/math">
                    <m:r>
                      <a:rPr lang="sk-SK" i="1" smtClean="0">
                        <a:latin typeface="Cambria Math"/>
                        <a:ea typeface="Cambria Math"/>
                      </a:rPr>
                      <m:t>𝜆</m:t>
                    </m:r>
                    <m:d>
                      <m:dPr>
                        <m:ctrlPr>
                          <a:rPr lang="sk-SK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sk-SK" b="0" i="1" smtClean="0">
                            <a:latin typeface="Cambria Math"/>
                            <a:ea typeface="Cambria Math"/>
                          </a:rPr>
                          <m:t>𝜏</m:t>
                        </m:r>
                      </m:e>
                    </m:d>
                    <m:r>
                      <a:rPr lang="sk-SK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sk-SK" dirty="0"/>
                  <a:t>nezávisí na 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sk-SK" dirty="0"/>
                  <a:t> a je obvykle normovaná tak, aby vektor regresorov </a:t>
                </a:r>
                <a:r>
                  <a:rPr lang="sk-SK" b="1" dirty="0"/>
                  <a:t>x</a:t>
                </a:r>
                <a:r>
                  <a:rPr lang="sk-SK" baseline="-25000" dirty="0"/>
                  <a:t>t</a:t>
                </a:r>
                <a:r>
                  <a:rPr lang="sk-SK" dirty="0"/>
                  <a:t>  nemusel zahŕňať </a:t>
                </a:r>
                <a:r>
                  <a:rPr lang="sk-SK" dirty="0" err="1"/>
                  <a:t>intercept</a:t>
                </a:r>
                <a:r>
                  <a:rPr lang="sk-SK" dirty="0"/>
                  <a:t>. Tento model po zlogaritmovaní je model lineárny v parametroch</a:t>
                </a:r>
                <a:endParaRPr lang="sk-SK" b="1" baseline="-25000" dirty="0"/>
              </a:p>
            </p:txBody>
          </p:sp>
        </mc:Choice>
        <mc:Fallback xmlns="">
          <p:sp>
            <p:nvSpPr>
              <p:cNvPr id="15" name="BlokTextu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5085184"/>
                <a:ext cx="8640960" cy="923330"/>
              </a:xfrm>
              <a:prstGeom prst="rect">
                <a:avLst/>
              </a:prstGeom>
              <a:blipFill rotWithShape="1">
                <a:blip r:embed="rId11"/>
                <a:stretch>
                  <a:fillRect l="-564" t="-3289" r="-564" b="-921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96705"/>
              </p:ext>
            </p:extLst>
          </p:nvPr>
        </p:nvGraphicFramePr>
        <p:xfrm>
          <a:off x="3010674" y="5881513"/>
          <a:ext cx="2137389" cy="38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12" imgW="1422360" imgH="253800" progId="Equation.DSMT4">
                  <p:embed/>
                </p:oleObj>
              </mc:Choice>
              <mc:Fallback>
                <p:oleObj name="Equation" r:id="rId12" imgW="1422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10674" y="5881513"/>
                        <a:ext cx="2137389" cy="381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BlokTextu 16"/>
          <p:cNvSpPr txBox="1"/>
          <p:nvPr/>
        </p:nvSpPr>
        <p:spPr>
          <a:xfrm>
            <a:off x="8379839" y="57646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38.</a:t>
            </a:r>
          </a:p>
        </p:txBody>
      </p:sp>
    </p:spTree>
    <p:extLst>
      <p:ext uri="{BB962C8B-B14F-4D97-AF65-F5344CB8AC3E}">
        <p14:creationId xmlns:p14="http://schemas.microsoft.com/office/powerpoint/2010/main" val="1965987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doc. Ing. Peter Obtulovič, CSc</a:t>
            </a:r>
            <a:endParaRPr lang="sk-SK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21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07504" y="332656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je prirodzene z tohto dôvodu obľúbeným modelom doby trvania v ekonometrických aplikáciách. Pre jeho funkciu prežitia platí: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440614"/>
              </p:ext>
            </p:extLst>
          </p:nvPr>
        </p:nvGraphicFramePr>
        <p:xfrm>
          <a:off x="2339752" y="1009656"/>
          <a:ext cx="2088232" cy="49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3" imgW="1168200" imgH="279360" progId="Equation.DSMT4">
                  <p:embed/>
                </p:oleObj>
              </mc:Choice>
              <mc:Fallback>
                <p:oleObj name="Equation" r:id="rId3" imgW="1168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1009656"/>
                        <a:ext cx="2088232" cy="49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956376" y="96535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39.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251520" y="170080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/>
              <a:t>Početnostná vysvetľujúca premenná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107504" y="2492896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/>
              <a:t>Ako posledný budeme uvažovať prípad, kedy vysvetľovaná premenná má početnostný charakter t.j. vyjadruje počet (početnosť) prípadov, (napr. počet uskutočnených obchodov, počet uzavretých zmlúv, počet nahlásených poistných udalostí....). V ekonometrii sa v tomto prípade hovorí o </a:t>
            </a:r>
            <a:r>
              <a:rPr lang="sk-SK" b="1" i="1" dirty="0" err="1"/>
              <a:t>početnostných</a:t>
            </a:r>
            <a:r>
              <a:rPr lang="sk-SK" b="1" i="1" dirty="0"/>
              <a:t> modeloch (</a:t>
            </a:r>
            <a:r>
              <a:rPr lang="sk-SK" b="1" i="1" dirty="0" err="1"/>
              <a:t>count</a:t>
            </a:r>
            <a:r>
              <a:rPr lang="sk-SK" b="1" i="1" dirty="0"/>
              <a:t> </a:t>
            </a:r>
            <a:r>
              <a:rPr lang="sk-SK" b="1" i="1" dirty="0" err="1"/>
              <a:t>models</a:t>
            </a:r>
            <a:r>
              <a:rPr lang="sk-SK" b="1" i="1" dirty="0"/>
              <a:t>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BlokTextu 8"/>
              <p:cNvSpPr txBox="1"/>
              <p:nvPr/>
            </p:nvSpPr>
            <p:spPr>
              <a:xfrm>
                <a:off x="107504" y="3933056"/>
                <a:ext cx="89289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Pre modely tohto typu je spoločná špecifikácia (podmienenej) strednej hodnoty </a:t>
                </a:r>
                <a14:m>
                  <m:oMath xmlns:m="http://schemas.openxmlformats.org/officeDocument/2006/math">
                    <m:r>
                      <a:rPr lang="sk-SK" b="0" i="1" smtClean="0">
                        <a:latin typeface="Cambria Math"/>
                      </a:rPr>
                      <m:t>𝑚</m:t>
                    </m:r>
                    <m:r>
                      <a:rPr lang="sk-SK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sk-SK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1" i="1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sk-SK" b="1" i="1" smtClean="0">
                            <a:latin typeface="Cambria Math"/>
                          </a:rPr>
                          <m:t>𝒕</m:t>
                        </m:r>
                      </m:sub>
                    </m:sSub>
                    <m:r>
                      <a:rPr lang="sk-SK" b="1" i="1" smtClean="0">
                        <a:latin typeface="Cambria Math"/>
                        <a:ea typeface="Cambria Math"/>
                      </a:rPr>
                      <m:t>𝜷</m:t>
                    </m:r>
                    <m:r>
                      <a:rPr lang="sk-SK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sk-SK" dirty="0"/>
                  <a:t> </a:t>
                </a:r>
                <a:r>
                  <a:rPr lang="sk-SK" dirty="0" err="1"/>
                  <a:t>početnostnej</a:t>
                </a:r>
                <a:r>
                  <a:rPr lang="sk-SK" dirty="0"/>
                  <a:t> vysvetľovanej premennej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k-S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k-SK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sk-SK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sk-SK" dirty="0"/>
                  <a:t> v tvare:</a:t>
                </a:r>
              </a:p>
            </p:txBody>
          </p:sp>
        </mc:Choice>
        <mc:Fallback xmlns="">
          <p:sp>
            <p:nvSpPr>
              <p:cNvPr id="9" name="BlokText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933056"/>
                <a:ext cx="8928992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615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787416"/>
              </p:ext>
            </p:extLst>
          </p:nvPr>
        </p:nvGraphicFramePr>
        <p:xfrm>
          <a:off x="2936138" y="4586202"/>
          <a:ext cx="2880484" cy="498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6" imgW="1612800" imgH="279360" progId="Equation.DSMT4">
                  <p:embed/>
                </p:oleObj>
              </mc:Choice>
              <mc:Fallback>
                <p:oleObj name="Equation" r:id="rId6" imgW="16128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36138" y="4586202"/>
                        <a:ext cx="2880484" cy="4989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7956376" y="4603435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BlokTextu 11"/>
              <p:cNvSpPr txBox="1"/>
              <p:nvPr/>
            </p:nvSpPr>
            <p:spPr>
              <a:xfrm>
                <a:off x="107504" y="5229200"/>
                <a:ext cx="87849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</a:t>
                </a:r>
                <a:r>
                  <a:rPr lang="sk-SK" b="1" dirty="0"/>
                  <a:t>x</a:t>
                </a:r>
                <a:r>
                  <a:rPr lang="sk-SK" baseline="-25000" dirty="0"/>
                  <a:t>t </a:t>
                </a:r>
                <a:r>
                  <a:rPr lang="sk-SK" dirty="0"/>
                  <a:t>je vektor regresorov a </a:t>
                </a:r>
                <a14:m>
                  <m:oMath xmlns:m="http://schemas.openxmlformats.org/officeDocument/2006/math">
                    <m:r>
                      <a:rPr lang="sk-SK" b="1" i="1" smtClean="0">
                        <a:latin typeface="Cambria Math"/>
                        <a:ea typeface="Cambria Math"/>
                      </a:rPr>
                      <m:t>𝜷</m:t>
                    </m:r>
                    <m:r>
                      <a:rPr lang="sk-SK" b="1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sk-SK" b="1" baseline="-25000" dirty="0"/>
                  <a:t> </a:t>
                </a:r>
                <a:r>
                  <a:rPr lang="sk-SK" dirty="0"/>
                  <a:t>je vektor odhadovaných parametrov (ML- metódou). V aplikovanej ekonometrii sa najčastejšie  aplikujú  nasledujúce </a:t>
                </a:r>
                <a:r>
                  <a:rPr lang="sk-SK" dirty="0" err="1"/>
                  <a:t>početnostné</a:t>
                </a:r>
                <a:r>
                  <a:rPr lang="sk-SK" dirty="0"/>
                  <a:t> modely obvykle označované podľa pravdepodobnostného rozdelenia </a:t>
                </a:r>
                <a:r>
                  <a:rPr lang="sk-SK" dirty="0" err="1"/>
                  <a:t>početnostnej</a:t>
                </a:r>
                <a:r>
                  <a:rPr lang="sk-SK" dirty="0"/>
                  <a:t> vysvetľujúcej premennej (</a:t>
                </a:r>
                <a:r>
                  <a:rPr lang="sk-SK" b="1" i="1" dirty="0"/>
                  <a:t>celočíselné, nezáporné hodnoty</a:t>
                </a:r>
                <a:r>
                  <a:rPr lang="sk-SK" dirty="0"/>
                  <a:t>).</a:t>
                </a:r>
                <a:endParaRPr lang="sk-SK" b="1" baseline="-25000" dirty="0"/>
              </a:p>
            </p:txBody>
          </p:sp>
        </mc:Choice>
        <mc:Fallback xmlns="">
          <p:sp>
            <p:nvSpPr>
              <p:cNvPr id="12" name="BlokTextu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229200"/>
                <a:ext cx="8784976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625" t="-2538" b="-7107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892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22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79512" y="26064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1. </a:t>
            </a:r>
            <a:r>
              <a:rPr lang="sk-SK" b="1" dirty="0"/>
              <a:t>Poissonov početnostný model</a:t>
            </a:r>
            <a:r>
              <a:rPr lang="sk-SK" dirty="0"/>
              <a:t>, vysvetľovaná premenná ( početnosť) má Poissonove rozdelenie s podmienenými pravdepodobnosťami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989826"/>
              </p:ext>
            </p:extLst>
          </p:nvPr>
        </p:nvGraphicFramePr>
        <p:xfrm>
          <a:off x="2483767" y="915578"/>
          <a:ext cx="2583711" cy="64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3" imgW="1739880" imgH="431640" progId="Equation.DSMT4">
                  <p:embed/>
                </p:oleObj>
              </mc:Choice>
              <mc:Fallback>
                <p:oleObj name="Equation" r:id="rId3" imgW="17398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3767" y="915578"/>
                        <a:ext cx="2583711" cy="641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024166" y="906979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41.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61134" y="1956466"/>
            <a:ext cx="8564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2. </a:t>
            </a:r>
            <a:r>
              <a:rPr lang="sk-SK" b="1" dirty="0"/>
              <a:t>Negatívny binomický početnostný model</a:t>
            </a:r>
            <a:r>
              <a:rPr lang="sk-SK" dirty="0"/>
              <a:t>, vysvetľovaná premenná má negatívne binomické rozdelenie s podmienkou:       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012820"/>
              </p:ext>
            </p:extLst>
          </p:nvPr>
        </p:nvGraphicFramePr>
        <p:xfrm>
          <a:off x="1979712" y="2625191"/>
          <a:ext cx="4183413" cy="457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5" imgW="2552400" imgH="279360" progId="Equation.DSMT4">
                  <p:embed/>
                </p:oleObj>
              </mc:Choice>
              <mc:Fallback>
                <p:oleObj name="Equation" r:id="rId5" imgW="25524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79712" y="2625191"/>
                        <a:ext cx="4183413" cy="457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172400" y="260884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BlokTextu 9"/>
              <p:cNvSpPr txBox="1"/>
              <p:nvPr/>
            </p:nvSpPr>
            <p:spPr>
              <a:xfrm>
                <a:off x="269165" y="3238371"/>
                <a:ext cx="856473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</a:t>
                </a:r>
                <a:r>
                  <a:rPr lang="sk-SK" i="1" dirty="0"/>
                  <a:t>v </a:t>
                </a:r>
                <a:r>
                  <a:rPr lang="sk-SK" dirty="0"/>
                  <a:t>je parameter, miera presahu rozptylu nad strednou hodnotou, ktorý je nutné odhadnúť spolu s parametrami </a:t>
                </a:r>
                <a14:m>
                  <m:oMath xmlns:m="http://schemas.openxmlformats.org/officeDocument/2006/math">
                    <m:r>
                      <a:rPr lang="sk-SK" b="1" i="1" smtClean="0">
                        <a:latin typeface="Cambria Math"/>
                        <a:ea typeface="Cambria Math"/>
                      </a:rPr>
                      <m:t>𝜷</m:t>
                    </m:r>
                  </m:oMath>
                </a14:m>
                <a:r>
                  <a:rPr lang="sk-SK" b="1" i="1" dirty="0"/>
                  <a:t>  </a:t>
                </a:r>
                <a:r>
                  <a:rPr lang="sk-SK" dirty="0"/>
                  <a:t>pomocou ML- metódy </a:t>
                </a:r>
              </a:p>
            </p:txBody>
          </p:sp>
        </mc:Choice>
        <mc:Fallback xmlns="">
          <p:sp>
            <p:nvSpPr>
              <p:cNvPr id="10" name="BlokText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65" y="3238371"/>
                <a:ext cx="8564734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569" t="-4717" b="-14151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BlokTextu 10"/>
          <p:cNvSpPr txBox="1"/>
          <p:nvPr/>
        </p:nvSpPr>
        <p:spPr>
          <a:xfrm>
            <a:off x="323528" y="4509120"/>
            <a:ext cx="8564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3. Ďalšie modely (podmienené softvérovým riešením –napr. exponenciálne rozdelenie, normálne rozdelenie... )</a:t>
            </a:r>
          </a:p>
        </p:txBody>
      </p:sp>
    </p:spTree>
    <p:extLst>
      <p:ext uri="{BB962C8B-B14F-4D97-AF65-F5344CB8AC3E}">
        <p14:creationId xmlns:p14="http://schemas.microsoft.com/office/powerpoint/2010/main" val="112043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3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332656"/>
            <a:ext cx="8784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Arial" pitchFamily="34" charset="0"/>
              <a:buChar char="•"/>
            </a:pPr>
            <a:r>
              <a:rPr lang="sk-SK" b="1" i="1" dirty="0"/>
              <a:t>binárne (dichotomické, alternatívne)</a:t>
            </a:r>
            <a:r>
              <a:rPr lang="sk-SK" dirty="0"/>
              <a:t>: môže nadobudnúť len dve obmeny (kategórie),  špeciálne sa môže jednať o symetrické premenné, kedy obe kategórie  majú rovnakú dôležitosť, alebo asymetrické premenné, kedy obe kategórie majú rôznu dôležitosť (napr.: klient má úver,...),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sk-SK" b="1" i="1" dirty="0"/>
              <a:t>multinomické (množné, viackategoriálne): </a:t>
            </a:r>
            <a:r>
              <a:rPr lang="sk-SK" dirty="0"/>
              <a:t>môže nadobudnúť viac ako len dve obmeny (kategórie).</a:t>
            </a:r>
            <a:endParaRPr lang="sk-SK" b="1" i="1" dirty="0"/>
          </a:p>
        </p:txBody>
      </p:sp>
      <p:sp>
        <p:nvSpPr>
          <p:cNvPr id="5" name="BlokTextu 4"/>
          <p:cNvSpPr txBox="1"/>
          <p:nvPr/>
        </p:nvSpPr>
        <p:spPr>
          <a:xfrm>
            <a:off x="107504" y="2276872"/>
            <a:ext cx="87129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Uvedieme najčastejšie používané vysvetľované  premenné v aplikovaných ekonometrických modeloch:</a:t>
            </a:r>
          </a:p>
          <a:p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Binárna vysvetľovaná premenná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Ordinálna vysvetľovaná premenná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Cenzurovaná vysvetľovaná premenná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Useknutá vysvetľovaná premenná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Vysvetľovaná premenná vyjadrujúca dobu trvania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i="1" dirty="0"/>
              <a:t>Početnostná vysvetľovaná premenná</a:t>
            </a:r>
            <a:r>
              <a:rPr lang="sk-S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198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4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23528" y="404664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/>
              <a:t>Binárna vysvetľovaná premenná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79512" y="1124744"/>
            <a:ext cx="87129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dirty="0"/>
              <a:t>Jednou z najčastejšie sa vyskytujúcich diskrétnych vysvetľovaných premenných je </a:t>
            </a:r>
            <a:r>
              <a:rPr lang="sk-SK" i="1" dirty="0"/>
              <a:t>binárna vysvetľovaná premenná (binary depedent variable</a:t>
            </a:r>
            <a:r>
              <a:rPr lang="sk-SK" dirty="0"/>
              <a:t>), nadobúdajúca len dve obmeny (kategórie). Môže to byť 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sk-SK" dirty="0"/>
              <a:t>priamo </a:t>
            </a:r>
            <a:r>
              <a:rPr lang="sk-SK" i="1" dirty="0"/>
              <a:t>dummy</a:t>
            </a:r>
            <a:r>
              <a:rPr lang="sk-SK" dirty="0"/>
              <a:t> premenná modelujúca výskyt daného javu 1, neprítomnosť daného javu 0,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sk-SK" dirty="0"/>
              <a:t>alebo premenná vyjadrujúca výber jednej z dvoch alternatív.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algn="just"/>
            <a:r>
              <a:rPr lang="sk-SK" dirty="0"/>
              <a:t>Pretože pravá strana modelu vysvetľujúceho túto binárnu premennú je rovnaká ako v prípade (klasického) lineárneho modelu, vzniká kľúčový problém, </a:t>
            </a:r>
            <a:r>
              <a:rPr lang="sk-SK" i="1" dirty="0">
                <a:solidFill>
                  <a:srgbClr val="FF0000"/>
                </a:solidFill>
              </a:rPr>
              <a:t>ako vôbec takýto model s binárnou vysvetľovanou  premennou správne interpretovať</a:t>
            </a:r>
            <a:r>
              <a:rPr lang="sk-SK" dirty="0"/>
              <a:t>.  Obvykle sa využívajú pravdepodobnostné interpretácie vzťahu medzi individuálnymi hodnotami vysvetľujúcich faktorov a pravdepodobnosťou výskytu javu popisovaného binárnou premennou.</a:t>
            </a:r>
          </a:p>
          <a:p>
            <a:pPr algn="just"/>
            <a:r>
              <a:rPr lang="sk-SK" dirty="0"/>
              <a:t>Predpokladajme hodnoty vysvetľovanej premennej        , ktorá je binárna s hodnotami 1 ak došlo k výskytu sledovaného javu a 0 ak nedošlo k výskytu sledovaného javu. Zápis zodpovedajúceho </a:t>
            </a:r>
            <a:r>
              <a:rPr lang="sk-SK" b="1" dirty="0"/>
              <a:t>pravdepodobnostného modelu </a:t>
            </a:r>
            <a:r>
              <a:rPr lang="sk-SK" dirty="0"/>
              <a:t>je potom: 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422879"/>
              </p:ext>
            </p:extLst>
          </p:nvPr>
        </p:nvGraphicFramePr>
        <p:xfrm>
          <a:off x="5148064" y="4437112"/>
          <a:ext cx="275131" cy="380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" name="Equation" r:id="rId3" imgW="164880" imgH="228600" progId="Equation.DSMT4">
                  <p:embed/>
                </p:oleObj>
              </mc:Choice>
              <mc:Fallback>
                <p:oleObj name="Equation" r:id="rId3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48064" y="4437112"/>
                        <a:ext cx="275131" cy="3809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661753"/>
              </p:ext>
            </p:extLst>
          </p:nvPr>
        </p:nvGraphicFramePr>
        <p:xfrm>
          <a:off x="1259631" y="5517232"/>
          <a:ext cx="271011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Equation" r:id="rId5" imgW="1752480" imgH="279360" progId="Equation.DSMT4">
                  <p:embed/>
                </p:oleObj>
              </mc:Choice>
              <mc:Fallback>
                <p:oleObj name="Equation" r:id="rId5" imgW="1752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9631" y="5517232"/>
                        <a:ext cx="2710119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180167"/>
              </p:ext>
            </p:extLst>
          </p:nvPr>
        </p:nvGraphicFramePr>
        <p:xfrm>
          <a:off x="4644008" y="5517231"/>
          <a:ext cx="1080120" cy="330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" name="Equation" r:id="rId7" imgW="622080" imgH="190440" progId="Equation.DSMT4">
                  <p:embed/>
                </p:oleObj>
              </mc:Choice>
              <mc:Fallback>
                <p:oleObj name="Equation" r:id="rId7" imgW="62208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44008" y="5517231"/>
                        <a:ext cx="1080120" cy="3306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8028384" y="54452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1.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826212"/>
              </p:ext>
            </p:extLst>
          </p:nvPr>
        </p:nvGraphicFramePr>
        <p:xfrm>
          <a:off x="1259632" y="5970014"/>
          <a:ext cx="2383854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1" name="Equation" r:id="rId9" imgW="1587240" imgH="279360" progId="Equation.DSMT4">
                  <p:embed/>
                </p:oleObj>
              </mc:Choice>
              <mc:Fallback>
                <p:oleObj name="Equation" r:id="rId9" imgW="1587240" imgH="27936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970014"/>
                        <a:ext cx="2383854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98786"/>
              </p:ext>
            </p:extLst>
          </p:nvPr>
        </p:nvGraphicFramePr>
        <p:xfrm>
          <a:off x="4644008" y="5877272"/>
          <a:ext cx="108108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Equation" r:id="rId11" imgW="622080" imgH="190440" progId="Equation.DSMT4">
                  <p:embed/>
                </p:oleObj>
              </mc:Choice>
              <mc:Fallback>
                <p:oleObj name="Equation" r:id="rId11" imgW="622080" imgH="19044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5877272"/>
                        <a:ext cx="108108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8033902" y="58145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31763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5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79512" y="332656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F(.)  </a:t>
            </a:r>
            <a:r>
              <a:rPr lang="sk-SK" dirty="0"/>
              <a:t>je vhodná pravdepodobnostná distribučná funkcia. Ak je na viac táto distribučná funkcia symetrická (napr. u normálneho rozdelenia) zjednoduší sa do tvaru: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603170"/>
              </p:ext>
            </p:extLst>
          </p:nvPr>
        </p:nvGraphicFramePr>
        <p:xfrm>
          <a:off x="1475656" y="1008236"/>
          <a:ext cx="55213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1" name="Equation" r:id="rId3" imgW="3568680" imgH="279360" progId="Equation.DSMT4">
                  <p:embed/>
                </p:oleObj>
              </mc:Choice>
              <mc:Fallback>
                <p:oleObj name="Equation" r:id="rId3" imgW="3568680" imgH="27936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008236"/>
                        <a:ext cx="552132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956376" y="99099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79512" y="1628800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Je možné uviesť rôzne modelové interpretácie predchádzajúceho zápisu:</a:t>
            </a:r>
          </a:p>
          <a:p>
            <a:endParaRPr lang="sk-SK" dirty="0"/>
          </a:p>
          <a:p>
            <a:pPr marL="342900" indent="-342900">
              <a:buAutoNum type="arabicPeriod"/>
            </a:pPr>
            <a:r>
              <a:rPr lang="sk-SK" dirty="0"/>
              <a:t>Prvý z nich používa nepozorovateľnú latentnú premennú        previazanú s regresormi              </a:t>
            </a:r>
          </a:p>
          <a:p>
            <a:r>
              <a:rPr lang="sk-SK" dirty="0"/>
              <a:t>       lineárnym modelom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46586"/>
              </p:ext>
            </p:extLst>
          </p:nvPr>
        </p:nvGraphicFramePr>
        <p:xfrm>
          <a:off x="5868144" y="2132856"/>
          <a:ext cx="332092" cy="42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" name="Equation" r:id="rId5" imgW="177480" imgH="228600" progId="Equation.DSMT4">
                  <p:embed/>
                </p:oleObj>
              </mc:Choice>
              <mc:Fallback>
                <p:oleObj name="Equation" r:id="rId5" imgW="177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68144" y="2132856"/>
                        <a:ext cx="332092" cy="42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839203"/>
              </p:ext>
            </p:extLst>
          </p:nvPr>
        </p:nvGraphicFramePr>
        <p:xfrm>
          <a:off x="8511355" y="2132856"/>
          <a:ext cx="309117" cy="428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11355" y="2132856"/>
                        <a:ext cx="309117" cy="428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03512"/>
              </p:ext>
            </p:extLst>
          </p:nvPr>
        </p:nvGraphicFramePr>
        <p:xfrm>
          <a:off x="2290763" y="2828925"/>
          <a:ext cx="13954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" name="Equation" r:id="rId9" imgW="787320" imgH="241200" progId="Equation.DSMT4">
                  <p:embed/>
                </p:oleObj>
              </mc:Choice>
              <mc:Fallback>
                <p:oleObj name="Equation" r:id="rId9" imgW="7873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90763" y="2828925"/>
                        <a:ext cx="1395412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7956376" y="270892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4.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467544" y="335699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u</a:t>
            </a:r>
            <a:r>
              <a:rPr lang="sk-SK" i="1" baseline="-25000" dirty="0"/>
              <a:t>t</a:t>
            </a:r>
            <a:r>
              <a:rPr lang="sk-SK" i="1" dirty="0"/>
              <a:t> </a:t>
            </a:r>
            <a:r>
              <a:rPr lang="sk-SK" dirty="0"/>
              <a:t>sú náhodné poruchy s nulovou strednou hodnotou.  Vysvetľovaná premenná </a:t>
            </a:r>
            <a:r>
              <a:rPr lang="sk-SK" i="1" dirty="0"/>
              <a:t>y</a:t>
            </a:r>
            <a:r>
              <a:rPr lang="sk-SK" dirty="0"/>
              <a:t> je binárna s hodnotami 1 a 0 podľa toho, či je latentná premenná       nad alebo pod nulovým prahom: 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083476"/>
              </p:ext>
            </p:extLst>
          </p:nvPr>
        </p:nvGraphicFramePr>
        <p:xfrm>
          <a:off x="6372200" y="3577873"/>
          <a:ext cx="3333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5" name="Equation" r:id="rId11" imgW="177480" imgH="228600" progId="Equation.DSMT4">
                  <p:embed/>
                </p:oleObj>
              </mc:Choice>
              <mc:Fallback>
                <p:oleObj name="Equation" r:id="rId11" imgW="177480" imgH="22860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3577873"/>
                        <a:ext cx="333375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585833"/>
              </p:ext>
            </p:extLst>
          </p:nvPr>
        </p:nvGraphicFramePr>
        <p:xfrm>
          <a:off x="2339752" y="4365104"/>
          <a:ext cx="2016224" cy="773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6" name="Equation" r:id="rId13" imgW="1257120" imgH="482400" progId="Equation.DSMT4">
                  <p:embed/>
                </p:oleObj>
              </mc:Choice>
              <mc:Fallback>
                <p:oleObj name="Equation" r:id="rId13" imgW="12571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39752" y="4365104"/>
                        <a:ext cx="2016224" cy="773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BlokTextu 14"/>
          <p:cNvSpPr txBox="1"/>
          <p:nvPr/>
        </p:nvSpPr>
        <p:spPr>
          <a:xfrm>
            <a:off x="8028384" y="428032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5.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467544" y="537321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Potom zrejme platí:</a:t>
            </a:r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939196"/>
              </p:ext>
            </p:extLst>
          </p:nvPr>
        </p:nvGraphicFramePr>
        <p:xfrm>
          <a:off x="323528" y="5661248"/>
          <a:ext cx="6286501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7" name="Equation" r:id="rId15" imgW="4063680" imgH="279360" progId="Equation.DSMT4">
                  <p:embed/>
                </p:oleObj>
              </mc:Choice>
              <mc:Fallback>
                <p:oleObj name="Equation" r:id="rId15" imgW="4063680" imgH="27936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661248"/>
                        <a:ext cx="6286501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BlokTextu 17"/>
          <p:cNvSpPr txBox="1"/>
          <p:nvPr/>
        </p:nvSpPr>
        <p:spPr>
          <a:xfrm>
            <a:off x="8100392" y="554985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4056784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6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07504" y="260648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F(.) </a:t>
            </a:r>
            <a:r>
              <a:rPr lang="sk-SK" dirty="0"/>
              <a:t>sa teraz interpretuje ako distribučná funkcia náhodnej poruchy </a:t>
            </a:r>
            <a:r>
              <a:rPr lang="sk-SK" i="1" dirty="0"/>
              <a:t>u</a:t>
            </a:r>
            <a:r>
              <a:rPr lang="sk-SK" dirty="0"/>
              <a:t> modelu (4.). Voľba nulovej úrovne prahu nie je podstatná, ak model (4.) obsahuje úrovňovú konštantu (intercept).</a:t>
            </a:r>
            <a:endParaRPr lang="sk-SK" i="1" dirty="0"/>
          </a:p>
        </p:txBody>
      </p:sp>
      <p:sp>
        <p:nvSpPr>
          <p:cNvPr id="5" name="BlokTextu 4"/>
          <p:cNvSpPr txBox="1"/>
          <p:nvPr/>
        </p:nvSpPr>
        <p:spPr>
          <a:xfrm>
            <a:off x="107504" y="1196752"/>
            <a:ext cx="89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2. Druhá možná interpretácia  je založená na tom, že: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63277"/>
              </p:ext>
            </p:extLst>
          </p:nvPr>
        </p:nvGraphicFramePr>
        <p:xfrm>
          <a:off x="251519" y="1700808"/>
          <a:ext cx="6022487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Equation" r:id="rId3" imgW="4673520" imgH="279360" progId="Equation.DSMT4">
                  <p:embed/>
                </p:oleObj>
              </mc:Choice>
              <mc:Fallback>
                <p:oleObj name="Equation" r:id="rId3" imgW="46735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19" y="1700808"/>
                        <a:ext cx="6022487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BlokTextu 6"/>
          <p:cNvSpPr txBox="1"/>
          <p:nvPr/>
        </p:nvSpPr>
        <p:spPr>
          <a:xfrm>
            <a:off x="8187208" y="156608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7.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179512" y="227687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takže 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927143"/>
              </p:ext>
            </p:extLst>
          </p:nvPr>
        </p:nvGraphicFramePr>
        <p:xfrm>
          <a:off x="1691680" y="2645068"/>
          <a:ext cx="2524582" cy="49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Equation" r:id="rId5" imgW="1422360" imgH="279360" progId="Equation.DSMT4">
                  <p:embed/>
                </p:oleObj>
              </mc:Choice>
              <mc:Fallback>
                <p:oleObj name="Equation" r:id="rId5" imgW="14223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91680" y="2645068"/>
                        <a:ext cx="2524582" cy="49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8339608" y="3983286"/>
            <a:ext cx="402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9.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179512" y="3356992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teraz náhodná porucha predstavuje odchýlku binárnej premennej y od jej podmienenej strednej hodnoty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998823"/>
              </p:ext>
            </p:extLst>
          </p:nvPr>
        </p:nvGraphicFramePr>
        <p:xfrm>
          <a:off x="1475655" y="4003322"/>
          <a:ext cx="5146315" cy="433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Equation" r:id="rId7" imgW="3314520" imgH="279360" progId="Equation.DSMT4">
                  <p:embed/>
                </p:oleObj>
              </mc:Choice>
              <mc:Fallback>
                <p:oleObj name="Equation" r:id="rId7" imgW="33145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75655" y="4003322"/>
                        <a:ext cx="5146315" cy="433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8339608" y="2717304"/>
            <a:ext cx="402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8.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79512" y="4797152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3.  Keby sme ponechali model priamo v tvare:</a:t>
            </a:r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157053"/>
              </p:ext>
            </p:extLst>
          </p:nvPr>
        </p:nvGraphicFramePr>
        <p:xfrm>
          <a:off x="2555775" y="5301208"/>
          <a:ext cx="146416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Equation" r:id="rId9" imgW="774360" imgH="228600" progId="Equation.DSMT4">
                  <p:embed/>
                </p:oleObj>
              </mc:Choice>
              <mc:Fallback>
                <p:oleObj name="Equation" r:id="rId9" imgW="774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55775" y="5301208"/>
                        <a:ext cx="1464163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BlokTextu 15"/>
          <p:cNvSpPr txBox="1"/>
          <p:nvPr/>
        </p:nvSpPr>
        <p:spPr>
          <a:xfrm>
            <a:off x="323528" y="580526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vzhľadom k nulovej strednej hodnote náhodnej poruchy použili interpretáciu</a:t>
            </a:r>
          </a:p>
        </p:txBody>
      </p:sp>
    </p:spTree>
    <p:extLst>
      <p:ext uri="{BB962C8B-B14F-4D97-AF65-F5344CB8AC3E}">
        <p14:creationId xmlns:p14="http://schemas.microsoft.com/office/powerpoint/2010/main" val="57251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7</a:t>
            </a:fld>
            <a:endParaRPr lang="sk-SK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897845"/>
              </p:ext>
            </p:extLst>
          </p:nvPr>
        </p:nvGraphicFramePr>
        <p:xfrm>
          <a:off x="611559" y="294680"/>
          <a:ext cx="5483325" cy="438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" name="Equation" r:id="rId3" imgW="3174840" imgH="253800" progId="Equation.DSMT4">
                  <p:embed/>
                </p:oleObj>
              </mc:Choice>
              <mc:Fallback>
                <p:oleObj name="Equation" r:id="rId3" imgW="31748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59" y="294680"/>
                        <a:ext cx="5483325" cy="438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251520" y="908720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 interpretácii je nutné pridať apriórne obmedzenie                        .  Z tohto dôvodu sa tento postup nepoužíva. </a:t>
            </a:r>
          </a:p>
          <a:p>
            <a:r>
              <a:rPr lang="sk-SK" dirty="0"/>
              <a:t>Čo sa týka </a:t>
            </a:r>
            <a:r>
              <a:rPr lang="sk-SK" b="1" dirty="0"/>
              <a:t>interpretácie jednotlivých parametrov       </a:t>
            </a:r>
            <a:r>
              <a:rPr lang="sk-SK" dirty="0"/>
              <a:t>,  nemôžeme ich stotožniť s marginálnymi vplyvmi príslušného regresora na vysvetľovanú premennú, ako je to bežné v lineárnom modeli. Na druhej strane ale platí :  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034710"/>
              </p:ext>
            </p:extLst>
          </p:nvPr>
        </p:nvGraphicFramePr>
        <p:xfrm>
          <a:off x="5292080" y="908720"/>
          <a:ext cx="1008112" cy="342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Equation" r:id="rId5" imgW="672840" imgH="228600" progId="Equation.DSMT4">
                  <p:embed/>
                </p:oleObj>
              </mc:Choice>
              <mc:Fallback>
                <p:oleObj name="Equation" r:id="rId5" imgW="672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92080" y="908720"/>
                        <a:ext cx="1008112" cy="342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800001"/>
              </p:ext>
            </p:extLst>
          </p:nvPr>
        </p:nvGraphicFramePr>
        <p:xfrm>
          <a:off x="5004048" y="1447977"/>
          <a:ext cx="288032" cy="398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04048" y="1447977"/>
                        <a:ext cx="288032" cy="3988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661554"/>
              </p:ext>
            </p:extLst>
          </p:nvPr>
        </p:nvGraphicFramePr>
        <p:xfrm>
          <a:off x="1763688" y="2386048"/>
          <a:ext cx="3756016" cy="68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9" imgW="2654280" imgH="482400" progId="Equation.DSMT4">
                  <p:embed/>
                </p:oleObj>
              </mc:Choice>
              <mc:Fallback>
                <p:oleObj name="Equation" r:id="rId9" imgW="26542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63688" y="2386048"/>
                        <a:ext cx="3756016" cy="68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7884368" y="238604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10.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23528" y="3140968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f(.) </a:t>
            </a:r>
            <a:r>
              <a:rPr lang="sk-SK" dirty="0"/>
              <a:t>je hustota pravdepodobnosti zodpovedajúca distribučnej funkcii</a:t>
            </a:r>
            <a:r>
              <a:rPr lang="sk-SK" i="1" dirty="0"/>
              <a:t>  F(.)</a:t>
            </a:r>
            <a:r>
              <a:rPr lang="sk-SK" dirty="0"/>
              <a:t>. Odtiaľ potom platí:</a:t>
            </a:r>
            <a:endParaRPr lang="sk-SK" i="1" dirty="0"/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326722"/>
              </p:ext>
            </p:extLst>
          </p:nvPr>
        </p:nvGraphicFramePr>
        <p:xfrm>
          <a:off x="2123728" y="3645023"/>
          <a:ext cx="1584176" cy="1584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11" imgW="1104840" imgH="939600" progId="Equation.DSMT4">
                  <p:embed/>
                </p:oleObj>
              </mc:Choice>
              <mc:Fallback>
                <p:oleObj name="Equation" r:id="rId11" imgW="11048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23728" y="3645023"/>
                        <a:ext cx="1584176" cy="1584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7884368" y="40050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11.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251520" y="530120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takže pomer marginálnych vplyvov regresorov je možné nájsť ako pomer  parametrov zodpovedajúcich týmto regresorom. </a:t>
            </a:r>
          </a:p>
        </p:txBody>
      </p:sp>
    </p:spTree>
    <p:extLst>
      <p:ext uri="{BB962C8B-B14F-4D97-AF65-F5344CB8AC3E}">
        <p14:creationId xmlns:p14="http://schemas.microsoft.com/office/powerpoint/2010/main" val="2818739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8</a:t>
            </a:fld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467544" y="40466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Niekedy sa tento pomer označuje ako </a:t>
            </a:r>
            <a:r>
              <a:rPr lang="sk-SK" b="1" dirty="0">
                <a:solidFill>
                  <a:srgbClr val="FF0000"/>
                </a:solidFill>
              </a:rPr>
              <a:t>preferenčný pomer, (pomer šancí, odds ratio</a:t>
            </a:r>
            <a:r>
              <a:rPr lang="sk-SK" dirty="0"/>
              <a:t>) ktorý relatívne oceňuje preferenciu voľby hodnoty 1 pred voľbou hodnoty 0: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797681"/>
              </p:ext>
            </p:extLst>
          </p:nvPr>
        </p:nvGraphicFramePr>
        <p:xfrm>
          <a:off x="1835696" y="1484784"/>
          <a:ext cx="4328493" cy="840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Equation" r:id="rId3" imgW="2616120" imgH="507960" progId="Equation.DSMT4">
                  <p:embed/>
                </p:oleObj>
              </mc:Choice>
              <mc:Fallback>
                <p:oleObj name="Equation" r:id="rId3" imgW="261612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696" y="1484784"/>
                        <a:ext cx="4328493" cy="840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956376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12.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251520" y="2492896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Predchádzajúce vzťahy musia byť v praktických aplikáciách odhadnuteľné, preto sa za F(.) aplikujú distribučné funkcie len niektorých vybraných pravdepodobnostných rozdelení. Podľa toho sa potom rozlišujú nasledujúce modely: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323528" y="357301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1. </a:t>
            </a:r>
            <a:r>
              <a:rPr lang="sk-SK" b="1" dirty="0"/>
              <a:t>Probit</a:t>
            </a:r>
            <a:r>
              <a:rPr lang="sk-SK" dirty="0"/>
              <a:t>: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72257"/>
              </p:ext>
            </p:extLst>
          </p:nvPr>
        </p:nvGraphicFramePr>
        <p:xfrm>
          <a:off x="1475656" y="3573016"/>
          <a:ext cx="48926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" name="Equation" r:id="rId5" imgW="3162240" imgH="279360" progId="Equation.DSMT4">
                  <p:embed/>
                </p:oleObj>
              </mc:Choice>
              <mc:Fallback>
                <p:oleObj name="Equation" r:id="rId5" imgW="3162240" imgH="27936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573016"/>
                        <a:ext cx="48926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7956376" y="35426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13.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95536" y="4077072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je založený na distribučnej funkcii normovaného normálneho rozdelenia N(0,1).</a:t>
            </a:r>
          </a:p>
        </p:txBody>
      </p:sp>
      <p:sp>
        <p:nvSpPr>
          <p:cNvPr id="12" name="BlokTextu 11"/>
          <p:cNvSpPr txBox="1"/>
          <p:nvPr/>
        </p:nvSpPr>
        <p:spPr>
          <a:xfrm>
            <a:off x="459349" y="450912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2</a:t>
            </a:r>
            <a:r>
              <a:rPr lang="sk-SK" b="1" dirty="0"/>
              <a:t>. Logit</a:t>
            </a:r>
            <a:r>
              <a:rPr lang="sk-SK" dirty="0"/>
              <a:t>: 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82358"/>
              </p:ext>
            </p:extLst>
          </p:nvPr>
        </p:nvGraphicFramePr>
        <p:xfrm>
          <a:off x="1485900" y="4368800"/>
          <a:ext cx="48736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9" name="Equation" r:id="rId7" imgW="3149280" imgH="419040" progId="Equation.DSMT4">
                  <p:embed/>
                </p:oleObj>
              </mc:Choice>
              <mc:Fallback>
                <p:oleObj name="Equation" r:id="rId7" imgW="31492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368800"/>
                        <a:ext cx="487362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BlokTextu 13"/>
          <p:cNvSpPr txBox="1"/>
          <p:nvPr/>
        </p:nvSpPr>
        <p:spPr>
          <a:xfrm>
            <a:off x="7956376" y="445564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14.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323529" y="5013176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je založený na distribučnej funkcii logistického rozdelenia a obvykle dáva veľmi podobné výsledky ako predchádzajúci probitový model (hustota pravdepodobnosti logistického rozdelenia má tvar                            a jeho preferenčný pomer (12.) je              </a:t>
            </a:r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65180"/>
              </p:ext>
            </p:extLst>
          </p:nvPr>
        </p:nvGraphicFramePr>
        <p:xfrm>
          <a:off x="3563888" y="5505716"/>
          <a:ext cx="124460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0" name="Equation" r:id="rId9" imgW="1244520" imgH="304560" progId="Equation.DSMT4">
                  <p:embed/>
                </p:oleObj>
              </mc:Choice>
              <mc:Fallback>
                <p:oleObj name="Equation" r:id="rId9" imgW="12445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3888" y="5505716"/>
                        <a:ext cx="1244600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014629"/>
              </p:ext>
            </p:extLst>
          </p:nvPr>
        </p:nvGraphicFramePr>
        <p:xfrm>
          <a:off x="7956376" y="5581454"/>
          <a:ext cx="816075" cy="347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1" name="Equation" r:id="rId11" imgW="596880" imgH="253800" progId="Equation.DSMT4">
                  <p:embed/>
                </p:oleObj>
              </mc:Choice>
              <mc:Fallback>
                <p:oleObj name="Equation" r:id="rId11" imgW="5968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56376" y="5581454"/>
                        <a:ext cx="816075" cy="347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032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doc. Ing. Peter Obtulovič, CSc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10255-A349-40EE-9248-BB4888DEACE2}" type="slidenum">
              <a:rPr lang="sk-SK" smtClean="0"/>
              <a:t>9</a:t>
            </a:fld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251520" y="404664"/>
            <a:ext cx="1192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3. </a:t>
            </a:r>
            <a:r>
              <a:rPr lang="sk-SK" b="1" dirty="0"/>
              <a:t>Gompit</a:t>
            </a:r>
            <a:r>
              <a:rPr lang="sk-SK" dirty="0"/>
              <a:t>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873"/>
              </p:ext>
            </p:extLst>
          </p:nvPr>
        </p:nvGraphicFramePr>
        <p:xfrm>
          <a:off x="1547664" y="352792"/>
          <a:ext cx="61499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5" name="Equation" r:id="rId3" imgW="3974760" imgH="304560" progId="Equation.DSMT4">
                  <p:embed/>
                </p:oleObj>
              </mc:Choice>
              <mc:Fallback>
                <p:oleObj name="Equation" r:id="rId3" imgW="3974760" imgH="304560" progId="Equation.DSMT4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52792"/>
                        <a:ext cx="61499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8186762" y="4046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15.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251520" y="908720"/>
            <a:ext cx="84392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je založená na distribučnej funkcie extremálneho rozdelenie typu I (toto Gumbelovo rozdelenie sa využíva pre modelovanie chovania extremálnych hodnôt a na rozdiel od normálneho a logistického rozdelenia je nesymetrické s nenulovou šikmosťou).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251520" y="2132856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Odhad parametrov príslušného modelu s binárnou vysvetľovanou premennou sa väčšinou vykonávajú </a:t>
            </a:r>
            <a:r>
              <a:rPr lang="sk-SK" b="1" i="1" dirty="0"/>
              <a:t>ML – metódou (metóda maximálnej vierohodnosti, ML – metóda, Maximum </a:t>
            </a:r>
            <a:r>
              <a:rPr lang="sk-SK" b="1" i="1" dirty="0" err="1"/>
              <a:t>Likelihood</a:t>
            </a:r>
            <a:r>
              <a:rPr lang="sk-SK" b="1" i="1" dirty="0"/>
              <a:t>). </a:t>
            </a:r>
            <a:r>
              <a:rPr lang="sk-SK" dirty="0"/>
              <a:t>Príslušná vierohodnostná funkcia má tvar: </a:t>
            </a:r>
          </a:p>
          <a:p>
            <a:r>
              <a:rPr lang="sk-SK" dirty="0"/>
              <a:t> 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956848"/>
              </p:ext>
            </p:extLst>
          </p:nvPr>
        </p:nvGraphicFramePr>
        <p:xfrm>
          <a:off x="1763688" y="3117284"/>
          <a:ext cx="4464496" cy="61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6" name="Equation" r:id="rId5" imgW="3111480" imgH="431640" progId="Equation.DSMT4">
                  <p:embed/>
                </p:oleObj>
              </mc:Choice>
              <mc:Fallback>
                <p:oleObj name="Equation" r:id="rId5" imgW="3111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3117284"/>
                        <a:ext cx="4464496" cy="619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179512" y="3933056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Kvalita odhadnutých modelov s binárnou vysvetľovanou premennou sa často posudzuje pomocou tzv. McFaddenovov koeficient                     ktorý je analógiou koeficientu determinácie: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956279"/>
              </p:ext>
            </p:extLst>
          </p:nvPr>
        </p:nvGraphicFramePr>
        <p:xfrm>
          <a:off x="2771800" y="4741698"/>
          <a:ext cx="1800200" cy="703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" name="Equation" r:id="rId7" imgW="1104840" imgH="431640" progId="Equation.DSMT4">
                  <p:embed/>
                </p:oleObj>
              </mc:Choice>
              <mc:Fallback>
                <p:oleObj name="Equation" r:id="rId7" imgW="11048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71800" y="4741698"/>
                        <a:ext cx="1800200" cy="7035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179512" y="544522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L</a:t>
            </a:r>
            <a:r>
              <a:rPr lang="sk-SK" i="1" baseline="-25000" dirty="0"/>
              <a:t>U</a:t>
            </a:r>
            <a:r>
              <a:rPr lang="sk-SK" dirty="0"/>
              <a:t> je maximálna hodnota logaritmickej vierohodnostnej funkcie 16. a</a:t>
            </a:r>
            <a:r>
              <a:rPr lang="sk-SK" i="1" dirty="0"/>
              <a:t> L</a:t>
            </a:r>
            <a:r>
              <a:rPr lang="sk-SK" i="1" baseline="-25000" dirty="0"/>
              <a:t>R</a:t>
            </a:r>
            <a:r>
              <a:rPr lang="sk-SK" i="1" dirty="0"/>
              <a:t> </a:t>
            </a:r>
            <a:r>
              <a:rPr lang="sk-SK" dirty="0"/>
              <a:t>je maximálna hodnota tej istej funkcie pri platnosti obmedzení 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852732"/>
              </p:ext>
            </p:extLst>
          </p:nvPr>
        </p:nvGraphicFramePr>
        <p:xfrm>
          <a:off x="6012160" y="5754191"/>
          <a:ext cx="1512168" cy="29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8" name="Equation" r:id="rId9" imgW="1002960" imgH="228600" progId="Equation.DSMT4">
                  <p:embed/>
                </p:oleObj>
              </mc:Choice>
              <mc:Fallback>
                <p:oleObj name="Equation" r:id="rId9" imgW="1002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12160" y="5754191"/>
                        <a:ext cx="1512168" cy="295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232528"/>
              </p:ext>
            </p:extLst>
          </p:nvPr>
        </p:nvGraphicFramePr>
        <p:xfrm>
          <a:off x="4144550" y="4225222"/>
          <a:ext cx="782892" cy="354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9" name="Equation" r:id="rId11" imgW="533160" imgH="241200" progId="Equation.DSMT4">
                  <p:embed/>
                </p:oleObj>
              </mc:Choice>
              <mc:Fallback>
                <p:oleObj name="Equation" r:id="rId11" imgW="533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44550" y="4225222"/>
                        <a:ext cx="782892" cy="354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dĺžnik 15"/>
          <p:cNvSpPr/>
          <p:nvPr/>
        </p:nvSpPr>
        <p:spPr>
          <a:xfrm>
            <a:off x="8229438" y="3268390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16.</a:t>
            </a:r>
          </a:p>
        </p:txBody>
      </p:sp>
      <p:sp>
        <p:nvSpPr>
          <p:cNvPr id="17" name="Obdĺžnik 16"/>
          <p:cNvSpPr/>
          <p:nvPr/>
        </p:nvSpPr>
        <p:spPr>
          <a:xfrm>
            <a:off x="8272114" y="4856386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17.</a:t>
            </a:r>
          </a:p>
        </p:txBody>
      </p:sp>
    </p:spTree>
    <p:extLst>
      <p:ext uri="{BB962C8B-B14F-4D97-AF65-F5344CB8AC3E}">
        <p14:creationId xmlns:p14="http://schemas.microsoft.com/office/powerpoint/2010/main" val="2440249903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2733</Words>
  <Application>Microsoft Office PowerPoint</Application>
  <PresentationFormat>On-screen Show (4:3)</PresentationFormat>
  <Paragraphs>208</Paragraphs>
  <Slides>22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 Math</vt:lpstr>
      <vt:lpstr>Motív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po</dc:creator>
  <cp:lastModifiedBy>Jozef Palkovič</cp:lastModifiedBy>
  <cp:revision>89</cp:revision>
  <dcterms:created xsi:type="dcterms:W3CDTF">2011-11-05T11:01:37Z</dcterms:created>
  <dcterms:modified xsi:type="dcterms:W3CDTF">2019-05-29T13:10:28Z</dcterms:modified>
</cp:coreProperties>
</file>