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7" r:id="rId5"/>
    <p:sldId id="261" r:id="rId6"/>
    <p:sldId id="262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8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040888-BCD8-411D-A52F-96574B4A3FF7}" v="4" dt="2019-01-30T13:39:33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15" autoAdjust="0"/>
  </p:normalViewPr>
  <p:slideViewPr>
    <p:cSldViewPr>
      <p:cViewPr varScale="1">
        <p:scale>
          <a:sx n="78" d="100"/>
          <a:sy n="78" d="100"/>
        </p:scale>
        <p:origin x="13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zef Palkovič" userId="a5708088-50b2-418d-906d-f501a2896727" providerId="ADAL" clId="{E6040888-BCD8-411D-A52F-96574B4A3FF7}"/>
    <pc:docChg chg="modSld">
      <pc:chgData name="Jozef Palkovič" userId="a5708088-50b2-418d-906d-f501a2896727" providerId="ADAL" clId="{E6040888-BCD8-411D-A52F-96574B4A3FF7}" dt="2019-01-30T13:39:33.949" v="3" actId="1076"/>
      <pc:docMkLst>
        <pc:docMk/>
      </pc:docMkLst>
      <pc:sldChg chg="modSp">
        <pc:chgData name="Jozef Palkovič" userId="a5708088-50b2-418d-906d-f501a2896727" providerId="ADAL" clId="{E6040888-BCD8-411D-A52F-96574B4A3FF7}" dt="2019-01-30T12:47:02.910" v="1" actId="1076"/>
        <pc:sldMkLst>
          <pc:docMk/>
          <pc:sldMk cId="3648397863" sldId="260"/>
        </pc:sldMkLst>
        <pc:picChg chg="mod">
          <ac:chgData name="Jozef Palkovič" userId="a5708088-50b2-418d-906d-f501a2896727" providerId="ADAL" clId="{E6040888-BCD8-411D-A52F-96574B4A3FF7}" dt="2019-01-30T12:47:02.910" v="1" actId="1076"/>
          <ac:picMkLst>
            <pc:docMk/>
            <pc:sldMk cId="3648397863" sldId="260"/>
            <ac:picMk id="5122" creationId="{00000000-0000-0000-0000-000000000000}"/>
          </ac:picMkLst>
        </pc:picChg>
      </pc:sldChg>
      <pc:sldChg chg="modSp">
        <pc:chgData name="Jozef Palkovič" userId="a5708088-50b2-418d-906d-f501a2896727" providerId="ADAL" clId="{E6040888-BCD8-411D-A52F-96574B4A3FF7}" dt="2019-01-30T12:38:37.671" v="0" actId="1036"/>
        <pc:sldMkLst>
          <pc:docMk/>
          <pc:sldMk cId="2115462746" sldId="261"/>
        </pc:sldMkLst>
        <pc:picChg chg="mod">
          <ac:chgData name="Jozef Palkovič" userId="a5708088-50b2-418d-906d-f501a2896727" providerId="ADAL" clId="{E6040888-BCD8-411D-A52F-96574B4A3FF7}" dt="2019-01-30T12:38:37.671" v="0" actId="1036"/>
          <ac:picMkLst>
            <pc:docMk/>
            <pc:sldMk cId="2115462746" sldId="261"/>
            <ac:picMk id="2051" creationId="{00000000-0000-0000-0000-000000000000}"/>
          </ac:picMkLst>
        </pc:picChg>
      </pc:sldChg>
      <pc:sldChg chg="modSp">
        <pc:chgData name="Jozef Palkovič" userId="a5708088-50b2-418d-906d-f501a2896727" providerId="ADAL" clId="{E6040888-BCD8-411D-A52F-96574B4A3FF7}" dt="2019-01-30T13:39:33.949" v="3" actId="1076"/>
        <pc:sldMkLst>
          <pc:docMk/>
          <pc:sldMk cId="459022905" sldId="266"/>
        </pc:sldMkLst>
        <pc:picChg chg="mod">
          <ac:chgData name="Jozef Palkovič" userId="a5708088-50b2-418d-906d-f501a2896727" providerId="ADAL" clId="{E6040888-BCD8-411D-A52F-96574B4A3FF7}" dt="2019-01-30T13:39:33.949" v="3" actId="1076"/>
          <ac:picMkLst>
            <pc:docMk/>
            <pc:sldMk cId="459022905" sldId="266"/>
            <ac:picMk id="7173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66D23-89F9-4171-B874-90D02AEF7C93}" type="datetimeFigureOut">
              <a:rPr lang="sk-SK" smtClean="0"/>
              <a:t>30.01.2019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889EE-4C89-4D6E-8FE0-398FBAEC57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63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CF03-8028-47DB-83AF-A3D0896CCD9D}" type="datetime1">
              <a:rPr lang="sk-SK" smtClean="0"/>
              <a:t>30.01.2019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63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F7E4-E0DF-4C1F-B867-67CCF3CB1C30}" type="datetime1">
              <a:rPr lang="sk-SK" smtClean="0"/>
              <a:t>30.01.2019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429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231F-E723-4206-A6A6-A2C06B87FFB9}" type="datetime1">
              <a:rPr lang="sk-SK" smtClean="0"/>
              <a:t>30.01.2019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205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625-F7FC-4CF7-8A1F-241DF5858EBD}" type="datetime1">
              <a:rPr lang="sk-SK" smtClean="0"/>
              <a:t>30.01.2019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685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A2EF-765A-4AC0-A7F8-C42CFEF2FD7B}" type="datetime1">
              <a:rPr lang="sk-SK" smtClean="0"/>
              <a:t>30.01.2019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797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ED56-4FDB-4C08-8691-D2BC944EF6EC}" type="datetime1">
              <a:rPr lang="sk-SK" smtClean="0"/>
              <a:t>30.01.2019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717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9D35-CF7F-4F62-B996-86A85B355733}" type="datetime1">
              <a:rPr lang="sk-SK" smtClean="0"/>
              <a:t>30.01.2019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154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C713-8262-4861-87F9-8DF1E9F5E9D0}" type="datetime1">
              <a:rPr lang="sk-SK" smtClean="0"/>
              <a:t>30.01.2019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624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DB4F-7E1E-480A-8F10-8EDF28872726}" type="datetime1">
              <a:rPr lang="sk-SK" smtClean="0"/>
              <a:t>30.01.2019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945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BAEC-742A-4A92-9514-69439D7D44EB}" type="datetime1">
              <a:rPr lang="sk-SK" smtClean="0"/>
              <a:t>30.01.2019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477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BAAB-AD39-4E2F-AD3D-0E1417DC1094}" type="datetime1">
              <a:rPr lang="sk-SK" smtClean="0"/>
              <a:t>30.01.2019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071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77742-3094-4646-86C6-C1A884C64874}" type="datetime1">
              <a:rPr lang="sk-SK" smtClean="0"/>
              <a:t>30.01.2019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C3159-915B-4474-8F1D-4932CBEC70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214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wmf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971600" y="249289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>
                <a:latin typeface="+mj-lt"/>
              </a:rPr>
              <a:t>Analýza panelových dát</a:t>
            </a:r>
            <a:endParaRPr lang="sk-SK" sz="3600" dirty="0">
              <a:latin typeface="+mj-lt"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68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10</a:t>
            </a:fld>
            <a:endParaRPr lang="sk-S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5" y="174503"/>
            <a:ext cx="8784976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7884368" y="2492896"/>
            <a:ext cx="10081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4499992" y="2060848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4499992" y="198419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3.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7884368" y="24928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8.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5668"/>
            <a:ext cx="79928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7884368" y="37170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9.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94961"/>
            <a:ext cx="849694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ĺžnik 7"/>
          <p:cNvSpPr/>
          <p:nvPr/>
        </p:nvSpPr>
        <p:spPr>
          <a:xfrm>
            <a:off x="2987824" y="4941168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2987824" y="486451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45583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11</a:t>
            </a:fld>
            <a:endParaRPr lang="sk-S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424936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1619672" y="404664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1619672" y="26334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9.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55998"/>
            <a:ext cx="6572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28092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8028384" y="14847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10.</a:t>
            </a:r>
          </a:p>
        </p:txBody>
      </p:sp>
      <p:sp>
        <p:nvSpPr>
          <p:cNvPr id="6" name="Obdĺžnik 5"/>
          <p:cNvSpPr/>
          <p:nvPr/>
        </p:nvSpPr>
        <p:spPr>
          <a:xfrm>
            <a:off x="2051720" y="2708920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10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2051720" y="25745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10.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42" y="5242122"/>
            <a:ext cx="35623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8208404" y="55172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11.</a:t>
            </a:r>
          </a:p>
        </p:txBody>
      </p:sp>
    </p:spTree>
    <p:extLst>
      <p:ext uri="{BB962C8B-B14F-4D97-AF65-F5344CB8AC3E}">
        <p14:creationId xmlns:p14="http://schemas.microsoft.com/office/powerpoint/2010/main" val="3038087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12</a:t>
            </a:fld>
            <a:endParaRPr lang="sk-SK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572000" y="764704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4716016" y="65204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11.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39903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136904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09516"/>
            <a:ext cx="6210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7884368" y="415863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12.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8" y="4725144"/>
            <a:ext cx="819187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02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13</a:t>
            </a:fld>
            <a:endParaRPr lang="sk-SK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9125"/>
            <a:ext cx="7992888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372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14</a:t>
            </a:fld>
            <a:endParaRPr lang="sk-S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7668344" y="2204864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7812360" y="212821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12.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8068"/>
            <a:ext cx="3672408" cy="42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0184"/>
            <a:ext cx="8136904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15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15</a:t>
            </a:fld>
            <a:endParaRPr lang="sk-SK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" y="332656"/>
            <a:ext cx="8746132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7668344" y="3140968"/>
            <a:ext cx="7200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7812360" y="31409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13.</a:t>
            </a:r>
          </a:p>
        </p:txBody>
      </p:sp>
      <p:sp>
        <p:nvSpPr>
          <p:cNvPr id="5" name="Obdĺžnik 4"/>
          <p:cNvSpPr/>
          <p:nvPr/>
        </p:nvSpPr>
        <p:spPr>
          <a:xfrm>
            <a:off x="539552" y="980728"/>
            <a:ext cx="64087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835696" y="692696"/>
            <a:ext cx="6768752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1862291" y="659867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nazývaný podľa autora </a:t>
            </a:r>
            <a:r>
              <a:rPr lang="sk-SK" sz="1600" b="1" dirty="0" err="1">
                <a:latin typeface="Times New Roman" pitchFamily="18" charset="0"/>
                <a:cs typeface="Times New Roman" pitchFamily="18" charset="0"/>
              </a:rPr>
              <a:t>Hausmanov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 test.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797152"/>
            <a:ext cx="8523539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ĺžnik 7"/>
          <p:cNvSpPr/>
          <p:nvPr/>
        </p:nvSpPr>
        <p:spPr>
          <a:xfrm>
            <a:off x="3491880" y="5373216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3563888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13.</a:t>
            </a:r>
          </a:p>
        </p:txBody>
      </p:sp>
    </p:spTree>
    <p:extLst>
      <p:ext uri="{BB962C8B-B14F-4D97-AF65-F5344CB8AC3E}">
        <p14:creationId xmlns:p14="http://schemas.microsoft.com/office/powerpoint/2010/main" val="329933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16</a:t>
            </a:fld>
            <a:endParaRPr lang="sk-SK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871296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7524328" y="3861048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752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17</a:t>
            </a:fld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179512" y="260648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Breusch</a:t>
            </a:r>
            <a:r>
              <a:rPr lang="sk-SK" b="1" dirty="0"/>
              <a:t> </a:t>
            </a:r>
            <a:r>
              <a:rPr lang="sk-SK" dirty="0"/>
              <a:t>a </a:t>
            </a:r>
            <a:r>
              <a:rPr lang="sk-SK" b="1" dirty="0" err="1"/>
              <a:t>Pagan</a:t>
            </a:r>
            <a:r>
              <a:rPr lang="sk-SK" b="1" dirty="0"/>
              <a:t> </a:t>
            </a:r>
            <a:r>
              <a:rPr lang="sk-SK" dirty="0"/>
              <a:t>(</a:t>
            </a:r>
            <a:r>
              <a:rPr lang="sk-SK" dirty="0" err="1"/>
              <a:t>Greene</a:t>
            </a:r>
            <a:r>
              <a:rPr lang="sk-SK" dirty="0"/>
              <a:t>, 2003) navrhli test, ktorý je určený k tomu , čí dátový súbor vyhovuje skôr modelom s fixnými či náhodnými efektmi. Tento test je založený na rezíduách získaných pomocou metódy najmenších štvorcov. Testovaná hypotéza o tom, </a:t>
            </a:r>
            <a:r>
              <a:rPr lang="nl-NL" dirty="0"/>
              <a:t>že</a:t>
            </a:r>
            <a:r>
              <a:rPr lang="sk-SK" dirty="0"/>
              <a:t> med</a:t>
            </a:r>
            <a:r>
              <a:rPr lang="nl-NL" dirty="0"/>
              <a:t>ziskupinový rozptyl komponent je nulový, je v tvar</a:t>
            </a:r>
            <a:r>
              <a:rPr lang="sk-SK" dirty="0"/>
              <a:t>e: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1887"/>
            <a:ext cx="1800200" cy="94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95536" y="256490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Testovacia  štatistika založená na </a:t>
            </a:r>
            <a:r>
              <a:rPr lang="sk-SK" dirty="0" err="1"/>
              <a:t>Lagrangeovom</a:t>
            </a:r>
            <a:r>
              <a:rPr lang="sk-SK" dirty="0"/>
              <a:t> </a:t>
            </a:r>
            <a:r>
              <a:rPr lang="sk-SK" dirty="0" err="1"/>
              <a:t>multiplikátore</a:t>
            </a:r>
            <a:r>
              <a:rPr lang="sk-SK" dirty="0"/>
              <a:t> má tvar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31813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7680258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14.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23528" y="479715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Testovacia  štatistika </a:t>
            </a:r>
            <a:r>
              <a:rPr lang="sk-SK" i="1" dirty="0"/>
              <a:t>LM </a:t>
            </a:r>
            <a:r>
              <a:rPr lang="sk-SK" dirty="0"/>
              <a:t>má   </a:t>
            </a:r>
            <a:r>
              <a:rPr lang="el-GR" i="1" dirty="0"/>
              <a:t>χ</a:t>
            </a:r>
            <a:r>
              <a:rPr lang="el-GR" dirty="0"/>
              <a:t>2 </a:t>
            </a:r>
            <a:r>
              <a:rPr lang="sk-SK" dirty="0"/>
              <a:t>rozdelení s jedným stupňom voľnosti. V prípade nezamietnutia nulovej  hypotézy sa jedná o model s fixnými </a:t>
            </a:r>
            <a:r>
              <a:rPr lang="sk-SK" dirty="0" err="1"/>
              <a:t>efektami</a:t>
            </a:r>
            <a:r>
              <a:rPr lang="sk-SK" dirty="0"/>
              <a:t>, v opačnom prípade ide </a:t>
            </a:r>
            <a:r>
              <a:rPr lang="pl-PL" dirty="0"/>
              <a:t>o model s náhodnými efektami.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6653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18</a:t>
            </a:fld>
            <a:endParaRPr lang="sk-SK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352928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Príklad:</a:t>
            </a:r>
          </a:p>
        </p:txBody>
      </p:sp>
      <p:sp>
        <p:nvSpPr>
          <p:cNvPr id="4" name="Obdĺžnik 3"/>
          <p:cNvSpPr/>
          <p:nvPr/>
        </p:nvSpPr>
        <p:spPr>
          <a:xfrm>
            <a:off x="3059832" y="1556792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167844" y="144965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15.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8" y="2604721"/>
            <a:ext cx="8415461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ĺžnik 5"/>
          <p:cNvSpPr/>
          <p:nvPr/>
        </p:nvSpPr>
        <p:spPr>
          <a:xfrm>
            <a:off x="886009" y="2982420"/>
            <a:ext cx="7992887" cy="409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897952"/>
              </p:ext>
            </p:extLst>
          </p:nvPr>
        </p:nvGraphicFramePr>
        <p:xfrm>
          <a:off x="1528020" y="3187208"/>
          <a:ext cx="5514744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2692080" imgH="228600" progId="Equation.DSMT4">
                  <p:embed/>
                </p:oleObj>
              </mc:Choice>
              <mc:Fallback>
                <p:oleObj name="Equation" r:id="rId5" imgW="2692080" imgH="228600" progId="Equation.DSMT4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8020" y="3187208"/>
                        <a:ext cx="5514744" cy="369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7740352" y="31872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15.</a:t>
            </a:r>
          </a:p>
        </p:txBody>
      </p:sp>
      <p:sp>
        <p:nvSpPr>
          <p:cNvPr id="10" name="Obdĺžnik 9"/>
          <p:cNvSpPr/>
          <p:nvPr/>
        </p:nvSpPr>
        <p:spPr>
          <a:xfrm>
            <a:off x="395536" y="1340768"/>
            <a:ext cx="144016" cy="108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4644008" y="1268760"/>
            <a:ext cx="1440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4560790" y="1172543"/>
            <a:ext cx="45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PF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7956376" y="1268760"/>
            <a:ext cx="360040" cy="273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7956376" y="12281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LF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7020272" y="1541875"/>
            <a:ext cx="360040" cy="230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61" y="3933056"/>
            <a:ext cx="579518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9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19</a:t>
            </a:fld>
            <a:endParaRPr lang="sk-SK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2771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7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9512" y="260648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/>
              <a:t>Analýzu panelových dát by sme mohli definovať ako štúdium jednotlivých subjektov (jednotlivcov, domácností, podnikov, regiónov, štátov, ...) a ich vzájomných vzťahov, u ktorých periodicky zisťujeme charakteristické znaky a ich následné hlbšie preskúmavanie.</a:t>
            </a:r>
          </a:p>
          <a:p>
            <a:pPr algn="just"/>
            <a:r>
              <a:rPr lang="sk-SK" dirty="0"/>
              <a:t> </a:t>
            </a:r>
          </a:p>
          <a:p>
            <a:pPr algn="just"/>
            <a:r>
              <a:rPr lang="sk-SK" dirty="0"/>
              <a:t>Podobná definícia môže byť nasledujúca: panelové dáta, niekedy tiež nazývané ako </a:t>
            </a:r>
            <a:r>
              <a:rPr lang="sk-SK" dirty="0" err="1"/>
              <a:t>longitudinální</a:t>
            </a:r>
            <a:r>
              <a:rPr lang="sk-SK" dirty="0"/>
              <a:t> dáta, alebo tiež vecne -priestorové dáta zisťované opakovane za určitý časový úsek, sú dáta, kde sú charakteristiky za jednotlivé pozorovania (ľudia, firmy, štáty,...) zisťované za dve a viac časových období.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Skúmanie panelových dát využíva modelového spôsobu riešenia, v ktorom sa objavujú tak prvky analýzy časových radov, ako aj prvky regresnej  analýzy. Panelová analýza teda  v podstate predstavuje ďalší stupeň modelovania, ktorý mnohonásobne zhodnocuje obvykle draho získané informácie o nejakej skutočnosti. 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Panelová analýza nie je doposiaľ tak </a:t>
            </a:r>
            <a:r>
              <a:rPr lang="pl-PL" dirty="0"/>
              <a:t>detailne teoreticky popísaná, jednak z dôvodu krátkej historie používania a jednak z dôvodu </a:t>
            </a:r>
            <a:r>
              <a:rPr lang="sk-SK" dirty="0"/>
              <a:t>náročnosti skúmania. 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S rozvojom nových softwarových produktov, bez ktorých je v súčasnosti analýza panelov nepredstaviteľná, sa môžeme skoro dočkať nových poznatkov objavujúcich sa vo vedeckých prácach s exponenciálnym tempom.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943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20</a:t>
            </a:fld>
            <a:endParaRPr lang="sk-SK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600"/>
            <a:ext cx="7776864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447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21</a:t>
            </a:fld>
            <a:endParaRPr lang="sk-SK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77686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649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22</a:t>
            </a:fld>
            <a:endParaRPr lang="sk-SK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14300"/>
            <a:ext cx="821055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539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23</a:t>
            </a:fld>
            <a:endParaRPr lang="sk-SK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58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5536" y="476672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Predpokladajme, že získame pomocou výberových techník hodnoty u </a:t>
            </a:r>
            <a:r>
              <a:rPr lang="sk-SK" i="1" dirty="0"/>
              <a:t>K</a:t>
            </a:r>
            <a:r>
              <a:rPr lang="sk-SK" dirty="0"/>
              <a:t> znakov u </a:t>
            </a:r>
            <a:r>
              <a:rPr lang="sk-SK" i="1" dirty="0"/>
              <a:t>N</a:t>
            </a:r>
          </a:p>
          <a:p>
            <a:r>
              <a:rPr lang="sk-SK" dirty="0"/>
              <a:t>pozorovaných objektov za </a:t>
            </a:r>
            <a:r>
              <a:rPr lang="sk-SK" i="1" dirty="0"/>
              <a:t>T </a:t>
            </a:r>
            <a:r>
              <a:rPr lang="sk-SK" dirty="0"/>
              <a:t>časových období. Inými slovami, vykonáme </a:t>
            </a:r>
            <a:r>
              <a:rPr lang="sk-SK" i="1" dirty="0"/>
              <a:t>T</a:t>
            </a:r>
            <a:r>
              <a:rPr lang="sk-SK" dirty="0"/>
              <a:t>- krát</a:t>
            </a:r>
          </a:p>
          <a:p>
            <a:r>
              <a:rPr lang="sk-SK" dirty="0"/>
              <a:t>opakovaný záznam odpovedí na </a:t>
            </a:r>
            <a:r>
              <a:rPr lang="sk-SK" i="1" dirty="0"/>
              <a:t>K </a:t>
            </a:r>
            <a:r>
              <a:rPr lang="sk-SK" dirty="0"/>
              <a:t> otázok, ktoré sme položili </a:t>
            </a:r>
            <a:r>
              <a:rPr lang="sk-SK" i="1" dirty="0"/>
              <a:t>N </a:t>
            </a:r>
            <a:r>
              <a:rPr lang="sk-SK" dirty="0"/>
              <a:t>respondentom. Teraz</a:t>
            </a:r>
          </a:p>
          <a:p>
            <a:r>
              <a:rPr lang="sk-SK" dirty="0"/>
              <a:t>si zavedieme nutnú symboliku, ktorá nám pomôže v prehľadnom zápise vzťahov a modelov.</a:t>
            </a:r>
          </a:p>
          <a:p>
            <a:endParaRPr lang="sk-SK" dirty="0"/>
          </a:p>
          <a:p>
            <a:r>
              <a:rPr lang="sk-SK" dirty="0"/>
              <a:t>Symbolom </a:t>
            </a:r>
            <a:r>
              <a:rPr lang="sk-SK" i="1" dirty="0" err="1"/>
              <a:t>y</a:t>
            </a:r>
            <a:r>
              <a:rPr lang="sk-SK" i="1" baseline="-25000" dirty="0" err="1"/>
              <a:t>it</a:t>
            </a:r>
            <a:r>
              <a:rPr lang="sk-SK" dirty="0"/>
              <a:t>, </a:t>
            </a:r>
            <a:r>
              <a:rPr lang="sk-SK" i="1" dirty="0"/>
              <a:t>i </a:t>
            </a:r>
            <a:r>
              <a:rPr lang="sk-SK" dirty="0"/>
              <a:t>= 1, 2, ..., </a:t>
            </a:r>
            <a:r>
              <a:rPr lang="sk-SK" i="1" dirty="0"/>
              <a:t>N</a:t>
            </a:r>
            <a:r>
              <a:rPr lang="sk-SK" dirty="0"/>
              <a:t>; </a:t>
            </a:r>
            <a:r>
              <a:rPr lang="sk-SK" i="1" dirty="0"/>
              <a:t>t </a:t>
            </a:r>
            <a:r>
              <a:rPr lang="sk-SK" dirty="0"/>
              <a:t>= 1, 2, ..., </a:t>
            </a:r>
            <a:r>
              <a:rPr lang="sk-SK" i="1" dirty="0"/>
              <a:t>T </a:t>
            </a:r>
            <a:r>
              <a:rPr lang="sk-SK" dirty="0"/>
              <a:t>budeme označovať hodnotu vysvetľovanej premennej u i - </a:t>
            </a:r>
            <a:r>
              <a:rPr lang="sk-SK" dirty="0" err="1"/>
              <a:t>teho</a:t>
            </a:r>
            <a:r>
              <a:rPr lang="sk-SK" dirty="0"/>
              <a:t> pozorovania v čase </a:t>
            </a:r>
            <a:r>
              <a:rPr lang="sk-SK" i="1" dirty="0"/>
              <a:t>t </a:t>
            </a:r>
            <a:r>
              <a:rPr lang="sk-SK" dirty="0"/>
              <a:t>závislej na </a:t>
            </a:r>
            <a:r>
              <a:rPr lang="sk-SK" i="1" dirty="0"/>
              <a:t>K </a:t>
            </a:r>
            <a:r>
              <a:rPr lang="sk-SK" dirty="0"/>
              <a:t>exogénnych, vysvetľujúcich premenných, teda 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kde </a:t>
            </a:r>
            <a:r>
              <a:rPr lang="sk-SK" i="1" dirty="0" err="1"/>
              <a:t>x</a:t>
            </a:r>
            <a:r>
              <a:rPr lang="sk-SK" i="1" baseline="-25000" dirty="0" err="1"/>
              <a:t>jit</a:t>
            </a:r>
            <a:r>
              <a:rPr lang="sk-SK" dirty="0"/>
              <a:t>; </a:t>
            </a:r>
            <a:r>
              <a:rPr lang="sk-SK" i="1" dirty="0"/>
              <a:t>j </a:t>
            </a:r>
            <a:r>
              <a:rPr lang="sk-SK" dirty="0"/>
              <a:t>= 1, 2, ..., </a:t>
            </a:r>
            <a:r>
              <a:rPr lang="sk-SK" i="1" dirty="0"/>
              <a:t>K</a:t>
            </a:r>
            <a:r>
              <a:rPr lang="sk-SK" dirty="0"/>
              <a:t>, </a:t>
            </a:r>
            <a:r>
              <a:rPr lang="sk-SK" i="1" dirty="0"/>
              <a:t>i </a:t>
            </a:r>
            <a:r>
              <a:rPr lang="sk-SK" dirty="0"/>
              <a:t>= 1, 2, ..., </a:t>
            </a:r>
            <a:r>
              <a:rPr lang="sk-SK" i="1" dirty="0"/>
              <a:t>N</a:t>
            </a:r>
            <a:r>
              <a:rPr lang="sk-SK" dirty="0"/>
              <a:t>, </a:t>
            </a:r>
            <a:r>
              <a:rPr lang="sk-SK" i="1" dirty="0"/>
              <a:t>t </a:t>
            </a:r>
            <a:r>
              <a:rPr lang="sk-SK" dirty="0"/>
              <a:t>= 1, 2, ..., </a:t>
            </a:r>
            <a:r>
              <a:rPr lang="sk-SK" i="1" dirty="0"/>
              <a:t>T </a:t>
            </a:r>
            <a:r>
              <a:rPr lang="sk-SK" dirty="0"/>
              <a:t>vyjadruje hodnotu j - tej  nezávislej vysvetľujúcej premennej u i – </a:t>
            </a:r>
            <a:r>
              <a:rPr lang="sk-SK" dirty="0" err="1"/>
              <a:t>teho</a:t>
            </a:r>
            <a:r>
              <a:rPr lang="sk-SK" dirty="0"/>
              <a:t> pozorovania v čase t.</a:t>
            </a:r>
          </a:p>
          <a:p>
            <a:endParaRPr lang="sk-SK" dirty="0"/>
          </a:p>
          <a:p>
            <a:r>
              <a:rPr lang="sk-SK" dirty="0"/>
              <a:t>V prípade, že </a:t>
            </a:r>
            <a:r>
              <a:rPr lang="sk-SK" b="1" i="1" dirty="0"/>
              <a:t>T </a:t>
            </a:r>
            <a:r>
              <a:rPr lang="sk-SK" b="1" dirty="0"/>
              <a:t>= 1</a:t>
            </a:r>
            <a:r>
              <a:rPr lang="sk-SK" dirty="0"/>
              <a:t>, získame čisto prierezové dáta, potom môžeme použiť k ich analýze a modelovaniu obvyklé regresné či iné techniky analýzy prierezových dát. </a:t>
            </a:r>
          </a:p>
          <a:p>
            <a:r>
              <a:rPr lang="sk-SK" dirty="0"/>
              <a:t>Pokiaľ </a:t>
            </a:r>
            <a:r>
              <a:rPr lang="sk-SK" b="1" i="1" dirty="0"/>
              <a:t>N </a:t>
            </a:r>
            <a:r>
              <a:rPr lang="sk-SK" b="1" dirty="0"/>
              <a:t>= 1</a:t>
            </a:r>
            <a:r>
              <a:rPr lang="sk-SK" dirty="0"/>
              <a:t>, dostaneme v čase opakovane získané údaje týkajúce sa jedného </a:t>
            </a:r>
            <a:r>
              <a:rPr lang="sk-SK" dirty="0" err="1"/>
              <a:t>pozorovánia</a:t>
            </a:r>
            <a:r>
              <a:rPr lang="sk-SK" dirty="0"/>
              <a:t>, teda časový rad hodnôt, potom použijeme pre skúmanie tohto radu </a:t>
            </a:r>
            <a:r>
              <a:rPr lang="sk-SK" dirty="0" err="1"/>
              <a:t>nejrôznějšie</a:t>
            </a:r>
            <a:r>
              <a:rPr lang="sk-SK" dirty="0"/>
              <a:t> techniky analýzy časových radov.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455942"/>
              </p:ext>
            </p:extLst>
          </p:nvPr>
        </p:nvGraphicFramePr>
        <p:xfrm>
          <a:off x="2195736" y="2718578"/>
          <a:ext cx="1512168" cy="434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104840" imgH="317160" progId="Equation.DSMT4">
                  <p:embed/>
                </p:oleObj>
              </mc:Choice>
              <mc:Fallback>
                <p:oleObj name="Equation" r:id="rId3" imgW="1104840" imgH="317160" progId="Equation.DSMT4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2718578"/>
                        <a:ext cx="1512168" cy="434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433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4</a:t>
            </a:fld>
            <a:endParaRPr lang="sk-SK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5354563" cy="313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403648" y="342464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...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2" y="4009419"/>
            <a:ext cx="4702646" cy="27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0" y="11663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Pr</a:t>
            </a:r>
            <a:r>
              <a:rPr lang="sk-SK" dirty="0"/>
              <a:t>.:</a:t>
            </a:r>
          </a:p>
        </p:txBody>
      </p:sp>
    </p:spTree>
    <p:extLst>
      <p:ext uri="{BB962C8B-B14F-4D97-AF65-F5344CB8AC3E}">
        <p14:creationId xmlns:p14="http://schemas.microsoft.com/office/powerpoint/2010/main" val="206390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53530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7" y="775345"/>
            <a:ext cx="8043798" cy="502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546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642"/>
            <a:ext cx="8424936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856895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105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806823"/>
              </p:ext>
            </p:extLst>
          </p:nvPr>
        </p:nvGraphicFramePr>
        <p:xfrm>
          <a:off x="1354138" y="1196975"/>
          <a:ext cx="60039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3352680" imgH="241200" progId="Equation.DSMT4">
                  <p:embed/>
                </p:oleObj>
              </mc:Choice>
              <mc:Fallback>
                <p:oleObj name="Equation" r:id="rId3" imgW="3352680" imgH="241200" progId="Equation.DSMT4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4138" y="1196975"/>
                        <a:ext cx="60039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352928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4665"/>
            <a:ext cx="8208912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7</a:t>
            </a:fld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8100392" y="122644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8" y="3789040"/>
            <a:ext cx="8331022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900841"/>
              </p:ext>
            </p:extLst>
          </p:nvPr>
        </p:nvGraphicFramePr>
        <p:xfrm>
          <a:off x="2343150" y="5024438"/>
          <a:ext cx="40481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2260440" imgH="228600" progId="Equation.DSMT4">
                  <p:embed/>
                </p:oleObj>
              </mc:Choice>
              <mc:Fallback>
                <p:oleObj name="Equation" r:id="rId8" imgW="2260440" imgH="228600" progId="Equation.DSMT4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5024438"/>
                        <a:ext cx="40481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8100392" y="51571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63555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8</a:t>
            </a:fld>
            <a:endParaRPr lang="sk-S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9811"/>
            <a:ext cx="833050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596336" y="140904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9350"/>
            <a:ext cx="8640960" cy="217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4" y="4401108"/>
            <a:ext cx="8712968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7668344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4.</a:t>
            </a:r>
          </a:p>
        </p:txBody>
      </p:sp>
      <p:sp>
        <p:nvSpPr>
          <p:cNvPr id="7" name="Obdĺžnik 6"/>
          <p:cNvSpPr/>
          <p:nvPr/>
        </p:nvSpPr>
        <p:spPr>
          <a:xfrm>
            <a:off x="7740352" y="5157192"/>
            <a:ext cx="7200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740352" y="51571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64839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3159-915B-4474-8F1D-4932CBEC7021}" type="slidenum">
              <a:rPr lang="sk-SK" smtClean="0"/>
              <a:t>9</a:t>
            </a:fld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59105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7812360" y="4005064"/>
            <a:ext cx="936104" cy="39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835696" y="3356992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835696" y="328033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712879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8028384" y="40770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6.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8028384" y="540980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13148115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587</Words>
  <Application>Microsoft Office PowerPoint</Application>
  <PresentationFormat>On-screen Show (4:3)</PresentationFormat>
  <Paragraphs>79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Motív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po</dc:creator>
  <cp:lastModifiedBy>Jozef Palkovič</cp:lastModifiedBy>
  <cp:revision>25</cp:revision>
  <dcterms:created xsi:type="dcterms:W3CDTF">2011-11-27T18:01:02Z</dcterms:created>
  <dcterms:modified xsi:type="dcterms:W3CDTF">2019-01-30T13:39:37Z</dcterms:modified>
</cp:coreProperties>
</file>