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9" r:id="rId2"/>
    <p:sldId id="256" r:id="rId3"/>
    <p:sldId id="257" r:id="rId4"/>
    <p:sldId id="258" r:id="rId5"/>
    <p:sldId id="260" r:id="rId6"/>
    <p:sldId id="261" r:id="rId7"/>
    <p:sldId id="265" r:id="rId8"/>
    <p:sldId id="266" r:id="rId9"/>
    <p:sldId id="267" r:id="rId10"/>
    <p:sldId id="262" r:id="rId11"/>
    <p:sldId id="269" r:id="rId12"/>
    <p:sldId id="263" r:id="rId13"/>
    <p:sldId id="264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71" autoAdjust="0"/>
  </p:normalViewPr>
  <p:slideViewPr>
    <p:cSldViewPr>
      <p:cViewPr varScale="1">
        <p:scale>
          <a:sx n="52" d="100"/>
          <a:sy n="52" d="100"/>
        </p:scale>
        <p:origin x="105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30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0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8E2C4-FAE9-4730-B0F0-5CEAF43A4C13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A6697-28F7-4BDE-A99A-C8CA4E9AA18B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33327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74513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10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90207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Mentoch 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15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11946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17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81097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21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49463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5307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2300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0849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6026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2821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126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4494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52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710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5525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947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231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png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1.wmf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3.bin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2.wmf"/><Relationship Id="rId14" Type="http://schemas.openxmlformats.org/officeDocument/2006/relationships/image" Target="../media/image3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9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4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47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6.wmf"/><Relationship Id="rId5" Type="http://schemas.openxmlformats.org/officeDocument/2006/relationships/image" Target="../media/image30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3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9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5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51520" y="1717278"/>
            <a:ext cx="78488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/>
              <a:t>Stabilita ekonometrického</a:t>
            </a:r>
          </a:p>
          <a:p>
            <a:pPr algn="ctr"/>
            <a:r>
              <a:rPr lang="sk-SK" sz="4400" b="1" dirty="0"/>
              <a:t> modelu</a:t>
            </a:r>
          </a:p>
          <a:p>
            <a:pPr algn="ctr"/>
            <a:endParaRPr lang="sk-SK" sz="4400" b="1" dirty="0"/>
          </a:p>
          <a:p>
            <a:pPr algn="ctr"/>
            <a:r>
              <a:rPr lang="sk-SK" sz="4400" b="1"/>
              <a:t>Testovanie   normality</a:t>
            </a:r>
            <a:endParaRPr lang="sk-SK" sz="4400" b="1" dirty="0"/>
          </a:p>
        </p:txBody>
      </p:sp>
    </p:spTree>
    <p:extLst>
      <p:ext uri="{BB962C8B-B14F-4D97-AF65-F5344CB8AC3E}">
        <p14:creationId xmlns:p14="http://schemas.microsoft.com/office/powerpoint/2010/main" val="3576507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51520" y="332656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Podobným testom je možné testovať </a:t>
            </a:r>
            <a:r>
              <a:rPr lang="sk-SK" b="1" i="1" dirty="0"/>
              <a:t>nemennosť parametra </a:t>
            </a:r>
            <a:r>
              <a:rPr lang="el-GR" dirty="0"/>
              <a:t>σ</a:t>
            </a:r>
            <a:r>
              <a:rPr lang="sk-SK" baseline="30000" dirty="0"/>
              <a:t>2</a:t>
            </a:r>
            <a:r>
              <a:rPr lang="sk-SK" dirty="0"/>
              <a:t> (tj. homoskedasticitu), kedy používame štatistiku CUSUMQ</a:t>
            </a:r>
            <a:r>
              <a:rPr lang="sk-SK" baseline="-25000" dirty="0"/>
              <a:t>t</a:t>
            </a:r>
            <a:r>
              <a:rPr lang="sk-SK" dirty="0"/>
              <a:t>: 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350963"/>
              </p:ext>
            </p:extLst>
          </p:nvPr>
        </p:nvGraphicFramePr>
        <p:xfrm>
          <a:off x="1503363" y="1052513"/>
          <a:ext cx="3690937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4" imgW="2070000" imgH="838080" progId="Equation.DSMT4">
                  <p:embed/>
                </p:oleObj>
              </mc:Choice>
              <mc:Fallback>
                <p:oleObj name="Equation" r:id="rId4" imgW="20700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03363" y="1052513"/>
                        <a:ext cx="3690937" cy="158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5652120" y="155679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 = k +1, ... , T 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395536" y="2852936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Štatistika  CUSUMQ potom detekuje na hladine významnosti zmenu príslušného modelu spočívajúcu v zmene parametra </a:t>
            </a:r>
            <a:r>
              <a:rPr lang="el-GR" dirty="0"/>
              <a:t>σ</a:t>
            </a:r>
            <a:r>
              <a:rPr lang="sk-SK" baseline="30000" dirty="0"/>
              <a:t>2  </a:t>
            </a:r>
            <a:r>
              <a:rPr lang="sk-SK" dirty="0"/>
              <a:t>v tom okamžiku </a:t>
            </a:r>
            <a:r>
              <a:rPr lang="sk-SK" i="1" dirty="0"/>
              <a:t>t</a:t>
            </a:r>
            <a:r>
              <a:rPr lang="sk-SK" dirty="0"/>
              <a:t> v ktorom po prvý raz prekročí:</a:t>
            </a:r>
            <a:endParaRPr lang="sk-SK" i="1" dirty="0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616928"/>
              </p:ext>
            </p:extLst>
          </p:nvPr>
        </p:nvGraphicFramePr>
        <p:xfrm>
          <a:off x="2555776" y="3861048"/>
          <a:ext cx="25202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6" imgW="1511280" imgH="431640" progId="Equation.DSMT4">
                  <p:embed/>
                </p:oleObj>
              </mc:Choice>
              <mc:Fallback>
                <p:oleObj name="Equation" r:id="rId6" imgW="15112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55776" y="3861048"/>
                        <a:ext cx="2520280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BlokTextu 6"/>
              <p:cNvSpPr txBox="1"/>
              <p:nvPr/>
            </p:nvSpPr>
            <p:spPr>
              <a:xfrm>
                <a:off x="467544" y="4725144"/>
                <a:ext cx="8424936" cy="929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Kde c je príslušná kritická hodnota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/>
                          </a:rPr>
                          <m:t>𝜒</m:t>
                        </m:r>
                      </m:e>
                      <m:sup>
                        <m:r>
                          <a:rPr lang="sk-SK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sk-SK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sk-SK" dirty="0"/>
                  <a:t>   V softvérových riešeniach má CUSUMQ test najčastejšie grafickú podobu, pričom špeciálne CUSUMQ</a:t>
                </a:r>
                <a:r>
                  <a:rPr lang="sk-SK" baseline="-25000" dirty="0"/>
                  <a:t>k </a:t>
                </a:r>
                <a:r>
                  <a:rPr lang="sk-SK" dirty="0"/>
                  <a:t>= 0, CUSUMQ</a:t>
                </a:r>
                <a:r>
                  <a:rPr lang="sk-SK" baseline="-25000" dirty="0"/>
                  <a:t>T</a:t>
                </a:r>
                <a:r>
                  <a:rPr lang="sk-SK" dirty="0"/>
                  <a:t>= 1</a:t>
                </a:r>
              </a:p>
              <a:p>
                <a:endParaRPr lang="sk-SK" dirty="0"/>
              </a:p>
            </p:txBody>
          </p:sp>
        </mc:Choice>
        <mc:Fallback xmlns="">
          <p:sp>
            <p:nvSpPr>
              <p:cNvPr id="7" name="BlokTextu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725144"/>
                <a:ext cx="8424936" cy="929550"/>
              </a:xfrm>
              <a:prstGeom prst="rect">
                <a:avLst/>
              </a:prstGeom>
              <a:blipFill rotWithShape="1">
                <a:blip r:embed="rId8"/>
                <a:stretch>
                  <a:fillRect l="-651" t="-326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913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6234633" cy="5122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395536" y="332656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Príklad.</a:t>
            </a:r>
          </a:p>
        </p:txBody>
      </p:sp>
    </p:spTree>
    <p:extLst>
      <p:ext uri="{BB962C8B-B14F-4D97-AF65-F5344CB8AC3E}">
        <p14:creationId xmlns:p14="http://schemas.microsoft.com/office/powerpoint/2010/main" val="2131007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06638"/>
            <a:ext cx="6955482" cy="522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9959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7992888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0871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064896" cy="4289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276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79512" y="332656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/>
              <a:t>CHOWOVE    TESTY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79512" y="1196752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Chowove testy sa používajú na posúdenie stability parametrov ekonometrického modelu v celom obore hodnôt definovaných časovou premennou :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699364"/>
              </p:ext>
            </p:extLst>
          </p:nvPr>
        </p:nvGraphicFramePr>
        <p:xfrm>
          <a:off x="2771800" y="1819728"/>
          <a:ext cx="2016224" cy="448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4" imgW="749160" imgH="190440" progId="Equation.DSMT4">
                  <p:embed/>
                </p:oleObj>
              </mc:Choice>
              <mc:Fallback>
                <p:oleObj name="Equation" r:id="rId4" imgW="7491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71800" y="1819728"/>
                        <a:ext cx="2016224" cy="4485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251520" y="2204864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Často však dochádza k zmenám parametrov v dvoch alebo viacerých segmentoch údajov, ktoré je potom potrebné vyšetriť. Konkrétne sa odporúča: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Grafické znázornenie časového priebehu vysvetľovanej a vysvetľujúcich premenných, ktoré môže viesť k optickému vyznačeniu časového bodu zmeny v chovaní údajov,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Segmentácia údajov na základe známych historických udalostí, kedy dochádza k štrukturálnym zmenám (napr. začiatok účinnosti nového zákona, významný pokles na burze, nástup novej vlády...),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Aplikácia testov typu CUSUM, alebo priamo grafický priebeh rekurentných rezíduí.  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79512" y="4797152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V literatúre sa môžeme stretnúť s dvomi testami:</a:t>
            </a:r>
          </a:p>
          <a:p>
            <a:pPr marL="1257300" lvl="2" indent="-342900">
              <a:buFont typeface="+mj-lt"/>
              <a:buAutoNum type="arabicPeriod"/>
            </a:pPr>
            <a:r>
              <a:rPr lang="sk-SK" dirty="0"/>
              <a:t>Chowov test stability</a:t>
            </a:r>
          </a:p>
          <a:p>
            <a:pPr marL="1257300" lvl="2" indent="-342900">
              <a:buFont typeface="+mj-lt"/>
              <a:buAutoNum type="arabicPeriod"/>
            </a:pPr>
            <a:r>
              <a:rPr lang="sk-SK" dirty="0"/>
              <a:t>Chowov predpovedný test</a:t>
            </a:r>
          </a:p>
        </p:txBody>
      </p:sp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37112"/>
            <a:ext cx="1728192" cy="222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BlokTextu 4"/>
          <p:cNvSpPr txBox="1"/>
          <p:nvPr/>
        </p:nvSpPr>
        <p:spPr>
          <a:xfrm>
            <a:off x="4211960" y="61653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/>
              <a:t>Gregory</a:t>
            </a:r>
            <a:r>
              <a:rPr lang="sk-SK" dirty="0"/>
              <a:t> C. </a:t>
            </a:r>
            <a:r>
              <a:rPr lang="sk-SK" dirty="0" err="1"/>
              <a:t>Chow</a:t>
            </a:r>
            <a:r>
              <a:rPr lang="sk-S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0358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33265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CHOWOV   TEST   STABILITY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251520" y="112474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Prvý z týchto testov sa označuje ako </a:t>
            </a:r>
            <a:r>
              <a:rPr lang="sk-SK" b="1" i="1" dirty="0"/>
              <a:t>test stability </a:t>
            </a:r>
            <a:r>
              <a:rPr lang="sk-SK" dirty="0"/>
              <a:t>a odporúča sa v prípade, kedy počet pozorovaní v prvom segmente, označíme ho T</a:t>
            </a:r>
            <a:r>
              <a:rPr lang="sk-SK" baseline="-25000" dirty="0"/>
              <a:t>1</a:t>
            </a:r>
            <a:r>
              <a:rPr lang="sk-SK" dirty="0"/>
              <a:t>, popisujúci situáciu pred zmenou a počet pozorovaní T2 v druhom segmente po zmene situácie, by boli postačujúce pre konštrukciu samostatných modelov                      :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9877"/>
              </p:ext>
            </p:extLst>
          </p:nvPr>
        </p:nvGraphicFramePr>
        <p:xfrm>
          <a:off x="2627784" y="1964514"/>
          <a:ext cx="990019" cy="336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7" name="Equation" r:id="rId3" imgW="672840" imgH="228600" progId="Equation.DSMT4">
                  <p:embed/>
                </p:oleObj>
              </mc:Choice>
              <mc:Fallback>
                <p:oleObj name="Equation" r:id="rId3" imgW="672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27784" y="1964514"/>
                        <a:ext cx="990019" cy="3362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395536" y="2492896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Nech model v prvom segmente má tvar: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525934"/>
              </p:ext>
            </p:extLst>
          </p:nvPr>
        </p:nvGraphicFramePr>
        <p:xfrm>
          <a:off x="971600" y="2924943"/>
          <a:ext cx="3960440" cy="432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8" name="Equation" r:id="rId5" imgW="2311200" imgH="228600" progId="Equation.DSMT4">
                  <p:embed/>
                </p:oleObj>
              </mc:Choice>
              <mc:Fallback>
                <p:oleObj name="Equation" r:id="rId5" imgW="23112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600" y="2924943"/>
                        <a:ext cx="3960440" cy="432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117593"/>
              </p:ext>
            </p:extLst>
          </p:nvPr>
        </p:nvGraphicFramePr>
        <p:xfrm>
          <a:off x="5508104" y="2996951"/>
          <a:ext cx="1176134" cy="432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9" name="Equation" r:id="rId7" imgW="622080" imgH="228600" progId="Equation.DSMT4">
                  <p:embed/>
                </p:oleObj>
              </mc:Choice>
              <mc:Fallback>
                <p:oleObj name="Equation" r:id="rId7" imgW="6220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08104" y="2996951"/>
                        <a:ext cx="1176134" cy="432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7740352" y="29969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(1.)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95536" y="371703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model  v druhom segmente má tvar: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704073"/>
              </p:ext>
            </p:extLst>
          </p:nvPr>
        </p:nvGraphicFramePr>
        <p:xfrm>
          <a:off x="498475" y="4086225"/>
          <a:ext cx="75739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0" name="Equation" r:id="rId9" imgW="4419360" imgH="253800" progId="Equation.DSMT4">
                  <p:embed/>
                </p:oleObj>
              </mc:Choice>
              <mc:Fallback>
                <p:oleObj name="Equation" r:id="rId9" imgW="4419360" imgH="2538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4086225"/>
                        <a:ext cx="75739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lokTextu 10"/>
          <p:cNvSpPr txBox="1"/>
          <p:nvPr/>
        </p:nvSpPr>
        <p:spPr>
          <a:xfrm>
            <a:off x="395536" y="4941168"/>
            <a:ext cx="7956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Uvažovaný test stability potom testuje nulovú hypotézu: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823535"/>
              </p:ext>
            </p:extLst>
          </p:nvPr>
        </p:nvGraphicFramePr>
        <p:xfrm>
          <a:off x="2374900" y="5445125"/>
          <a:ext cx="33147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" name="Equation" r:id="rId11" imgW="1828800" imgH="228600" progId="Equation.DSMT4">
                  <p:embed/>
                </p:oleObj>
              </mc:Choice>
              <mc:Fallback>
                <p:oleObj name="Equation" r:id="rId11" imgW="1828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374900" y="5445125"/>
                        <a:ext cx="3314700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BlokTextu 12"/>
          <p:cNvSpPr txBox="1"/>
          <p:nvPr/>
        </p:nvSpPr>
        <p:spPr>
          <a:xfrm>
            <a:off x="179512" y="594928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t.j.: že modely v oboch segmentoch sú z hľadiska parametrov zhodné (stabilné).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8256133" y="40863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(2.)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7884368" y="5517232"/>
            <a:ext cx="62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(3.)</a:t>
            </a:r>
          </a:p>
        </p:txBody>
      </p:sp>
    </p:spTree>
    <p:extLst>
      <p:ext uri="{BB962C8B-B14F-4D97-AF65-F5344CB8AC3E}">
        <p14:creationId xmlns:p14="http://schemas.microsoft.com/office/powerpoint/2010/main" val="3499955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323528" y="40466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Pri použití klasického F – testu  potom máme obmedzený model 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945969"/>
              </p:ext>
            </p:extLst>
          </p:nvPr>
        </p:nvGraphicFramePr>
        <p:xfrm>
          <a:off x="1115616" y="788087"/>
          <a:ext cx="396081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" name="Equation" r:id="rId4" imgW="2311200" imgH="228600" progId="Equation.DSMT4">
                  <p:embed/>
                </p:oleObj>
              </mc:Choice>
              <mc:Fallback>
                <p:oleObj name="Equation" r:id="rId4" imgW="2311200" imgH="2286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788087"/>
                        <a:ext cx="3960813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200927"/>
              </p:ext>
            </p:extLst>
          </p:nvPr>
        </p:nvGraphicFramePr>
        <p:xfrm>
          <a:off x="5940152" y="836712"/>
          <a:ext cx="1200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4" name="Equation" r:id="rId6" imgW="634680" imgH="228600" progId="Equation.DSMT4">
                  <p:embed/>
                </p:oleObj>
              </mc:Choice>
              <mc:Fallback>
                <p:oleObj name="Equation" r:id="rId6" imgW="634680" imgH="22860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836712"/>
                        <a:ext cx="1200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7416211" y="82742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(4.)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323528" y="141277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a neobmedzené modely (1.) (2.),ktoré sa oplatí pre väčšiu názornosť preformulovať s použitím umelej premennej do tvaru: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453082"/>
              </p:ext>
            </p:extLst>
          </p:nvPr>
        </p:nvGraphicFramePr>
        <p:xfrm>
          <a:off x="467544" y="2073577"/>
          <a:ext cx="6810376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5" name="Equation" r:id="rId8" imgW="3974760" imgH="228600" progId="Equation.DSMT4">
                  <p:embed/>
                </p:oleObj>
              </mc:Choice>
              <mc:Fallback>
                <p:oleObj name="Equation" r:id="rId8" imgW="3974760" imgH="2286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073577"/>
                        <a:ext cx="6810376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12597"/>
              </p:ext>
            </p:extLst>
          </p:nvPr>
        </p:nvGraphicFramePr>
        <p:xfrm>
          <a:off x="611560" y="2564904"/>
          <a:ext cx="1200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6" name="Equation" r:id="rId10" imgW="634680" imgH="228600" progId="Equation.DSMT4">
                  <p:embed/>
                </p:oleObj>
              </mc:Choice>
              <mc:Fallback>
                <p:oleObj name="Equation" r:id="rId10" imgW="634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564904"/>
                        <a:ext cx="1200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lokTextu 10"/>
          <p:cNvSpPr txBox="1"/>
          <p:nvPr/>
        </p:nvSpPr>
        <p:spPr>
          <a:xfrm>
            <a:off x="7566473" y="205616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(5.)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539552" y="306896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 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879709"/>
              </p:ext>
            </p:extLst>
          </p:nvPr>
        </p:nvGraphicFramePr>
        <p:xfrm>
          <a:off x="1444625" y="3068638"/>
          <a:ext cx="405606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7" name="Equation" r:id="rId11" imgW="2184120" imgH="482400" progId="Equation.DSMT4">
                  <p:embed/>
                </p:oleObj>
              </mc:Choice>
              <mc:Fallback>
                <p:oleObj name="Equation" r:id="rId11" imgW="218412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44625" y="3068638"/>
                        <a:ext cx="4056063" cy="896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BlokTextu 12"/>
          <p:cNvSpPr txBox="1"/>
          <p:nvPr/>
        </p:nvSpPr>
        <p:spPr>
          <a:xfrm>
            <a:off x="323528" y="407707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Uvedený F – test  má  tvar:</a:t>
            </a:r>
          </a:p>
          <a:p>
            <a:endParaRPr lang="sk-SK" dirty="0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973717"/>
              </p:ext>
            </p:extLst>
          </p:nvPr>
        </p:nvGraphicFramePr>
        <p:xfrm>
          <a:off x="1092903" y="4509120"/>
          <a:ext cx="629126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8" name="Equation" r:id="rId13" imgW="4940280" imgH="965160" progId="Equation.DSMT4">
                  <p:embed/>
                </p:oleObj>
              </mc:Choice>
              <mc:Fallback>
                <p:oleObj name="Equation" r:id="rId13" imgW="4940280" imgH="96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092903" y="4509120"/>
                        <a:ext cx="6291263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BlokTextu 1"/>
          <p:cNvSpPr txBox="1"/>
          <p:nvPr/>
        </p:nvSpPr>
        <p:spPr>
          <a:xfrm>
            <a:off x="8034525" y="3438292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(6.)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7860646" y="4941168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(7.)</a:t>
            </a:r>
          </a:p>
        </p:txBody>
      </p:sp>
    </p:spTree>
    <p:extLst>
      <p:ext uri="{BB962C8B-B14F-4D97-AF65-F5344CB8AC3E}">
        <p14:creationId xmlns:p14="http://schemas.microsoft.com/office/powerpoint/2010/main" val="4105840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40466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s kritickým oborom: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530134"/>
              </p:ext>
            </p:extLst>
          </p:nvPr>
        </p:nvGraphicFramePr>
        <p:xfrm>
          <a:off x="1859707" y="773996"/>
          <a:ext cx="4431989" cy="854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Objek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9707" y="773996"/>
                        <a:ext cx="4431989" cy="854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35496" y="1988840"/>
            <a:ext cx="9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2k</a:t>
            </a:r>
            <a:r>
              <a:rPr lang="sk-SK" dirty="0"/>
              <a:t> je počet regresorov v neobmedzenom modeli, a k je počet obmedzení nulovej hypotézy</a:t>
            </a:r>
          </a:p>
          <a:p>
            <a:r>
              <a:rPr lang="sk-SK" i="1" dirty="0"/>
              <a:t>(3.), RSS</a:t>
            </a:r>
            <a:r>
              <a:rPr lang="sk-SK" dirty="0"/>
              <a:t> je reziduálny súčet štvorcov v obmedzenom modeli (5.), ktorý je možné získať ako súčet štvorcov v modeloch (1.) a (2.).</a:t>
            </a:r>
          </a:p>
          <a:p>
            <a:r>
              <a:rPr lang="sk-SK" dirty="0"/>
              <a:t>Chovov test stability teda v podstate vyžaduje odhad troch klasických lineárnych regresných  modelov, aj keď v praktických aplikáciách sa často odhaduje len model (5.) s umelou premennou.  </a:t>
            </a:r>
            <a:endParaRPr lang="sk-SK" i="1" dirty="0"/>
          </a:p>
        </p:txBody>
      </p:sp>
      <p:sp>
        <p:nvSpPr>
          <p:cNvPr id="5" name="BlokTextu 4"/>
          <p:cNvSpPr txBox="1"/>
          <p:nvPr/>
        </p:nvSpPr>
        <p:spPr>
          <a:xfrm>
            <a:off x="7713559" y="1052736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(8.)</a:t>
            </a:r>
          </a:p>
        </p:txBody>
      </p:sp>
    </p:spTree>
    <p:extLst>
      <p:ext uri="{BB962C8B-B14F-4D97-AF65-F5344CB8AC3E}">
        <p14:creationId xmlns:p14="http://schemas.microsoft.com/office/powerpoint/2010/main" val="3108760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2875"/>
            <a:ext cx="6971481" cy="657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7171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404664"/>
            <a:ext cx="8784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Dôležitým predpokladom, ktorému sme v predchádzajúcich prednáškach nevenovali pozornosť, aj keď sme automaticky predpokladali jeho dodržanie, je predpoklad </a:t>
            </a:r>
            <a:r>
              <a:rPr lang="sk-SK" b="1" dirty="0"/>
              <a:t>stability modelu</a:t>
            </a:r>
            <a:r>
              <a:rPr lang="sk-SK" dirty="0"/>
              <a:t> – ktorý sa prejavuje v </a:t>
            </a:r>
            <a:r>
              <a:rPr lang="sk-SK" b="1" dirty="0"/>
              <a:t>nemennosti</a:t>
            </a:r>
            <a:r>
              <a:rPr lang="sk-SK" dirty="0"/>
              <a:t> </a:t>
            </a:r>
            <a:r>
              <a:rPr lang="sk-SK" b="1" dirty="0"/>
              <a:t>použitých  (vypočítaných) parametrov modelu.</a:t>
            </a:r>
          </a:p>
          <a:p>
            <a:endParaRPr lang="sk-SK" b="1" dirty="0"/>
          </a:p>
          <a:p>
            <a:r>
              <a:rPr lang="sk-SK" dirty="0"/>
              <a:t>Tento predpoklad je v aplikovanej praktickej ekonometrii neudržateľný, a je potrebné odlíšiť údajové segmenty vyžadujúce rozdielnu modelovanú štruktúru v čase. V takomto prípade dochádza k situácii, kedy sa vypočítané hodnoty </a:t>
            </a:r>
            <a:r>
              <a:rPr lang="sk-SK" b="1" i="1" dirty="0"/>
              <a:t>parametrov</a:t>
            </a:r>
            <a:r>
              <a:rPr lang="sk-SK" dirty="0"/>
              <a:t> v čase menia, čo sa prejavuje v kolísaní ich hodnôt, ako aj v kolísaní </a:t>
            </a:r>
            <a:r>
              <a:rPr lang="sk-SK" b="1" i="1" dirty="0"/>
              <a:t>náhodných porúch </a:t>
            </a:r>
            <a:r>
              <a:rPr lang="sk-SK" dirty="0"/>
              <a:t>odhadnutých pomocou </a:t>
            </a:r>
            <a:r>
              <a:rPr lang="sk-SK" b="1" i="1" dirty="0"/>
              <a:t>rezíduí</a:t>
            </a:r>
            <a:r>
              <a:rPr lang="sk-SK" dirty="0"/>
              <a:t>.  </a:t>
            </a:r>
          </a:p>
          <a:p>
            <a:endParaRPr lang="sk-SK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808146"/>
              </p:ext>
            </p:extLst>
          </p:nvPr>
        </p:nvGraphicFramePr>
        <p:xfrm>
          <a:off x="2771800" y="2852936"/>
          <a:ext cx="2286000" cy="65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4" imgW="710891" imgH="241195" progId="Equation.DSMT4">
                  <p:embed/>
                </p:oleObj>
              </mc:Choice>
              <mc:Fallback>
                <p:oleObj name="Equation" r:id="rId4" imgW="710891" imgH="24119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852936"/>
                        <a:ext cx="2286000" cy="6514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251520" y="3789040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Porušenie stability modelu sa prejaví relatívne veľkými a časovo korelovanými hodnotami rezíduí      čo je možné zistiť najčastejšie dvomi spôsobmi:</a:t>
            </a:r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Grafickými metódami resp. testami typu CUSUM (cumulative sums – kumulatívne súčty)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Chowowe testy</a:t>
            </a: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096206"/>
              </p:ext>
            </p:extLst>
          </p:nvPr>
        </p:nvGraphicFramePr>
        <p:xfrm>
          <a:off x="2123728" y="4056968"/>
          <a:ext cx="216024" cy="353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6" imgW="139680" imgH="228600" progId="Equation.DSMT4">
                  <p:embed/>
                </p:oleObj>
              </mc:Choice>
              <mc:Fallback>
                <p:oleObj name="Equation" r:id="rId6" imgW="1396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23728" y="4056968"/>
                        <a:ext cx="216024" cy="3534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4054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51520" y="476672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Chowov predpovedný (predikčný) test.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251520" y="1196752"/>
            <a:ext cx="86409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Druhý z Chowových testov sa označuje ako Chowov predikčný test  a odporúča sa v situáciách kedy počet      v prvom segment pred zmenou je výrazne vyšší ako počet pozorovaní      v druhom segmente po zmene parametrov. V teste sa overuje predikčná schopnosť modelu z prvého segmentu pre druhý „predikčný“ segment.</a:t>
            </a:r>
          </a:p>
          <a:p>
            <a:r>
              <a:rPr lang="sk-SK" dirty="0"/>
              <a:t>Nech model v prvom segmente je opäť: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382451"/>
              </p:ext>
            </p:extLst>
          </p:nvPr>
        </p:nvGraphicFramePr>
        <p:xfrm>
          <a:off x="2339752" y="1496834"/>
          <a:ext cx="215444" cy="323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4" name="Equation" r:id="rId3" imgW="152280" imgH="228600" progId="Equation.DSMT4">
                  <p:embed/>
                </p:oleObj>
              </mc:Choice>
              <mc:Fallback>
                <p:oleObj name="Equation" r:id="rId3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752" y="1496834"/>
                        <a:ext cx="215444" cy="3231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387588"/>
              </p:ext>
            </p:extLst>
          </p:nvPr>
        </p:nvGraphicFramePr>
        <p:xfrm>
          <a:off x="1395413" y="1778000"/>
          <a:ext cx="2333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5" name="Equation" r:id="rId5" imgW="164880" imgH="228600" progId="Equation.DSMT4">
                  <p:embed/>
                </p:oleObj>
              </mc:Choice>
              <mc:Fallback>
                <p:oleObj name="Equation" r:id="rId5" imgW="164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95413" y="1778000"/>
                        <a:ext cx="233362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752103"/>
              </p:ext>
            </p:extLst>
          </p:nvPr>
        </p:nvGraphicFramePr>
        <p:xfrm>
          <a:off x="1043421" y="2887099"/>
          <a:ext cx="396081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6" name="Equation" r:id="rId7" imgW="2311200" imgH="228600" progId="Equation.DSMT4">
                  <p:embed/>
                </p:oleObj>
              </mc:Choice>
              <mc:Fallback>
                <p:oleObj name="Equation" r:id="rId7" imgW="2311200" imgH="2286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421" y="2887099"/>
                        <a:ext cx="3960813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136395"/>
              </p:ext>
            </p:extLst>
          </p:nvPr>
        </p:nvGraphicFramePr>
        <p:xfrm>
          <a:off x="5508104" y="2924944"/>
          <a:ext cx="11763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7" name="Equation" r:id="rId9" imgW="622080" imgH="228600" progId="Equation.DSMT4">
                  <p:embed/>
                </p:oleObj>
              </mc:Choice>
              <mc:Fallback>
                <p:oleObj name="Equation" r:id="rId9" imgW="622080" imgH="22860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924944"/>
                        <a:ext cx="11763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7884368" y="2996952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(9.)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179512" y="3645024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model v druhom  predikčnom segmente má teraz tvar: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085350"/>
              </p:ext>
            </p:extLst>
          </p:nvPr>
        </p:nvGraphicFramePr>
        <p:xfrm>
          <a:off x="814388" y="4014788"/>
          <a:ext cx="44180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8" name="Equation" r:id="rId11" imgW="2577960" imgH="241200" progId="Equation.DSMT4">
                  <p:embed/>
                </p:oleObj>
              </mc:Choice>
              <mc:Fallback>
                <p:oleObj name="Equation" r:id="rId11" imgW="2577960" imgH="2412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8" y="4014788"/>
                        <a:ext cx="441801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338051"/>
              </p:ext>
            </p:extLst>
          </p:nvPr>
        </p:nvGraphicFramePr>
        <p:xfrm>
          <a:off x="5490205" y="4014356"/>
          <a:ext cx="23764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9" name="Equation" r:id="rId13" imgW="1257120" imgH="228600" progId="Equation.DSMT4">
                  <p:embed/>
                </p:oleObj>
              </mc:Choice>
              <mc:Fallback>
                <p:oleObj name="Equation" r:id="rId13" imgW="12571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0205" y="4014356"/>
                        <a:ext cx="23764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BlokTextu 12"/>
          <p:cNvSpPr txBox="1"/>
          <p:nvPr/>
        </p:nvSpPr>
        <p:spPr>
          <a:xfrm>
            <a:off x="8157780" y="4014356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(10.)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179512" y="4725144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      sú chyby predpovedí.  Test stability potom testuje nulovú hypotézu:</a:t>
            </a:r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02218"/>
              </p:ext>
            </p:extLst>
          </p:nvPr>
        </p:nvGraphicFramePr>
        <p:xfrm>
          <a:off x="1763688" y="5134583"/>
          <a:ext cx="3744416" cy="526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0" name="Equation" r:id="rId15" imgW="1600200" imgH="241200" progId="Equation.DSMT4">
                  <p:embed/>
                </p:oleObj>
              </mc:Choice>
              <mc:Fallback>
                <p:oleObj name="Equation" r:id="rId15" imgW="16002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63688" y="5134583"/>
                        <a:ext cx="3744416" cy="526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826290"/>
              </p:ext>
            </p:extLst>
          </p:nvPr>
        </p:nvGraphicFramePr>
        <p:xfrm>
          <a:off x="611560" y="4675193"/>
          <a:ext cx="321054" cy="469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1" name="Equation" r:id="rId17" imgW="164880" imgH="241200" progId="Equation.DSMT4">
                  <p:embed/>
                </p:oleObj>
              </mc:Choice>
              <mc:Fallback>
                <p:oleObj name="Equation" r:id="rId17" imgW="164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1560" y="4675193"/>
                        <a:ext cx="321054" cy="4692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BlokTextu 16"/>
          <p:cNvSpPr txBox="1"/>
          <p:nvPr/>
        </p:nvSpPr>
        <p:spPr>
          <a:xfrm>
            <a:off x="251520" y="573325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t.j.: že pri predpovediach z prvého segmentu pre druhý segment majú chyby predpovedí nulové stredné hodnoty a model z predikčného hľadiska vykazuje stabilitu.</a:t>
            </a:r>
          </a:p>
        </p:txBody>
      </p:sp>
      <p:sp>
        <p:nvSpPr>
          <p:cNvPr id="20" name="Obdĺžnik 19"/>
          <p:cNvSpPr/>
          <p:nvPr/>
        </p:nvSpPr>
        <p:spPr>
          <a:xfrm>
            <a:off x="8131052" y="5094476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(11.)</a:t>
            </a:r>
          </a:p>
        </p:txBody>
      </p:sp>
    </p:spTree>
    <p:extLst>
      <p:ext uri="{BB962C8B-B14F-4D97-AF65-F5344CB8AC3E}">
        <p14:creationId xmlns:p14="http://schemas.microsoft.com/office/powerpoint/2010/main" val="2933992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51520" y="40466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Pri použití klasického F – testu znovu vychádzame z obmedzeného modelu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689952"/>
              </p:ext>
            </p:extLst>
          </p:nvPr>
        </p:nvGraphicFramePr>
        <p:xfrm>
          <a:off x="544812" y="1124744"/>
          <a:ext cx="396081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1" name="Equation" r:id="rId4" imgW="2311400" imgH="228600" progId="Equation.DSMT4">
                  <p:embed/>
                </p:oleObj>
              </mc:Choice>
              <mc:Fallback>
                <p:oleObj name="Equation" r:id="rId4" imgW="2311400" imgH="228600" progId="Equation.DSMT4">
                  <p:embed/>
                  <p:pic>
                    <p:nvPicPr>
                      <p:cNvPr id="0" name="Objek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12" y="1124744"/>
                        <a:ext cx="3960813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779699"/>
              </p:ext>
            </p:extLst>
          </p:nvPr>
        </p:nvGraphicFramePr>
        <p:xfrm>
          <a:off x="5424488" y="1125538"/>
          <a:ext cx="1200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" name="Equation" r:id="rId6" imgW="634680" imgH="228600" progId="Equation.DSMT4">
                  <p:embed/>
                </p:oleObj>
              </mc:Choice>
              <mc:Fallback>
                <p:oleObj name="Equation" r:id="rId6" imgW="634680" imgH="22860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88" y="1125538"/>
                        <a:ext cx="1200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bdĺžnik 4"/>
          <p:cNvSpPr/>
          <p:nvPr/>
        </p:nvSpPr>
        <p:spPr>
          <a:xfrm>
            <a:off x="7596336" y="1124744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(12.)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107504" y="1916832"/>
            <a:ext cx="89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a neobmedzený model pre oba segmenty opäť preformulujeme pomocou umelej premennej do tvaru:  </a:t>
            </a: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382730"/>
              </p:ext>
            </p:extLst>
          </p:nvPr>
        </p:nvGraphicFramePr>
        <p:xfrm>
          <a:off x="608013" y="2697163"/>
          <a:ext cx="60928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Equation" r:id="rId8" imgW="3555720" imgH="241200" progId="Equation.DSMT4">
                  <p:embed/>
                </p:oleObj>
              </mc:Choice>
              <mc:Fallback>
                <p:oleObj name="Equation" r:id="rId8" imgW="3555720" imgH="241200" progId="Equation.DSMT4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2697163"/>
                        <a:ext cx="60928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ĺžnik 7"/>
          <p:cNvSpPr/>
          <p:nvPr/>
        </p:nvSpPr>
        <p:spPr>
          <a:xfrm>
            <a:off x="7877057" y="2708920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(13.)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229344"/>
              </p:ext>
            </p:extLst>
          </p:nvPr>
        </p:nvGraphicFramePr>
        <p:xfrm>
          <a:off x="539552" y="3284984"/>
          <a:ext cx="1200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4" name="Equation" r:id="rId10" imgW="634680" imgH="228600" progId="Equation.DSMT4">
                  <p:embed/>
                </p:oleObj>
              </mc:Choice>
              <mc:Fallback>
                <p:oleObj name="Equation" r:id="rId10" imgW="634680" imgH="228600" progId="Equation.DSMT4">
                  <p:embed/>
                  <p:pic>
                    <p:nvPicPr>
                      <p:cNvPr id="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284984"/>
                        <a:ext cx="1200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BlokTextu 9"/>
          <p:cNvSpPr txBox="1"/>
          <p:nvPr/>
        </p:nvSpPr>
        <p:spPr>
          <a:xfrm>
            <a:off x="107504" y="39330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13798"/>
              </p:ext>
            </p:extLst>
          </p:nvPr>
        </p:nvGraphicFramePr>
        <p:xfrm>
          <a:off x="1979712" y="3694653"/>
          <a:ext cx="31130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" name="Equation" r:id="rId12" imgW="1676160" imgH="507960" progId="Equation.DSMT4">
                  <p:embed/>
                </p:oleObj>
              </mc:Choice>
              <mc:Fallback>
                <p:oleObj name="Equation" r:id="rId12" imgW="1676160" imgH="507960" progId="Equation.DSMT4">
                  <p:embed/>
                  <p:pic>
                    <p:nvPicPr>
                      <p:cNvPr id="0" name="Obj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694653"/>
                        <a:ext cx="3113088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BlokTextu 11"/>
          <p:cNvSpPr txBox="1"/>
          <p:nvPr/>
        </p:nvSpPr>
        <p:spPr>
          <a:xfrm>
            <a:off x="251520" y="450912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Chowov predikčný test má potom tvar: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979769"/>
              </p:ext>
            </p:extLst>
          </p:nvPr>
        </p:nvGraphicFramePr>
        <p:xfrm>
          <a:off x="2771799" y="5013176"/>
          <a:ext cx="263252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Equation" r:id="rId14" imgW="1434960" imgH="431640" progId="Equation.DSMT4">
                  <p:embed/>
                </p:oleObj>
              </mc:Choice>
              <mc:Fallback>
                <p:oleObj name="Equation" r:id="rId14" imgW="1434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771799" y="5013176"/>
                        <a:ext cx="2632528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bdĺžnik 13"/>
          <p:cNvSpPr/>
          <p:nvPr/>
        </p:nvSpPr>
        <p:spPr>
          <a:xfrm>
            <a:off x="7877056" y="5229200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(14.)</a:t>
            </a:r>
          </a:p>
        </p:txBody>
      </p:sp>
    </p:spTree>
    <p:extLst>
      <p:ext uri="{BB962C8B-B14F-4D97-AF65-F5344CB8AC3E}">
        <p14:creationId xmlns:p14="http://schemas.microsoft.com/office/powerpoint/2010/main" val="1594116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33265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a na hladine významnosti </a:t>
            </a:r>
            <a:r>
              <a:rPr lang="el-GR" dirty="0"/>
              <a:t>α</a:t>
            </a:r>
            <a:r>
              <a:rPr lang="sk-SK" dirty="0"/>
              <a:t> má kritický obor: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368922"/>
              </p:ext>
            </p:extLst>
          </p:nvPr>
        </p:nvGraphicFramePr>
        <p:xfrm>
          <a:off x="2123727" y="836711"/>
          <a:ext cx="3913851" cy="792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3" imgW="2133360" imgH="431640" progId="Equation.DSMT4">
                  <p:embed/>
                </p:oleObj>
              </mc:Choice>
              <mc:Fallback>
                <p:oleObj name="Equation" r:id="rId3" imgW="21333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3727" y="836711"/>
                        <a:ext cx="3913851" cy="7920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0" y="1772816"/>
            <a:ext cx="89644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k + T</a:t>
            </a:r>
            <a:r>
              <a:rPr lang="sk-SK" i="1" baseline="-25000" dirty="0"/>
              <a:t>2</a:t>
            </a:r>
            <a:r>
              <a:rPr lang="sk-SK" i="1" dirty="0"/>
              <a:t> </a:t>
            </a:r>
            <a:r>
              <a:rPr lang="sk-SK" dirty="0"/>
              <a:t>je počet regresorov v neobmedzenom modeli (13.), T2 je počet obmedzení  nulovej hypotézy (11.) a URSS je reziduálny súčet štvorcov v neobmedzenom modeli (13.), ktorý je možné získať opäť ako súčet reziduálnych súčtov štvorcov  v modeloch (9.) a (10.).</a:t>
            </a:r>
          </a:p>
          <a:p>
            <a:endParaRPr lang="sk-SK" dirty="0"/>
          </a:p>
          <a:p>
            <a:r>
              <a:rPr lang="sk-SK" dirty="0"/>
              <a:t>Chowov predikčný test teda opäť vyžaduje odhad troch klasických modelov lineárnej regresie (9.), (10.)  a (12.)</a:t>
            </a:r>
          </a:p>
          <a:p>
            <a:endParaRPr lang="sk-SK" dirty="0"/>
          </a:p>
          <a:p>
            <a:r>
              <a:rPr lang="sk-SK" dirty="0"/>
              <a:t>Ak je počet pozorovaní </a:t>
            </a:r>
            <a:r>
              <a:rPr lang="sk-SK" i="1" dirty="0"/>
              <a:t>T</a:t>
            </a:r>
            <a:r>
              <a:rPr lang="sk-SK" i="1" baseline="-25000" dirty="0"/>
              <a:t>1</a:t>
            </a:r>
            <a:r>
              <a:rPr lang="sk-SK" dirty="0"/>
              <a:t> v prvom segmente pred zmenou výrazne nižší, ako počet pozorovaní </a:t>
            </a:r>
            <a:r>
              <a:rPr lang="sk-SK" i="1" dirty="0"/>
              <a:t>T</a:t>
            </a:r>
            <a:r>
              <a:rPr lang="sk-SK" i="1" baseline="-25000" dirty="0"/>
              <a:t>2</a:t>
            </a:r>
            <a:r>
              <a:rPr lang="sk-SK" dirty="0"/>
              <a:t> v druhom segmente po zmene parametrov, je možné predikčný test stability založiť na spätnej predpovedi z druhého segmentu pre prvý segment. </a:t>
            </a:r>
          </a:p>
          <a:p>
            <a:endParaRPr lang="sk-SK" dirty="0"/>
          </a:p>
          <a:p>
            <a:r>
              <a:rPr lang="sk-SK" dirty="0"/>
              <a:t>Chowove testy bývajú citlivé aj na iné typy nestability nielen na nestabilitu spôsobenú zmenami parametrov.</a:t>
            </a:r>
          </a:p>
        </p:txBody>
      </p:sp>
    </p:spTree>
    <p:extLst>
      <p:ext uri="{BB962C8B-B14F-4D97-AF65-F5344CB8AC3E}">
        <p14:creationId xmlns:p14="http://schemas.microsoft.com/office/powerpoint/2010/main" val="3673723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548680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Testovanie </a:t>
            </a:r>
            <a:r>
              <a:rPr lang="sk-SK" sz="2400" b="1" dirty="0" err="1"/>
              <a:t>normality</a:t>
            </a:r>
            <a:r>
              <a:rPr lang="sk-SK" sz="2400" b="1" dirty="0"/>
              <a:t> </a:t>
            </a:r>
            <a:endParaRPr lang="sk-SK" b="1" dirty="0"/>
          </a:p>
        </p:txBody>
      </p:sp>
      <p:sp>
        <p:nvSpPr>
          <p:cNvPr id="3" name="BlokTextu 2"/>
          <p:cNvSpPr txBox="1"/>
          <p:nvPr/>
        </p:nvSpPr>
        <p:spPr>
          <a:xfrm>
            <a:off x="179512" y="1412776"/>
            <a:ext cx="8784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Testovacie postupy využívané v aplikovanej ekonometrii sú založené obvykle na predpoklade </a:t>
            </a:r>
            <a:r>
              <a:rPr lang="sk-SK" dirty="0" err="1"/>
              <a:t>normality</a:t>
            </a:r>
            <a:r>
              <a:rPr lang="sk-SK" dirty="0"/>
              <a:t> modelu, odporúča sa overiť pre OLS odhady (rezíduá), či je predpoklad </a:t>
            </a:r>
            <a:r>
              <a:rPr lang="sk-SK" dirty="0" err="1"/>
              <a:t>normality</a:t>
            </a:r>
            <a:r>
              <a:rPr lang="sk-SK" dirty="0"/>
              <a:t> prijateľný  alebo nie. V literatúre sa často stretávame pri väčšom rozsahu údajov, že tento predpoklad sa považuje za automaticky splnený.</a:t>
            </a:r>
          </a:p>
          <a:p>
            <a:r>
              <a:rPr lang="sk-SK" dirty="0"/>
              <a:t>Aj keď je možné postupovať rôzne, pre kvalitnú konštrukciu modelov  je predsa len obvyklé využiť rôzne štatistické postupy overenia </a:t>
            </a:r>
            <a:r>
              <a:rPr lang="sk-SK" dirty="0" err="1"/>
              <a:t>normality</a:t>
            </a:r>
            <a:r>
              <a:rPr lang="sk-SK" dirty="0"/>
              <a:t>. Tieto postupy je možné rozdeliť na: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grafické (napr. Q – Q graf, P – P graf a iné.)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štatistické testy (test zhody, test </a:t>
            </a:r>
            <a:r>
              <a:rPr lang="sk-SK" dirty="0" err="1"/>
              <a:t>Jarque</a:t>
            </a:r>
            <a:r>
              <a:rPr lang="sk-SK" dirty="0"/>
              <a:t> - </a:t>
            </a:r>
            <a:r>
              <a:rPr lang="sk-SK" dirty="0" err="1"/>
              <a:t>Bery</a:t>
            </a:r>
            <a:r>
              <a:rPr lang="sk-SK" dirty="0"/>
              <a:t>, </a:t>
            </a:r>
            <a:r>
              <a:rPr lang="sk-SK" dirty="0" err="1"/>
              <a:t>Shapiro-Wilkov</a:t>
            </a:r>
            <a:r>
              <a:rPr lang="sk-SK" dirty="0"/>
              <a:t> W test, </a:t>
            </a:r>
            <a:r>
              <a:rPr lang="sk-SK" dirty="0" err="1"/>
              <a:t>Doornik-Hansenov</a:t>
            </a:r>
            <a:r>
              <a:rPr lang="sk-SK" dirty="0"/>
              <a:t> test, </a:t>
            </a:r>
            <a:r>
              <a:rPr lang="sk-SK" dirty="0" err="1"/>
              <a:t>Lillieforsov</a:t>
            </a:r>
            <a:r>
              <a:rPr lang="sk-SK" dirty="0"/>
              <a:t> test a iné. </a:t>
            </a:r>
          </a:p>
        </p:txBody>
      </p:sp>
    </p:spTree>
    <p:extLst>
      <p:ext uri="{BB962C8B-B14F-4D97-AF65-F5344CB8AC3E}">
        <p14:creationId xmlns:p14="http://schemas.microsoft.com/office/powerpoint/2010/main" val="3716814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75761"/>
            <a:ext cx="5137745" cy="5267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79512" y="33265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N(0,1)</a:t>
            </a:r>
          </a:p>
        </p:txBody>
      </p:sp>
    </p:spTree>
    <p:extLst>
      <p:ext uri="{BB962C8B-B14F-4D97-AF65-F5344CB8AC3E}">
        <p14:creationId xmlns:p14="http://schemas.microsoft.com/office/powerpoint/2010/main" val="3109997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85136"/>
            <a:ext cx="5344244" cy="5253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79512" y="2606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N(0, </a:t>
            </a:r>
            <a:r>
              <a:rPr lang="el-GR" dirty="0"/>
              <a:t>σ</a:t>
            </a:r>
            <a:r>
              <a:rPr lang="sk-SK" baseline="30000" dirty="0"/>
              <a:t>2</a:t>
            </a:r>
            <a:r>
              <a:rPr lang="sk-SK" dirty="0"/>
              <a:t>)</a:t>
            </a:r>
            <a:endParaRPr lang="sk-SK" baseline="30000" dirty="0"/>
          </a:p>
        </p:txBody>
      </p:sp>
    </p:spTree>
    <p:extLst>
      <p:ext uri="{BB962C8B-B14F-4D97-AF65-F5344CB8AC3E}">
        <p14:creationId xmlns:p14="http://schemas.microsoft.com/office/powerpoint/2010/main" val="8331672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612068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996952"/>
            <a:ext cx="6192688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0924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79512" y="404664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Zo štatistických testov sa často v aplikovanej ekonometrii  používa test </a:t>
            </a:r>
            <a:r>
              <a:rPr lang="sk-SK" dirty="0" err="1"/>
              <a:t>Jarque</a:t>
            </a:r>
            <a:r>
              <a:rPr lang="sk-SK" dirty="0"/>
              <a:t> – </a:t>
            </a:r>
            <a:r>
              <a:rPr lang="sk-SK" dirty="0" err="1"/>
              <a:t>Bery</a:t>
            </a:r>
            <a:r>
              <a:rPr lang="sk-SK" dirty="0"/>
              <a:t>, ktorý pre OLS odhady pracuje s W štatistikov:</a:t>
            </a:r>
          </a:p>
          <a:p>
            <a:r>
              <a:rPr lang="sk-SK" dirty="0"/>
              <a:t> 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795338"/>
              </p:ext>
            </p:extLst>
          </p:nvPr>
        </p:nvGraphicFramePr>
        <p:xfrm>
          <a:off x="3203848" y="1268760"/>
          <a:ext cx="1944216" cy="859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4" name="Equation" r:id="rId3" imgW="1091880" imgH="482400" progId="Equation.DSMT4">
                  <p:embed/>
                </p:oleObj>
              </mc:Choice>
              <mc:Fallback>
                <p:oleObj name="Equation" r:id="rId3" imgW="10918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3848" y="1268760"/>
                        <a:ext cx="1944216" cy="859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179512" y="2348880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ktorá je založená na vlastnostiach koeficientov šikmosti       (</a:t>
            </a:r>
            <a:r>
              <a:rPr lang="sk-SK" dirty="0" err="1"/>
              <a:t>skewness</a:t>
            </a:r>
            <a:r>
              <a:rPr lang="sk-SK" dirty="0"/>
              <a:t>) a špicatosti    (</a:t>
            </a:r>
            <a:r>
              <a:rPr lang="sk-SK" dirty="0" err="1"/>
              <a:t>kurtosis</a:t>
            </a:r>
            <a:r>
              <a:rPr lang="sk-SK" dirty="0"/>
              <a:t>)  normálneho rozdelenia. Pri výpočte štatistiky </a:t>
            </a:r>
            <a:r>
              <a:rPr lang="sk-SK" i="1" dirty="0"/>
              <a:t>W</a:t>
            </a:r>
            <a:r>
              <a:rPr lang="sk-SK" dirty="0"/>
              <a:t> sa využívajú výberové charakteristiky šikmosti        a špicatosti         :</a:t>
            </a:r>
            <a:endParaRPr lang="sk-SK" i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856237"/>
              </p:ext>
            </p:extLst>
          </p:nvPr>
        </p:nvGraphicFramePr>
        <p:xfrm>
          <a:off x="5436096" y="2132856"/>
          <a:ext cx="288032" cy="507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5" name="Equation" r:id="rId5" imgW="177480" imgH="241200" progId="Equation.DSMT4">
                  <p:embed/>
                </p:oleObj>
              </mc:Choice>
              <mc:Fallback>
                <p:oleObj name="Equation" r:id="rId5" imgW="177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36096" y="2132856"/>
                        <a:ext cx="288032" cy="507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22533"/>
              </p:ext>
            </p:extLst>
          </p:nvPr>
        </p:nvGraphicFramePr>
        <p:xfrm>
          <a:off x="7956376" y="2204134"/>
          <a:ext cx="288032" cy="507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6" name="Equation" r:id="rId7" imgW="177480" imgH="241200" progId="Equation.DSMT4">
                  <p:embed/>
                </p:oleObj>
              </mc:Choice>
              <mc:Fallback>
                <p:oleObj name="Equation" r:id="rId7" imgW="177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56376" y="2204134"/>
                        <a:ext cx="288032" cy="507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07812"/>
              </p:ext>
            </p:extLst>
          </p:nvPr>
        </p:nvGraphicFramePr>
        <p:xfrm>
          <a:off x="2483768" y="2810545"/>
          <a:ext cx="28892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7" name="Equation" r:id="rId9" imgW="177480" imgH="241200" progId="Equation.DSMT4">
                  <p:embed/>
                </p:oleObj>
              </mc:Choice>
              <mc:Fallback>
                <p:oleObj name="Equation" r:id="rId9" imgW="177480" imgH="24120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810545"/>
                        <a:ext cx="28892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048397"/>
              </p:ext>
            </p:extLst>
          </p:nvPr>
        </p:nvGraphicFramePr>
        <p:xfrm>
          <a:off x="3995936" y="2810545"/>
          <a:ext cx="28733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8" name="Equation" r:id="rId11" imgW="177480" imgH="241200" progId="Equation.DSMT4">
                  <p:embed/>
                </p:oleObj>
              </mc:Choice>
              <mc:Fallback>
                <p:oleObj name="Equation" r:id="rId11" imgW="177480" imgH="2412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810545"/>
                        <a:ext cx="287338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117639"/>
              </p:ext>
            </p:extLst>
          </p:nvPr>
        </p:nvGraphicFramePr>
        <p:xfrm>
          <a:off x="1187624" y="3429000"/>
          <a:ext cx="216024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9" name="Equation" r:id="rId13" imgW="1244520" imgH="457200" progId="Equation.DSMT4">
                  <p:embed/>
                </p:oleObj>
              </mc:Choice>
              <mc:Fallback>
                <p:oleObj name="Equation" r:id="rId13" imgW="12445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87624" y="3429000"/>
                        <a:ext cx="2160240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783081"/>
              </p:ext>
            </p:extLst>
          </p:nvPr>
        </p:nvGraphicFramePr>
        <p:xfrm>
          <a:off x="4222750" y="3429000"/>
          <a:ext cx="27876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0" name="Equation" r:id="rId15" imgW="1460160" imgH="457200" progId="Equation.DSMT4">
                  <p:embed/>
                </p:oleObj>
              </mc:Choice>
              <mc:Fallback>
                <p:oleObj name="Equation" r:id="rId15" imgW="14601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222750" y="3429000"/>
                        <a:ext cx="2787650" cy="93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lokTextu 10"/>
          <p:cNvSpPr txBox="1"/>
          <p:nvPr/>
        </p:nvSpPr>
        <p:spPr>
          <a:xfrm>
            <a:off x="251520" y="4581128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Nulová hypotéza predpokladá </a:t>
            </a:r>
            <a:r>
              <a:rPr lang="sk-SK" dirty="0" err="1"/>
              <a:t>normalitu</a:t>
            </a:r>
            <a:r>
              <a:rPr lang="sk-SK" dirty="0"/>
              <a:t> regresného modelu, má štatistika W </a:t>
            </a:r>
            <a:r>
              <a:rPr lang="sk-SK" dirty="0" err="1"/>
              <a:t>asyptoticky</a:t>
            </a:r>
            <a:r>
              <a:rPr lang="sk-SK" dirty="0"/>
              <a:t> rozdelenie              (</a:t>
            </a:r>
            <a:r>
              <a:rPr lang="sk-SK" dirty="0" err="1"/>
              <a:t>chí</a:t>
            </a:r>
            <a:r>
              <a:rPr lang="sk-SK" dirty="0"/>
              <a:t> – kvadrát rozdelenie s 2 stupňami voľnosti), takže kritický obor na hladine významnosti </a:t>
            </a:r>
            <a:r>
              <a:rPr lang="el-GR" dirty="0"/>
              <a:t>α</a:t>
            </a:r>
            <a:r>
              <a:rPr lang="sk-SK" dirty="0"/>
              <a:t> má tvar: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99081"/>
              </p:ext>
            </p:extLst>
          </p:nvPr>
        </p:nvGraphicFramePr>
        <p:xfrm>
          <a:off x="1403648" y="4904293"/>
          <a:ext cx="549382" cy="323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1" name="Equation" r:id="rId17" imgW="431640" imgH="253800" progId="Equation.DSMT4">
                  <p:embed/>
                </p:oleObj>
              </mc:Choice>
              <mc:Fallback>
                <p:oleObj name="Equation" r:id="rId17" imgW="4316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403648" y="4904293"/>
                        <a:ext cx="549382" cy="3231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430233"/>
              </p:ext>
            </p:extLst>
          </p:nvPr>
        </p:nvGraphicFramePr>
        <p:xfrm>
          <a:off x="3059832" y="5589240"/>
          <a:ext cx="192981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2" name="Equation" r:id="rId19" imgW="850680" imgH="253800" progId="Equation.DSMT4">
                  <p:embed/>
                </p:oleObj>
              </mc:Choice>
              <mc:Fallback>
                <p:oleObj name="Equation" r:id="rId19" imgW="850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059832" y="5589240"/>
                        <a:ext cx="1929814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72292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696744" cy="2776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37346"/>
            <a:ext cx="628650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108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79512" y="404664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CUSUM   TESTY.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068782"/>
              </p:ext>
            </p:extLst>
          </p:nvPr>
        </p:nvGraphicFramePr>
        <p:xfrm>
          <a:off x="2483768" y="1556792"/>
          <a:ext cx="2286000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Equation" r:id="rId3" imgW="710891" imgH="241195" progId="Equation.DSMT4">
                  <p:embed/>
                </p:oleObj>
              </mc:Choice>
              <mc:Fallback>
                <p:oleObj name="Equation" r:id="rId3" imgW="710891" imgH="241195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556792"/>
                        <a:ext cx="2286000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179512" y="1052736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Predpokladajme lineárny klasický model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251520" y="2420888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Parametre       pri platnosti nulovej hypotézy  o ich nemennosti v čase vedú k tzv. štatistikám CUSUM (cumulative sums) v jednotlivých časoch t s  normálnym rozdelením:</a:t>
            </a:r>
          </a:p>
          <a:p>
            <a:endParaRPr lang="sk-SK" dirty="0"/>
          </a:p>
          <a:p>
            <a:endParaRPr lang="sk-SK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92924"/>
              </p:ext>
            </p:extLst>
          </p:nvPr>
        </p:nvGraphicFramePr>
        <p:xfrm>
          <a:off x="1331913" y="2389188"/>
          <a:ext cx="2159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5" imgW="126720" imgH="241200" progId="Equation.DSMT4">
                  <p:embed/>
                </p:oleObj>
              </mc:Choice>
              <mc:Fallback>
                <p:oleObj name="Equation" r:id="rId5" imgW="1267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913" y="2389188"/>
                        <a:ext cx="215900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285193"/>
              </p:ext>
            </p:extLst>
          </p:nvPr>
        </p:nvGraphicFramePr>
        <p:xfrm>
          <a:off x="683568" y="2921388"/>
          <a:ext cx="330993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7" imgW="1955520" imgH="431640" progId="Equation.DSMT4">
                  <p:embed/>
                </p:oleObj>
              </mc:Choice>
              <mc:Fallback>
                <p:oleObj name="Equation" r:id="rId7" imgW="19555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3568" y="2921388"/>
                        <a:ext cx="3309938" cy="792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4788024" y="3141931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 = k +1, ... , T 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395536" y="3861048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s </a:t>
            </a:r>
            <a:r>
              <a:rPr lang="sk-SK" dirty="0"/>
              <a:t>je odhad reziduálnej štandardnej odchýlky </a:t>
            </a:r>
            <a:r>
              <a:rPr lang="el-GR" dirty="0"/>
              <a:t>σ</a:t>
            </a:r>
            <a:r>
              <a:rPr lang="sk-SK" dirty="0"/>
              <a:t>. Zodpovedajúci CUSUM  - test potom zisťuje zmenu príslušného modelu spočívajúcu v zmene parametrov      v tom okamžiku </a:t>
            </a:r>
            <a:r>
              <a:rPr lang="sk-SK" i="1" dirty="0"/>
              <a:t>t, </a:t>
            </a:r>
            <a:r>
              <a:rPr lang="sk-SK" dirty="0"/>
              <a:t>v ktorom prvý raz:</a:t>
            </a:r>
            <a:r>
              <a:rPr lang="sk-SK" i="1" dirty="0"/>
              <a:t>  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004904"/>
              </p:ext>
            </p:extLst>
          </p:nvPr>
        </p:nvGraphicFramePr>
        <p:xfrm>
          <a:off x="6804025" y="4117975"/>
          <a:ext cx="2159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9" imgW="126720" imgH="241200" progId="Equation.DSMT4">
                  <p:embed/>
                </p:oleObj>
              </mc:Choice>
              <mc:Fallback>
                <p:oleObj name="Equation" r:id="rId9" imgW="1267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04025" y="4117975"/>
                        <a:ext cx="215900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901111"/>
              </p:ext>
            </p:extLst>
          </p:nvPr>
        </p:nvGraphicFramePr>
        <p:xfrm>
          <a:off x="2627784" y="4610745"/>
          <a:ext cx="273630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11" imgW="1282680" imgH="266400" progId="Equation.DSMT4">
                  <p:embed/>
                </p:oleObj>
              </mc:Choice>
              <mc:Fallback>
                <p:oleObj name="Equation" r:id="rId11" imgW="12826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27784" y="4610745"/>
                        <a:ext cx="2736304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BlokTextu 13"/>
          <p:cNvSpPr txBox="1"/>
          <p:nvPr/>
        </p:nvSpPr>
        <p:spPr>
          <a:xfrm>
            <a:off x="287524" y="5229200"/>
            <a:ext cx="8676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V softvérových riešeniach má najčastejšie CUSUM test grafickú podobu:</a:t>
            </a:r>
          </a:p>
        </p:txBody>
      </p:sp>
    </p:spTree>
    <p:extLst>
      <p:ext uri="{BB962C8B-B14F-4D97-AF65-F5344CB8AC3E}">
        <p14:creationId xmlns:p14="http://schemas.microsoft.com/office/powerpoint/2010/main" val="1352051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1000125"/>
            <a:ext cx="62674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3014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54868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Presné rozdelenie CUSUM – štatistiky pri platnosti nulovej hypotézy o nemennosti parametrov je dané vzťahom: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860460"/>
              </p:ext>
            </p:extLst>
          </p:nvPr>
        </p:nvGraphicFramePr>
        <p:xfrm>
          <a:off x="2776538" y="1176338"/>
          <a:ext cx="28702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3" imgW="1371600" imgH="431640" progId="Equation.DSMT4">
                  <p:embed/>
                </p:oleObj>
              </mc:Choice>
              <mc:Fallback>
                <p:oleObj name="Equation" r:id="rId3" imgW="13716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6538" y="1176338"/>
                        <a:ext cx="2870200" cy="903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539552" y="227687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278869"/>
              </p:ext>
            </p:extLst>
          </p:nvPr>
        </p:nvGraphicFramePr>
        <p:xfrm>
          <a:off x="2843808" y="2276871"/>
          <a:ext cx="2232248" cy="803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5" imgW="952200" imgH="431640" progId="Equation.DSMT4">
                  <p:embed/>
                </p:oleObj>
              </mc:Choice>
              <mc:Fallback>
                <p:oleObj name="Equation" r:id="rId5" imgW="9522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43808" y="2276871"/>
                        <a:ext cx="2232248" cy="8036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282293"/>
              </p:ext>
            </p:extLst>
          </p:nvPr>
        </p:nvGraphicFramePr>
        <p:xfrm>
          <a:off x="2755900" y="3114675"/>
          <a:ext cx="35782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7" imgW="1638000" imgH="457200" progId="Equation.DSMT4">
                  <p:embed/>
                </p:oleObj>
              </mc:Choice>
              <mc:Fallback>
                <p:oleObj name="Equation" r:id="rId7" imgW="16380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55900" y="3114675"/>
                        <a:ext cx="3578225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975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33265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Príklad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48880"/>
            <a:ext cx="5784850" cy="392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1259632" y="517322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Uvažujme hypotetické údaje, na základe ktorých sme kvantifikovali lineárny ekonometrický model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340768"/>
            <a:ext cx="3150567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8617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067550" cy="523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5756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23239"/>
            <a:ext cx="6763841" cy="5248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2902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8614"/>
            <a:ext cx="6347792" cy="581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070312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1227</Words>
  <Application>Microsoft Office PowerPoint</Application>
  <PresentationFormat>On-screen Show (4:3)</PresentationFormat>
  <Paragraphs>99</Paragraphs>
  <Slides>28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Cambria Math</vt:lpstr>
      <vt:lpstr>Motív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po</dc:creator>
  <cp:lastModifiedBy>Jozef Palkovič</cp:lastModifiedBy>
  <cp:revision>66</cp:revision>
  <dcterms:created xsi:type="dcterms:W3CDTF">2011-10-17T14:17:14Z</dcterms:created>
  <dcterms:modified xsi:type="dcterms:W3CDTF">2019-05-29T13:09:48Z</dcterms:modified>
</cp:coreProperties>
</file>