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30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254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567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002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4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1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9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040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45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0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41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B4FA-2CA7-46F6-A9B2-201488C34681}" type="datetimeFigureOut">
              <a:rPr lang="sk-SK" smtClean="0"/>
              <a:t>06.06.2017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9276-7B0C-42C4-8F4A-2F881221D2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150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o.bloomberg.com/market-now/2013/12/31/for-us-men-40-years-of-falling-income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5850" y="882651"/>
            <a:ext cx="7475538" cy="2925763"/>
          </a:xfrm>
        </p:spPr>
        <p:txBody>
          <a:bodyPr rtlCol="0"/>
          <a:lstStyle/>
          <a:p>
            <a:pPr>
              <a:defRPr/>
            </a:pPr>
            <a:r>
              <a:rPr lang="sk-SK" dirty="0" err="1"/>
              <a:t>How</a:t>
            </a:r>
            <a:r>
              <a:rPr lang="sk-SK" dirty="0"/>
              <a:t> to change </a:t>
            </a:r>
            <a:r>
              <a:rPr lang="sk-SK" dirty="0" err="1"/>
              <a:t>bad</a:t>
            </a:r>
            <a:r>
              <a:rPr lang="sk-SK" dirty="0"/>
              <a:t> </a:t>
            </a:r>
            <a:r>
              <a:rPr lang="sk-SK" dirty="0" err="1"/>
              <a:t>news</a:t>
            </a:r>
            <a:r>
              <a:rPr lang="sk-SK" dirty="0"/>
              <a:t> to </a:t>
            </a:r>
            <a:r>
              <a:rPr lang="sk-SK" dirty="0" err="1"/>
              <a:t>good</a:t>
            </a:r>
            <a:r>
              <a:rPr lang="sk-SK" dirty="0"/>
              <a:t> </a:t>
            </a:r>
            <a:r>
              <a:rPr lang="sk-SK" dirty="0" err="1"/>
              <a:t>one</a:t>
            </a:r>
            <a:endParaRPr lang="sk-SK" dirty="0"/>
          </a:p>
        </p:txBody>
      </p:sp>
      <p:sp>
        <p:nvSpPr>
          <p:cNvPr id="20483" name="Podnadpis 2"/>
          <p:cNvSpPr>
            <a:spLocks noGrp="1"/>
          </p:cNvSpPr>
          <p:nvPr>
            <p:ph type="subTitle" idx="1"/>
          </p:nvPr>
        </p:nvSpPr>
        <p:spPr>
          <a:xfrm>
            <a:off x="2806701" y="3870326"/>
            <a:ext cx="6575425" cy="1387475"/>
          </a:xfrm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5425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Histogram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Frequently used to graphically present interval and ratio data</a:t>
            </a:r>
          </a:p>
          <a:p>
            <a:r>
              <a:rPr lang="sk-SK" altLang="sk-SK"/>
              <a:t>Is often used for interval and ratio data</a:t>
            </a:r>
          </a:p>
          <a:p>
            <a:r>
              <a:rPr lang="sk-SK" altLang="sk-SK"/>
              <a:t>The adjacent bars indicate that a numerical range is being summarized by indicating the frequencies in arbitrarily chosen classes</a:t>
            </a:r>
          </a:p>
        </p:txBody>
      </p:sp>
    </p:spTree>
    <p:extLst>
      <p:ext uri="{BB962C8B-B14F-4D97-AF65-F5344CB8AC3E}">
        <p14:creationId xmlns:p14="http://schemas.microsoft.com/office/powerpoint/2010/main" val="26920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700213"/>
            <a:ext cx="65532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47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Frequency polygon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400"/>
              <a:t>Another common method for graphically presenting interval and ratio data</a:t>
            </a:r>
          </a:p>
          <a:p>
            <a:r>
              <a:rPr lang="sk-SK" altLang="sk-SK" sz="2400"/>
              <a:t>To construct a frequency polygon mark the frequencies on the vertical axis and the values of the variable being measured on the horizontal axis, as with the histogram.</a:t>
            </a:r>
          </a:p>
          <a:p>
            <a:r>
              <a:rPr lang="sk-SK" altLang="sk-SK" sz="2400"/>
              <a:t>If the purpose of presenting is comparation with other distributions, the frequency polygon provides a good summary of the data</a:t>
            </a:r>
          </a:p>
        </p:txBody>
      </p:sp>
    </p:spTree>
    <p:extLst>
      <p:ext uri="{BB962C8B-B14F-4D97-AF65-F5344CB8AC3E}">
        <p14:creationId xmlns:p14="http://schemas.microsoft.com/office/powerpoint/2010/main" val="181131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686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1700213"/>
            <a:ext cx="65373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2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Ogive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400"/>
              <a:t>A graph of a cumulative frequency distribution</a:t>
            </a:r>
          </a:p>
          <a:p>
            <a:r>
              <a:rPr lang="sk-SK" altLang="sk-SK" sz="2400"/>
              <a:t>Ogive is used when one wants to determine how many observations lie above or below a certain value in a distribution.</a:t>
            </a:r>
          </a:p>
          <a:p>
            <a:r>
              <a:rPr lang="sk-SK" altLang="sk-SK" sz="2400"/>
              <a:t>First cumulative frequency distribution is constructed</a:t>
            </a:r>
          </a:p>
          <a:p>
            <a:r>
              <a:rPr lang="sk-SK" altLang="sk-SK" sz="2400"/>
              <a:t>Cumulative frequencies are plotted at the upper class limit of each category</a:t>
            </a:r>
          </a:p>
          <a:p>
            <a:r>
              <a:rPr lang="sk-SK" altLang="sk-SK" sz="2400"/>
              <a:t>Ogive can also be constructed for  a relative frequency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8793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1628775"/>
            <a:ext cx="63373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672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Pie Chart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The pie chart is an effective way of displaying the percentage breakdown of data by category. </a:t>
            </a:r>
          </a:p>
          <a:p>
            <a:r>
              <a:rPr lang="sk-SK" altLang="sk-SK"/>
              <a:t>Useful if the relative sizes of the data components are to be emphasized</a:t>
            </a:r>
          </a:p>
          <a:p>
            <a:r>
              <a:rPr lang="sk-SK" altLang="sk-SK"/>
              <a:t>Pie charts also provide an effective way of presenting ratio- or interval-scaled data after they have been organized into categories</a:t>
            </a:r>
          </a:p>
        </p:txBody>
      </p:sp>
    </p:spTree>
    <p:extLst>
      <p:ext uri="{BB962C8B-B14F-4D97-AF65-F5344CB8AC3E}">
        <p14:creationId xmlns:p14="http://schemas.microsoft.com/office/powerpoint/2010/main" val="17334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Pie Chart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628775"/>
            <a:ext cx="71945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08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Bar chart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400"/>
              <a:t>Another common method for graphically presenting nominal and ordinal scaled data</a:t>
            </a:r>
          </a:p>
          <a:p>
            <a:r>
              <a:rPr lang="sk-SK" altLang="sk-SK" sz="2400"/>
              <a:t>One bar is used to represent the frequency for each category</a:t>
            </a:r>
          </a:p>
          <a:p>
            <a:r>
              <a:rPr lang="sk-SK" altLang="sk-SK" sz="2400"/>
              <a:t>The bars are usually positioned vertically with their bases located on the horizontal axis of the graph</a:t>
            </a:r>
          </a:p>
          <a:p>
            <a:r>
              <a:rPr lang="sk-SK" altLang="sk-SK" sz="2400"/>
              <a:t>The bars are separated, and this is why such a graph is frequently used for nominal and ordinal data – the separation emphasize the plotting of frequencies for distinct categories</a:t>
            </a:r>
          </a:p>
        </p:txBody>
      </p:sp>
    </p:spTree>
    <p:extLst>
      <p:ext uri="{BB962C8B-B14F-4D97-AF65-F5344CB8AC3E}">
        <p14:creationId xmlns:p14="http://schemas.microsoft.com/office/powerpoint/2010/main" val="2938082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47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628776"/>
            <a:ext cx="62103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8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5850" y="882651"/>
            <a:ext cx="7475538" cy="2925763"/>
          </a:xfrm>
        </p:spPr>
        <p:txBody>
          <a:bodyPr rtlCol="0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hlinkClick r:id="rId2"/>
              </a:rPr>
              <a:t>For U.S. Men, 40 Years of Falling Income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1507" name="Podnadpis 2"/>
          <p:cNvSpPr>
            <a:spLocks noGrp="1"/>
          </p:cNvSpPr>
          <p:nvPr>
            <p:ph type="subTitle" idx="1"/>
          </p:nvPr>
        </p:nvSpPr>
        <p:spPr>
          <a:xfrm>
            <a:off x="2806701" y="3870326"/>
            <a:ext cx="6575425" cy="1387475"/>
          </a:xfrm>
        </p:spPr>
        <p:txBody>
          <a:bodyPr/>
          <a:lstStyle/>
          <a:p>
            <a:r>
              <a:rPr lang="sk-SK" altLang="sk-SK"/>
              <a:t> BLOOMBERG paper by Mark Gimein</a:t>
            </a:r>
          </a:p>
        </p:txBody>
      </p:sp>
    </p:spTree>
    <p:extLst>
      <p:ext uri="{BB962C8B-B14F-4D97-AF65-F5344CB8AC3E}">
        <p14:creationId xmlns:p14="http://schemas.microsoft.com/office/powerpoint/2010/main" val="76620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Time Series Graph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3200"/>
              <a:t>The time series graph is a graph of data that have been measured over time.</a:t>
            </a:r>
          </a:p>
          <a:p>
            <a:r>
              <a:rPr lang="sk-SK" altLang="sk-SK" sz="3200"/>
              <a:t>The horizontal axis of this graph represents time periods and the vertical axis shows the numerical values corresponding to these time periods</a:t>
            </a:r>
          </a:p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8621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773238"/>
            <a:ext cx="61214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551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7827" name="Zástupný symbol obsah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9" y="1773239"/>
            <a:ext cx="8694737" cy="2808287"/>
          </a:xfrm>
        </p:spPr>
      </p:pic>
    </p:spTree>
    <p:extLst>
      <p:ext uri="{BB962C8B-B14F-4D97-AF65-F5344CB8AC3E}">
        <p14:creationId xmlns:p14="http://schemas.microsoft.com/office/powerpoint/2010/main" val="884602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altLang="sk-SK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/>
          </a:p>
        </p:txBody>
      </p:sp>
      <p:pic>
        <p:nvPicPr>
          <p:cNvPr id="78852" name="Picture 2" descr="C:\Users\Jojo\Documents\2013\funny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2401889"/>
            <a:ext cx="29527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2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6938" y="1004888"/>
            <a:ext cx="8248650" cy="75565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1600" dirty="0"/>
              <a:t>Census data to demonstrate that the median income for men (adjusted for inflation) has declined consistently over the past 30 years. </a:t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22531" name="Podnadpis 2"/>
          <p:cNvSpPr>
            <a:spLocks noGrp="1"/>
          </p:cNvSpPr>
          <p:nvPr>
            <p:ph type="subTitle" idx="1"/>
          </p:nvPr>
        </p:nvSpPr>
        <p:spPr>
          <a:xfrm>
            <a:off x="2806701" y="3870326"/>
            <a:ext cx="6575425" cy="1387475"/>
          </a:xfrm>
        </p:spPr>
        <p:txBody>
          <a:bodyPr/>
          <a:lstStyle/>
          <a:p>
            <a:endParaRPr lang="sk-SK" altLang="sk-SK"/>
          </a:p>
        </p:txBody>
      </p:sp>
      <p:pic>
        <p:nvPicPr>
          <p:cNvPr id="22532" name="Picture 2" descr="https://cdn-images-1.medium.com/max/800/1*K4LnS4NDkHwbASI8ApI-O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9" y="1882775"/>
            <a:ext cx="6143625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36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sahu 2"/>
          <p:cNvSpPr>
            <a:spLocks noGrp="1"/>
          </p:cNvSpPr>
          <p:nvPr>
            <p:ph idx="1"/>
          </p:nvPr>
        </p:nvSpPr>
        <p:spPr>
          <a:xfrm>
            <a:off x="1839913" y="1085851"/>
            <a:ext cx="8069262" cy="847725"/>
          </a:xfrm>
        </p:spPr>
        <p:txBody>
          <a:bodyPr>
            <a:normAutofit fontScale="70000" lnSpcReduction="20000"/>
          </a:bodyPr>
          <a:lstStyle/>
          <a:p>
            <a:r>
              <a:rPr lang="sk-SK" altLang="sk-SK">
                <a:solidFill>
                  <a:schemeClr val="tx1"/>
                </a:solidFill>
              </a:rPr>
              <a:t>In original figure are used only two points to chart each category</a:t>
            </a:r>
          </a:p>
          <a:p>
            <a:r>
              <a:rPr lang="sk-SK" altLang="sk-SK">
                <a:solidFill>
                  <a:schemeClr val="tx1"/>
                </a:solidFill>
              </a:rPr>
              <a:t>What if we would use all the data points available for presented period? </a:t>
            </a:r>
          </a:p>
        </p:txBody>
      </p:sp>
      <p:pic>
        <p:nvPicPr>
          <p:cNvPr id="23555" name="Picture 2" descr="https://cdn-images-1.medium.com/max/800/1*hmT3ilEzMRoBEU6S4okO_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228850"/>
            <a:ext cx="5748338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43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sahu 2"/>
          <p:cNvSpPr>
            <a:spLocks noGrp="1"/>
          </p:cNvSpPr>
          <p:nvPr>
            <p:ph idx="1"/>
          </p:nvPr>
        </p:nvSpPr>
        <p:spPr>
          <a:xfrm>
            <a:off x="2032000" y="942975"/>
            <a:ext cx="7810500" cy="1182688"/>
          </a:xfrm>
        </p:spPr>
        <p:txBody>
          <a:bodyPr/>
          <a:lstStyle/>
          <a:p>
            <a:r>
              <a:rPr lang="sk-SK" altLang="sk-SK">
                <a:solidFill>
                  <a:schemeClr val="tx1"/>
                </a:solidFill>
              </a:rPr>
              <a:t>Y axis in original figure does not start at 0, what if we will fix it? </a:t>
            </a:r>
          </a:p>
        </p:txBody>
      </p:sp>
      <p:pic>
        <p:nvPicPr>
          <p:cNvPr id="24579" name="Picture 2" descr="https://cdn-images-1.medium.com/max/800/1*f4qmMPQQSwVFzA5ffq9Do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295526"/>
            <a:ext cx="5753100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07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sahu 2"/>
          <p:cNvSpPr>
            <a:spLocks noGrp="1"/>
          </p:cNvSpPr>
          <p:nvPr>
            <p:ph idx="1"/>
          </p:nvPr>
        </p:nvSpPr>
        <p:spPr>
          <a:xfrm>
            <a:off x="1862138" y="1057275"/>
            <a:ext cx="7886700" cy="1066800"/>
          </a:xfrm>
        </p:spPr>
        <p:txBody>
          <a:bodyPr>
            <a:normAutofit fontScale="92500"/>
          </a:bodyPr>
          <a:lstStyle/>
          <a:p>
            <a:r>
              <a:rPr lang="sk-SK" altLang="sk-SK">
                <a:solidFill>
                  <a:schemeClr val="tx1"/>
                </a:solidFill>
              </a:rPr>
              <a:t>Even if we will use original method with two datapoints in chart, decline does not seem to be so dramatical</a:t>
            </a:r>
          </a:p>
        </p:txBody>
      </p:sp>
      <p:pic>
        <p:nvPicPr>
          <p:cNvPr id="25603" name="Picture 4" descr="https://cdn-images-1.medium.com/max/800/1*rxFzTbWHWTjjoK1CH6b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1" y="1743075"/>
            <a:ext cx="6627813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53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65326" y="992188"/>
            <a:ext cx="7497763" cy="704850"/>
          </a:xfrm>
        </p:spPr>
        <p:txBody>
          <a:bodyPr rtlCol="0">
            <a:normAutofit fontScale="77500" lnSpcReduction="20000"/>
          </a:bodyPr>
          <a:lstStyle/>
          <a:p>
            <a:pPr indent="-137160">
              <a:defRPr/>
            </a:pPr>
            <a:r>
              <a:rPr lang="sk-SK" dirty="0" err="1">
                <a:solidFill>
                  <a:schemeClr val="tx1"/>
                </a:solidFill>
              </a:rPr>
              <a:t>What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if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both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original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datapoints</a:t>
            </a:r>
            <a:r>
              <a:rPr lang="sk-SK" dirty="0">
                <a:solidFill>
                  <a:schemeClr val="tx1"/>
                </a:solidFill>
              </a:rPr>
              <a:t> in </a:t>
            </a:r>
            <a:r>
              <a:rPr lang="sk-SK" dirty="0" err="1">
                <a:solidFill>
                  <a:schemeClr val="tx1"/>
                </a:solidFill>
              </a:rPr>
              <a:t>chart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were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extremes</a:t>
            </a:r>
            <a:r>
              <a:rPr lang="sk-SK" dirty="0">
                <a:solidFill>
                  <a:schemeClr val="tx1"/>
                </a:solidFill>
              </a:rPr>
              <a:t>?</a:t>
            </a:r>
          </a:p>
          <a:p>
            <a:pPr indent="-137160">
              <a:defRPr/>
            </a:pPr>
            <a:r>
              <a:rPr lang="sk-SK" dirty="0" err="1">
                <a:solidFill>
                  <a:schemeClr val="tx1"/>
                </a:solidFill>
              </a:rPr>
              <a:t>What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would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happen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if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would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analyse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longer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period</a:t>
            </a:r>
            <a:r>
              <a:rPr lang="sk-SK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26627" name="Picture 2" descr="https://cdn-images-1.medium.com/max/800/1*8SaVog5xGKNujeiTwnSMw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1" y="1835150"/>
            <a:ext cx="6265863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68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sahu 2"/>
          <p:cNvSpPr>
            <a:spLocks noGrp="1"/>
          </p:cNvSpPr>
          <p:nvPr>
            <p:ph idx="1"/>
          </p:nvPr>
        </p:nvSpPr>
        <p:spPr>
          <a:xfrm>
            <a:off x="2039939" y="1031875"/>
            <a:ext cx="7875587" cy="647700"/>
          </a:xfrm>
        </p:spPr>
        <p:txBody>
          <a:bodyPr>
            <a:normAutofit fontScale="92500" lnSpcReduction="20000"/>
          </a:bodyPr>
          <a:lstStyle/>
          <a:p>
            <a:r>
              <a:rPr lang="sk-SK" altLang="sk-SK">
                <a:solidFill>
                  <a:schemeClr val="tx1"/>
                </a:solidFill>
              </a:rPr>
              <a:t>If we would return to original method with two datapoints:</a:t>
            </a:r>
          </a:p>
        </p:txBody>
      </p:sp>
      <p:pic>
        <p:nvPicPr>
          <p:cNvPr id="27651" name="Picture 4" descr="https://cdn-images-1.medium.com/max/800/1*i4Wkgkl3qpuTnkETVRE7B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9" y="1798638"/>
            <a:ext cx="6491287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02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Charts and graphs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Frequency distributions are good ways to present the essential aspects of data collections in concise and understable terms</a:t>
            </a:r>
          </a:p>
          <a:p>
            <a:r>
              <a:rPr lang="sk-SK" altLang="sk-SK"/>
              <a:t>Pictures are always more effective in displaying large data collections</a:t>
            </a:r>
          </a:p>
        </p:txBody>
      </p:sp>
    </p:spTree>
    <p:extLst>
      <p:ext uri="{BB962C8B-B14F-4D97-AF65-F5344CB8AC3E}">
        <p14:creationId xmlns:p14="http://schemas.microsoft.com/office/powerpoint/2010/main" val="426718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How to change bad news to good one</vt:lpstr>
      <vt:lpstr>For U.S. Men, 40 Years of Falling Income</vt:lpstr>
      <vt:lpstr>Census data to demonstrate that the median income for men (adjusted for inflation) has declined consistently over the past 30 years.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Charts and graphs</vt:lpstr>
      <vt:lpstr>Histogram</vt:lpstr>
      <vt:lpstr>PowerPoint Presentation</vt:lpstr>
      <vt:lpstr>Frequency polygon</vt:lpstr>
      <vt:lpstr>PowerPoint Presentation</vt:lpstr>
      <vt:lpstr>Ogive</vt:lpstr>
      <vt:lpstr>PowerPoint Presentation</vt:lpstr>
      <vt:lpstr>Pie Chart</vt:lpstr>
      <vt:lpstr>Pie Chart</vt:lpstr>
      <vt:lpstr>Bar chart</vt:lpstr>
      <vt:lpstr>PowerPoint Presentation</vt:lpstr>
      <vt:lpstr>Time Series Graph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change bad news to good one</dc:title>
  <dc:creator>Jozef Palkovič</dc:creator>
  <cp:lastModifiedBy>Jozef Palkovič</cp:lastModifiedBy>
  <cp:revision>1</cp:revision>
  <dcterms:created xsi:type="dcterms:W3CDTF">2017-06-06T07:31:32Z</dcterms:created>
  <dcterms:modified xsi:type="dcterms:W3CDTF">2017-06-06T07:32:03Z</dcterms:modified>
</cp:coreProperties>
</file>