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8" r:id="rId3"/>
    <p:sldId id="283" r:id="rId4"/>
    <p:sldId id="282" r:id="rId5"/>
    <p:sldId id="284" r:id="rId6"/>
    <p:sldId id="285" r:id="rId7"/>
    <p:sldId id="281" r:id="rId8"/>
    <p:sldId id="259" r:id="rId9"/>
    <p:sldId id="279" r:id="rId10"/>
    <p:sldId id="280" r:id="rId11"/>
    <p:sldId id="278" r:id="rId12"/>
    <p:sldId id="295" r:id="rId13"/>
    <p:sldId id="286" r:id="rId14"/>
    <p:sldId id="287" r:id="rId15"/>
    <p:sldId id="288" r:id="rId16"/>
    <p:sldId id="289" r:id="rId17"/>
    <p:sldId id="293" r:id="rId18"/>
    <p:sldId id="290" r:id="rId19"/>
    <p:sldId id="292" r:id="rId20"/>
    <p:sldId id="291" r:id="rId21"/>
    <p:sldId id="29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D9F0F-4C1A-4F3A-8F90-31E8AF95CD08}" type="datetimeFigureOut">
              <a:rPr lang="sk-SK" smtClean="0"/>
              <a:t>25. 2. 2026</a:t>
            </a:fld>
            <a:endParaRPr lang="sk-S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7D458-20CD-49C7-864A-4AFB2CF0F241}" type="slidenum">
              <a:rPr lang="sk-SK" smtClean="0"/>
              <a:t>‹#›</a:t>
            </a:fld>
            <a:endParaRPr lang="sk-SK"/>
          </a:p>
        </p:txBody>
      </p:sp>
    </p:spTree>
    <p:extLst>
      <p:ext uri="{BB962C8B-B14F-4D97-AF65-F5344CB8AC3E}">
        <p14:creationId xmlns:p14="http://schemas.microsoft.com/office/powerpoint/2010/main" val="106596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25. 2. 2026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25. 2. 2026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2513282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25. 2. 2026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67432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856C-5397-45EE-A451-56F706EC4616}" type="datetimeFigureOut">
              <a:rPr lang="sk-SK" smtClean="0"/>
              <a:t>25. 2. 2026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98668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1856C-5397-45EE-A451-56F706EC4616}" type="datetimeFigureOut">
              <a:rPr lang="sk-SK" smtClean="0"/>
              <a:t>25. 2. 2026</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45D7B570-A0F1-40E9-9ABE-10204719C6B8}" type="slidenum">
              <a:rPr lang="sk-SK" smtClean="0"/>
              <a:t>‹#›</a:t>
            </a:fld>
            <a:endParaRPr lang="sk-SK"/>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1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1856C-5397-45EE-A451-56F706EC4616}" type="datetimeFigureOut">
              <a:rPr lang="sk-SK" smtClean="0"/>
              <a:t>25. 2. 2026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211183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1856C-5397-45EE-A451-56F706EC4616}" type="datetimeFigureOut">
              <a:rPr lang="sk-SK" smtClean="0"/>
              <a:t>25. 2. 2026</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364025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1856C-5397-45EE-A451-56F706EC4616}" type="datetimeFigureOut">
              <a:rPr lang="sk-SK" smtClean="0"/>
              <a:t>25. 2. 2026</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868622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1856C-5397-45EE-A451-56F706EC4616}" type="datetimeFigureOut">
              <a:rPr lang="sk-SK" smtClean="0"/>
              <a:t>25. 2. 2026</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394820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1856C-5397-45EE-A451-56F706EC4616}" type="datetimeFigureOut">
              <a:rPr lang="sk-SK" smtClean="0"/>
              <a:t>25. 2. 2026</a:t>
            </a:fld>
            <a:endParaRPr lang="sk-SK"/>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D7B570-A0F1-40E9-9ABE-10204719C6B8}" type="slidenum">
              <a:rPr lang="sk-SK" smtClean="0"/>
              <a:t>‹#›</a:t>
            </a:fld>
            <a:endParaRPr lang="sk-SK"/>
          </a:p>
        </p:txBody>
      </p:sp>
    </p:spTree>
    <p:extLst>
      <p:ext uri="{BB962C8B-B14F-4D97-AF65-F5344CB8AC3E}">
        <p14:creationId xmlns:p14="http://schemas.microsoft.com/office/powerpoint/2010/main" val="23774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D1856C-5397-45EE-A451-56F706EC4616}" type="datetimeFigureOut">
              <a:rPr lang="sk-SK" smtClean="0"/>
              <a:t>25. 2. 2026</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45D7B570-A0F1-40E9-9ABE-10204719C6B8}" type="slidenum">
              <a:rPr lang="sk-SK" smtClean="0"/>
              <a:t>‹#›</a:t>
            </a:fld>
            <a:endParaRPr lang="sk-SK"/>
          </a:p>
        </p:txBody>
      </p:sp>
    </p:spTree>
    <p:extLst>
      <p:ext uri="{BB962C8B-B14F-4D97-AF65-F5344CB8AC3E}">
        <p14:creationId xmlns:p14="http://schemas.microsoft.com/office/powerpoint/2010/main" val="17409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k-SK"/>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1856C-5397-45EE-A451-56F706EC4616}" type="datetimeFigureOut">
              <a:rPr lang="sk-SK" smtClean="0"/>
              <a:t>25. 2. 2026</a:t>
            </a:fld>
            <a:endParaRPr lang="sk-SK"/>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D7B570-A0F1-40E9-9ABE-10204719C6B8}" type="slidenum">
              <a:rPr lang="sk-SK" smtClean="0"/>
              <a:t>‹#›</a:t>
            </a:fld>
            <a:endParaRPr lang="sk-SK"/>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652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0675-B82F-EF34-0DA0-3A9B56EB27C5}"/>
              </a:ext>
            </a:extLst>
          </p:cNvPr>
          <p:cNvSpPr>
            <a:spLocks noGrp="1"/>
          </p:cNvSpPr>
          <p:nvPr>
            <p:ph type="ctrTitle"/>
          </p:nvPr>
        </p:nvSpPr>
        <p:spPr/>
        <p:txBody>
          <a:bodyPr>
            <a:normAutofit/>
          </a:bodyPr>
          <a:lstStyle/>
          <a:p>
            <a:pPr algn="ctr"/>
            <a:r>
              <a:rPr lang="sk-SK" sz="6600" b="1" dirty="0">
                <a:solidFill>
                  <a:schemeClr val="accent1"/>
                </a:solidFill>
              </a:rPr>
              <a:t>KURZ ZÁKLADOV JAZYKA SQL</a:t>
            </a:r>
          </a:p>
        </p:txBody>
      </p:sp>
      <p:sp>
        <p:nvSpPr>
          <p:cNvPr id="3" name="Subtitle 2">
            <a:extLst>
              <a:ext uri="{FF2B5EF4-FFF2-40B4-BE49-F238E27FC236}">
                <a16:creationId xmlns:a16="http://schemas.microsoft.com/office/drawing/2014/main" id="{117F7B4D-E8EC-7AE5-A52F-BC8FCE713B68}"/>
              </a:ext>
            </a:extLst>
          </p:cNvPr>
          <p:cNvSpPr>
            <a:spLocks noGrp="1"/>
          </p:cNvSpPr>
          <p:nvPr>
            <p:ph type="subTitle" idx="1"/>
          </p:nvPr>
        </p:nvSpPr>
        <p:spPr/>
        <p:txBody>
          <a:bodyPr/>
          <a:lstStyle/>
          <a:p>
            <a:endParaRPr lang="sk-SK" dirty="0"/>
          </a:p>
          <a:p>
            <a:r>
              <a:rPr lang="sk-SK" b="1" dirty="0">
                <a:solidFill>
                  <a:schemeClr val="tx1"/>
                </a:solidFill>
              </a:rPr>
              <a:t>AUTOR</a:t>
            </a:r>
            <a:r>
              <a:rPr lang="en-US" b="1" dirty="0">
                <a:solidFill>
                  <a:schemeClr val="tx1"/>
                </a:solidFill>
              </a:rPr>
              <a:t>: Martin Gulka</a:t>
            </a:r>
          </a:p>
        </p:txBody>
      </p:sp>
    </p:spTree>
    <p:extLst>
      <p:ext uri="{BB962C8B-B14F-4D97-AF65-F5344CB8AC3E}">
        <p14:creationId xmlns:p14="http://schemas.microsoft.com/office/powerpoint/2010/main" val="383467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9066-EDDA-CC7F-15E9-702DD134FE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DF51A8-B2E4-1110-9CEA-F0B346ECD03C}"/>
              </a:ext>
            </a:extLst>
          </p:cNvPr>
          <p:cNvSpPr>
            <a:spLocks noGrp="1"/>
          </p:cNvSpPr>
          <p:nvPr>
            <p:ph type="title"/>
          </p:nvPr>
        </p:nvSpPr>
        <p:spPr/>
        <p:txBody>
          <a:bodyPr>
            <a:normAutofit/>
          </a:bodyPr>
          <a:lstStyle/>
          <a:p>
            <a:r>
              <a:rPr lang="sk-SK" b="1" dirty="0">
                <a:solidFill>
                  <a:schemeClr val="accent1"/>
                </a:solidFill>
              </a:rPr>
              <a:t>HR_SCHEMA</a:t>
            </a:r>
          </a:p>
        </p:txBody>
      </p:sp>
      <p:sp>
        <p:nvSpPr>
          <p:cNvPr id="3" name="Content Placeholder 2">
            <a:extLst>
              <a:ext uri="{FF2B5EF4-FFF2-40B4-BE49-F238E27FC236}">
                <a16:creationId xmlns:a16="http://schemas.microsoft.com/office/drawing/2014/main" id="{5F0505B2-C135-0639-ADDD-071501684CC4}"/>
              </a:ext>
            </a:extLst>
          </p:cNvPr>
          <p:cNvSpPr>
            <a:spLocks noGrp="1"/>
          </p:cNvSpPr>
          <p:nvPr>
            <p:ph idx="1"/>
          </p:nvPr>
        </p:nvSpPr>
        <p:spPr>
          <a:xfrm>
            <a:off x="996696" y="1891454"/>
            <a:ext cx="5182431" cy="3786506"/>
          </a:xfrm>
        </p:spPr>
        <p:txBody>
          <a:bodyPr>
            <a:normAutofit fontScale="92500" lnSpcReduction="10000"/>
          </a:bodyPr>
          <a:lstStyle/>
          <a:p>
            <a:pPr>
              <a:buFont typeface="Arial" panose="020B0604020202020204" pitchFamily="34" charset="0"/>
              <a:buChar char="•"/>
            </a:pPr>
            <a:endParaRPr lang="en-US" sz="2800" dirty="0">
              <a:solidFill>
                <a:schemeClr val="accent1"/>
              </a:solidFill>
            </a:endParaRPr>
          </a:p>
          <a:p>
            <a:pPr>
              <a:buFont typeface="Arial" panose="020B0604020202020204" pitchFamily="34" charset="0"/>
              <a:buChar char="•"/>
            </a:pPr>
            <a:r>
              <a:rPr lang="en-US" sz="2800" dirty="0">
                <a:solidFill>
                  <a:schemeClr val="accent1"/>
                </a:solidFill>
              </a:rPr>
              <a:t> </a:t>
            </a:r>
            <a:r>
              <a:rPr lang="sk-SK" sz="2400" dirty="0"/>
              <a:t>Táto cvičná databáza obsahuje </a:t>
            </a:r>
            <a:r>
              <a:rPr lang="sk-SK" sz="2400" b="1" dirty="0"/>
              <a:t>7 tabuliek</a:t>
            </a:r>
          </a:p>
          <a:p>
            <a:pPr>
              <a:buFont typeface="Arial" panose="020B0604020202020204" pitchFamily="34" charset="0"/>
              <a:buChar char="•"/>
            </a:pPr>
            <a:r>
              <a:rPr lang="sk-SK" sz="2400" dirty="0"/>
              <a:t> Každá tabuľka má </a:t>
            </a:r>
            <a:r>
              <a:rPr lang="sk-SK" sz="2400" b="1" dirty="0"/>
              <a:t>určitý počet riadkov           </a:t>
            </a:r>
            <a:r>
              <a:rPr lang="sk-SK" sz="2400" dirty="0"/>
              <a:t>a </a:t>
            </a:r>
            <a:r>
              <a:rPr lang="sk-SK" sz="2400" b="1" dirty="0"/>
              <a:t>určitý počet stĺpcov</a:t>
            </a:r>
          </a:p>
          <a:p>
            <a:pPr>
              <a:buFont typeface="Arial" panose="020B0604020202020204" pitchFamily="34" charset="0"/>
              <a:buChar char="•"/>
            </a:pPr>
            <a:r>
              <a:rPr lang="sk-SK" sz="2400" dirty="0"/>
              <a:t> Najväčšia tabuľka je tabuľka EMPLOYEES</a:t>
            </a:r>
          </a:p>
          <a:p>
            <a:pPr>
              <a:buFont typeface="Arial" panose="020B0604020202020204" pitchFamily="34" charset="0"/>
              <a:buChar char="•"/>
            </a:pPr>
            <a:r>
              <a:rPr lang="sk-SK" sz="2400" dirty="0"/>
              <a:t> S jednotlivými tabuľkami sa postupne oboznámime</a:t>
            </a:r>
            <a:endParaRPr lang="en-US" sz="2400" dirty="0"/>
          </a:p>
          <a:p>
            <a:pPr>
              <a:buFont typeface="Arial" panose="020B0604020202020204" pitchFamily="34" charset="0"/>
              <a:buChar char="•"/>
            </a:pPr>
            <a:r>
              <a:rPr lang="en-US" sz="2400" dirty="0"/>
              <a:t> </a:t>
            </a:r>
            <a:r>
              <a:rPr lang="sk-SK" sz="2400" dirty="0"/>
              <a:t>Vzťahy medzi tabuľkami nateraz nie sú podstatné</a:t>
            </a:r>
            <a:endParaRPr lang="en-US" sz="2400" dirty="0"/>
          </a:p>
        </p:txBody>
      </p:sp>
      <p:pic>
        <p:nvPicPr>
          <p:cNvPr id="5" name="Picture 4" descr="A screenshot of a computer&#10;&#10;AI-generated content may be incorrect.">
            <a:extLst>
              <a:ext uri="{FF2B5EF4-FFF2-40B4-BE49-F238E27FC236}">
                <a16:creationId xmlns:a16="http://schemas.microsoft.com/office/drawing/2014/main" id="{44D874ED-99C4-EB8A-E279-9098F4ACD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018" y="1891454"/>
            <a:ext cx="5182431" cy="3712000"/>
          </a:xfrm>
          <a:prstGeom prst="rect">
            <a:avLst/>
          </a:prstGeom>
        </p:spPr>
      </p:pic>
    </p:spTree>
    <p:extLst>
      <p:ext uri="{BB962C8B-B14F-4D97-AF65-F5344CB8AC3E}">
        <p14:creationId xmlns:p14="http://schemas.microsoft.com/office/powerpoint/2010/main" val="413169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6FEDA-8803-3A98-D2A9-4A34667A6B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4765D-D32C-D348-42B2-26FB367D63AD}"/>
              </a:ext>
            </a:extLst>
          </p:cNvPr>
          <p:cNvSpPr>
            <a:spLocks noGrp="1"/>
          </p:cNvSpPr>
          <p:nvPr>
            <p:ph type="title"/>
          </p:nvPr>
        </p:nvSpPr>
        <p:spPr/>
        <p:txBody>
          <a:bodyPr>
            <a:normAutofit/>
          </a:bodyPr>
          <a:lstStyle/>
          <a:p>
            <a:r>
              <a:rPr lang="sk-SK" b="1" dirty="0">
                <a:solidFill>
                  <a:schemeClr val="accent1"/>
                </a:solidFill>
              </a:rPr>
              <a:t>PRVÉ SQL DOPYTY</a:t>
            </a:r>
          </a:p>
        </p:txBody>
      </p:sp>
      <p:sp>
        <p:nvSpPr>
          <p:cNvPr id="3" name="Content Placeholder 2">
            <a:extLst>
              <a:ext uri="{FF2B5EF4-FFF2-40B4-BE49-F238E27FC236}">
                <a16:creationId xmlns:a16="http://schemas.microsoft.com/office/drawing/2014/main" id="{7C07AA1C-6875-6632-66F2-42E55DB9E62E}"/>
              </a:ext>
            </a:extLst>
          </p:cNvPr>
          <p:cNvSpPr>
            <a:spLocks noGrp="1"/>
          </p:cNvSpPr>
          <p:nvPr>
            <p:ph idx="1"/>
          </p:nvPr>
        </p:nvSpPr>
        <p:spPr>
          <a:xfrm>
            <a:off x="1097280" y="1845734"/>
            <a:ext cx="10058400" cy="4262458"/>
          </a:xfrm>
        </p:spPr>
        <p:txBody>
          <a:bodyPr>
            <a:normAutofit fontScale="70000" lnSpcReduction="20000"/>
          </a:bodyPr>
          <a:lstStyle/>
          <a:p>
            <a:pPr marL="0" indent="0" algn="just">
              <a:buNone/>
            </a:pPr>
            <a:endParaRPr lang="en-US" sz="4000" dirty="0">
              <a:solidFill>
                <a:schemeClr val="accent1"/>
              </a:solidFill>
            </a:endParaRPr>
          </a:p>
          <a:p>
            <a:pPr algn="just">
              <a:buFont typeface="Arial" panose="020B0604020202020204" pitchFamily="34" charset="0"/>
              <a:buChar char="•"/>
            </a:pPr>
            <a:r>
              <a:rPr lang="en-US" sz="2800" dirty="0">
                <a:solidFill>
                  <a:schemeClr val="accent1"/>
                </a:solidFill>
              </a:rPr>
              <a:t> </a:t>
            </a:r>
            <a:r>
              <a:rPr lang="sk-SK" sz="2900" dirty="0"/>
              <a:t>syntax príkazu </a:t>
            </a:r>
            <a:r>
              <a:rPr lang="sk-SK" sz="2900" b="1" dirty="0">
                <a:solidFill>
                  <a:schemeClr val="accent1"/>
                </a:solidFill>
              </a:rPr>
              <a:t>SELECT</a:t>
            </a:r>
          </a:p>
          <a:p>
            <a:pPr algn="just">
              <a:buFont typeface="Arial" panose="020B0604020202020204" pitchFamily="34" charset="0"/>
              <a:buChar char="•"/>
            </a:pPr>
            <a:r>
              <a:rPr lang="sk-SK" sz="2900" dirty="0"/>
              <a:t> výber konkrétnych stĺpec a použitie „alias“ </a:t>
            </a:r>
            <a:r>
              <a:rPr lang="en-US" sz="2900" dirty="0"/>
              <a:t>(</a:t>
            </a:r>
            <a:r>
              <a:rPr lang="en-US" sz="2900" b="1" dirty="0">
                <a:solidFill>
                  <a:schemeClr val="accent1"/>
                </a:solidFill>
              </a:rPr>
              <a:t>AS</a:t>
            </a:r>
            <a:r>
              <a:rPr lang="en-US" sz="2900" dirty="0"/>
              <a:t>)</a:t>
            </a:r>
            <a:endParaRPr lang="sk-SK" sz="2900" dirty="0"/>
          </a:p>
          <a:p>
            <a:pPr algn="just">
              <a:buFont typeface="Arial" panose="020B0604020202020204" pitchFamily="34" charset="0"/>
              <a:buChar char="•"/>
            </a:pPr>
            <a:r>
              <a:rPr lang="sk-SK" sz="2900" dirty="0">
                <a:solidFill>
                  <a:srgbClr val="FF0000"/>
                </a:solidFill>
              </a:rPr>
              <a:t> </a:t>
            </a:r>
            <a:r>
              <a:rPr lang="sk-SK" sz="2900" dirty="0"/>
              <a:t>filtrovanie záznamov klauzulou </a:t>
            </a:r>
            <a:r>
              <a:rPr lang="sk-SK" sz="2900" b="1" dirty="0">
                <a:solidFill>
                  <a:schemeClr val="accent1"/>
                </a:solidFill>
              </a:rPr>
              <a:t>WHERE</a:t>
            </a:r>
            <a:r>
              <a:rPr lang="sk-SK" sz="2900" dirty="0"/>
              <a:t> a využitie operátorov </a:t>
            </a:r>
            <a:r>
              <a:rPr lang="sk-SK" sz="2900" b="1" dirty="0">
                <a:solidFill>
                  <a:schemeClr val="accent1"/>
                </a:solidFill>
              </a:rPr>
              <a:t>BETWEEN, IN, NOT IN, LIKE, IS NULL</a:t>
            </a:r>
            <a:endParaRPr lang="en-US" sz="2900" b="1" dirty="0">
              <a:solidFill>
                <a:schemeClr val="accent1"/>
              </a:solidFill>
            </a:endParaRPr>
          </a:p>
          <a:p>
            <a:pPr algn="just">
              <a:buFont typeface="Arial" panose="020B0604020202020204" pitchFamily="34" charset="0"/>
              <a:buChar char="•"/>
            </a:pPr>
            <a:r>
              <a:rPr lang="sk-SK" sz="2900" dirty="0"/>
              <a:t> triedenie záznamov klauzulou </a:t>
            </a:r>
            <a:r>
              <a:rPr lang="sk-SK" sz="2900" b="1" dirty="0">
                <a:solidFill>
                  <a:schemeClr val="accent1"/>
                </a:solidFill>
              </a:rPr>
              <a:t>ORDER BY</a:t>
            </a:r>
          </a:p>
          <a:p>
            <a:pPr algn="just">
              <a:buFont typeface="Arial" panose="020B0604020202020204" pitchFamily="34" charset="0"/>
              <a:buChar char="•"/>
            </a:pPr>
            <a:r>
              <a:rPr lang="sk-SK" sz="2900" dirty="0"/>
              <a:t> použitie klauzuly </a:t>
            </a:r>
            <a:r>
              <a:rPr lang="sk-SK" sz="2900" b="1" dirty="0">
                <a:solidFill>
                  <a:schemeClr val="accent1"/>
                </a:solidFill>
              </a:rPr>
              <a:t>DISTINCT</a:t>
            </a:r>
          </a:p>
          <a:p>
            <a:pPr algn="just">
              <a:buFont typeface="Arial" panose="020B0604020202020204" pitchFamily="34" charset="0"/>
              <a:buChar char="•"/>
            </a:pPr>
            <a:r>
              <a:rPr lang="sk-SK" sz="2900" dirty="0"/>
              <a:t> zoskupovanie údajov použitím klauzuly </a:t>
            </a:r>
            <a:r>
              <a:rPr lang="sk-SK" sz="2900" b="1" dirty="0">
                <a:solidFill>
                  <a:schemeClr val="accent1"/>
                </a:solidFill>
              </a:rPr>
              <a:t>GROUP BY </a:t>
            </a:r>
            <a:r>
              <a:rPr lang="sk-SK" sz="2900" dirty="0"/>
              <a:t>a filtrovanie zoskupených údajov pomocou </a:t>
            </a:r>
            <a:r>
              <a:rPr lang="sk-SK" sz="2900" b="1" dirty="0">
                <a:solidFill>
                  <a:schemeClr val="accent1"/>
                </a:solidFill>
              </a:rPr>
              <a:t>HAVING</a:t>
            </a:r>
            <a:endParaRPr lang="en-US" sz="2900" b="1" dirty="0">
              <a:solidFill>
                <a:schemeClr val="accent1"/>
              </a:solidFill>
            </a:endParaRPr>
          </a:p>
          <a:p>
            <a:pPr algn="just">
              <a:buFont typeface="Arial" panose="020B0604020202020204" pitchFamily="34" charset="0"/>
              <a:buChar char="•"/>
            </a:pPr>
            <a:r>
              <a:rPr lang="en-US" sz="2900" b="1" dirty="0">
                <a:solidFill>
                  <a:schemeClr val="accent1"/>
                </a:solidFill>
              </a:rPr>
              <a:t> </a:t>
            </a:r>
            <a:r>
              <a:rPr lang="sk-SK" sz="2900" dirty="0"/>
              <a:t>základné aritmetické operácie a p</a:t>
            </a:r>
            <a:r>
              <a:rPr lang="en-US" sz="2900" dirty="0" err="1"/>
              <a:t>ou</a:t>
            </a:r>
            <a:r>
              <a:rPr lang="sk-SK" sz="2900" dirty="0"/>
              <a:t>žitie základných matematických funkcií ako napr. </a:t>
            </a:r>
            <a:r>
              <a:rPr lang="sk-SK" sz="2900" b="1" dirty="0">
                <a:solidFill>
                  <a:schemeClr val="accent1"/>
                </a:solidFill>
              </a:rPr>
              <a:t>AVG, </a:t>
            </a:r>
            <a:r>
              <a:rPr lang="en-US" sz="2900" b="1" dirty="0">
                <a:solidFill>
                  <a:schemeClr val="accent1"/>
                </a:solidFill>
              </a:rPr>
              <a:t>LOG,</a:t>
            </a:r>
            <a:r>
              <a:rPr lang="en-US" sz="2900" dirty="0"/>
              <a:t> </a:t>
            </a:r>
            <a:r>
              <a:rPr lang="sk-SK" sz="2900" b="1" dirty="0">
                <a:solidFill>
                  <a:schemeClr val="accent1"/>
                </a:solidFill>
              </a:rPr>
              <a:t>MOD, </a:t>
            </a:r>
            <a:r>
              <a:rPr lang="en-US" sz="2900" b="1" dirty="0">
                <a:solidFill>
                  <a:schemeClr val="accent1"/>
                </a:solidFill>
              </a:rPr>
              <a:t>CEILING, FLOOR, ROUND,</a:t>
            </a:r>
            <a:r>
              <a:rPr lang="sk-SK" sz="2900" dirty="0"/>
              <a:t> atď.</a:t>
            </a:r>
          </a:p>
          <a:p>
            <a:pPr algn="just">
              <a:buFont typeface="Arial" panose="020B0604020202020204" pitchFamily="34" charset="0"/>
              <a:buChar char="•"/>
            </a:pPr>
            <a:r>
              <a:rPr lang="sk-SK" sz="2900" dirty="0"/>
              <a:t> práca s viacerými tabuľkami pomocou </a:t>
            </a:r>
            <a:r>
              <a:rPr lang="sk-SK" sz="2900" b="1" dirty="0">
                <a:solidFill>
                  <a:schemeClr val="accent1"/>
                </a:solidFill>
              </a:rPr>
              <a:t>INNER JOIN, LEFT JOIN, FULL OUTER JOIN, UNION</a:t>
            </a:r>
            <a:endParaRPr lang="en-US" sz="2900" b="1" dirty="0">
              <a:solidFill>
                <a:schemeClr val="accent1"/>
              </a:solidFill>
            </a:endParaRPr>
          </a:p>
        </p:txBody>
      </p:sp>
    </p:spTree>
    <p:extLst>
      <p:ext uri="{BB962C8B-B14F-4D97-AF65-F5344CB8AC3E}">
        <p14:creationId xmlns:p14="http://schemas.microsoft.com/office/powerpoint/2010/main" val="227941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93C43-141B-51CD-332C-7328B27BCC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24DBA-E2A3-4D13-33BB-8A11C2676F41}"/>
              </a:ext>
            </a:extLst>
          </p:cNvPr>
          <p:cNvSpPr>
            <a:spLocks noGrp="1"/>
          </p:cNvSpPr>
          <p:nvPr>
            <p:ph type="title"/>
          </p:nvPr>
        </p:nvSpPr>
        <p:spPr/>
        <p:txBody>
          <a:bodyPr>
            <a:normAutofit/>
          </a:bodyPr>
          <a:lstStyle/>
          <a:p>
            <a:r>
              <a:rPr lang="sk-SK" b="1" dirty="0">
                <a:solidFill>
                  <a:schemeClr val="accent1"/>
                </a:solidFill>
              </a:rPr>
              <a:t>OD NAJJEDNODUCHŠIEHO SELECTU AŽ PO </a:t>
            </a:r>
            <a:r>
              <a:rPr lang="en-US" b="1" dirty="0">
                <a:solidFill>
                  <a:schemeClr val="accent1"/>
                </a:solidFill>
              </a:rPr>
              <a:t>ZLO</a:t>
            </a:r>
            <a:r>
              <a:rPr lang="sk-SK" b="1" dirty="0">
                <a:solidFill>
                  <a:schemeClr val="accent1"/>
                </a:solidFill>
              </a:rPr>
              <a:t>ŽITEJŠIE</a:t>
            </a:r>
          </a:p>
        </p:txBody>
      </p:sp>
      <p:sp>
        <p:nvSpPr>
          <p:cNvPr id="7" name="TextBox 6">
            <a:extLst>
              <a:ext uri="{FF2B5EF4-FFF2-40B4-BE49-F238E27FC236}">
                <a16:creationId xmlns:a16="http://schemas.microsoft.com/office/drawing/2014/main" id="{189BAAD2-F70E-0D91-EC4F-74939617DBCE}"/>
              </a:ext>
            </a:extLst>
          </p:cNvPr>
          <p:cNvSpPr txBox="1"/>
          <p:nvPr/>
        </p:nvSpPr>
        <p:spPr>
          <a:xfrm>
            <a:off x="1097280" y="1839391"/>
            <a:ext cx="2907792" cy="646331"/>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„VARIABLE1“</a:t>
            </a:r>
          </a:p>
          <a:p>
            <a:r>
              <a:rPr lang="sk-SK" b="1" dirty="0">
                <a:solidFill>
                  <a:srgbClr val="FF0000"/>
                </a:solidFill>
              </a:rPr>
              <a:t>FROM</a:t>
            </a:r>
            <a:r>
              <a:rPr lang="sk-SK" dirty="0"/>
              <a:t> „TAB</a:t>
            </a:r>
            <a:r>
              <a:rPr lang="en-US" dirty="0"/>
              <a:t>LE</a:t>
            </a:r>
            <a:r>
              <a:rPr lang="sk-SK" dirty="0"/>
              <a:t>“</a:t>
            </a:r>
          </a:p>
        </p:txBody>
      </p:sp>
      <p:sp>
        <p:nvSpPr>
          <p:cNvPr id="8" name="TextBox 7">
            <a:extLst>
              <a:ext uri="{FF2B5EF4-FFF2-40B4-BE49-F238E27FC236}">
                <a16:creationId xmlns:a16="http://schemas.microsoft.com/office/drawing/2014/main" id="{8AC1EC39-1C27-C6AE-B0CD-85BF86C217FB}"/>
              </a:ext>
            </a:extLst>
          </p:cNvPr>
          <p:cNvSpPr txBox="1"/>
          <p:nvPr/>
        </p:nvSpPr>
        <p:spPr>
          <a:xfrm>
            <a:off x="1097280" y="4143236"/>
            <a:ext cx="2907792" cy="923330"/>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„VARIABLE1“</a:t>
            </a:r>
          </a:p>
          <a:p>
            <a:r>
              <a:rPr lang="sk-SK" b="1" dirty="0">
                <a:solidFill>
                  <a:srgbClr val="FF0000"/>
                </a:solidFill>
              </a:rPr>
              <a:t>FROM</a:t>
            </a:r>
            <a:r>
              <a:rPr lang="sk-SK" dirty="0"/>
              <a:t> „TABL</a:t>
            </a:r>
            <a:r>
              <a:rPr lang="en-US" dirty="0"/>
              <a:t>E</a:t>
            </a:r>
            <a:r>
              <a:rPr lang="sk-SK" dirty="0"/>
              <a:t>“</a:t>
            </a:r>
            <a:endParaRPr lang="en-US" dirty="0"/>
          </a:p>
          <a:p>
            <a:r>
              <a:rPr lang="en-US" b="1" dirty="0">
                <a:solidFill>
                  <a:srgbClr val="FF0000"/>
                </a:solidFill>
              </a:rPr>
              <a:t>WHERE</a:t>
            </a:r>
            <a:r>
              <a:rPr lang="en-US" dirty="0"/>
              <a:t> “VARIABLE1”&lt;1000</a:t>
            </a:r>
            <a:endParaRPr lang="sk-SK" dirty="0"/>
          </a:p>
        </p:txBody>
      </p:sp>
      <p:sp>
        <p:nvSpPr>
          <p:cNvPr id="9" name="TextBox 8">
            <a:extLst>
              <a:ext uri="{FF2B5EF4-FFF2-40B4-BE49-F238E27FC236}">
                <a16:creationId xmlns:a16="http://schemas.microsoft.com/office/drawing/2014/main" id="{272F41BF-3D2F-53C0-3CC4-145BB1F7E7B7}"/>
              </a:ext>
            </a:extLst>
          </p:cNvPr>
          <p:cNvSpPr txBox="1"/>
          <p:nvPr/>
        </p:nvSpPr>
        <p:spPr>
          <a:xfrm>
            <a:off x="1097280" y="5436898"/>
            <a:ext cx="2907792" cy="1200329"/>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„VARIABLE1“</a:t>
            </a:r>
          </a:p>
          <a:p>
            <a:r>
              <a:rPr lang="sk-SK" b="1" dirty="0">
                <a:solidFill>
                  <a:srgbClr val="FF0000"/>
                </a:solidFill>
              </a:rPr>
              <a:t>FROM</a:t>
            </a:r>
            <a:r>
              <a:rPr lang="sk-SK" dirty="0"/>
              <a:t> „TAB</a:t>
            </a:r>
            <a:r>
              <a:rPr lang="en-US" dirty="0"/>
              <a:t>LE</a:t>
            </a:r>
            <a:r>
              <a:rPr lang="sk-SK" dirty="0"/>
              <a:t>“</a:t>
            </a:r>
            <a:endParaRPr lang="en-US" dirty="0"/>
          </a:p>
          <a:p>
            <a:r>
              <a:rPr lang="en-US" b="1" dirty="0">
                <a:solidFill>
                  <a:srgbClr val="FF0000"/>
                </a:solidFill>
              </a:rPr>
              <a:t>WHERE</a:t>
            </a:r>
            <a:r>
              <a:rPr lang="en-US" dirty="0"/>
              <a:t> “VARIABLE1”&lt;1000</a:t>
            </a:r>
            <a:endParaRPr lang="sk-SK" dirty="0"/>
          </a:p>
          <a:p>
            <a:r>
              <a:rPr lang="sk-SK" b="1" dirty="0">
                <a:solidFill>
                  <a:srgbClr val="FF0000"/>
                </a:solidFill>
              </a:rPr>
              <a:t>ORDER BY </a:t>
            </a:r>
            <a:r>
              <a:rPr lang="sk-SK" dirty="0"/>
              <a:t>„VARIABLE2“</a:t>
            </a:r>
          </a:p>
        </p:txBody>
      </p:sp>
      <p:sp>
        <p:nvSpPr>
          <p:cNvPr id="10" name="Arrow: Down 9">
            <a:extLst>
              <a:ext uri="{FF2B5EF4-FFF2-40B4-BE49-F238E27FC236}">
                <a16:creationId xmlns:a16="http://schemas.microsoft.com/office/drawing/2014/main" id="{44EB1ADA-D886-E206-CBEA-42C47E5A9F0E}"/>
              </a:ext>
            </a:extLst>
          </p:cNvPr>
          <p:cNvSpPr/>
          <p:nvPr/>
        </p:nvSpPr>
        <p:spPr>
          <a:xfrm>
            <a:off x="2276856" y="2503457"/>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1" name="Arrow: Down 10">
            <a:extLst>
              <a:ext uri="{FF2B5EF4-FFF2-40B4-BE49-F238E27FC236}">
                <a16:creationId xmlns:a16="http://schemas.microsoft.com/office/drawing/2014/main" id="{C629F2C5-C1B5-5EC0-95FA-ED6A3DC07250}"/>
              </a:ext>
            </a:extLst>
          </p:cNvPr>
          <p:cNvSpPr/>
          <p:nvPr/>
        </p:nvSpPr>
        <p:spPr>
          <a:xfrm>
            <a:off x="2276856" y="5080282"/>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3" name="TextBox 12">
            <a:extLst>
              <a:ext uri="{FF2B5EF4-FFF2-40B4-BE49-F238E27FC236}">
                <a16:creationId xmlns:a16="http://schemas.microsoft.com/office/drawing/2014/main" id="{3E2BE5BA-9F8B-51C2-7398-038F8EE670D7}"/>
              </a:ext>
            </a:extLst>
          </p:cNvPr>
          <p:cNvSpPr txBox="1"/>
          <p:nvPr/>
        </p:nvSpPr>
        <p:spPr>
          <a:xfrm>
            <a:off x="4532376" y="2511155"/>
            <a:ext cx="2907792" cy="1477328"/>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„VARIABLE1“</a:t>
            </a:r>
            <a:endParaRPr lang="en-US" dirty="0"/>
          </a:p>
          <a:p>
            <a:r>
              <a:rPr lang="en-US" dirty="0"/>
              <a:t>, COUNT(*) AS NOBS</a:t>
            </a:r>
            <a:endParaRPr lang="sk-SK" dirty="0"/>
          </a:p>
          <a:p>
            <a:r>
              <a:rPr lang="sk-SK" b="1" dirty="0">
                <a:solidFill>
                  <a:srgbClr val="FF0000"/>
                </a:solidFill>
              </a:rPr>
              <a:t>FROM</a:t>
            </a:r>
            <a:r>
              <a:rPr lang="sk-SK" dirty="0"/>
              <a:t> „TAB</a:t>
            </a:r>
            <a:r>
              <a:rPr lang="en-US" dirty="0"/>
              <a:t>LE</a:t>
            </a:r>
            <a:r>
              <a:rPr lang="sk-SK" dirty="0"/>
              <a:t>“</a:t>
            </a:r>
            <a:endParaRPr lang="en-US" dirty="0"/>
          </a:p>
          <a:p>
            <a:r>
              <a:rPr lang="en-US" b="1" dirty="0">
                <a:solidFill>
                  <a:srgbClr val="FF0000"/>
                </a:solidFill>
              </a:rPr>
              <a:t>WHERE</a:t>
            </a:r>
            <a:r>
              <a:rPr lang="en-US" dirty="0"/>
              <a:t> “VARIABLE1”&lt;1000</a:t>
            </a:r>
          </a:p>
          <a:p>
            <a:r>
              <a:rPr lang="en-US" b="1" dirty="0">
                <a:solidFill>
                  <a:srgbClr val="FF0000"/>
                </a:solidFill>
              </a:rPr>
              <a:t>GROUP</a:t>
            </a:r>
            <a:r>
              <a:rPr lang="en-US" dirty="0"/>
              <a:t> </a:t>
            </a:r>
            <a:r>
              <a:rPr lang="en-US" b="1" dirty="0">
                <a:solidFill>
                  <a:srgbClr val="FF0000"/>
                </a:solidFill>
              </a:rPr>
              <a:t>BY</a:t>
            </a:r>
            <a:r>
              <a:rPr lang="en-US" dirty="0"/>
              <a:t> “VARIABLE1”</a:t>
            </a:r>
            <a:endParaRPr lang="sk-SK" dirty="0"/>
          </a:p>
        </p:txBody>
      </p:sp>
      <p:sp>
        <p:nvSpPr>
          <p:cNvPr id="14" name="Arrow: Down 13">
            <a:extLst>
              <a:ext uri="{FF2B5EF4-FFF2-40B4-BE49-F238E27FC236}">
                <a16:creationId xmlns:a16="http://schemas.microsoft.com/office/drawing/2014/main" id="{99F5152B-2E3D-C159-BD5D-94086730211A}"/>
              </a:ext>
            </a:extLst>
          </p:cNvPr>
          <p:cNvSpPr/>
          <p:nvPr/>
        </p:nvSpPr>
        <p:spPr>
          <a:xfrm>
            <a:off x="5711952" y="4040542"/>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5" name="TextBox 14">
            <a:extLst>
              <a:ext uri="{FF2B5EF4-FFF2-40B4-BE49-F238E27FC236}">
                <a16:creationId xmlns:a16="http://schemas.microsoft.com/office/drawing/2014/main" id="{C0EFE6A4-4823-9F2B-E3BE-6F36ED174065}"/>
              </a:ext>
            </a:extLst>
          </p:cNvPr>
          <p:cNvSpPr txBox="1"/>
          <p:nvPr/>
        </p:nvSpPr>
        <p:spPr>
          <a:xfrm>
            <a:off x="4535424" y="4421235"/>
            <a:ext cx="2907792" cy="2308324"/>
          </a:xfrm>
          <a:prstGeom prst="rect">
            <a:avLst/>
          </a:prstGeom>
          <a:noFill/>
          <a:ln>
            <a:solidFill>
              <a:schemeClr val="tx1"/>
            </a:solidFill>
            <a:prstDash val="solid"/>
          </a:ln>
        </p:spPr>
        <p:txBody>
          <a:bodyPr wrap="square" rtlCol="0">
            <a:spAutoFit/>
          </a:bodyPr>
          <a:lstStyle/>
          <a:p>
            <a:r>
              <a:rPr lang="en-US" b="1" dirty="0">
                <a:solidFill>
                  <a:srgbClr val="FF0000"/>
                </a:solidFill>
              </a:rPr>
              <a:t>SELECT </a:t>
            </a:r>
            <a:r>
              <a:rPr lang="en-US" dirty="0"/>
              <a:t>*</a:t>
            </a:r>
            <a:r>
              <a:rPr lang="en-US" b="1" dirty="0">
                <a:solidFill>
                  <a:srgbClr val="FF0000"/>
                </a:solidFill>
              </a:rPr>
              <a:t> FROM </a:t>
            </a:r>
            <a:r>
              <a:rPr lang="en-US" dirty="0"/>
              <a:t>(</a:t>
            </a:r>
          </a:p>
          <a:p>
            <a:r>
              <a:rPr lang="sk-SK" b="1" dirty="0">
                <a:solidFill>
                  <a:srgbClr val="FF0000"/>
                </a:solidFill>
              </a:rPr>
              <a:t>SELECT</a:t>
            </a:r>
            <a:r>
              <a:rPr lang="sk-SK" dirty="0"/>
              <a:t> „VARIABLE1“</a:t>
            </a:r>
            <a:endParaRPr lang="en-US" dirty="0"/>
          </a:p>
          <a:p>
            <a:r>
              <a:rPr lang="en-US" dirty="0"/>
              <a:t>, COUNT(*) AS NOBS</a:t>
            </a:r>
            <a:endParaRPr lang="sk-SK" dirty="0"/>
          </a:p>
          <a:p>
            <a:r>
              <a:rPr lang="sk-SK" b="1" dirty="0">
                <a:solidFill>
                  <a:srgbClr val="FF0000"/>
                </a:solidFill>
              </a:rPr>
              <a:t>FROM</a:t>
            </a:r>
            <a:r>
              <a:rPr lang="sk-SK" dirty="0"/>
              <a:t> „TA</a:t>
            </a:r>
            <a:r>
              <a:rPr lang="en-US" dirty="0"/>
              <a:t>BLE</a:t>
            </a:r>
            <a:r>
              <a:rPr lang="sk-SK" dirty="0"/>
              <a:t>“</a:t>
            </a:r>
            <a:endParaRPr lang="en-US" dirty="0"/>
          </a:p>
          <a:p>
            <a:r>
              <a:rPr lang="en-US" b="1" dirty="0">
                <a:solidFill>
                  <a:srgbClr val="FF0000"/>
                </a:solidFill>
              </a:rPr>
              <a:t>WHERE</a:t>
            </a:r>
            <a:r>
              <a:rPr lang="en-US" dirty="0"/>
              <a:t> “VARIABLE1”&lt;1000</a:t>
            </a:r>
          </a:p>
          <a:p>
            <a:r>
              <a:rPr lang="en-US" b="1" dirty="0">
                <a:solidFill>
                  <a:srgbClr val="FF0000"/>
                </a:solidFill>
              </a:rPr>
              <a:t>GROUP</a:t>
            </a:r>
            <a:r>
              <a:rPr lang="en-US" dirty="0"/>
              <a:t> </a:t>
            </a:r>
            <a:r>
              <a:rPr lang="en-US" b="1" dirty="0">
                <a:solidFill>
                  <a:srgbClr val="FF0000"/>
                </a:solidFill>
              </a:rPr>
              <a:t>BY</a:t>
            </a:r>
            <a:r>
              <a:rPr lang="en-US" dirty="0"/>
              <a:t> “VARIABLE1”)</a:t>
            </a:r>
          </a:p>
          <a:p>
            <a:r>
              <a:rPr lang="en-US" b="1" dirty="0">
                <a:solidFill>
                  <a:srgbClr val="FF0000"/>
                </a:solidFill>
              </a:rPr>
              <a:t>ORDER BY </a:t>
            </a:r>
            <a:r>
              <a:rPr lang="en-US" dirty="0"/>
              <a:t>NOBS </a:t>
            </a:r>
            <a:r>
              <a:rPr lang="en-US" b="1" dirty="0">
                <a:solidFill>
                  <a:srgbClr val="FF0000"/>
                </a:solidFill>
              </a:rPr>
              <a:t>DESC</a:t>
            </a:r>
            <a:endParaRPr lang="sk-SK" b="1" dirty="0">
              <a:solidFill>
                <a:srgbClr val="FF0000"/>
              </a:solidFill>
            </a:endParaRPr>
          </a:p>
          <a:p>
            <a:endParaRPr lang="sk-SK" dirty="0"/>
          </a:p>
        </p:txBody>
      </p:sp>
      <p:sp>
        <p:nvSpPr>
          <p:cNvPr id="16" name="TextBox 15">
            <a:extLst>
              <a:ext uri="{FF2B5EF4-FFF2-40B4-BE49-F238E27FC236}">
                <a16:creationId xmlns:a16="http://schemas.microsoft.com/office/drawing/2014/main" id="{CB55E0D8-0D62-ECE5-4163-988F3ACA9062}"/>
              </a:ext>
            </a:extLst>
          </p:cNvPr>
          <p:cNvSpPr txBox="1"/>
          <p:nvPr/>
        </p:nvSpPr>
        <p:spPr>
          <a:xfrm>
            <a:off x="1097280" y="2860288"/>
            <a:ext cx="2907792" cy="923330"/>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„VARIABLE1“</a:t>
            </a:r>
          </a:p>
          <a:p>
            <a:r>
              <a:rPr lang="sk-SK" b="1" dirty="0">
                <a:solidFill>
                  <a:srgbClr val="FF0000"/>
                </a:solidFill>
              </a:rPr>
              <a:t>FROM</a:t>
            </a:r>
            <a:r>
              <a:rPr lang="sk-SK" dirty="0"/>
              <a:t> „TABL</a:t>
            </a:r>
            <a:r>
              <a:rPr lang="en-US" dirty="0"/>
              <a:t>E</a:t>
            </a:r>
            <a:r>
              <a:rPr lang="sk-SK" dirty="0"/>
              <a:t>“</a:t>
            </a:r>
            <a:endParaRPr lang="en-US" dirty="0"/>
          </a:p>
          <a:p>
            <a:r>
              <a:rPr lang="en-US" b="1" dirty="0">
                <a:solidFill>
                  <a:srgbClr val="FF0000"/>
                </a:solidFill>
              </a:rPr>
              <a:t>ORDER</a:t>
            </a:r>
            <a:r>
              <a:rPr lang="en-US" dirty="0"/>
              <a:t> </a:t>
            </a:r>
            <a:r>
              <a:rPr lang="en-US" b="1" dirty="0">
                <a:solidFill>
                  <a:srgbClr val="FF0000"/>
                </a:solidFill>
              </a:rPr>
              <a:t>BY</a:t>
            </a:r>
            <a:r>
              <a:rPr lang="en-US" dirty="0"/>
              <a:t> “VARIABLE1”</a:t>
            </a:r>
            <a:endParaRPr lang="sk-SK" dirty="0"/>
          </a:p>
        </p:txBody>
      </p:sp>
      <p:sp>
        <p:nvSpPr>
          <p:cNvPr id="17" name="Arrow: Down 16">
            <a:extLst>
              <a:ext uri="{FF2B5EF4-FFF2-40B4-BE49-F238E27FC236}">
                <a16:creationId xmlns:a16="http://schemas.microsoft.com/office/drawing/2014/main" id="{C478309F-4684-1BE8-C4F3-4398241115C5}"/>
              </a:ext>
            </a:extLst>
          </p:cNvPr>
          <p:cNvSpPr/>
          <p:nvPr/>
        </p:nvSpPr>
        <p:spPr>
          <a:xfrm>
            <a:off x="2276856" y="3797334"/>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8" name="Arrow: Down 17">
            <a:extLst>
              <a:ext uri="{FF2B5EF4-FFF2-40B4-BE49-F238E27FC236}">
                <a16:creationId xmlns:a16="http://schemas.microsoft.com/office/drawing/2014/main" id="{1DDFDAE0-76DA-CCE6-7D1F-068C02C57DB1}"/>
              </a:ext>
            </a:extLst>
          </p:cNvPr>
          <p:cNvSpPr/>
          <p:nvPr/>
        </p:nvSpPr>
        <p:spPr>
          <a:xfrm>
            <a:off x="5711952" y="2145877"/>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Arrow: Down 18">
            <a:extLst>
              <a:ext uri="{FF2B5EF4-FFF2-40B4-BE49-F238E27FC236}">
                <a16:creationId xmlns:a16="http://schemas.microsoft.com/office/drawing/2014/main" id="{03D29F0B-BB71-0133-D40C-20BD9DF368B3}"/>
              </a:ext>
            </a:extLst>
          </p:cNvPr>
          <p:cNvSpPr/>
          <p:nvPr/>
        </p:nvSpPr>
        <p:spPr>
          <a:xfrm>
            <a:off x="9578340" y="2441950"/>
            <a:ext cx="548640" cy="356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0" name="TextBox 19">
            <a:extLst>
              <a:ext uri="{FF2B5EF4-FFF2-40B4-BE49-F238E27FC236}">
                <a16:creationId xmlns:a16="http://schemas.microsoft.com/office/drawing/2014/main" id="{56AD2F4F-1500-28CB-4104-6D21003F653C}"/>
              </a:ext>
            </a:extLst>
          </p:cNvPr>
          <p:cNvSpPr txBox="1"/>
          <p:nvPr/>
        </p:nvSpPr>
        <p:spPr>
          <a:xfrm>
            <a:off x="7744968" y="2837859"/>
            <a:ext cx="4215384" cy="2862322"/>
          </a:xfrm>
          <a:prstGeom prst="rect">
            <a:avLst/>
          </a:prstGeom>
          <a:noFill/>
          <a:ln>
            <a:solidFill>
              <a:schemeClr val="tx1"/>
            </a:solidFill>
            <a:prstDash val="solid"/>
          </a:ln>
        </p:spPr>
        <p:txBody>
          <a:bodyPr wrap="square" rtlCol="0">
            <a:spAutoFit/>
          </a:bodyPr>
          <a:lstStyle/>
          <a:p>
            <a:r>
              <a:rPr lang="sk-SK" b="1" dirty="0">
                <a:solidFill>
                  <a:srgbClr val="FF0000"/>
                </a:solidFill>
              </a:rPr>
              <a:t>SELECT</a:t>
            </a:r>
            <a:r>
              <a:rPr lang="sk-SK" dirty="0"/>
              <a:t> a.„VARIABLE1“</a:t>
            </a:r>
            <a:endParaRPr lang="en-US" dirty="0"/>
          </a:p>
          <a:p>
            <a:r>
              <a:rPr lang="en-US" dirty="0"/>
              <a:t>, </a:t>
            </a:r>
            <a:r>
              <a:rPr lang="sk-SK" dirty="0"/>
              <a:t>b.“VARIABLE2“</a:t>
            </a:r>
          </a:p>
          <a:p>
            <a:r>
              <a:rPr lang="sk-SK" dirty="0"/>
              <a:t>, </a:t>
            </a:r>
            <a:r>
              <a:rPr lang="sk-SK" b="1" dirty="0">
                <a:solidFill>
                  <a:srgbClr val="FF0000"/>
                </a:solidFill>
              </a:rPr>
              <a:t>CASE</a:t>
            </a:r>
            <a:r>
              <a:rPr lang="sk-SK" dirty="0"/>
              <a:t> </a:t>
            </a:r>
            <a:r>
              <a:rPr lang="sk-SK" b="1" dirty="0">
                <a:solidFill>
                  <a:srgbClr val="FF0000"/>
                </a:solidFill>
              </a:rPr>
              <a:t>WHEN</a:t>
            </a:r>
            <a:r>
              <a:rPr lang="sk-SK" dirty="0"/>
              <a:t> c.“VARIABLE3“ </a:t>
            </a:r>
            <a:r>
              <a:rPr lang="sk-SK" b="1" dirty="0">
                <a:solidFill>
                  <a:srgbClr val="FF0000"/>
                </a:solidFill>
              </a:rPr>
              <a:t>IS NOT NULL THEN</a:t>
            </a:r>
            <a:r>
              <a:rPr lang="sk-SK" dirty="0"/>
              <a:t> 1 </a:t>
            </a:r>
            <a:r>
              <a:rPr lang="sk-SK" b="1" dirty="0">
                <a:solidFill>
                  <a:srgbClr val="FF0000"/>
                </a:solidFill>
              </a:rPr>
              <a:t>ELSE</a:t>
            </a:r>
            <a:r>
              <a:rPr lang="sk-SK" dirty="0"/>
              <a:t> 0 </a:t>
            </a:r>
            <a:r>
              <a:rPr lang="sk-SK" b="1" dirty="0">
                <a:solidFill>
                  <a:srgbClr val="FF0000"/>
                </a:solidFill>
              </a:rPr>
              <a:t>END</a:t>
            </a:r>
            <a:r>
              <a:rPr lang="sk-SK" b="1" dirty="0"/>
              <a:t> </a:t>
            </a:r>
            <a:r>
              <a:rPr lang="sk-SK" b="1" dirty="0">
                <a:solidFill>
                  <a:srgbClr val="FF0000"/>
                </a:solidFill>
              </a:rPr>
              <a:t>AS</a:t>
            </a:r>
            <a:r>
              <a:rPr lang="sk-SK" b="1" dirty="0"/>
              <a:t> </a:t>
            </a:r>
            <a:r>
              <a:rPr lang="sk-SK" dirty="0"/>
              <a:t>FL_HIGHER_5</a:t>
            </a:r>
          </a:p>
          <a:p>
            <a:r>
              <a:rPr lang="sk-SK" b="1" dirty="0">
                <a:solidFill>
                  <a:srgbClr val="FF0000"/>
                </a:solidFill>
              </a:rPr>
              <a:t>FROM</a:t>
            </a:r>
            <a:r>
              <a:rPr lang="sk-SK" dirty="0"/>
              <a:t> „TA</a:t>
            </a:r>
            <a:r>
              <a:rPr lang="en-US" dirty="0"/>
              <a:t>BLE</a:t>
            </a:r>
            <a:r>
              <a:rPr lang="sk-SK" dirty="0"/>
              <a:t>1“ a</a:t>
            </a:r>
            <a:endParaRPr lang="en-US" dirty="0"/>
          </a:p>
          <a:p>
            <a:r>
              <a:rPr lang="sk-SK" b="1" dirty="0">
                <a:solidFill>
                  <a:srgbClr val="FF0000"/>
                </a:solidFill>
              </a:rPr>
              <a:t>INNER JOIN </a:t>
            </a:r>
            <a:r>
              <a:rPr lang="sk-SK" dirty="0"/>
              <a:t>„TABLE2“ b </a:t>
            </a:r>
            <a:r>
              <a:rPr lang="sk-SK" b="1" dirty="0">
                <a:solidFill>
                  <a:srgbClr val="FF0000"/>
                </a:solidFill>
              </a:rPr>
              <a:t>ON</a:t>
            </a:r>
            <a:r>
              <a:rPr lang="sk-SK" dirty="0"/>
              <a:t> a.FK=b.PK</a:t>
            </a:r>
          </a:p>
          <a:p>
            <a:r>
              <a:rPr lang="sk-SK" b="1" dirty="0">
                <a:solidFill>
                  <a:srgbClr val="FF0000"/>
                </a:solidFill>
              </a:rPr>
              <a:t>LEFT JOIN </a:t>
            </a:r>
            <a:r>
              <a:rPr lang="sk-SK" dirty="0"/>
              <a:t>(</a:t>
            </a:r>
            <a:r>
              <a:rPr lang="sk-SK" b="1" dirty="0">
                <a:solidFill>
                  <a:srgbClr val="FF0000"/>
                </a:solidFill>
              </a:rPr>
              <a:t>SELECT </a:t>
            </a:r>
            <a:r>
              <a:rPr lang="sk-SK" dirty="0"/>
              <a:t>„VARIABLE3“ </a:t>
            </a:r>
            <a:r>
              <a:rPr lang="sk-SK" b="1" dirty="0">
                <a:solidFill>
                  <a:srgbClr val="FF0000"/>
                </a:solidFill>
              </a:rPr>
              <a:t>FROM</a:t>
            </a:r>
            <a:r>
              <a:rPr lang="sk-SK" dirty="0"/>
              <a:t> 	„TABLE3“ </a:t>
            </a:r>
            <a:r>
              <a:rPr lang="sk-SK" b="1" dirty="0">
                <a:solidFill>
                  <a:srgbClr val="FF0000"/>
                </a:solidFill>
              </a:rPr>
              <a:t>WHERE</a:t>
            </a:r>
            <a:r>
              <a:rPr lang="sk-SK" dirty="0"/>
              <a:t> „VARIABLE3“</a:t>
            </a:r>
            <a:r>
              <a:rPr lang="en-US" dirty="0"/>
              <a:t>&gt;</a:t>
            </a:r>
            <a:r>
              <a:rPr lang="sk-SK" dirty="0"/>
              <a:t>5) c 		</a:t>
            </a:r>
            <a:r>
              <a:rPr lang="sk-SK" b="1" dirty="0">
                <a:solidFill>
                  <a:srgbClr val="FF0000"/>
                </a:solidFill>
              </a:rPr>
              <a:t>ON</a:t>
            </a:r>
            <a:r>
              <a:rPr lang="sk-SK" dirty="0"/>
              <a:t> a.PK=c.FK</a:t>
            </a:r>
          </a:p>
          <a:p>
            <a:endParaRPr lang="sk-SK" dirty="0"/>
          </a:p>
        </p:txBody>
      </p:sp>
    </p:spTree>
    <p:extLst>
      <p:ext uri="{BB962C8B-B14F-4D97-AF65-F5344CB8AC3E}">
        <p14:creationId xmlns:p14="http://schemas.microsoft.com/office/powerpoint/2010/main" val="1430341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35D51-0B00-2E45-4415-47C35AD21F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F72E28-7BD0-0119-EA52-02CB8D1C8407}"/>
              </a:ext>
            </a:extLst>
          </p:cNvPr>
          <p:cNvSpPr>
            <a:spLocks noGrp="1"/>
          </p:cNvSpPr>
          <p:nvPr>
            <p:ph type="title"/>
          </p:nvPr>
        </p:nvSpPr>
        <p:spPr/>
        <p:txBody>
          <a:bodyPr>
            <a:normAutofit/>
          </a:bodyPr>
          <a:lstStyle/>
          <a:p>
            <a:r>
              <a:rPr lang="sk-SK" b="1" dirty="0">
                <a:solidFill>
                  <a:schemeClr val="accent1"/>
                </a:solidFill>
              </a:rPr>
              <a:t>CVIČNÉ ZADANIA (1)</a:t>
            </a:r>
          </a:p>
        </p:txBody>
      </p:sp>
      <p:sp>
        <p:nvSpPr>
          <p:cNvPr id="3" name="Content Placeholder 2">
            <a:extLst>
              <a:ext uri="{FF2B5EF4-FFF2-40B4-BE49-F238E27FC236}">
                <a16:creationId xmlns:a16="http://schemas.microsoft.com/office/drawing/2014/main" id="{D46A24B8-6CD7-464E-F3C1-8D4EF3C1F6C7}"/>
              </a:ext>
            </a:extLst>
          </p:cNvPr>
          <p:cNvSpPr>
            <a:spLocks noGrp="1"/>
          </p:cNvSpPr>
          <p:nvPr>
            <p:ph idx="1"/>
          </p:nvPr>
        </p:nvSpPr>
        <p:spPr>
          <a:xfrm>
            <a:off x="1097280" y="1845734"/>
            <a:ext cx="10058400" cy="4472770"/>
          </a:xfrm>
        </p:spPr>
        <p:txBody>
          <a:bodyPr>
            <a:normAutofit/>
          </a:bodyPr>
          <a:lstStyle/>
          <a:p>
            <a:pPr marL="0" indent="0" algn="just">
              <a:buNone/>
            </a:pPr>
            <a:endParaRPr lang="en-US" sz="1600" dirty="0">
              <a:solidFill>
                <a:schemeClr val="accent1"/>
              </a:solidFill>
            </a:endParaRPr>
          </a:p>
          <a:p>
            <a:pPr marL="36000" indent="-36000" algn="just">
              <a:spcBef>
                <a:spcPts val="600"/>
              </a:spcBef>
              <a:buFont typeface="+mj-lt"/>
              <a:buAutoNum type="arabicPeriod"/>
            </a:pPr>
            <a:r>
              <a:rPr lang="en-US" sz="1600" dirty="0">
                <a:solidFill>
                  <a:schemeClr val="accent1"/>
                </a:solidFill>
              </a:rPr>
              <a:t> </a:t>
            </a:r>
            <a:r>
              <a:rPr lang="sk-SK" sz="1600" dirty="0"/>
              <a:t>Vyberte všetky záznamy z tabuľky EMPLOYEES</a:t>
            </a:r>
          </a:p>
          <a:p>
            <a:pPr marL="36000" indent="-36000" algn="just">
              <a:spcBef>
                <a:spcPts val="600"/>
              </a:spcBef>
              <a:buFont typeface="+mj-lt"/>
              <a:buAutoNum type="arabicPeriod"/>
            </a:pPr>
            <a:endParaRPr lang="sk-SK" sz="1600" dirty="0"/>
          </a:p>
          <a:p>
            <a:pPr marL="36000" indent="-36000" algn="just">
              <a:spcBef>
                <a:spcPts val="600"/>
              </a:spcBef>
              <a:buFont typeface="+mj-lt"/>
              <a:buAutoNum type="arabicPeriod"/>
            </a:pPr>
            <a:r>
              <a:rPr lang="sk-SK" sz="1600" dirty="0"/>
              <a:t> Vyberte všetky záznamy z tabuľky DEPARTMENTS</a:t>
            </a:r>
          </a:p>
          <a:p>
            <a:pPr marL="36000" indent="-36000" algn="just">
              <a:spcBef>
                <a:spcPts val="600"/>
              </a:spcBef>
              <a:buFont typeface="+mj-lt"/>
              <a:buAutoNum type="arabicPeriod"/>
            </a:pPr>
            <a:endParaRPr lang="sk-SK" sz="1600" dirty="0"/>
          </a:p>
          <a:p>
            <a:pPr marL="36000" indent="-36000" algn="just">
              <a:spcBef>
                <a:spcPts val="600"/>
              </a:spcBef>
              <a:buFont typeface="+mj-lt"/>
              <a:buAutoNum type="arabicPeriod"/>
            </a:pPr>
            <a:r>
              <a:rPr lang="sk-SK" sz="1600" dirty="0"/>
              <a:t> Z tabuľky EMPLOYEES vyberte ľubovoľné tri stĺpce</a:t>
            </a:r>
          </a:p>
          <a:p>
            <a:pPr marL="36000" indent="-36000" algn="just">
              <a:spcBef>
                <a:spcPts val="600"/>
              </a:spcBef>
              <a:buFont typeface="+mj-lt"/>
              <a:buAutoNum type="arabicPeriod"/>
            </a:pPr>
            <a:endParaRPr lang="sk-SK" sz="1600" dirty="0"/>
          </a:p>
          <a:p>
            <a:pPr marL="36000" indent="-36000" algn="just">
              <a:spcBef>
                <a:spcPts val="600"/>
              </a:spcBef>
              <a:buFont typeface="+mj-lt"/>
              <a:buAutoNum type="arabicPeriod"/>
            </a:pPr>
            <a:r>
              <a:rPr lang="sk-SK" sz="1600" dirty="0"/>
              <a:t> Z tabuľky COUNTRIES vyberte krajinu India a povedzte aké má táto krajina „COUNTRY_ID“</a:t>
            </a:r>
          </a:p>
          <a:p>
            <a:pPr marL="36000" indent="-36000" algn="just">
              <a:spcBef>
                <a:spcPts val="600"/>
              </a:spcBef>
              <a:buFont typeface="+mj-lt"/>
              <a:buAutoNum type="arabicPeriod"/>
            </a:pPr>
            <a:endParaRPr lang="sk-SK" sz="1600" dirty="0"/>
          </a:p>
          <a:p>
            <a:pPr marL="36000" indent="-36000" algn="just">
              <a:spcBef>
                <a:spcPts val="600"/>
              </a:spcBef>
              <a:buFont typeface="+mj-lt"/>
              <a:buAutoNum type="arabicPeriod"/>
            </a:pPr>
            <a:r>
              <a:rPr lang="sk-SK" sz="1600" dirty="0"/>
              <a:t> Zrealizujte zadanie vyššie ešte raz, ale tentokrát cez použitie poľa „COUNTRY_ID“</a:t>
            </a:r>
          </a:p>
          <a:p>
            <a:pPr marL="36000" indent="-36000" algn="just">
              <a:spcBef>
                <a:spcPts val="600"/>
              </a:spcBef>
              <a:buFont typeface="+mj-lt"/>
              <a:buAutoNum type="arabicPeriod"/>
            </a:pPr>
            <a:endParaRPr lang="en-US" sz="1600" dirty="0"/>
          </a:p>
          <a:p>
            <a:pPr marL="36000" indent="-36000" algn="just">
              <a:spcBef>
                <a:spcPts val="600"/>
              </a:spcBef>
              <a:buFont typeface="+mj-lt"/>
              <a:buAutoNum type="arabicPeriod"/>
            </a:pPr>
            <a:r>
              <a:rPr lang="sk-SK" sz="1600" dirty="0"/>
              <a:t> Z tabuľky EMPLOYEES vyberte stĺp</a:t>
            </a:r>
            <a:r>
              <a:rPr lang="en-US" sz="1600" dirty="0" err="1"/>
              <a:t>ec</a:t>
            </a:r>
            <a:r>
              <a:rPr lang="en-US" sz="1600" dirty="0"/>
              <a:t> FIRST_NAME a </a:t>
            </a:r>
            <a:r>
              <a:rPr lang="en-US" sz="1600" dirty="0" err="1"/>
              <a:t>premenujte</a:t>
            </a:r>
            <a:r>
              <a:rPr lang="en-US" sz="1600" dirty="0"/>
              <a:t> ho na KRSTNE_MENO, </a:t>
            </a:r>
            <a:r>
              <a:rPr lang="sk-SK" sz="1600" dirty="0"/>
              <a:t>stĺp</a:t>
            </a:r>
            <a:r>
              <a:rPr lang="en-US" sz="1600" dirty="0" err="1"/>
              <a:t>ec</a:t>
            </a:r>
            <a:r>
              <a:rPr lang="en-US" sz="1600" dirty="0"/>
              <a:t> LAST_NAME </a:t>
            </a:r>
            <a:r>
              <a:rPr lang="en-US" sz="1600" dirty="0" err="1"/>
              <a:t>premenujte</a:t>
            </a:r>
            <a:r>
              <a:rPr lang="en-US" sz="1600" dirty="0"/>
              <a:t> na PRIEZVISKO a </a:t>
            </a:r>
            <a:r>
              <a:rPr lang="sk-SK" sz="1600" dirty="0"/>
              <a:t>stĺp</a:t>
            </a:r>
            <a:r>
              <a:rPr lang="en-US" sz="1600" dirty="0" err="1"/>
              <a:t>ec</a:t>
            </a:r>
            <a:r>
              <a:rPr lang="en-US" sz="1600" dirty="0"/>
              <a:t> SALARY </a:t>
            </a:r>
            <a:r>
              <a:rPr lang="en-US" sz="1600" dirty="0" err="1"/>
              <a:t>premenujte</a:t>
            </a:r>
            <a:r>
              <a:rPr lang="en-US" sz="1600" dirty="0"/>
              <a:t> na MZDA</a:t>
            </a:r>
            <a:endParaRPr lang="sk-SK" sz="1600" dirty="0"/>
          </a:p>
        </p:txBody>
      </p:sp>
      <p:sp>
        <p:nvSpPr>
          <p:cNvPr id="8" name="TextBox 7">
            <a:extLst>
              <a:ext uri="{FF2B5EF4-FFF2-40B4-BE49-F238E27FC236}">
                <a16:creationId xmlns:a16="http://schemas.microsoft.com/office/drawing/2014/main" id="{A4A8525F-DF8B-FF15-8161-147821D23BEE}"/>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199167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A06F2-8E03-50FD-A894-83F593A7A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6EA663-C4E8-251D-50FE-BD2FC0A975AD}"/>
              </a:ext>
            </a:extLst>
          </p:cNvPr>
          <p:cNvSpPr>
            <a:spLocks noGrp="1"/>
          </p:cNvSpPr>
          <p:nvPr>
            <p:ph type="title"/>
          </p:nvPr>
        </p:nvSpPr>
        <p:spPr/>
        <p:txBody>
          <a:bodyPr>
            <a:normAutofit/>
          </a:bodyPr>
          <a:lstStyle/>
          <a:p>
            <a:r>
              <a:rPr lang="sk-SK" b="1" dirty="0">
                <a:solidFill>
                  <a:schemeClr val="accent1"/>
                </a:solidFill>
              </a:rPr>
              <a:t>CVIČNÉ ZADANIA (2)</a:t>
            </a:r>
          </a:p>
        </p:txBody>
      </p:sp>
      <p:sp>
        <p:nvSpPr>
          <p:cNvPr id="3" name="Content Placeholder 2">
            <a:extLst>
              <a:ext uri="{FF2B5EF4-FFF2-40B4-BE49-F238E27FC236}">
                <a16:creationId xmlns:a16="http://schemas.microsoft.com/office/drawing/2014/main" id="{D6F4CC79-9B12-0EEB-ACA6-548D6262BAFB}"/>
              </a:ext>
            </a:extLst>
          </p:cNvPr>
          <p:cNvSpPr>
            <a:spLocks noGrp="1"/>
          </p:cNvSpPr>
          <p:nvPr>
            <p:ph idx="1"/>
          </p:nvPr>
        </p:nvSpPr>
        <p:spPr>
          <a:xfrm>
            <a:off x="1097280" y="1845734"/>
            <a:ext cx="10058400" cy="4335610"/>
          </a:xfrm>
        </p:spPr>
        <p:txBody>
          <a:bodyPr>
            <a:normAutofit/>
          </a:bodyPr>
          <a:lstStyle/>
          <a:p>
            <a:pPr marL="0" indent="0" algn="just">
              <a:buNone/>
            </a:pPr>
            <a:endParaRPr lang="en-US" sz="1600" dirty="0">
              <a:solidFill>
                <a:schemeClr val="accent1"/>
              </a:solidFill>
            </a:endParaRPr>
          </a:p>
          <a:p>
            <a:pPr marL="36000" indent="-36000" algn="just">
              <a:spcBef>
                <a:spcPts val="600"/>
              </a:spcBef>
              <a:buFont typeface="+mj-lt"/>
              <a:buAutoNum type="arabicPeriod" startAt="7"/>
            </a:pPr>
            <a:r>
              <a:rPr lang="sk-SK" sz="1600" dirty="0"/>
              <a:t> </a:t>
            </a:r>
            <a:r>
              <a:rPr lang="sk-SK" sz="1600" noProof="0" dirty="0"/>
              <a:t>Z tabuľky EMPLOYEES vyberte iba tých zamestnancov, ktorí majú mzdu vyššiu než 10000</a:t>
            </a:r>
          </a:p>
          <a:p>
            <a:pPr marL="36000" indent="-36000" algn="just">
              <a:spcBef>
                <a:spcPts val="600"/>
              </a:spcBef>
              <a:buFont typeface="+mj-lt"/>
              <a:buAutoNum type="arabicPeriod" startAt="7"/>
            </a:pPr>
            <a:endParaRPr lang="sk-SK" sz="1600" dirty="0"/>
          </a:p>
          <a:p>
            <a:pPr marL="36000" indent="-36000" algn="just">
              <a:spcBef>
                <a:spcPts val="600"/>
              </a:spcBef>
              <a:buFont typeface="+mj-lt"/>
              <a:buAutoNum type="arabicPeriod" startAt="7"/>
            </a:pPr>
            <a:r>
              <a:rPr lang="sk-SK" sz="1600" noProof="0" dirty="0"/>
              <a:t> Z tabuľky EMPLOYEES vyberte iba tých zamestnancov, ktorých krstné meno je Donald</a:t>
            </a:r>
          </a:p>
          <a:p>
            <a:pPr marL="36000" indent="-36000" algn="just">
              <a:spcBef>
                <a:spcPts val="600"/>
              </a:spcBef>
              <a:buFont typeface="+mj-lt"/>
              <a:buAutoNum type="arabicPeriod" startAt="7"/>
            </a:pPr>
            <a:endParaRPr lang="sk-SK" sz="1600" noProof="0" dirty="0"/>
          </a:p>
          <a:p>
            <a:pPr marL="36000" indent="-36000" algn="just">
              <a:spcBef>
                <a:spcPts val="600"/>
              </a:spcBef>
              <a:buFont typeface="+mj-lt"/>
              <a:buAutoNum type="arabicPeriod" startAt="7"/>
            </a:pPr>
            <a:r>
              <a:rPr lang="sk-SK" sz="1600" dirty="0"/>
              <a:t> Z tabuľky EMPLOYEES vyberte iba tých zamestnancov, ktorých krstné meno je Donald, </a:t>
            </a:r>
            <a:r>
              <a:rPr lang="sk-SK" sz="1600" dirty="0" err="1"/>
              <a:t>Jennifer</a:t>
            </a:r>
            <a:r>
              <a:rPr lang="sk-SK" sz="1600" dirty="0"/>
              <a:t>, Pat alebo David</a:t>
            </a:r>
          </a:p>
          <a:p>
            <a:pPr marL="36000" indent="-36000" algn="just">
              <a:spcBef>
                <a:spcPts val="600"/>
              </a:spcBef>
              <a:buFont typeface="+mj-lt"/>
              <a:buAutoNum type="arabicPeriod" startAt="7"/>
            </a:pPr>
            <a:endParaRPr lang="sk-SK" sz="1600" dirty="0"/>
          </a:p>
          <a:p>
            <a:pPr marL="36000" indent="-36000" algn="just">
              <a:spcBef>
                <a:spcPts val="600"/>
              </a:spcBef>
              <a:buFont typeface="+mj-lt"/>
              <a:buAutoNum type="arabicPeriod" startAt="7"/>
            </a:pPr>
            <a:r>
              <a:rPr lang="sk-SK" sz="1600" dirty="0"/>
              <a:t> Z tabuľky EMPLOYEES vyberte iba tých zamestnancov, ktorých krstné meno </a:t>
            </a:r>
            <a:r>
              <a:rPr lang="sk-SK" sz="1600" b="1" dirty="0"/>
              <a:t>nie je </a:t>
            </a:r>
            <a:r>
              <a:rPr lang="sk-SK" sz="1600" dirty="0"/>
              <a:t>Donald</a:t>
            </a:r>
          </a:p>
          <a:p>
            <a:pPr marL="36000" indent="-36000" algn="just">
              <a:spcBef>
                <a:spcPts val="600"/>
              </a:spcBef>
              <a:buFont typeface="+mj-lt"/>
              <a:buAutoNum type="arabicPeriod" startAt="7"/>
            </a:pPr>
            <a:endParaRPr lang="sk-SK" sz="1600" dirty="0"/>
          </a:p>
          <a:p>
            <a:pPr marL="36000" indent="-36000" algn="just">
              <a:spcBef>
                <a:spcPts val="600"/>
              </a:spcBef>
              <a:buFont typeface="+mj-lt"/>
              <a:buAutoNum type="arabicPeriod" startAt="7"/>
            </a:pPr>
            <a:r>
              <a:rPr lang="sk-SK" sz="1600" dirty="0"/>
              <a:t> Z tabuľky LOCATIONS vyberte také záznamy, kde pole STATE_PROVINCE je chýbajúce (IS NULL)</a:t>
            </a:r>
          </a:p>
          <a:p>
            <a:pPr marL="36000" indent="-36000" algn="just">
              <a:spcBef>
                <a:spcPts val="600"/>
              </a:spcBef>
              <a:buFont typeface="+mj-lt"/>
              <a:buAutoNum type="arabicPeriod" startAt="7"/>
            </a:pPr>
            <a:endParaRPr lang="sk-SK" sz="1600" noProof="0" dirty="0"/>
          </a:p>
          <a:p>
            <a:pPr marL="36000" indent="-36000" algn="just">
              <a:spcBef>
                <a:spcPts val="600"/>
              </a:spcBef>
              <a:buFont typeface="+mj-lt"/>
              <a:buAutoNum type="arabicPeriod" startAt="7"/>
            </a:pPr>
            <a:r>
              <a:rPr lang="sk-SK" sz="1600" dirty="0"/>
              <a:t> Z tabuľky LOCATIONS vyberte také záznamy, kde pole STATE_PROVINCE nie je chýbajúce (IS NOT NULL)</a:t>
            </a:r>
            <a:endParaRPr lang="sk-SK" sz="1600" noProof="0" dirty="0"/>
          </a:p>
        </p:txBody>
      </p:sp>
      <p:sp>
        <p:nvSpPr>
          <p:cNvPr id="4" name="TextBox 3">
            <a:extLst>
              <a:ext uri="{FF2B5EF4-FFF2-40B4-BE49-F238E27FC236}">
                <a16:creationId xmlns:a16="http://schemas.microsoft.com/office/drawing/2014/main" id="{2C5F574F-FA75-72B3-0CBC-5C51D1AC552A}"/>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291851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52874-12EE-086C-7528-BD60582DE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A2AD1-1435-F2C6-94A7-7E83BAA3CAD4}"/>
              </a:ext>
            </a:extLst>
          </p:cNvPr>
          <p:cNvSpPr>
            <a:spLocks noGrp="1"/>
          </p:cNvSpPr>
          <p:nvPr>
            <p:ph type="title"/>
          </p:nvPr>
        </p:nvSpPr>
        <p:spPr/>
        <p:txBody>
          <a:bodyPr>
            <a:normAutofit/>
          </a:bodyPr>
          <a:lstStyle/>
          <a:p>
            <a:r>
              <a:rPr lang="sk-SK" b="1" dirty="0">
                <a:solidFill>
                  <a:schemeClr val="accent1"/>
                </a:solidFill>
              </a:rPr>
              <a:t>CVIČNÉ ZADANIA (3)</a:t>
            </a:r>
          </a:p>
        </p:txBody>
      </p:sp>
      <p:sp>
        <p:nvSpPr>
          <p:cNvPr id="3" name="Content Placeholder 2">
            <a:extLst>
              <a:ext uri="{FF2B5EF4-FFF2-40B4-BE49-F238E27FC236}">
                <a16:creationId xmlns:a16="http://schemas.microsoft.com/office/drawing/2014/main" id="{A5A420EC-1696-FC6B-9373-32CB04E57ABB}"/>
              </a:ext>
            </a:extLst>
          </p:cNvPr>
          <p:cNvSpPr>
            <a:spLocks noGrp="1"/>
          </p:cNvSpPr>
          <p:nvPr>
            <p:ph idx="1"/>
          </p:nvPr>
        </p:nvSpPr>
        <p:spPr>
          <a:xfrm>
            <a:off x="1097280" y="1607990"/>
            <a:ext cx="10058400" cy="4683082"/>
          </a:xfrm>
        </p:spPr>
        <p:txBody>
          <a:bodyPr>
            <a:noAutofit/>
          </a:bodyPr>
          <a:lstStyle/>
          <a:p>
            <a:pPr marL="0" indent="0" algn="just">
              <a:buNone/>
            </a:pPr>
            <a:endParaRPr lang="en-US" sz="1600" dirty="0">
              <a:solidFill>
                <a:schemeClr val="accent1"/>
              </a:solidFill>
            </a:endParaRPr>
          </a:p>
          <a:p>
            <a:pPr marL="342900" indent="-342900" algn="just">
              <a:spcBef>
                <a:spcPts val="600"/>
              </a:spcBef>
              <a:buFont typeface="+mj-lt"/>
              <a:buAutoNum type="arabicPeriod" startAt="13"/>
            </a:pPr>
            <a:r>
              <a:rPr lang="sk-SK" sz="1600" dirty="0"/>
              <a:t>Zamestnancov v t</a:t>
            </a:r>
            <a:r>
              <a:rPr lang="sk-SK" sz="1600" noProof="0" dirty="0" err="1"/>
              <a:t>abuľke</a:t>
            </a:r>
            <a:r>
              <a:rPr lang="sk-SK" sz="1600" noProof="0" dirty="0"/>
              <a:t> EMPLOYEES zoraďte podľa najvyššej mzdy</a:t>
            </a:r>
          </a:p>
          <a:p>
            <a:pPr marL="342900" indent="-342900" algn="just">
              <a:spcBef>
                <a:spcPts val="600"/>
              </a:spcBef>
              <a:buFont typeface="+mj-lt"/>
              <a:buAutoNum type="arabicPeriod" startAt="13"/>
            </a:pPr>
            <a:endParaRPr lang="sk-SK" sz="1600" dirty="0"/>
          </a:p>
          <a:p>
            <a:pPr marL="342900" indent="-342900" algn="just">
              <a:spcBef>
                <a:spcPts val="600"/>
              </a:spcBef>
              <a:buFont typeface="+mj-lt"/>
              <a:buAutoNum type="arabicPeriod" startAt="13"/>
            </a:pPr>
            <a:r>
              <a:rPr lang="sk-SK" sz="1600" noProof="0" dirty="0"/>
              <a:t>Vyberte zamestnanca s najnižšou mzdou a zamestnanca s najvyššou mzdou</a:t>
            </a:r>
          </a:p>
          <a:p>
            <a:pPr marL="36000" indent="-36000" algn="just">
              <a:spcBef>
                <a:spcPts val="600"/>
              </a:spcBef>
              <a:buFont typeface="+mj-lt"/>
              <a:buAutoNum type="arabicPeriod" startAt="13"/>
            </a:pPr>
            <a:endParaRPr lang="sk-SK" sz="1600" dirty="0"/>
          </a:p>
          <a:p>
            <a:pPr marL="36000" indent="-36000" algn="just">
              <a:spcBef>
                <a:spcPts val="600"/>
              </a:spcBef>
              <a:buFont typeface="+mj-lt"/>
              <a:buAutoNum type="arabicPeriod" startAt="13"/>
            </a:pPr>
            <a:r>
              <a:rPr lang="sk-SK" sz="1600" noProof="0" dirty="0"/>
              <a:t> </a:t>
            </a:r>
            <a:r>
              <a:rPr lang="sk-SK" sz="1600" dirty="0"/>
              <a:t>V tabuľke </a:t>
            </a:r>
            <a:r>
              <a:rPr lang="sk-SK" sz="1600" noProof="0" dirty="0"/>
              <a:t>EMPLOYEES vytvorte nové pole HIRE_DATE_MONTH vypovedajúce o mesiaci nástupu do zamestnania</a:t>
            </a:r>
          </a:p>
          <a:p>
            <a:pPr marL="36000" indent="-36000" algn="just">
              <a:spcBef>
                <a:spcPts val="600"/>
              </a:spcBef>
              <a:buFont typeface="+mj-lt"/>
              <a:buAutoNum type="arabicPeriod" startAt="13"/>
            </a:pPr>
            <a:endParaRPr lang="sk-SK" sz="1600" dirty="0"/>
          </a:p>
          <a:p>
            <a:pPr marL="36000" indent="-36000" algn="just">
              <a:spcBef>
                <a:spcPts val="600"/>
              </a:spcBef>
              <a:buFont typeface="+mj-lt"/>
              <a:buAutoNum type="arabicPeriod" startAt="13"/>
            </a:pPr>
            <a:r>
              <a:rPr lang="sk-SK" sz="1600" dirty="0"/>
              <a:t> V tabuľke EMPLOYEES vytvorte nové pole HIRE_DATE_YEAR vypovedajúce o roku nástupu do zamestnania</a:t>
            </a:r>
          </a:p>
          <a:p>
            <a:pPr marL="36000" indent="-36000" algn="just">
              <a:spcBef>
                <a:spcPts val="600"/>
              </a:spcBef>
              <a:buFont typeface="+mj-lt"/>
              <a:buAutoNum type="arabicPeriod" startAt="13"/>
            </a:pPr>
            <a:endParaRPr lang="sk-SK" sz="1600" dirty="0"/>
          </a:p>
          <a:p>
            <a:pPr marL="36000" indent="-36000" algn="just">
              <a:spcBef>
                <a:spcPts val="600"/>
              </a:spcBef>
              <a:buFont typeface="+mj-lt"/>
              <a:buAutoNum type="arabicPeriod" startAt="13"/>
            </a:pPr>
            <a:r>
              <a:rPr lang="sk-SK" sz="1600" dirty="0"/>
              <a:t> Vytvorte zoznam vyskytujúcich sa rokov v poli HIRE_DATE_YEAR</a:t>
            </a:r>
          </a:p>
          <a:p>
            <a:pPr marL="36000" indent="-36000" algn="just">
              <a:spcBef>
                <a:spcPts val="600"/>
              </a:spcBef>
              <a:buFont typeface="+mj-lt"/>
              <a:buAutoNum type="arabicPeriod" startAt="13"/>
            </a:pPr>
            <a:endParaRPr lang="sk-SK" sz="1600" noProof="0" dirty="0"/>
          </a:p>
          <a:p>
            <a:pPr marL="36000" indent="-36000" algn="just">
              <a:spcBef>
                <a:spcPts val="600"/>
              </a:spcBef>
              <a:buFont typeface="+mj-lt"/>
              <a:buAutoNum type="arabicPeriod" startAt="13"/>
            </a:pPr>
            <a:r>
              <a:rPr lang="sk-SK" sz="1600" dirty="0"/>
              <a:t> Vytvorte tabuľku, v ktorej zobrazíte počty zamestnancov podľa toho, v ktorom roku nastúpili do zamestnania</a:t>
            </a:r>
          </a:p>
          <a:p>
            <a:pPr marL="36000" indent="-36000" algn="just">
              <a:spcBef>
                <a:spcPts val="600"/>
              </a:spcBef>
              <a:buFont typeface="+mj-lt"/>
              <a:buAutoNum type="arabicPeriod" startAt="13"/>
            </a:pPr>
            <a:endParaRPr lang="sk-SK" sz="1600" noProof="0" dirty="0"/>
          </a:p>
          <a:p>
            <a:pPr marL="36000" indent="-36000" algn="just">
              <a:spcBef>
                <a:spcPts val="600"/>
              </a:spcBef>
              <a:buFont typeface="+mj-lt"/>
              <a:buAutoNum type="arabicPeriod" startAt="13"/>
            </a:pPr>
            <a:r>
              <a:rPr lang="sk-SK" sz="1600" dirty="0"/>
              <a:t> Vytvorte tabuľku, v ktorej zobrazíte počty zamestnancov podľa toho, v ktorom roku a v ktorom mesiaci nastúpili do zamestnania</a:t>
            </a:r>
          </a:p>
          <a:p>
            <a:pPr marL="36000" indent="-36000" algn="just">
              <a:spcBef>
                <a:spcPts val="600"/>
              </a:spcBef>
              <a:buFont typeface="+mj-lt"/>
              <a:buAutoNum type="arabicPeriod" startAt="13"/>
            </a:pPr>
            <a:endParaRPr lang="sk-SK" sz="1600" noProof="0" dirty="0"/>
          </a:p>
        </p:txBody>
      </p:sp>
      <p:sp>
        <p:nvSpPr>
          <p:cNvPr id="4" name="TextBox 3">
            <a:extLst>
              <a:ext uri="{FF2B5EF4-FFF2-40B4-BE49-F238E27FC236}">
                <a16:creationId xmlns:a16="http://schemas.microsoft.com/office/drawing/2014/main" id="{7EEB4836-10AE-166D-585D-8565547BD3BB}"/>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1132636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BF48B-D300-BB5B-425A-AAD765A7A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6B424-C81E-D128-2E4E-5FB23FC2247E}"/>
              </a:ext>
            </a:extLst>
          </p:cNvPr>
          <p:cNvSpPr>
            <a:spLocks noGrp="1"/>
          </p:cNvSpPr>
          <p:nvPr>
            <p:ph type="title"/>
          </p:nvPr>
        </p:nvSpPr>
        <p:spPr/>
        <p:txBody>
          <a:bodyPr>
            <a:normAutofit/>
          </a:bodyPr>
          <a:lstStyle/>
          <a:p>
            <a:r>
              <a:rPr lang="sk-SK" b="1" dirty="0">
                <a:solidFill>
                  <a:schemeClr val="accent1"/>
                </a:solidFill>
              </a:rPr>
              <a:t>CVIČNÉ ZADANIA (4)</a:t>
            </a:r>
          </a:p>
        </p:txBody>
      </p:sp>
      <p:sp>
        <p:nvSpPr>
          <p:cNvPr id="3" name="Content Placeholder 2">
            <a:extLst>
              <a:ext uri="{FF2B5EF4-FFF2-40B4-BE49-F238E27FC236}">
                <a16:creationId xmlns:a16="http://schemas.microsoft.com/office/drawing/2014/main" id="{4999B0AD-C23F-25EA-053F-C65001DBEAA3}"/>
              </a:ext>
            </a:extLst>
          </p:cNvPr>
          <p:cNvSpPr>
            <a:spLocks noGrp="1"/>
          </p:cNvSpPr>
          <p:nvPr>
            <p:ph idx="1"/>
          </p:nvPr>
        </p:nvSpPr>
        <p:spPr>
          <a:xfrm>
            <a:off x="1097280" y="1452542"/>
            <a:ext cx="10058400" cy="4939114"/>
          </a:xfrm>
        </p:spPr>
        <p:txBody>
          <a:bodyPr>
            <a:noAutofit/>
          </a:bodyPr>
          <a:lstStyle/>
          <a:p>
            <a:pPr marL="0" indent="0" algn="just">
              <a:buNone/>
            </a:pPr>
            <a:endParaRPr lang="en-US" sz="1600" dirty="0">
              <a:solidFill>
                <a:schemeClr val="accent1"/>
              </a:solidFill>
            </a:endParaRPr>
          </a:p>
          <a:p>
            <a:pPr marL="342900" indent="-342900" algn="just">
              <a:spcBef>
                <a:spcPts val="600"/>
              </a:spcBef>
              <a:buFont typeface="+mj-lt"/>
              <a:buAutoNum type="arabicPeriod" startAt="20"/>
            </a:pPr>
            <a:r>
              <a:rPr lang="sk-SK" sz="1600" dirty="0"/>
              <a:t>Použite predošlý dopyt, ale finálny výber pozorovaní obmedzte iba na prípady, kde počet pozorovaní v jednotlivých agregovaných skupinách je vyšší než 3</a:t>
            </a:r>
            <a:endParaRPr lang="sk-SK" sz="1600" noProof="0" dirty="0"/>
          </a:p>
          <a:p>
            <a:pPr marL="342900" indent="-342900" algn="just">
              <a:spcBef>
                <a:spcPts val="600"/>
              </a:spcBef>
              <a:buFont typeface="+mj-lt"/>
              <a:buAutoNum type="arabicPeriod" startAt="20"/>
            </a:pPr>
            <a:endParaRPr lang="sk-SK" sz="1600" dirty="0"/>
          </a:p>
          <a:p>
            <a:pPr marL="342900" indent="-342900" algn="just">
              <a:spcBef>
                <a:spcPts val="600"/>
              </a:spcBef>
              <a:buFont typeface="+mj-lt"/>
              <a:buAutoNum type="arabicPeriod" startAt="20"/>
            </a:pPr>
            <a:r>
              <a:rPr lang="sk-SK" sz="1600" noProof="0" dirty="0"/>
              <a:t>Každému zamestnancovi v tabuľke EMPLOYEES zvýšte mzdu o 10% - </a:t>
            </a:r>
            <a:r>
              <a:rPr lang="sk-SK" sz="1600" dirty="0"/>
              <a:t>v</a:t>
            </a:r>
            <a:r>
              <a:rPr lang="sk-SK" sz="1600" noProof="0" dirty="0" err="1"/>
              <a:t>ytvorte</a:t>
            </a:r>
            <a:r>
              <a:rPr lang="sk-SK" sz="1600" noProof="0" dirty="0"/>
              <a:t> nové pole</a:t>
            </a:r>
          </a:p>
          <a:p>
            <a:pPr marL="342900" indent="-342900" algn="just">
              <a:spcBef>
                <a:spcPts val="600"/>
              </a:spcBef>
              <a:buFont typeface="+mj-lt"/>
              <a:buAutoNum type="arabicPeriod" startAt="20"/>
            </a:pPr>
            <a:endParaRPr lang="sk-SK" sz="1600" dirty="0"/>
          </a:p>
          <a:p>
            <a:pPr marL="342900" indent="-342900" algn="just">
              <a:spcBef>
                <a:spcPts val="600"/>
              </a:spcBef>
              <a:buFont typeface="+mj-lt"/>
              <a:buAutoNum type="arabicPeriod" startAt="20"/>
            </a:pPr>
            <a:r>
              <a:rPr lang="sk-SK" sz="1600" noProof="0" dirty="0"/>
              <a:t>Zistite aká je priemerná mzda zamestnancov a štandardná odchýlka mzdy v </a:t>
            </a:r>
            <a:r>
              <a:rPr lang="sk-SK" sz="1600" dirty="0"/>
              <a:t>tabuľke EMPLOYEES. Čísla zaokrúhlite na dve desatinné miesta</a:t>
            </a:r>
          </a:p>
          <a:p>
            <a:pPr marL="342900" indent="-342900" algn="just">
              <a:spcBef>
                <a:spcPts val="600"/>
              </a:spcBef>
              <a:buFont typeface="+mj-lt"/>
              <a:buAutoNum type="arabicPeriod" startAt="20"/>
            </a:pPr>
            <a:endParaRPr lang="sk-SK" sz="1600" noProof="0" dirty="0"/>
          </a:p>
          <a:p>
            <a:pPr marL="342900" indent="-342900" algn="just">
              <a:spcBef>
                <a:spcPts val="600"/>
              </a:spcBef>
              <a:buFont typeface="+mj-lt"/>
              <a:buAutoNum type="arabicPeriod" startAt="20"/>
            </a:pPr>
            <a:r>
              <a:rPr lang="sk-SK" sz="1600" noProof="0" dirty="0"/>
              <a:t>Z tabuľky </a:t>
            </a:r>
            <a:r>
              <a:rPr lang="sk-SK" sz="1600" dirty="0"/>
              <a:t>EMPLOYEES vyberte iba tých zamestnancov, ktorí majú mzdu vyššiu než je priemerná mzda. Výstup zoraďte od najnižšej mzdy po najvyššiu mzdu</a:t>
            </a:r>
            <a:endParaRPr lang="sk-SK" sz="1600" noProof="0" dirty="0"/>
          </a:p>
          <a:p>
            <a:pPr marL="36000" indent="-36000" algn="just">
              <a:spcBef>
                <a:spcPts val="600"/>
              </a:spcBef>
              <a:buFont typeface="+mj-lt"/>
              <a:buAutoNum type="arabicPeriod" startAt="20"/>
            </a:pPr>
            <a:endParaRPr lang="sk-SK" sz="1600" dirty="0"/>
          </a:p>
          <a:p>
            <a:pPr marL="36000" indent="-36000" algn="just">
              <a:spcBef>
                <a:spcPts val="600"/>
              </a:spcBef>
              <a:buFont typeface="+mj-lt"/>
              <a:buAutoNum type="arabicPeriod" startAt="20"/>
            </a:pPr>
            <a:r>
              <a:rPr lang="sk-SK" sz="1600" noProof="0" dirty="0"/>
              <a:t> Vytvorte prehľad priemernej mzdy a počtu zamestnancov v jednotlivých „JOB_ID“ a tieto „JOB_ID“ zoraďte od najvyššej priemernej mzdy po najnižšiu</a:t>
            </a:r>
            <a:endParaRPr lang="sk-SK" sz="1600" dirty="0"/>
          </a:p>
        </p:txBody>
      </p:sp>
      <p:sp>
        <p:nvSpPr>
          <p:cNvPr id="4" name="TextBox 3">
            <a:extLst>
              <a:ext uri="{FF2B5EF4-FFF2-40B4-BE49-F238E27FC236}">
                <a16:creationId xmlns:a16="http://schemas.microsoft.com/office/drawing/2014/main" id="{8783A416-13E2-99CF-BA0A-63D4F4779FCB}"/>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228643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72278-35B0-F806-354E-F375EC185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23A23-C88A-FA1E-F6E5-99C50E7F99B2}"/>
              </a:ext>
            </a:extLst>
          </p:cNvPr>
          <p:cNvSpPr>
            <a:spLocks noGrp="1"/>
          </p:cNvSpPr>
          <p:nvPr>
            <p:ph type="title"/>
          </p:nvPr>
        </p:nvSpPr>
        <p:spPr/>
        <p:txBody>
          <a:bodyPr>
            <a:normAutofit/>
          </a:bodyPr>
          <a:lstStyle/>
          <a:p>
            <a:r>
              <a:rPr lang="sk-SK" b="1" dirty="0">
                <a:solidFill>
                  <a:schemeClr val="accent1"/>
                </a:solidFill>
              </a:rPr>
              <a:t>CVIČNÉ ZADANIA (5)</a:t>
            </a:r>
          </a:p>
        </p:txBody>
      </p:sp>
      <p:sp>
        <p:nvSpPr>
          <p:cNvPr id="3" name="Content Placeholder 2">
            <a:extLst>
              <a:ext uri="{FF2B5EF4-FFF2-40B4-BE49-F238E27FC236}">
                <a16:creationId xmlns:a16="http://schemas.microsoft.com/office/drawing/2014/main" id="{B767D897-475C-96D3-454B-EAF4EFFF0419}"/>
              </a:ext>
            </a:extLst>
          </p:cNvPr>
          <p:cNvSpPr>
            <a:spLocks noGrp="1"/>
          </p:cNvSpPr>
          <p:nvPr>
            <p:ph idx="1"/>
          </p:nvPr>
        </p:nvSpPr>
        <p:spPr>
          <a:xfrm>
            <a:off x="1097280" y="1452542"/>
            <a:ext cx="10058400" cy="4939114"/>
          </a:xfrm>
        </p:spPr>
        <p:txBody>
          <a:bodyPr>
            <a:noAutofit/>
          </a:bodyPr>
          <a:lstStyle/>
          <a:p>
            <a:pPr marL="0" indent="0" algn="just">
              <a:buNone/>
            </a:pPr>
            <a:endParaRPr lang="en-US" sz="1600" dirty="0">
              <a:solidFill>
                <a:schemeClr val="accent1"/>
              </a:solidFill>
            </a:endParaRPr>
          </a:p>
          <a:p>
            <a:pPr marL="342900" indent="-342900" algn="just">
              <a:spcBef>
                <a:spcPts val="600"/>
              </a:spcBef>
              <a:buFont typeface="+mj-lt"/>
              <a:buAutoNum type="arabicPeriod" startAt="25"/>
            </a:pPr>
            <a:endParaRPr lang="sk-SK" sz="1600" dirty="0"/>
          </a:p>
          <a:p>
            <a:pPr marL="0" indent="0" algn="just">
              <a:spcBef>
                <a:spcPts val="600"/>
              </a:spcBef>
              <a:buNone/>
            </a:pPr>
            <a:endParaRPr lang="sk-SK" sz="1600" dirty="0"/>
          </a:p>
          <a:p>
            <a:pPr marL="36000" indent="-36000" algn="just">
              <a:spcBef>
                <a:spcPts val="600"/>
              </a:spcBef>
              <a:buFont typeface="+mj-lt"/>
              <a:buAutoNum type="arabicPeriod" startAt="25"/>
            </a:pPr>
            <a:r>
              <a:rPr lang="sk-SK" sz="1600" dirty="0"/>
              <a:t> Každú mzdu podeľte číslom 3 a zistite, aké rôzne zvyšky z tohto delenia vám zostali (funkcia </a:t>
            </a:r>
            <a:r>
              <a:rPr lang="sk-SK" sz="1600" dirty="0" err="1"/>
              <a:t>modulo</a:t>
            </a:r>
            <a:r>
              <a:rPr lang="sk-SK" sz="1600" dirty="0"/>
              <a:t>)</a:t>
            </a:r>
          </a:p>
          <a:p>
            <a:pPr marL="36000" indent="-36000" algn="just">
              <a:spcBef>
                <a:spcPts val="600"/>
              </a:spcBef>
              <a:buFont typeface="+mj-lt"/>
              <a:buAutoNum type="arabicPeriod" startAt="25"/>
            </a:pPr>
            <a:endParaRPr lang="sk-SK" sz="1600" dirty="0"/>
          </a:p>
          <a:p>
            <a:pPr marL="36000" indent="-36000" algn="just">
              <a:spcBef>
                <a:spcPts val="600"/>
              </a:spcBef>
              <a:buFont typeface="+mj-lt"/>
              <a:buAutoNum type="arabicPeriod" startAt="25"/>
            </a:pPr>
            <a:r>
              <a:rPr lang="sk-SK" sz="1600" dirty="0"/>
              <a:t>Vytvorte nové pole „logaritmus mzdy“ a výsledok zaokrúhlite na 4 desatinné miesta. Otestujte aj funkcie CEILING a FLOOR</a:t>
            </a:r>
          </a:p>
          <a:p>
            <a:pPr marL="36000" indent="-36000" algn="just">
              <a:spcBef>
                <a:spcPts val="600"/>
              </a:spcBef>
              <a:buFont typeface="+mj-lt"/>
              <a:buAutoNum type="arabicPeriod" startAt="25"/>
            </a:pPr>
            <a:endParaRPr lang="sk-SK" sz="1600" dirty="0"/>
          </a:p>
          <a:p>
            <a:pPr marL="36000" indent="-36000" algn="just">
              <a:spcBef>
                <a:spcPts val="600"/>
              </a:spcBef>
              <a:buFont typeface="+mj-lt"/>
              <a:buAutoNum type="arabicPeriod" startAt="25"/>
            </a:pPr>
            <a:r>
              <a:rPr lang="sk-SK" sz="1600" dirty="0"/>
              <a:t> Vytvorte nové pole „mzdová kategória“ spôsobom, že zamestnanci so mzdou pod 5000 budú LOWER_INCOME, zamestnanci so mzdou medzi 5000 a 10000 budú MIDDLE_INCOME a zamestnanci so mzdou nad 10000 budú UPPER_INCOME</a:t>
            </a:r>
          </a:p>
          <a:p>
            <a:pPr marL="36000" indent="-36000" algn="just">
              <a:spcBef>
                <a:spcPts val="600"/>
              </a:spcBef>
              <a:buFont typeface="+mj-lt"/>
              <a:buAutoNum type="arabicPeriod" startAt="25"/>
            </a:pPr>
            <a:endParaRPr lang="sk-SK" sz="1600" noProof="0" dirty="0"/>
          </a:p>
          <a:p>
            <a:pPr marL="36000" indent="-36000" algn="just">
              <a:spcBef>
                <a:spcPts val="600"/>
              </a:spcBef>
              <a:buFont typeface="+mj-lt"/>
              <a:buAutoNum type="arabicPeriod" startAt="25"/>
            </a:pPr>
            <a:r>
              <a:rPr lang="sk-SK" sz="1600" dirty="0"/>
              <a:t> Nad novým poľom vytvoreným vyššie vypočítajte základné deskriptívne štatistiky – počet pozorovaní, priemerná mzda, štandardná odchýlka, najnižšia mzda, najvyššia mzda, </a:t>
            </a:r>
            <a:r>
              <a:rPr lang="sk-SK" sz="1600" dirty="0" err="1"/>
              <a:t>mediánová</a:t>
            </a:r>
            <a:r>
              <a:rPr lang="sk-SK" sz="1600" dirty="0"/>
              <a:t> mzda</a:t>
            </a:r>
          </a:p>
          <a:p>
            <a:pPr marL="36000" indent="-36000" algn="just">
              <a:spcBef>
                <a:spcPts val="600"/>
              </a:spcBef>
              <a:buFont typeface="+mj-lt"/>
              <a:buAutoNum type="arabicPeriod" startAt="25"/>
            </a:pPr>
            <a:endParaRPr lang="sk-SK" sz="1600" noProof="0" dirty="0"/>
          </a:p>
        </p:txBody>
      </p:sp>
      <p:sp>
        <p:nvSpPr>
          <p:cNvPr id="4" name="TextBox 3">
            <a:extLst>
              <a:ext uri="{FF2B5EF4-FFF2-40B4-BE49-F238E27FC236}">
                <a16:creationId xmlns:a16="http://schemas.microsoft.com/office/drawing/2014/main" id="{5918532E-1F29-372B-06FC-1A854519BB77}"/>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2318847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E5DB5-862A-0B22-15A9-FF2DB0624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F7131-1283-68A5-A6C0-154E7C0D22A5}"/>
              </a:ext>
            </a:extLst>
          </p:cNvPr>
          <p:cNvSpPr>
            <a:spLocks noGrp="1"/>
          </p:cNvSpPr>
          <p:nvPr>
            <p:ph type="title"/>
          </p:nvPr>
        </p:nvSpPr>
        <p:spPr/>
        <p:txBody>
          <a:bodyPr>
            <a:normAutofit/>
          </a:bodyPr>
          <a:lstStyle/>
          <a:p>
            <a:r>
              <a:rPr lang="sk-SK" b="1" dirty="0">
                <a:solidFill>
                  <a:schemeClr val="accent1"/>
                </a:solidFill>
              </a:rPr>
              <a:t>VZŤAHY MEDZI TABUĽKAMI/ERD </a:t>
            </a:r>
            <a:r>
              <a:rPr lang="en-US" b="1" dirty="0">
                <a:solidFill>
                  <a:schemeClr val="accent1"/>
                </a:solidFill>
              </a:rPr>
              <a:t>(1)</a:t>
            </a:r>
            <a:endParaRPr lang="sk-SK" b="1" dirty="0">
              <a:solidFill>
                <a:schemeClr val="accent1"/>
              </a:solidFill>
            </a:endParaRPr>
          </a:p>
        </p:txBody>
      </p:sp>
      <p:sp>
        <p:nvSpPr>
          <p:cNvPr id="3" name="Content Placeholder 2">
            <a:extLst>
              <a:ext uri="{FF2B5EF4-FFF2-40B4-BE49-F238E27FC236}">
                <a16:creationId xmlns:a16="http://schemas.microsoft.com/office/drawing/2014/main" id="{137216DA-3FC5-B74D-2567-78E46668EE1D}"/>
              </a:ext>
            </a:extLst>
          </p:cNvPr>
          <p:cNvSpPr>
            <a:spLocks noGrp="1"/>
          </p:cNvSpPr>
          <p:nvPr>
            <p:ph idx="1"/>
          </p:nvPr>
        </p:nvSpPr>
        <p:spPr>
          <a:xfrm>
            <a:off x="5724144" y="1443398"/>
            <a:ext cx="5431536" cy="4760348"/>
          </a:xfrm>
        </p:spPr>
        <p:txBody>
          <a:bodyPr>
            <a:normAutofit fontScale="85000" lnSpcReduction="20000"/>
          </a:bodyPr>
          <a:lstStyle/>
          <a:p>
            <a:pPr marL="0" indent="0" algn="just">
              <a:buNone/>
            </a:pPr>
            <a:endParaRPr lang="en-US" sz="4000" dirty="0">
              <a:solidFill>
                <a:schemeClr val="accent1"/>
              </a:solidFill>
            </a:endParaRPr>
          </a:p>
          <a:p>
            <a:pPr algn="just">
              <a:buFont typeface="Arial" panose="020B0604020202020204" pitchFamily="34" charset="0"/>
              <a:buChar char="•"/>
            </a:pPr>
            <a:r>
              <a:rPr lang="en-US" sz="2900" dirty="0"/>
              <a:t> </a:t>
            </a:r>
            <a:r>
              <a:rPr lang="sk-SK" sz="2800" dirty="0"/>
              <a:t>analytik </a:t>
            </a:r>
            <a:r>
              <a:rPr lang="sk-SK" sz="2800" b="1" dirty="0">
                <a:solidFill>
                  <a:schemeClr val="accent1"/>
                </a:solidFill>
              </a:rPr>
              <a:t>musí poznať všetky tabuľky </a:t>
            </a:r>
            <a:r>
              <a:rPr lang="sk-SK" sz="2800" dirty="0"/>
              <a:t>a vzťahy medzi nimi. Každá databáza </a:t>
            </a:r>
            <a:r>
              <a:rPr lang="sk-SK" sz="2800" b="1" dirty="0">
                <a:solidFill>
                  <a:schemeClr val="accent1"/>
                </a:solidFill>
              </a:rPr>
              <a:t>by mala mať svoju schému a dokumentáciu</a:t>
            </a:r>
            <a:r>
              <a:rPr lang="en-US" sz="2800" dirty="0">
                <a:solidFill>
                  <a:schemeClr val="accent1"/>
                </a:solidFill>
              </a:rPr>
              <a:t> </a:t>
            </a:r>
          </a:p>
          <a:p>
            <a:pPr algn="just">
              <a:buFont typeface="Arial" panose="020B0604020202020204" pitchFamily="34" charset="0"/>
              <a:buChar char="•"/>
            </a:pPr>
            <a:r>
              <a:rPr lang="en-US" sz="2800" dirty="0"/>
              <a:t> </a:t>
            </a:r>
            <a:r>
              <a:rPr lang="sk-SK" sz="2800" dirty="0"/>
              <a:t>databáza „HR_SCHEMA“ obsahuje 7 tabuliek</a:t>
            </a:r>
            <a:endParaRPr lang="sk-SK" sz="2800" b="1" dirty="0">
              <a:solidFill>
                <a:schemeClr val="accent1"/>
              </a:solidFill>
            </a:endParaRPr>
          </a:p>
          <a:p>
            <a:pPr algn="just">
              <a:buFont typeface="Arial" panose="020B0604020202020204" pitchFamily="34" charset="0"/>
              <a:buChar char="•"/>
            </a:pPr>
            <a:r>
              <a:rPr lang="en-US" sz="2800" dirty="0"/>
              <a:t> </a:t>
            </a:r>
            <a:r>
              <a:rPr lang="sk-SK" sz="2800" dirty="0"/>
              <a:t>nechceme jednu veľkú tabuľku, ale rozumné rozloženie atribútov do tabuliek a rozumnú štruktúru databázy (tzv. normalizácia databázy)</a:t>
            </a:r>
            <a:endParaRPr lang="en-US" sz="2800" dirty="0"/>
          </a:p>
          <a:p>
            <a:pPr algn="just">
              <a:buFont typeface="Arial" panose="020B0604020202020204" pitchFamily="34" charset="0"/>
              <a:buChar char="•"/>
            </a:pPr>
            <a:r>
              <a:rPr lang="en-US" sz="2800" dirty="0"/>
              <a:t> </a:t>
            </a:r>
            <a:r>
              <a:rPr lang="sk-SK" sz="2800" dirty="0"/>
              <a:t>tabuľky sú navzájom poprepájané</a:t>
            </a:r>
            <a:endParaRPr lang="en-US" sz="2800" dirty="0"/>
          </a:p>
          <a:p>
            <a:pPr algn="just">
              <a:buFont typeface="Arial" panose="020B0604020202020204" pitchFamily="34" charset="0"/>
              <a:buChar char="•"/>
            </a:pPr>
            <a:r>
              <a:rPr lang="en-US" sz="2800" dirty="0"/>
              <a:t> </a:t>
            </a:r>
            <a:r>
              <a:rPr lang="sk-SK" sz="2800" dirty="0"/>
              <a:t>detailný pohľad na ERD je mimo </a:t>
            </a:r>
            <a:r>
              <a:rPr lang="sk-SK" sz="2800" dirty="0" err="1"/>
              <a:t>scope</a:t>
            </a:r>
            <a:r>
              <a:rPr lang="sk-SK" sz="2800" dirty="0"/>
              <a:t> tohto kurzu</a:t>
            </a:r>
            <a:endParaRPr lang="en-US" sz="2800" dirty="0"/>
          </a:p>
          <a:p>
            <a:pPr algn="just">
              <a:buFont typeface="Arial" panose="020B0604020202020204" pitchFamily="34" charset="0"/>
              <a:buChar char="•"/>
            </a:pPr>
            <a:endParaRPr lang="sk-SK" sz="2900" dirty="0"/>
          </a:p>
        </p:txBody>
      </p:sp>
      <p:pic>
        <p:nvPicPr>
          <p:cNvPr id="5" name="Picture 4" descr="A diagram of a company&#10;&#10;AI-generated content may be incorrect.">
            <a:extLst>
              <a:ext uri="{FF2B5EF4-FFF2-40B4-BE49-F238E27FC236}">
                <a16:creationId xmlns:a16="http://schemas.microsoft.com/office/drawing/2014/main" id="{1D50B179-006D-6D07-691E-92345C2EB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52" y="1845734"/>
            <a:ext cx="4017796" cy="4358012"/>
          </a:xfrm>
          <a:prstGeom prst="rect">
            <a:avLst/>
          </a:prstGeom>
        </p:spPr>
      </p:pic>
    </p:spTree>
    <p:extLst>
      <p:ext uri="{BB962C8B-B14F-4D97-AF65-F5344CB8AC3E}">
        <p14:creationId xmlns:p14="http://schemas.microsoft.com/office/powerpoint/2010/main" val="115880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4F60C-96A7-24C9-2CE1-1B3D8D7C0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CB6D7-AFC8-7C2D-BAB2-FE5A6502F1DB}"/>
              </a:ext>
            </a:extLst>
          </p:cNvPr>
          <p:cNvSpPr>
            <a:spLocks noGrp="1"/>
          </p:cNvSpPr>
          <p:nvPr>
            <p:ph type="title"/>
          </p:nvPr>
        </p:nvSpPr>
        <p:spPr/>
        <p:txBody>
          <a:bodyPr>
            <a:normAutofit/>
          </a:bodyPr>
          <a:lstStyle/>
          <a:p>
            <a:r>
              <a:rPr lang="sk-SK" b="1" dirty="0">
                <a:solidFill>
                  <a:schemeClr val="accent1"/>
                </a:solidFill>
              </a:rPr>
              <a:t>VZŤAHY MEDZI TABUĽKAMI/ERD </a:t>
            </a:r>
            <a:r>
              <a:rPr lang="en-US" b="1" dirty="0">
                <a:solidFill>
                  <a:schemeClr val="accent1"/>
                </a:solidFill>
              </a:rPr>
              <a:t>(2)</a:t>
            </a:r>
            <a:endParaRPr lang="sk-SK" b="1" dirty="0">
              <a:solidFill>
                <a:schemeClr val="accent1"/>
              </a:solidFill>
            </a:endParaRPr>
          </a:p>
        </p:txBody>
      </p:sp>
      <p:sp>
        <p:nvSpPr>
          <p:cNvPr id="3" name="Content Placeholder 2">
            <a:extLst>
              <a:ext uri="{FF2B5EF4-FFF2-40B4-BE49-F238E27FC236}">
                <a16:creationId xmlns:a16="http://schemas.microsoft.com/office/drawing/2014/main" id="{439AC7DD-E5E5-7A67-5DCB-23ADEDAD874A}"/>
              </a:ext>
            </a:extLst>
          </p:cNvPr>
          <p:cNvSpPr>
            <a:spLocks noGrp="1"/>
          </p:cNvSpPr>
          <p:nvPr>
            <p:ph idx="1"/>
          </p:nvPr>
        </p:nvSpPr>
        <p:spPr>
          <a:xfrm>
            <a:off x="5724144" y="1443398"/>
            <a:ext cx="5431536" cy="4760348"/>
          </a:xfrm>
        </p:spPr>
        <p:txBody>
          <a:bodyPr>
            <a:normAutofit lnSpcReduction="10000"/>
          </a:bodyPr>
          <a:lstStyle/>
          <a:p>
            <a:pPr marL="0" indent="0" algn="just">
              <a:buNone/>
            </a:pPr>
            <a:endParaRPr lang="en-US" sz="4000" dirty="0">
              <a:solidFill>
                <a:schemeClr val="accent1"/>
              </a:solidFill>
            </a:endParaRPr>
          </a:p>
          <a:p>
            <a:pPr algn="just">
              <a:buFont typeface="Arial" panose="020B0604020202020204" pitchFamily="34" charset="0"/>
              <a:buChar char="•"/>
            </a:pPr>
            <a:r>
              <a:rPr lang="en-US" sz="2800" dirty="0">
                <a:solidFill>
                  <a:schemeClr val="accent1"/>
                </a:solidFill>
              </a:rPr>
              <a:t> </a:t>
            </a:r>
            <a:r>
              <a:rPr lang="sk-SK" sz="2600" dirty="0"/>
              <a:t>pre naše účely je dôležité iba pochopiť vzťahy medzi tabuľkami </a:t>
            </a:r>
            <a:endParaRPr lang="en-US" sz="2600" dirty="0"/>
          </a:p>
          <a:p>
            <a:pPr algn="just">
              <a:buFont typeface="Arial" panose="020B0604020202020204" pitchFamily="34" charset="0"/>
              <a:buChar char="•"/>
            </a:pPr>
            <a:r>
              <a:rPr lang="en-US" sz="2600" dirty="0"/>
              <a:t> </a:t>
            </a:r>
            <a:r>
              <a:rPr lang="sk-SK" sz="2600" dirty="0"/>
              <a:t>možné vzťahy: 1:1, 1:M, M:N</a:t>
            </a:r>
          </a:p>
          <a:p>
            <a:pPr algn="just">
              <a:buFont typeface="Arial" panose="020B0604020202020204" pitchFamily="34" charset="0"/>
              <a:buChar char="•"/>
            </a:pPr>
            <a:r>
              <a:rPr lang="en-US" sz="2600" dirty="0"/>
              <a:t> </a:t>
            </a:r>
            <a:r>
              <a:rPr lang="sk-SK" sz="2600" dirty="0"/>
              <a:t>každá tabuľka má svoj </a:t>
            </a:r>
            <a:r>
              <a:rPr lang="sk-SK" sz="2600" b="1" dirty="0">
                <a:solidFill>
                  <a:schemeClr val="accent1"/>
                </a:solidFill>
              </a:rPr>
              <a:t>Primárny kľúč (PK)</a:t>
            </a:r>
          </a:p>
          <a:p>
            <a:pPr algn="just">
              <a:buFont typeface="Arial" panose="020B0604020202020204" pitchFamily="34" charset="0"/>
              <a:buChar char="•"/>
            </a:pPr>
            <a:r>
              <a:rPr lang="sk-SK" sz="2600" dirty="0"/>
              <a:t> okrem Primárneho kľúča tabuľka väčšinou obsahuje aj </a:t>
            </a:r>
            <a:r>
              <a:rPr lang="sk-SK" sz="2600" b="1" dirty="0">
                <a:solidFill>
                  <a:schemeClr val="accent1"/>
                </a:solidFill>
              </a:rPr>
              <a:t>Cudzí kľúč (FK)</a:t>
            </a:r>
          </a:p>
          <a:p>
            <a:pPr algn="just">
              <a:buFont typeface="Arial" panose="020B0604020202020204" pitchFamily="34" charset="0"/>
              <a:buChar char="•"/>
            </a:pPr>
            <a:r>
              <a:rPr lang="sk-SK" sz="2600" dirty="0"/>
              <a:t> k spájaniu jednotlivých tabuliek používame klauzuly </a:t>
            </a:r>
            <a:r>
              <a:rPr lang="sk-SK" sz="2600" b="1" dirty="0">
                <a:solidFill>
                  <a:schemeClr val="accent1"/>
                </a:solidFill>
              </a:rPr>
              <a:t>JOIN </a:t>
            </a:r>
            <a:r>
              <a:rPr lang="sk-SK" sz="2600" dirty="0"/>
              <a:t>(práve pomocou PK a FK)</a:t>
            </a:r>
          </a:p>
        </p:txBody>
      </p:sp>
      <p:pic>
        <p:nvPicPr>
          <p:cNvPr id="5" name="Picture 4" descr="A diagram of a company&#10;&#10;AI-generated content may be incorrect.">
            <a:extLst>
              <a:ext uri="{FF2B5EF4-FFF2-40B4-BE49-F238E27FC236}">
                <a16:creationId xmlns:a16="http://schemas.microsoft.com/office/drawing/2014/main" id="{3C7C8B4A-2800-D688-169B-A3AD6B518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152" y="1845734"/>
            <a:ext cx="4017796" cy="4358012"/>
          </a:xfrm>
          <a:prstGeom prst="rect">
            <a:avLst/>
          </a:prstGeom>
        </p:spPr>
      </p:pic>
    </p:spTree>
    <p:extLst>
      <p:ext uri="{BB962C8B-B14F-4D97-AF65-F5344CB8AC3E}">
        <p14:creationId xmlns:p14="http://schemas.microsoft.com/office/powerpoint/2010/main" val="290362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lstStyle/>
          <a:p>
            <a:r>
              <a:rPr lang="sk-SK" b="1" dirty="0">
                <a:solidFill>
                  <a:schemeClr val="accent1"/>
                </a:solidFill>
              </a:rPr>
              <a:t>ÚVOD DO DATABÁZ (1)</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p:txBody>
          <a:bodyPr>
            <a:normAutofit fontScale="92500"/>
          </a:bodyPr>
          <a:lstStyle/>
          <a:p>
            <a:pPr marL="0" indent="0">
              <a:buNone/>
            </a:pPr>
            <a:endParaRPr lang="en-US" sz="4000" dirty="0"/>
          </a:p>
          <a:p>
            <a:pPr marL="0" indent="0" algn="ctr">
              <a:buNone/>
            </a:pPr>
            <a:r>
              <a:rPr lang="en-US" sz="3200" b="1" dirty="0"/>
              <a:t>DATABASE</a:t>
            </a:r>
            <a:r>
              <a:rPr lang="sk-SK" sz="3200" b="1" dirty="0"/>
              <a:t> </a:t>
            </a:r>
            <a:r>
              <a:rPr lang="en-US" sz="3200" b="1" dirty="0"/>
              <a:t>(DB)</a:t>
            </a:r>
          </a:p>
          <a:p>
            <a:pPr marL="0" indent="0" algn="ctr">
              <a:buNone/>
            </a:pPr>
            <a:r>
              <a:rPr lang="en-US" sz="3200" noProof="0" dirty="0"/>
              <a:t>Collection of information</a:t>
            </a:r>
            <a:r>
              <a:rPr lang="en-US" sz="3200" dirty="0"/>
              <a:t>. Database is managed by DBMS.[1]</a:t>
            </a:r>
          </a:p>
          <a:p>
            <a:pPr marL="0" indent="0" algn="ctr">
              <a:buNone/>
            </a:pPr>
            <a:endParaRPr lang="en-US" sz="3200" dirty="0"/>
          </a:p>
          <a:p>
            <a:pPr marL="0" indent="0" algn="ctr">
              <a:buNone/>
            </a:pPr>
            <a:r>
              <a:rPr lang="en-US" sz="3200" b="1" noProof="0" dirty="0"/>
              <a:t>DATABASE MANAGEMENT SYSTEM (DBMS)</a:t>
            </a:r>
          </a:p>
          <a:p>
            <a:pPr marL="0" indent="0" algn="ctr">
              <a:buNone/>
            </a:pPr>
            <a:r>
              <a:rPr lang="en-US" sz="3200" dirty="0"/>
              <a:t>Tool for creating and managing large amounts of data efficiently and allowing it to persist over long periods of time, safely.[1]</a:t>
            </a:r>
            <a:endParaRPr lang="en-US" sz="3200" noProof="0" dirty="0"/>
          </a:p>
        </p:txBody>
      </p:sp>
      <p:sp>
        <p:nvSpPr>
          <p:cNvPr id="4" name="TextBox 3">
            <a:extLst>
              <a:ext uri="{FF2B5EF4-FFF2-40B4-BE49-F238E27FC236}">
                <a16:creationId xmlns:a16="http://schemas.microsoft.com/office/drawing/2014/main" id="{AD41DF01-D3E5-15D9-300F-AF9F422670E5}"/>
              </a:ext>
            </a:extLst>
          </p:cNvPr>
          <p:cNvSpPr txBox="1"/>
          <p:nvPr/>
        </p:nvSpPr>
        <p:spPr>
          <a:xfrm>
            <a:off x="420624" y="6062472"/>
            <a:ext cx="9308592" cy="338554"/>
          </a:xfrm>
          <a:prstGeom prst="rect">
            <a:avLst/>
          </a:prstGeom>
          <a:noFill/>
        </p:spPr>
        <p:txBody>
          <a:bodyPr wrap="square" rtlCol="0">
            <a:spAutoFit/>
          </a:bodyPr>
          <a:lstStyle/>
          <a:p>
            <a:r>
              <a:rPr lang="en-US" sz="800" noProof="0" dirty="0"/>
              <a:t>[1] GARCIA-MOLINA, Hector, D. ULLMAN Jeffrey, WIDOM Jennifer. </a:t>
            </a:r>
            <a:r>
              <a:rPr lang="en-US" sz="800" i="1" noProof="0" dirty="0"/>
              <a:t>Database Systems: The Complete Book</a:t>
            </a:r>
            <a:r>
              <a:rPr lang="en-US" sz="800" noProof="0" dirty="0"/>
              <a:t>. New Jersey: Pearson Prentice Hall, 2009. ISBN 978-0-13-606701-6.</a:t>
            </a:r>
          </a:p>
          <a:p>
            <a:endParaRPr lang="en-US" sz="800" noProof="0" dirty="0"/>
          </a:p>
        </p:txBody>
      </p:sp>
      <p:pic>
        <p:nvPicPr>
          <p:cNvPr id="6" name="Picture 5" descr="A black background with a black square&#10;&#10;AI-generated content may be incorrect.">
            <a:extLst>
              <a:ext uri="{FF2B5EF4-FFF2-40B4-BE49-F238E27FC236}">
                <a16:creationId xmlns:a16="http://schemas.microsoft.com/office/drawing/2014/main" id="{325B6FF1-AE55-2F44-D099-4E9C37CC2F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851" y="1854878"/>
            <a:ext cx="1228886" cy="1228886"/>
          </a:xfrm>
          <a:prstGeom prst="rect">
            <a:avLst/>
          </a:prstGeom>
        </p:spPr>
      </p:pic>
    </p:spTree>
    <p:extLst>
      <p:ext uri="{BB962C8B-B14F-4D97-AF65-F5344CB8AC3E}">
        <p14:creationId xmlns:p14="http://schemas.microsoft.com/office/powerpoint/2010/main" val="109773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E9294-7ECE-339E-0EF8-24CB75DD34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308D9-81C2-CB43-9B0A-1750ECEAA773}"/>
              </a:ext>
            </a:extLst>
          </p:cNvPr>
          <p:cNvSpPr>
            <a:spLocks noGrp="1"/>
          </p:cNvSpPr>
          <p:nvPr>
            <p:ph type="title"/>
          </p:nvPr>
        </p:nvSpPr>
        <p:spPr/>
        <p:txBody>
          <a:bodyPr>
            <a:normAutofit/>
          </a:bodyPr>
          <a:lstStyle/>
          <a:p>
            <a:r>
              <a:rPr lang="sk-SK" b="1" dirty="0">
                <a:solidFill>
                  <a:schemeClr val="accent1"/>
                </a:solidFill>
              </a:rPr>
              <a:t>CVIČNÉ ZADANIA (6)</a:t>
            </a:r>
          </a:p>
        </p:txBody>
      </p:sp>
      <p:sp>
        <p:nvSpPr>
          <p:cNvPr id="3" name="Content Placeholder 2">
            <a:extLst>
              <a:ext uri="{FF2B5EF4-FFF2-40B4-BE49-F238E27FC236}">
                <a16:creationId xmlns:a16="http://schemas.microsoft.com/office/drawing/2014/main" id="{16D931E1-4579-8D7C-C862-4D9D6C2216C6}"/>
              </a:ext>
            </a:extLst>
          </p:cNvPr>
          <p:cNvSpPr>
            <a:spLocks noGrp="1"/>
          </p:cNvSpPr>
          <p:nvPr>
            <p:ph idx="1"/>
          </p:nvPr>
        </p:nvSpPr>
        <p:spPr>
          <a:xfrm>
            <a:off x="1097280" y="1452542"/>
            <a:ext cx="10058400" cy="4939114"/>
          </a:xfrm>
        </p:spPr>
        <p:txBody>
          <a:bodyPr>
            <a:noAutofit/>
          </a:bodyPr>
          <a:lstStyle/>
          <a:p>
            <a:pPr marL="0" indent="0" algn="just">
              <a:buNone/>
            </a:pPr>
            <a:endParaRPr lang="en-US" sz="1600" dirty="0">
              <a:solidFill>
                <a:schemeClr val="accent1"/>
              </a:solidFill>
            </a:endParaRPr>
          </a:p>
          <a:p>
            <a:pPr marL="342900" indent="-342900" algn="just">
              <a:spcBef>
                <a:spcPts val="600"/>
              </a:spcBef>
              <a:buFont typeface="+mj-lt"/>
              <a:buAutoNum type="arabicPeriod" startAt="29"/>
            </a:pPr>
            <a:r>
              <a:rPr lang="sk-SK" sz="1600" dirty="0"/>
              <a:t>V schéme HR sa nachádzajú tabuľky COUNTRIES a REGIONS. Ku každej krajine priraďte názov regiónu a výslednú tabuľku zoraďte podľa názvu regiónu a názvu krajiny</a:t>
            </a:r>
            <a:endParaRPr lang="sk-SK" sz="1600" noProof="0" dirty="0"/>
          </a:p>
          <a:p>
            <a:pPr marL="342900" indent="-342900" algn="just">
              <a:spcBef>
                <a:spcPts val="600"/>
              </a:spcBef>
              <a:buFont typeface="+mj-lt"/>
              <a:buAutoNum type="arabicPeriod" startAt="29"/>
            </a:pPr>
            <a:endParaRPr lang="sk-SK" sz="1600" dirty="0"/>
          </a:p>
          <a:p>
            <a:pPr marL="342900" indent="-342900" algn="just">
              <a:spcBef>
                <a:spcPts val="600"/>
              </a:spcBef>
              <a:buFont typeface="+mj-lt"/>
              <a:buAutoNum type="arabicPeriod" startAt="29"/>
            </a:pPr>
            <a:r>
              <a:rPr lang="sk-SK" sz="1600" dirty="0"/>
              <a:t>Vytvorte</a:t>
            </a:r>
            <a:r>
              <a:rPr lang="sk-SK" sz="1600" noProof="0" dirty="0"/>
              <a:t> tabuľku, ktorá bude obsahovať nasledovné polia: REGION_NAME, COUNTRY_NAME, STATE_PROVINCE, CITY, POSTAL_CODE, STREET_ADDRESS a výslednú tabuľku zoraďte podľa názvu regiónu, názvu krajiny, názvu oblasti a názvu mesta</a:t>
            </a:r>
          </a:p>
          <a:p>
            <a:pPr marL="36000" indent="-36000" algn="just">
              <a:spcBef>
                <a:spcPts val="600"/>
              </a:spcBef>
              <a:buFont typeface="+mj-lt"/>
              <a:buAutoNum type="arabicPeriod" startAt="29"/>
            </a:pPr>
            <a:endParaRPr lang="sk-SK" sz="1600" dirty="0"/>
          </a:p>
          <a:p>
            <a:pPr marL="36000" indent="-36000" algn="just">
              <a:spcBef>
                <a:spcPts val="600"/>
              </a:spcBef>
              <a:buFont typeface="+mj-lt"/>
              <a:buAutoNum type="arabicPeriod" startAt="29"/>
            </a:pPr>
            <a:r>
              <a:rPr lang="sk-SK" sz="1600" noProof="0" dirty="0"/>
              <a:t> </a:t>
            </a:r>
            <a:r>
              <a:rPr lang="sk-SK" sz="1600" dirty="0"/>
              <a:t>Vytvorte tabuľku, ktorá bude obsahovať EMPLOYEE_ID, FIRST_NAME, LAST_NAME, JOB_ID, JOB_TITLE, MIN_SALARY, MAX_SALARY a SALARY. Následne vytvorte nové pole (FL_SALARY_OK), ktoré vypovedá o tom, či mzda zamestnanca je v predpísanom rozpätí</a:t>
            </a:r>
            <a:endParaRPr lang="sk-SK" sz="1600" noProof="0" dirty="0"/>
          </a:p>
          <a:p>
            <a:pPr marL="36000" indent="-36000" algn="just">
              <a:spcBef>
                <a:spcPts val="600"/>
              </a:spcBef>
              <a:buFont typeface="+mj-lt"/>
              <a:buAutoNum type="arabicPeriod" startAt="29"/>
            </a:pPr>
            <a:endParaRPr lang="sk-SK" sz="1600" dirty="0"/>
          </a:p>
          <a:p>
            <a:pPr marL="36000" indent="-36000" algn="just">
              <a:spcBef>
                <a:spcPts val="600"/>
              </a:spcBef>
              <a:buFont typeface="+mj-lt"/>
              <a:buAutoNum type="arabicPeriod" startAt="29"/>
            </a:pPr>
            <a:r>
              <a:rPr lang="sk-SK" sz="1600" dirty="0"/>
              <a:t> K tabuľke JOBS_HISTORY priraďte meno a priezvisko zamestnanca a názov oddelenia. Výslednú tabuľku zotrieďte podľa EMPLOYEE_ID a START_DATE</a:t>
            </a:r>
          </a:p>
          <a:p>
            <a:pPr marL="0" indent="0" algn="just">
              <a:spcBef>
                <a:spcPts val="600"/>
              </a:spcBef>
              <a:buNone/>
            </a:pPr>
            <a:endParaRPr lang="sk-SK" sz="1600" noProof="0" dirty="0"/>
          </a:p>
          <a:p>
            <a:pPr marL="342900" indent="-342900" algn="just">
              <a:spcBef>
                <a:spcPts val="600"/>
              </a:spcBef>
              <a:buFont typeface="+mj-lt"/>
              <a:buAutoNum type="arabicPeriod" startAt="33"/>
            </a:pPr>
            <a:r>
              <a:rPr lang="sk-SK" sz="1600" dirty="0"/>
              <a:t>Vytvorte dve tabuľky, kde prvá obsahuje zamestnancov, ktorí boli prijatí do zamestnania do 31.12.2004 a druhú tabuľku, ktorá obsahuje zamestnancov, ktorí boli prijatí do zamestnania po 1.1.2008. Tieto dve tabuľky následne spojte do jednej tabuľky</a:t>
            </a:r>
          </a:p>
          <a:p>
            <a:pPr marL="36000" indent="-36000" algn="just">
              <a:spcBef>
                <a:spcPts val="600"/>
              </a:spcBef>
              <a:buFont typeface="+mj-lt"/>
              <a:buAutoNum type="arabicPeriod" startAt="33"/>
            </a:pPr>
            <a:endParaRPr lang="sk-SK" sz="1600" noProof="0" dirty="0"/>
          </a:p>
        </p:txBody>
      </p:sp>
      <p:sp>
        <p:nvSpPr>
          <p:cNvPr id="4" name="TextBox 3">
            <a:extLst>
              <a:ext uri="{FF2B5EF4-FFF2-40B4-BE49-F238E27FC236}">
                <a16:creationId xmlns:a16="http://schemas.microsoft.com/office/drawing/2014/main" id="{3CB69AB5-E2E1-14F6-3C5A-9FEC981695CA}"/>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68077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7EDE3-C59A-65C5-1B48-F9158B97E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A6CDD-3B9B-9F2B-4087-5AD69C3BFD0C}"/>
              </a:ext>
            </a:extLst>
          </p:cNvPr>
          <p:cNvSpPr>
            <a:spLocks noGrp="1"/>
          </p:cNvSpPr>
          <p:nvPr>
            <p:ph type="title"/>
          </p:nvPr>
        </p:nvSpPr>
        <p:spPr/>
        <p:txBody>
          <a:bodyPr>
            <a:normAutofit/>
          </a:bodyPr>
          <a:lstStyle/>
          <a:p>
            <a:r>
              <a:rPr lang="sk-SK" b="1" dirty="0">
                <a:solidFill>
                  <a:schemeClr val="accent1"/>
                </a:solidFill>
              </a:rPr>
              <a:t>CVIČNÉ ZADANIA (7)</a:t>
            </a:r>
          </a:p>
        </p:txBody>
      </p:sp>
      <p:sp>
        <p:nvSpPr>
          <p:cNvPr id="3" name="Content Placeholder 2">
            <a:extLst>
              <a:ext uri="{FF2B5EF4-FFF2-40B4-BE49-F238E27FC236}">
                <a16:creationId xmlns:a16="http://schemas.microsoft.com/office/drawing/2014/main" id="{7497829A-FBEB-65DE-2F0A-8969A88C4A7B}"/>
              </a:ext>
            </a:extLst>
          </p:cNvPr>
          <p:cNvSpPr>
            <a:spLocks noGrp="1"/>
          </p:cNvSpPr>
          <p:nvPr>
            <p:ph idx="1"/>
          </p:nvPr>
        </p:nvSpPr>
        <p:spPr>
          <a:xfrm>
            <a:off x="1097280" y="1452542"/>
            <a:ext cx="10058400" cy="4939114"/>
          </a:xfrm>
        </p:spPr>
        <p:txBody>
          <a:bodyPr>
            <a:noAutofit/>
          </a:bodyPr>
          <a:lstStyle/>
          <a:p>
            <a:pPr marL="0" indent="0" algn="just">
              <a:buNone/>
            </a:pPr>
            <a:endParaRPr lang="en-US" sz="1600" dirty="0">
              <a:solidFill>
                <a:schemeClr val="accent1"/>
              </a:solidFill>
            </a:endParaRPr>
          </a:p>
          <a:p>
            <a:pPr marL="342900" indent="-342900" algn="just">
              <a:spcBef>
                <a:spcPts val="600"/>
              </a:spcBef>
              <a:buFont typeface="+mj-lt"/>
              <a:buAutoNum type="arabicPeriod" startAt="34"/>
            </a:pPr>
            <a:r>
              <a:rPr lang="sk-SK" sz="1600" dirty="0"/>
              <a:t>Vytvorte nové pole HIRE_DATE_EOM (end of </a:t>
            </a:r>
            <a:r>
              <a:rPr lang="sk-SK" sz="1600" dirty="0" err="1"/>
              <a:t>month</a:t>
            </a:r>
            <a:r>
              <a:rPr lang="sk-SK" sz="1600" dirty="0"/>
              <a:t> z HIRE_DATE) a zobrazte počty zamestnancov podľa tohto poľa zoradené od najnovšieho dátumu po najstarší</a:t>
            </a:r>
            <a:endParaRPr lang="sk-SK" sz="1600" noProof="0" dirty="0"/>
          </a:p>
          <a:p>
            <a:pPr marL="342900" indent="-342900" algn="just">
              <a:spcBef>
                <a:spcPts val="600"/>
              </a:spcBef>
              <a:buFont typeface="+mj-lt"/>
              <a:buAutoNum type="arabicPeriod" startAt="34"/>
            </a:pPr>
            <a:endParaRPr lang="sk-SK" sz="1600" dirty="0"/>
          </a:p>
          <a:p>
            <a:pPr marL="342900" indent="-342900" algn="just">
              <a:spcBef>
                <a:spcPts val="600"/>
              </a:spcBef>
              <a:buFont typeface="+mj-lt"/>
              <a:buAutoNum type="arabicPeriod" startAt="34"/>
            </a:pPr>
            <a:r>
              <a:rPr lang="sk-SK" sz="1600" dirty="0"/>
              <a:t>Precvičte si tzv. </a:t>
            </a:r>
            <a:r>
              <a:rPr lang="sk-SK" sz="1600" dirty="0" err="1"/>
              <a:t>wildcards</a:t>
            </a:r>
            <a:r>
              <a:rPr lang="sk-SK" sz="1600" dirty="0"/>
              <a:t> na ktoromkoľvek poli typu „</a:t>
            </a:r>
            <a:r>
              <a:rPr lang="sk-SK" sz="1600" dirty="0" err="1"/>
              <a:t>string</a:t>
            </a:r>
            <a:r>
              <a:rPr lang="sk-SK" sz="1600" dirty="0"/>
              <a:t>“. Použite tieto </a:t>
            </a:r>
            <a:r>
              <a:rPr lang="sk-SK" sz="1600" dirty="0" err="1"/>
              <a:t>wildcard</a:t>
            </a:r>
            <a:r>
              <a:rPr lang="sk-SK" sz="1600" dirty="0"/>
              <a:t> </a:t>
            </a:r>
            <a:r>
              <a:rPr lang="sk-SK" sz="1600" dirty="0" err="1"/>
              <a:t>characters</a:t>
            </a:r>
            <a:r>
              <a:rPr lang="sk-SK" sz="1600" dirty="0"/>
              <a:t>: </a:t>
            </a:r>
          </a:p>
          <a:p>
            <a:pPr marL="635508" lvl="1" indent="-342900" algn="just">
              <a:spcBef>
                <a:spcPts val="600"/>
              </a:spcBef>
            </a:pPr>
            <a:r>
              <a:rPr lang="sk-SK" sz="1200" dirty="0"/>
              <a:t>% (</a:t>
            </a:r>
            <a:r>
              <a:rPr lang="sk-SK" sz="1200" dirty="0" err="1"/>
              <a:t>represents</a:t>
            </a:r>
            <a:r>
              <a:rPr lang="sk-SK" sz="1200" dirty="0"/>
              <a:t> </a:t>
            </a:r>
            <a:r>
              <a:rPr lang="sk-SK" sz="1200" dirty="0" err="1"/>
              <a:t>zero</a:t>
            </a:r>
            <a:r>
              <a:rPr lang="sk-SK" sz="1200" dirty="0"/>
              <a:t> or more </a:t>
            </a:r>
            <a:r>
              <a:rPr lang="sk-SK" sz="1200" dirty="0" err="1"/>
              <a:t>characters</a:t>
            </a:r>
            <a:r>
              <a:rPr lang="sk-SK" sz="1200" dirty="0"/>
              <a:t>)</a:t>
            </a:r>
          </a:p>
          <a:p>
            <a:pPr marL="635508" lvl="1" indent="-342900" algn="just">
              <a:spcBef>
                <a:spcPts val="600"/>
              </a:spcBef>
            </a:pPr>
            <a:r>
              <a:rPr lang="sk-SK" sz="1200" dirty="0"/>
              <a:t> _ (</a:t>
            </a:r>
            <a:r>
              <a:rPr lang="sk-SK" sz="1200" dirty="0" err="1"/>
              <a:t>represents</a:t>
            </a:r>
            <a:r>
              <a:rPr lang="sk-SK" sz="1200" dirty="0"/>
              <a:t> a single </a:t>
            </a:r>
            <a:r>
              <a:rPr lang="sk-SK" sz="1200" dirty="0" err="1"/>
              <a:t>character</a:t>
            </a:r>
            <a:r>
              <a:rPr lang="sk-SK" sz="1200" dirty="0"/>
              <a:t>)</a:t>
            </a:r>
            <a:endParaRPr lang="sk-SK" sz="1200" noProof="0" dirty="0"/>
          </a:p>
          <a:p>
            <a:pPr marL="36000" indent="-36000" algn="just">
              <a:spcBef>
                <a:spcPts val="600"/>
              </a:spcBef>
              <a:buFont typeface="+mj-lt"/>
              <a:buAutoNum type="arabicPeriod" startAt="34"/>
            </a:pPr>
            <a:endParaRPr lang="sk-SK" sz="1600" dirty="0"/>
          </a:p>
          <a:p>
            <a:pPr marL="36000" indent="-36000" algn="just">
              <a:spcBef>
                <a:spcPts val="600"/>
              </a:spcBef>
              <a:buFont typeface="+mj-lt"/>
              <a:buAutoNum type="arabicPeriod" startAt="34"/>
            </a:pPr>
            <a:r>
              <a:rPr lang="sk-SK" sz="1600" noProof="0" dirty="0"/>
              <a:t> P</a:t>
            </a:r>
            <a:r>
              <a:rPr lang="sk-SK" sz="1600" dirty="0" err="1"/>
              <a:t>recvičte</a:t>
            </a:r>
            <a:r>
              <a:rPr lang="sk-SK" sz="1600" dirty="0"/>
              <a:t> si funkcie UPPER and LOWER na ktoromkoľvek poli typu „</a:t>
            </a:r>
            <a:r>
              <a:rPr lang="sk-SK" sz="1600" dirty="0" err="1"/>
              <a:t>string</a:t>
            </a:r>
            <a:r>
              <a:rPr lang="sk-SK" sz="1600" dirty="0"/>
              <a:t>“</a:t>
            </a:r>
            <a:endParaRPr lang="sk-SK" sz="1600" noProof="0" dirty="0"/>
          </a:p>
          <a:p>
            <a:pPr marL="36000" indent="-36000" algn="just">
              <a:spcBef>
                <a:spcPts val="600"/>
              </a:spcBef>
              <a:buFont typeface="+mj-lt"/>
              <a:buAutoNum type="arabicPeriod" startAt="34"/>
            </a:pPr>
            <a:endParaRPr lang="sk-SK" sz="1600" dirty="0"/>
          </a:p>
          <a:p>
            <a:pPr marL="36000" indent="-36000" algn="just">
              <a:spcBef>
                <a:spcPts val="600"/>
              </a:spcBef>
              <a:buFont typeface="+mj-lt"/>
              <a:buAutoNum type="arabicPeriod" startAt="34"/>
            </a:pPr>
            <a:r>
              <a:rPr lang="sk-SK" sz="1600" noProof="0" dirty="0"/>
              <a:t> Precvičte si </a:t>
            </a:r>
            <a:r>
              <a:rPr lang="sk-SK" sz="1600" noProof="0" dirty="0" err="1"/>
              <a:t>funkci</a:t>
            </a:r>
            <a:r>
              <a:rPr lang="sk-SK" sz="1600" noProof="0" dirty="0"/>
              <a:t> SUBSTRING na ktoromkoľvek poli typu „</a:t>
            </a:r>
            <a:r>
              <a:rPr lang="sk-SK" sz="1600" noProof="0" dirty="0" err="1"/>
              <a:t>string</a:t>
            </a:r>
            <a:r>
              <a:rPr lang="sk-SK" sz="1600" noProof="0" dirty="0"/>
              <a:t>“</a:t>
            </a:r>
          </a:p>
          <a:p>
            <a:pPr marL="36000" indent="-36000" algn="just">
              <a:spcBef>
                <a:spcPts val="600"/>
              </a:spcBef>
              <a:buFont typeface="+mj-lt"/>
              <a:buAutoNum type="arabicPeriod" startAt="34"/>
            </a:pPr>
            <a:endParaRPr lang="sk-SK" sz="1600" dirty="0"/>
          </a:p>
          <a:p>
            <a:pPr marL="36000" indent="-36000" algn="just">
              <a:spcBef>
                <a:spcPts val="600"/>
              </a:spcBef>
              <a:buFont typeface="+mj-lt"/>
              <a:buAutoNum type="arabicPeriod" startAt="34"/>
            </a:pPr>
            <a:r>
              <a:rPr lang="sk-SK" sz="1600" dirty="0"/>
              <a:t> Vytvorte si ľubovoľnú tabuľku použitím ktoréhokoľvek </a:t>
            </a:r>
            <a:r>
              <a:rPr lang="sk-SK" sz="1600" dirty="0" err="1"/>
              <a:t>selectu</a:t>
            </a:r>
            <a:r>
              <a:rPr lang="sk-SK" sz="1600" dirty="0"/>
              <a:t> doteraz použitého a výstup exportujte do Excelu</a:t>
            </a:r>
          </a:p>
          <a:p>
            <a:pPr marL="36000" indent="-36000" algn="just">
              <a:spcBef>
                <a:spcPts val="600"/>
              </a:spcBef>
              <a:buFont typeface="+mj-lt"/>
              <a:buAutoNum type="arabicPeriod" startAt="33"/>
            </a:pPr>
            <a:endParaRPr lang="sk-SK" sz="1600" noProof="0" dirty="0"/>
          </a:p>
        </p:txBody>
      </p:sp>
      <p:sp>
        <p:nvSpPr>
          <p:cNvPr id="4" name="TextBox 3">
            <a:extLst>
              <a:ext uri="{FF2B5EF4-FFF2-40B4-BE49-F238E27FC236}">
                <a16:creationId xmlns:a16="http://schemas.microsoft.com/office/drawing/2014/main" id="{FE4DA1B7-7AEB-E096-AF5A-772AFDB0A339}"/>
              </a:ext>
            </a:extLst>
          </p:cNvPr>
          <p:cNvSpPr txBox="1"/>
          <p:nvPr/>
        </p:nvSpPr>
        <p:spPr>
          <a:xfrm>
            <a:off x="9015984" y="350501"/>
            <a:ext cx="2496312" cy="646331"/>
          </a:xfrm>
          <a:prstGeom prst="rect">
            <a:avLst/>
          </a:prstGeom>
          <a:noFill/>
        </p:spPr>
        <p:txBody>
          <a:bodyPr wrap="square" rtlCol="0">
            <a:spAutoFit/>
          </a:bodyPr>
          <a:lstStyle/>
          <a:p>
            <a:r>
              <a:rPr lang="sk-SK" sz="1200" b="1" dirty="0"/>
              <a:t>RUN STATEMENT (spustenie kódu):</a:t>
            </a:r>
          </a:p>
          <a:p>
            <a:r>
              <a:rPr lang="sk-SK" sz="1200" dirty="0" err="1"/>
              <a:t>ctrl+enter</a:t>
            </a:r>
            <a:endParaRPr lang="sk-SK" sz="1200" dirty="0"/>
          </a:p>
          <a:p>
            <a:r>
              <a:rPr lang="sk-SK" sz="1200" dirty="0"/>
              <a:t>F9</a:t>
            </a:r>
          </a:p>
        </p:txBody>
      </p:sp>
    </p:spTree>
    <p:extLst>
      <p:ext uri="{BB962C8B-B14F-4D97-AF65-F5344CB8AC3E}">
        <p14:creationId xmlns:p14="http://schemas.microsoft.com/office/powerpoint/2010/main" val="66534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C0D5-F9CC-6FF9-60F9-646C8F4E5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20303-EB9D-792E-1DEF-17AB3B484405}"/>
              </a:ext>
            </a:extLst>
          </p:cNvPr>
          <p:cNvSpPr>
            <a:spLocks noGrp="1"/>
          </p:cNvSpPr>
          <p:nvPr>
            <p:ph type="title"/>
          </p:nvPr>
        </p:nvSpPr>
        <p:spPr/>
        <p:txBody>
          <a:bodyPr/>
          <a:lstStyle/>
          <a:p>
            <a:r>
              <a:rPr lang="sk-SK" b="1" dirty="0">
                <a:solidFill>
                  <a:schemeClr val="accent1"/>
                </a:solidFill>
              </a:rPr>
              <a:t>ÚVOD DO DATABÁZ (</a:t>
            </a:r>
            <a:r>
              <a:rPr lang="en-US" b="1" dirty="0">
                <a:solidFill>
                  <a:schemeClr val="accent1"/>
                </a:solidFill>
              </a:rPr>
              <a:t>2</a:t>
            </a:r>
            <a:r>
              <a:rPr lang="sk-SK" b="1" dirty="0">
                <a:solidFill>
                  <a:schemeClr val="accent1"/>
                </a:solidFill>
              </a:rPr>
              <a:t>)</a:t>
            </a:r>
          </a:p>
        </p:txBody>
      </p:sp>
      <p:sp>
        <p:nvSpPr>
          <p:cNvPr id="3" name="Content Placeholder 2">
            <a:extLst>
              <a:ext uri="{FF2B5EF4-FFF2-40B4-BE49-F238E27FC236}">
                <a16:creationId xmlns:a16="http://schemas.microsoft.com/office/drawing/2014/main" id="{19FDFC3B-8B6D-3D8E-D588-C640BFF54803}"/>
              </a:ext>
            </a:extLst>
          </p:cNvPr>
          <p:cNvSpPr>
            <a:spLocks noGrp="1"/>
          </p:cNvSpPr>
          <p:nvPr>
            <p:ph idx="1"/>
          </p:nvPr>
        </p:nvSpPr>
        <p:spPr>
          <a:xfrm>
            <a:off x="1066800" y="1270339"/>
            <a:ext cx="10058400" cy="1920506"/>
          </a:xfrm>
        </p:spPr>
        <p:txBody>
          <a:bodyPr>
            <a:normAutofit/>
          </a:bodyPr>
          <a:lstStyle/>
          <a:p>
            <a:pPr marL="0" indent="0">
              <a:buNone/>
            </a:pPr>
            <a:endParaRPr lang="en-US" sz="4000" dirty="0"/>
          </a:p>
          <a:p>
            <a:pPr marL="0" indent="0" algn="ctr">
              <a:buNone/>
            </a:pPr>
            <a:r>
              <a:rPr lang="en-US" sz="2800" b="1" dirty="0">
                <a:solidFill>
                  <a:schemeClr val="tx1"/>
                </a:solidFill>
              </a:rPr>
              <a:t>POJMY DATABASE</a:t>
            </a:r>
            <a:r>
              <a:rPr lang="sk-SK" sz="2800" b="1" dirty="0">
                <a:solidFill>
                  <a:schemeClr val="tx1"/>
                </a:solidFill>
              </a:rPr>
              <a:t> </a:t>
            </a:r>
            <a:r>
              <a:rPr lang="en-US" sz="2800" b="1" dirty="0">
                <a:solidFill>
                  <a:schemeClr val="tx1"/>
                </a:solidFill>
              </a:rPr>
              <a:t>A </a:t>
            </a:r>
            <a:r>
              <a:rPr lang="en-US" sz="2800" b="1" noProof="0" dirty="0">
                <a:solidFill>
                  <a:schemeClr val="tx1"/>
                </a:solidFill>
              </a:rPr>
              <a:t>DATABASE MANAGEMENT SYSTEM NAVZ</a:t>
            </a:r>
            <a:r>
              <a:rPr lang="sk-SK" sz="2800" b="1" dirty="0">
                <a:solidFill>
                  <a:schemeClr val="tx1"/>
                </a:solidFill>
              </a:rPr>
              <a:t>ÁJOM </a:t>
            </a:r>
            <a:r>
              <a:rPr lang="sk-SK" sz="2800" b="1" dirty="0">
                <a:solidFill>
                  <a:srgbClr val="FF0000"/>
                </a:solidFill>
              </a:rPr>
              <a:t>NEZAMIEŇAME</a:t>
            </a:r>
            <a:r>
              <a:rPr lang="en-US" sz="2800" b="1" dirty="0">
                <a:solidFill>
                  <a:schemeClr val="tx1"/>
                </a:solidFill>
              </a:rPr>
              <a:t>! </a:t>
            </a:r>
            <a:endParaRPr lang="sk-SK" sz="2800" b="1" dirty="0">
              <a:solidFill>
                <a:schemeClr val="tx1"/>
              </a:solidFill>
            </a:endParaRPr>
          </a:p>
          <a:p>
            <a:pPr marL="0" indent="0" algn="ctr">
              <a:spcBef>
                <a:spcPts val="0"/>
              </a:spcBef>
              <a:spcAft>
                <a:spcPts val="0"/>
              </a:spcAft>
              <a:buNone/>
            </a:pPr>
            <a:endParaRPr lang="sk-SK" sz="1000" b="1" dirty="0"/>
          </a:p>
        </p:txBody>
      </p:sp>
      <p:pic>
        <p:nvPicPr>
          <p:cNvPr id="7" name="Picture 6" descr="A red and black logo&#10;&#10;AI-generated content may be incorrect.">
            <a:extLst>
              <a:ext uri="{FF2B5EF4-FFF2-40B4-BE49-F238E27FC236}">
                <a16:creationId xmlns:a16="http://schemas.microsoft.com/office/drawing/2014/main" id="{13543E21-46E0-1CD1-82F6-630B4904C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4178808"/>
            <a:ext cx="3614928" cy="1425109"/>
          </a:xfrm>
          <a:prstGeom prst="rect">
            <a:avLst/>
          </a:prstGeom>
        </p:spPr>
      </p:pic>
      <p:pic>
        <p:nvPicPr>
          <p:cNvPr id="11" name="Picture 10" descr="A dolphin and text on a white background&#10;&#10;AI-generated content may be incorrect.">
            <a:extLst>
              <a:ext uri="{FF2B5EF4-FFF2-40B4-BE49-F238E27FC236}">
                <a16:creationId xmlns:a16="http://schemas.microsoft.com/office/drawing/2014/main" id="{664ADC44-C807-2EE7-1B0F-BAD874656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750" y="5106064"/>
            <a:ext cx="2137210" cy="1123759"/>
          </a:xfrm>
          <a:prstGeom prst="rect">
            <a:avLst/>
          </a:prstGeom>
        </p:spPr>
      </p:pic>
      <p:pic>
        <p:nvPicPr>
          <p:cNvPr id="13" name="Picture 12" descr="A logo of an elephant&#10;&#10;AI-generated content may be incorrect.">
            <a:extLst>
              <a:ext uri="{FF2B5EF4-FFF2-40B4-BE49-F238E27FC236}">
                <a16:creationId xmlns:a16="http://schemas.microsoft.com/office/drawing/2014/main" id="{7250EE0A-FEE7-6BED-EE46-6E4226B4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1391" y="3747438"/>
            <a:ext cx="1731294" cy="1920506"/>
          </a:xfrm>
          <a:prstGeom prst="rect">
            <a:avLst/>
          </a:prstGeom>
        </p:spPr>
      </p:pic>
      <p:pic>
        <p:nvPicPr>
          <p:cNvPr id="15" name="Picture 14" descr="A logo for a microsoft server&#10;&#10;AI-generated content may be incorrect.">
            <a:extLst>
              <a:ext uri="{FF2B5EF4-FFF2-40B4-BE49-F238E27FC236}">
                <a16:creationId xmlns:a16="http://schemas.microsoft.com/office/drawing/2014/main" id="{371021D3-CDFB-D99D-B636-E78E0D9CC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685" y="4989867"/>
            <a:ext cx="1581530" cy="1581530"/>
          </a:xfrm>
          <a:prstGeom prst="rect">
            <a:avLst/>
          </a:prstGeom>
        </p:spPr>
      </p:pic>
      <p:pic>
        <p:nvPicPr>
          <p:cNvPr id="17" name="Picture 16" descr="A blue logo with a feather&#10;&#10;AI-generated content may be incorrect.">
            <a:extLst>
              <a:ext uri="{FF2B5EF4-FFF2-40B4-BE49-F238E27FC236}">
                <a16:creationId xmlns:a16="http://schemas.microsoft.com/office/drawing/2014/main" id="{211ECA5D-32F8-592B-86F0-09D57ADCCB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9422" y="3667156"/>
            <a:ext cx="2737573" cy="1344845"/>
          </a:xfrm>
          <a:prstGeom prst="rect">
            <a:avLst/>
          </a:prstGeom>
        </p:spPr>
      </p:pic>
      <p:sp>
        <p:nvSpPr>
          <p:cNvPr id="4" name="TextBox 3">
            <a:extLst>
              <a:ext uri="{FF2B5EF4-FFF2-40B4-BE49-F238E27FC236}">
                <a16:creationId xmlns:a16="http://schemas.microsoft.com/office/drawing/2014/main" id="{053BD0EB-13AB-0838-8FA7-47A391F94C20}"/>
              </a:ext>
            </a:extLst>
          </p:cNvPr>
          <p:cNvSpPr txBox="1"/>
          <p:nvPr/>
        </p:nvSpPr>
        <p:spPr>
          <a:xfrm>
            <a:off x="621792" y="3616929"/>
            <a:ext cx="3749040" cy="523220"/>
          </a:xfrm>
          <a:prstGeom prst="rect">
            <a:avLst/>
          </a:prstGeom>
          <a:noFill/>
        </p:spPr>
        <p:txBody>
          <a:bodyPr wrap="square" rtlCol="0">
            <a:spAutoFit/>
          </a:bodyPr>
          <a:lstStyle/>
          <a:p>
            <a:r>
              <a:rPr lang="sk-SK" sz="2800" u="sng" dirty="0"/>
              <a:t>Poznáme rôzne DBMS:</a:t>
            </a:r>
          </a:p>
        </p:txBody>
      </p:sp>
      <p:pic>
        <p:nvPicPr>
          <p:cNvPr id="6" name="Picture 5" descr="A close up of a logo&#10;&#10;AI-generated content may be incorrect.">
            <a:extLst>
              <a:ext uri="{FF2B5EF4-FFF2-40B4-BE49-F238E27FC236}">
                <a16:creationId xmlns:a16="http://schemas.microsoft.com/office/drawing/2014/main" id="{5876EB5F-6C4F-69DC-8D3C-F4B79D5128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5238" y="3920164"/>
            <a:ext cx="2625090" cy="787527"/>
          </a:xfrm>
          <a:prstGeom prst="rect">
            <a:avLst/>
          </a:prstGeom>
        </p:spPr>
      </p:pic>
    </p:spTree>
    <p:extLst>
      <p:ext uri="{BB962C8B-B14F-4D97-AF65-F5344CB8AC3E}">
        <p14:creationId xmlns:p14="http://schemas.microsoft.com/office/powerpoint/2010/main" val="1778221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6A08E-A249-1D02-D694-D4B632F54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75F5C-DE5E-0A1E-E90B-1A82B89FD25E}"/>
              </a:ext>
            </a:extLst>
          </p:cNvPr>
          <p:cNvSpPr>
            <a:spLocks noGrp="1"/>
          </p:cNvSpPr>
          <p:nvPr>
            <p:ph type="title"/>
          </p:nvPr>
        </p:nvSpPr>
        <p:spPr/>
        <p:txBody>
          <a:bodyPr/>
          <a:lstStyle/>
          <a:p>
            <a:r>
              <a:rPr lang="sk-SK" b="1" dirty="0">
                <a:solidFill>
                  <a:schemeClr val="accent1"/>
                </a:solidFill>
              </a:rPr>
              <a:t>ÚVOD DO DATABÁZ (</a:t>
            </a:r>
            <a:r>
              <a:rPr lang="en-US" b="1" dirty="0">
                <a:solidFill>
                  <a:schemeClr val="accent1"/>
                </a:solidFill>
              </a:rPr>
              <a:t>3</a:t>
            </a:r>
            <a:r>
              <a:rPr lang="sk-SK" b="1" dirty="0">
                <a:solidFill>
                  <a:schemeClr val="accent1"/>
                </a:solidFill>
              </a:rPr>
              <a:t>)</a:t>
            </a:r>
            <a:r>
              <a:rPr lang="en-US" b="1" dirty="0">
                <a:solidFill>
                  <a:schemeClr val="accent1"/>
                </a:solidFill>
              </a:rPr>
              <a:t> </a:t>
            </a:r>
            <a:endParaRPr lang="sk-SK" b="1" dirty="0">
              <a:solidFill>
                <a:schemeClr val="accent1"/>
              </a:solidFill>
            </a:endParaRPr>
          </a:p>
        </p:txBody>
      </p:sp>
      <p:sp>
        <p:nvSpPr>
          <p:cNvPr id="3" name="Content Placeholder 2">
            <a:extLst>
              <a:ext uri="{FF2B5EF4-FFF2-40B4-BE49-F238E27FC236}">
                <a16:creationId xmlns:a16="http://schemas.microsoft.com/office/drawing/2014/main" id="{E22D8224-108A-84DD-2E65-DC24A8E9FE83}"/>
              </a:ext>
            </a:extLst>
          </p:cNvPr>
          <p:cNvSpPr>
            <a:spLocks noGrp="1"/>
          </p:cNvSpPr>
          <p:nvPr>
            <p:ph idx="1"/>
          </p:nvPr>
        </p:nvSpPr>
        <p:spPr>
          <a:xfrm>
            <a:off x="758952" y="1845734"/>
            <a:ext cx="10323576" cy="4023360"/>
          </a:xfrm>
        </p:spPr>
        <p:txBody>
          <a:bodyPr>
            <a:normAutofit fontScale="92500" lnSpcReduction="10000"/>
          </a:bodyPr>
          <a:lstStyle/>
          <a:p>
            <a:pPr marL="0" indent="0">
              <a:buNone/>
            </a:pPr>
            <a:endParaRPr lang="en-US" sz="4000" dirty="0"/>
          </a:p>
          <a:p>
            <a:pPr marL="0" indent="0" algn="ctr">
              <a:buNone/>
            </a:pPr>
            <a:r>
              <a:rPr lang="en-US" sz="3200" b="1" dirty="0"/>
              <a:t>RELA</a:t>
            </a:r>
            <a:r>
              <a:rPr lang="sk-SK" sz="3200" b="1" dirty="0"/>
              <a:t>ČNÁ DATABÁZA</a:t>
            </a:r>
            <a:endParaRPr lang="en-US" sz="3200" b="1" dirty="0"/>
          </a:p>
          <a:p>
            <a:pPr marL="0" indent="0" algn="ctr">
              <a:buNone/>
            </a:pPr>
            <a:r>
              <a:rPr lang="sk-SK" sz="2400" noProof="0" dirty="0"/>
              <a:t>Je databáza založená na relačnom modeli </a:t>
            </a:r>
            <a:r>
              <a:rPr lang="sk-SK" sz="2400" dirty="0"/>
              <a:t>(</a:t>
            </a:r>
            <a:r>
              <a:rPr lang="sk-SK" sz="2400" dirty="0" err="1"/>
              <a:t>Edgar</a:t>
            </a:r>
            <a:r>
              <a:rPr lang="sk-SK" sz="2400" dirty="0"/>
              <a:t> F. </a:t>
            </a:r>
            <a:r>
              <a:rPr lang="sk-SK" sz="2400" dirty="0" err="1"/>
              <a:t>Codd</a:t>
            </a:r>
            <a:r>
              <a:rPr lang="sk-SK" sz="2400" dirty="0"/>
              <a:t>), kde dáta sú uložené v tabuľkách a medzi tabuľkami sú relácie (</a:t>
            </a:r>
            <a:r>
              <a:rPr lang="sk-SK" sz="2400" dirty="0" err="1"/>
              <a:t>t.j</a:t>
            </a:r>
            <a:r>
              <a:rPr lang="sk-SK" sz="2400" dirty="0"/>
              <a:t>., vzťahy). </a:t>
            </a:r>
            <a:r>
              <a:rPr lang="en-US" sz="2400" dirty="0"/>
              <a:t>[2]</a:t>
            </a:r>
            <a:endParaRPr lang="sk-SK" sz="2400" dirty="0"/>
          </a:p>
          <a:p>
            <a:pPr marL="0" indent="0" algn="ctr">
              <a:buNone/>
            </a:pPr>
            <a:endParaRPr lang="sk-SK" sz="3200" noProof="0" dirty="0"/>
          </a:p>
          <a:p>
            <a:pPr marL="0" indent="0" algn="ctr">
              <a:buNone/>
            </a:pPr>
            <a:r>
              <a:rPr lang="sk-SK" sz="2400" dirty="0" err="1"/>
              <a:t>Coddov</a:t>
            </a:r>
            <a:r>
              <a:rPr lang="sk-SK" sz="2400" dirty="0"/>
              <a:t> relačný model bol následne základom pre vznik jazyka </a:t>
            </a:r>
            <a:r>
              <a:rPr lang="sk-SK" sz="2400" b="1" dirty="0" err="1">
                <a:solidFill>
                  <a:srgbClr val="FF0000"/>
                </a:solidFill>
              </a:rPr>
              <a:t>S</a:t>
            </a:r>
            <a:r>
              <a:rPr lang="sk-SK" sz="2400" dirty="0" err="1"/>
              <a:t>tructured</a:t>
            </a:r>
            <a:r>
              <a:rPr lang="sk-SK" sz="2400" dirty="0"/>
              <a:t> </a:t>
            </a:r>
            <a:r>
              <a:rPr lang="sk-SK" sz="2400" b="1" dirty="0" err="1">
                <a:solidFill>
                  <a:srgbClr val="FF0000"/>
                </a:solidFill>
              </a:rPr>
              <a:t>Q</a:t>
            </a:r>
            <a:r>
              <a:rPr lang="sk-SK" sz="2400" dirty="0" err="1"/>
              <a:t>uery</a:t>
            </a:r>
            <a:r>
              <a:rPr lang="sk-SK" sz="2400" dirty="0"/>
              <a:t> </a:t>
            </a:r>
            <a:r>
              <a:rPr lang="sk-SK" sz="2400" b="1" dirty="0" err="1">
                <a:solidFill>
                  <a:srgbClr val="FF0000"/>
                </a:solidFill>
              </a:rPr>
              <a:t>L</a:t>
            </a:r>
            <a:r>
              <a:rPr lang="sk-SK" sz="2400" dirty="0" err="1"/>
              <a:t>anguage</a:t>
            </a:r>
            <a:r>
              <a:rPr lang="sk-SK" sz="2400" dirty="0"/>
              <a:t> (v tom čase SEQUEL) v rámci projektu IBM </a:t>
            </a:r>
            <a:r>
              <a:rPr lang="sk-SK" sz="2400" dirty="0" err="1"/>
              <a:t>System</a:t>
            </a:r>
            <a:r>
              <a:rPr lang="sk-SK" sz="2400" dirty="0"/>
              <a:t> R. </a:t>
            </a:r>
            <a:r>
              <a:rPr lang="en-US" sz="2400" dirty="0"/>
              <a:t>[2]</a:t>
            </a:r>
            <a:endParaRPr lang="sk-SK" sz="2400" dirty="0"/>
          </a:p>
          <a:p>
            <a:pPr marL="0" indent="0" algn="ctr">
              <a:buNone/>
            </a:pPr>
            <a:endParaRPr lang="sk-SK" sz="2400" dirty="0"/>
          </a:p>
          <a:p>
            <a:pPr marL="0" indent="0" algn="ctr">
              <a:buNone/>
            </a:pPr>
            <a:r>
              <a:rPr lang="sk-SK" sz="2400" noProof="0" dirty="0"/>
              <a:t>V roku 1986 sa jazyk SQL stal oficiálnym štandardom podľa ANSI. [2]</a:t>
            </a:r>
          </a:p>
          <a:p>
            <a:pPr marL="0" indent="0" algn="ctr">
              <a:buNone/>
            </a:pPr>
            <a:endParaRPr lang="sk-SK" sz="2400" dirty="0"/>
          </a:p>
          <a:p>
            <a:pPr marL="0" indent="0" algn="ctr">
              <a:buNone/>
            </a:pPr>
            <a:endParaRPr lang="en-US" sz="2400" dirty="0"/>
          </a:p>
        </p:txBody>
      </p:sp>
      <p:sp>
        <p:nvSpPr>
          <p:cNvPr id="4" name="TextBox 3">
            <a:extLst>
              <a:ext uri="{FF2B5EF4-FFF2-40B4-BE49-F238E27FC236}">
                <a16:creationId xmlns:a16="http://schemas.microsoft.com/office/drawing/2014/main" id="{F5E9E4A7-49C7-DDBD-329D-48ACFC3D27C3}"/>
              </a:ext>
            </a:extLst>
          </p:cNvPr>
          <p:cNvSpPr txBox="1"/>
          <p:nvPr/>
        </p:nvSpPr>
        <p:spPr>
          <a:xfrm>
            <a:off x="420624" y="6062472"/>
            <a:ext cx="9308592" cy="338554"/>
          </a:xfrm>
          <a:prstGeom prst="rect">
            <a:avLst/>
          </a:prstGeom>
          <a:noFill/>
        </p:spPr>
        <p:txBody>
          <a:bodyPr wrap="square" rtlCol="0">
            <a:spAutoFit/>
          </a:bodyPr>
          <a:lstStyle/>
          <a:p>
            <a:r>
              <a:rPr lang="en-US" sz="800" noProof="0" dirty="0"/>
              <a:t>[2] BEAULIEU, Alan. </a:t>
            </a:r>
            <a:r>
              <a:rPr lang="en-US" sz="800" i="1" noProof="0" dirty="0"/>
              <a:t>Learning SQL</a:t>
            </a:r>
            <a:r>
              <a:rPr lang="en-US" sz="800" noProof="0" dirty="0"/>
              <a:t>. California: O’Reilly Media Prentice Hall, 2009. </a:t>
            </a:r>
            <a:r>
              <a:rPr lang="en-US" sz="800" dirty="0"/>
              <a:t>ISBN 978-0-596-52083-0.</a:t>
            </a:r>
            <a:endParaRPr lang="en-US" sz="800" noProof="0" dirty="0"/>
          </a:p>
          <a:p>
            <a:endParaRPr lang="en-US" sz="800" noProof="0" dirty="0"/>
          </a:p>
        </p:txBody>
      </p:sp>
    </p:spTree>
    <p:extLst>
      <p:ext uri="{BB962C8B-B14F-4D97-AF65-F5344CB8AC3E}">
        <p14:creationId xmlns:p14="http://schemas.microsoft.com/office/powerpoint/2010/main" val="161548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A6825-9635-6444-90D3-CF9A664864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93A386-5D73-AC7E-7CD0-B07AADBCFB2B}"/>
              </a:ext>
            </a:extLst>
          </p:cNvPr>
          <p:cNvSpPr>
            <a:spLocks noGrp="1"/>
          </p:cNvSpPr>
          <p:nvPr>
            <p:ph type="title"/>
          </p:nvPr>
        </p:nvSpPr>
        <p:spPr/>
        <p:txBody>
          <a:bodyPr/>
          <a:lstStyle/>
          <a:p>
            <a:r>
              <a:rPr lang="sk-SK" b="1" dirty="0">
                <a:solidFill>
                  <a:schemeClr val="accent1"/>
                </a:solidFill>
              </a:rPr>
              <a:t>ÚVOD DO DATABÁZ (4)</a:t>
            </a:r>
            <a:r>
              <a:rPr lang="en-US" b="1" dirty="0">
                <a:solidFill>
                  <a:schemeClr val="accent1"/>
                </a:solidFill>
              </a:rPr>
              <a:t> </a:t>
            </a:r>
            <a:r>
              <a:rPr lang="sk-SK" b="1" dirty="0">
                <a:solidFill>
                  <a:schemeClr val="accent1"/>
                </a:solidFill>
              </a:rPr>
              <a:t>– REL. DATABÁZA</a:t>
            </a:r>
          </a:p>
        </p:txBody>
      </p:sp>
      <p:sp>
        <p:nvSpPr>
          <p:cNvPr id="3" name="Content Placeholder 2">
            <a:extLst>
              <a:ext uri="{FF2B5EF4-FFF2-40B4-BE49-F238E27FC236}">
                <a16:creationId xmlns:a16="http://schemas.microsoft.com/office/drawing/2014/main" id="{4AB3D610-716C-9B90-4929-B989B776BC47}"/>
              </a:ext>
            </a:extLst>
          </p:cNvPr>
          <p:cNvSpPr>
            <a:spLocks noGrp="1"/>
          </p:cNvSpPr>
          <p:nvPr>
            <p:ph idx="1"/>
          </p:nvPr>
        </p:nvSpPr>
        <p:spPr>
          <a:xfrm>
            <a:off x="5257800" y="1708574"/>
            <a:ext cx="5780329" cy="4023360"/>
          </a:xfrm>
        </p:spPr>
        <p:txBody>
          <a:bodyPr>
            <a:normAutofit/>
          </a:bodyPr>
          <a:lstStyle/>
          <a:p>
            <a:pPr marL="0" indent="0">
              <a:buNone/>
            </a:pPr>
            <a:endParaRPr lang="en-US" sz="1200" noProof="0" dirty="0"/>
          </a:p>
          <a:p>
            <a:pPr algn="just">
              <a:buFont typeface="Arial" panose="020B0604020202020204" pitchFamily="34" charset="0"/>
              <a:buChar char="•"/>
            </a:pPr>
            <a:r>
              <a:rPr lang="en-US" sz="1200" b="1" noProof="0" dirty="0"/>
              <a:t>Data are the values kept in the database.</a:t>
            </a:r>
          </a:p>
          <a:p>
            <a:pPr algn="just">
              <a:buFont typeface="Arial" panose="020B0604020202020204" pitchFamily="34" charset="0"/>
              <a:buChar char="•"/>
            </a:pPr>
            <a:r>
              <a:rPr lang="en-US" sz="1200" b="1" noProof="0" dirty="0"/>
              <a:t>A database is a collection of tables.</a:t>
            </a:r>
          </a:p>
          <a:p>
            <a:pPr algn="just">
              <a:buFont typeface="Arial" panose="020B0604020202020204" pitchFamily="34" charset="0"/>
              <a:buChar char="•"/>
            </a:pPr>
            <a:r>
              <a:rPr lang="en-US" sz="1200" b="1" noProof="0" dirty="0"/>
              <a:t>Each table is made up of records (the horizontal rows in the table, also called tuples). Each record should be unique and can be stored in any order in the table.</a:t>
            </a:r>
          </a:p>
          <a:p>
            <a:pPr algn="just">
              <a:buFont typeface="Arial" panose="020B0604020202020204" pitchFamily="34" charset="0"/>
              <a:buChar char="•"/>
            </a:pPr>
            <a:r>
              <a:rPr lang="en-US" sz="1200" b="1" noProof="0" dirty="0"/>
              <a:t>Each record is made up of fields (which are the vertical columns of the table, also called attributes). Basically, a record is one fact (for example, one customer or one sale).</a:t>
            </a:r>
          </a:p>
          <a:p>
            <a:pPr algn="just">
              <a:buFont typeface="Arial" panose="020B0604020202020204" pitchFamily="34" charset="0"/>
              <a:buChar char="•"/>
            </a:pPr>
            <a:r>
              <a:rPr lang="en-US" sz="1200" b="1" noProof="0" dirty="0"/>
              <a:t>These fields can be of various types (generally: character, numeric and date). For example, a customer name is a character field, a customer’s birthday is a date field, and a customer’s number of children is a numeric field.</a:t>
            </a:r>
          </a:p>
          <a:p>
            <a:pPr algn="just">
              <a:buFont typeface="Arial" panose="020B0604020202020204" pitchFamily="34" charset="0"/>
              <a:buChar char="•"/>
            </a:pPr>
            <a:r>
              <a:rPr lang="en-US" sz="1200" b="1" noProof="0" dirty="0"/>
              <a:t>The range of allowed values for a field is called the domain (also called a field specification). For example, a credit card field may be limited to only the values Mastercard, Visa and AMEX.</a:t>
            </a:r>
          </a:p>
          <a:p>
            <a:pPr algn="just">
              <a:buFont typeface="Arial" panose="020B0604020202020204" pitchFamily="34" charset="0"/>
              <a:buChar char="•"/>
            </a:pPr>
            <a:r>
              <a:rPr lang="en-US" sz="1200" b="1" dirty="0"/>
              <a:t>A field is said to contain a null value when it contains nothing at all. Null fields can create complexities in calculations and have consequences for data accuracy. For this reason, many fields are specifically set not to contain null values.</a:t>
            </a:r>
            <a:endParaRPr lang="en-US" sz="1200" b="1" noProof="0" dirty="0"/>
          </a:p>
          <a:p>
            <a:pPr marL="0" indent="0">
              <a:buNone/>
            </a:pPr>
            <a:endParaRPr lang="en-US" sz="1200" noProof="0" dirty="0"/>
          </a:p>
          <a:p>
            <a:pPr marL="0" indent="0">
              <a:buNone/>
            </a:pPr>
            <a:endParaRPr lang="en-US" sz="1200" noProof="0" dirty="0"/>
          </a:p>
        </p:txBody>
      </p:sp>
      <p:pic>
        <p:nvPicPr>
          <p:cNvPr id="6" name="Picture 5">
            <a:extLst>
              <a:ext uri="{FF2B5EF4-FFF2-40B4-BE49-F238E27FC236}">
                <a16:creationId xmlns:a16="http://schemas.microsoft.com/office/drawing/2014/main" id="{9CCE379B-B78A-B4A8-9267-A01A14EE0E49}"/>
              </a:ext>
            </a:extLst>
          </p:cNvPr>
          <p:cNvPicPr>
            <a:picLocks noChangeAspect="1"/>
          </p:cNvPicPr>
          <p:nvPr/>
        </p:nvPicPr>
        <p:blipFill>
          <a:blip r:embed="rId2"/>
          <a:stretch>
            <a:fillRect/>
          </a:stretch>
        </p:blipFill>
        <p:spPr>
          <a:xfrm>
            <a:off x="758952" y="2029968"/>
            <a:ext cx="4239362" cy="3487592"/>
          </a:xfrm>
          <a:prstGeom prst="rect">
            <a:avLst/>
          </a:prstGeom>
        </p:spPr>
      </p:pic>
      <p:sp>
        <p:nvSpPr>
          <p:cNvPr id="7" name="TextBox 6">
            <a:extLst>
              <a:ext uri="{FF2B5EF4-FFF2-40B4-BE49-F238E27FC236}">
                <a16:creationId xmlns:a16="http://schemas.microsoft.com/office/drawing/2014/main" id="{C094AD1F-4889-099F-630D-3645D9A003E3}"/>
              </a:ext>
            </a:extLst>
          </p:cNvPr>
          <p:cNvSpPr txBox="1"/>
          <p:nvPr/>
        </p:nvSpPr>
        <p:spPr>
          <a:xfrm>
            <a:off x="344018" y="5977468"/>
            <a:ext cx="9308592" cy="461665"/>
          </a:xfrm>
          <a:prstGeom prst="rect">
            <a:avLst/>
          </a:prstGeom>
          <a:noFill/>
        </p:spPr>
        <p:txBody>
          <a:bodyPr wrap="square" rtlCol="0">
            <a:spAutoFit/>
          </a:bodyPr>
          <a:lstStyle/>
          <a:p>
            <a:r>
              <a:rPr lang="en-US" sz="800" noProof="0" dirty="0"/>
              <a:t>[1] GARCIA-MOLINA, Hector, D. ULLMAN Jeffrey, WIDOM Jennifer. </a:t>
            </a:r>
            <a:r>
              <a:rPr lang="en-US" sz="800" i="1" noProof="0" dirty="0"/>
              <a:t>Database Systems: The Complete Book</a:t>
            </a:r>
            <a:r>
              <a:rPr lang="en-US" sz="800" noProof="0" dirty="0"/>
              <a:t>. New Jersey: Pearson Prentice Hall, 2009. ISBN 978-0-13-606701-6.</a:t>
            </a:r>
            <a:endParaRPr lang="sk-SK" sz="800" noProof="0" dirty="0"/>
          </a:p>
          <a:p>
            <a:r>
              <a:rPr lang="en-US" sz="800" noProof="0" dirty="0"/>
              <a:t>[3] </a:t>
            </a:r>
            <a:r>
              <a:rPr lang="en-US" sz="800" dirty="0"/>
              <a:t>https://mariadb.com/docs/general-resources/database-theory/relational-databases-basic-terms</a:t>
            </a:r>
            <a:endParaRPr lang="en-US" sz="800" noProof="0" dirty="0"/>
          </a:p>
          <a:p>
            <a:endParaRPr lang="en-US" sz="800" noProof="0" dirty="0"/>
          </a:p>
        </p:txBody>
      </p:sp>
      <p:sp>
        <p:nvSpPr>
          <p:cNvPr id="8" name="TextBox 7">
            <a:extLst>
              <a:ext uri="{FF2B5EF4-FFF2-40B4-BE49-F238E27FC236}">
                <a16:creationId xmlns:a16="http://schemas.microsoft.com/office/drawing/2014/main" id="{21EE66F0-0397-165E-6C79-57A7BF2D50FB}"/>
              </a:ext>
            </a:extLst>
          </p:cNvPr>
          <p:cNvSpPr txBox="1"/>
          <p:nvPr/>
        </p:nvSpPr>
        <p:spPr>
          <a:xfrm>
            <a:off x="4936033" y="5202416"/>
            <a:ext cx="384048" cy="246221"/>
          </a:xfrm>
          <a:prstGeom prst="rect">
            <a:avLst/>
          </a:prstGeom>
          <a:noFill/>
        </p:spPr>
        <p:txBody>
          <a:bodyPr wrap="square" rtlCol="0">
            <a:spAutoFit/>
          </a:bodyPr>
          <a:lstStyle/>
          <a:p>
            <a:r>
              <a:rPr lang="en-US" sz="1000" dirty="0"/>
              <a:t>[1]</a:t>
            </a:r>
            <a:endParaRPr lang="sk-SK" sz="1000" dirty="0"/>
          </a:p>
        </p:txBody>
      </p:sp>
      <p:sp>
        <p:nvSpPr>
          <p:cNvPr id="9" name="TextBox 8">
            <a:extLst>
              <a:ext uri="{FF2B5EF4-FFF2-40B4-BE49-F238E27FC236}">
                <a16:creationId xmlns:a16="http://schemas.microsoft.com/office/drawing/2014/main" id="{4F4E4D6D-C1B2-47A6-5255-266CA2C78183}"/>
              </a:ext>
            </a:extLst>
          </p:cNvPr>
          <p:cNvSpPr txBox="1"/>
          <p:nvPr/>
        </p:nvSpPr>
        <p:spPr>
          <a:xfrm>
            <a:off x="11105591" y="5517560"/>
            <a:ext cx="384048" cy="246221"/>
          </a:xfrm>
          <a:prstGeom prst="rect">
            <a:avLst/>
          </a:prstGeom>
          <a:noFill/>
        </p:spPr>
        <p:txBody>
          <a:bodyPr wrap="square" rtlCol="0">
            <a:spAutoFit/>
          </a:bodyPr>
          <a:lstStyle/>
          <a:p>
            <a:r>
              <a:rPr lang="en-US" sz="1000" dirty="0"/>
              <a:t>[2]</a:t>
            </a:r>
            <a:endParaRPr lang="sk-SK" sz="1000" dirty="0"/>
          </a:p>
        </p:txBody>
      </p:sp>
    </p:spTree>
    <p:extLst>
      <p:ext uri="{BB962C8B-B14F-4D97-AF65-F5344CB8AC3E}">
        <p14:creationId xmlns:p14="http://schemas.microsoft.com/office/powerpoint/2010/main" val="161947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8B16E-B7D8-8089-6973-2484316D1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6B672-A7AF-DB99-AA6F-A1AD91A16092}"/>
              </a:ext>
            </a:extLst>
          </p:cNvPr>
          <p:cNvSpPr>
            <a:spLocks noGrp="1"/>
          </p:cNvSpPr>
          <p:nvPr>
            <p:ph type="title"/>
          </p:nvPr>
        </p:nvSpPr>
        <p:spPr/>
        <p:txBody>
          <a:bodyPr/>
          <a:lstStyle/>
          <a:p>
            <a:r>
              <a:rPr lang="sk-SK" b="1" dirty="0">
                <a:solidFill>
                  <a:schemeClr val="accent1"/>
                </a:solidFill>
              </a:rPr>
              <a:t>ÚVOD DO DATABÁZ (</a:t>
            </a:r>
            <a:r>
              <a:rPr lang="en-US" b="1" dirty="0">
                <a:solidFill>
                  <a:schemeClr val="accent1"/>
                </a:solidFill>
              </a:rPr>
              <a:t>5</a:t>
            </a:r>
            <a:r>
              <a:rPr lang="sk-SK" b="1" dirty="0">
                <a:solidFill>
                  <a:schemeClr val="accent1"/>
                </a:solidFill>
              </a:rPr>
              <a:t>)</a:t>
            </a:r>
            <a:r>
              <a:rPr lang="en-US" b="1" dirty="0">
                <a:solidFill>
                  <a:schemeClr val="accent1"/>
                </a:solidFill>
              </a:rPr>
              <a:t> </a:t>
            </a:r>
            <a:r>
              <a:rPr lang="sk-SK" b="1" dirty="0">
                <a:solidFill>
                  <a:schemeClr val="accent1"/>
                </a:solidFill>
              </a:rPr>
              <a:t>– REL. DATABÁZA</a:t>
            </a:r>
          </a:p>
        </p:txBody>
      </p:sp>
      <p:pic>
        <p:nvPicPr>
          <p:cNvPr id="11" name="Picture 10">
            <a:extLst>
              <a:ext uri="{FF2B5EF4-FFF2-40B4-BE49-F238E27FC236}">
                <a16:creationId xmlns:a16="http://schemas.microsoft.com/office/drawing/2014/main" id="{51C4E74E-0386-964C-8DF7-6F96F36A102F}"/>
              </a:ext>
            </a:extLst>
          </p:cNvPr>
          <p:cNvPicPr>
            <a:picLocks noChangeAspect="1"/>
          </p:cNvPicPr>
          <p:nvPr/>
        </p:nvPicPr>
        <p:blipFill>
          <a:blip r:embed="rId2"/>
          <a:stretch>
            <a:fillRect/>
          </a:stretch>
        </p:blipFill>
        <p:spPr>
          <a:xfrm>
            <a:off x="2686756" y="1859586"/>
            <a:ext cx="6818488" cy="4320000"/>
          </a:xfrm>
          <a:prstGeom prst="rect">
            <a:avLst/>
          </a:prstGeom>
        </p:spPr>
      </p:pic>
    </p:spTree>
    <p:extLst>
      <p:ext uri="{BB962C8B-B14F-4D97-AF65-F5344CB8AC3E}">
        <p14:creationId xmlns:p14="http://schemas.microsoft.com/office/powerpoint/2010/main" val="65365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6178-0943-2848-98AD-99F72D982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E45A-2D88-DAA5-5EA2-CC6604CF8595}"/>
              </a:ext>
            </a:extLst>
          </p:cNvPr>
          <p:cNvSpPr>
            <a:spLocks noGrp="1"/>
          </p:cNvSpPr>
          <p:nvPr>
            <p:ph type="title"/>
          </p:nvPr>
        </p:nvSpPr>
        <p:spPr/>
        <p:txBody>
          <a:bodyPr/>
          <a:lstStyle/>
          <a:p>
            <a:r>
              <a:rPr lang="sk-SK" b="1" dirty="0">
                <a:solidFill>
                  <a:schemeClr val="accent1"/>
                </a:solidFill>
              </a:rPr>
              <a:t>ČLENENIE JAZYKA SQL PODĽA OPERÁCII</a:t>
            </a:r>
          </a:p>
        </p:txBody>
      </p:sp>
      <p:sp>
        <p:nvSpPr>
          <p:cNvPr id="4" name="Rectangle 3">
            <a:extLst>
              <a:ext uri="{FF2B5EF4-FFF2-40B4-BE49-F238E27FC236}">
                <a16:creationId xmlns:a16="http://schemas.microsoft.com/office/drawing/2014/main" id="{909ECC3E-A674-6C36-9D9D-C1E2257B2640}"/>
              </a:ext>
            </a:extLst>
          </p:cNvPr>
          <p:cNvSpPr/>
          <p:nvPr/>
        </p:nvSpPr>
        <p:spPr>
          <a:xfrm>
            <a:off x="510899" y="2203704"/>
            <a:ext cx="3600000" cy="1080000"/>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DDL</a:t>
            </a:r>
            <a:r>
              <a:rPr lang="sk-SK" dirty="0">
                <a:solidFill>
                  <a:schemeClr val="tx1"/>
                </a:solidFill>
              </a:rPr>
              <a:t> – </a:t>
            </a:r>
            <a:r>
              <a:rPr lang="sk-SK" dirty="0" err="1">
                <a:solidFill>
                  <a:schemeClr val="tx1"/>
                </a:solidFill>
              </a:rPr>
              <a:t>Data</a:t>
            </a:r>
            <a:r>
              <a:rPr lang="sk-SK" dirty="0">
                <a:solidFill>
                  <a:schemeClr val="tx1"/>
                </a:solidFill>
              </a:rPr>
              <a:t> </a:t>
            </a:r>
            <a:r>
              <a:rPr lang="sk-SK" dirty="0" err="1">
                <a:solidFill>
                  <a:schemeClr val="tx1"/>
                </a:solidFill>
              </a:rPr>
              <a:t>Definition</a:t>
            </a:r>
            <a:r>
              <a:rPr lang="sk-SK" dirty="0">
                <a:solidFill>
                  <a:schemeClr val="tx1"/>
                </a:solidFill>
              </a:rPr>
              <a:t> </a:t>
            </a:r>
            <a:r>
              <a:rPr lang="sk-SK" dirty="0" err="1">
                <a:solidFill>
                  <a:schemeClr val="tx1"/>
                </a:solidFill>
              </a:rPr>
              <a:t>Language</a:t>
            </a:r>
            <a:r>
              <a:rPr lang="en-US" dirty="0">
                <a:solidFill>
                  <a:schemeClr val="tx1"/>
                </a:solidFill>
              </a:rPr>
              <a:t> </a:t>
            </a:r>
            <a:r>
              <a:rPr lang="en-US" sz="1600" dirty="0">
                <a:solidFill>
                  <a:schemeClr val="tx1"/>
                </a:solidFill>
              </a:rPr>
              <a:t>(CREATE, ALTER, DROP, TRUNCATE)</a:t>
            </a:r>
            <a:endParaRPr lang="sk-SK" sz="1600" dirty="0">
              <a:solidFill>
                <a:schemeClr val="tx1"/>
              </a:solidFill>
            </a:endParaRPr>
          </a:p>
        </p:txBody>
      </p:sp>
      <p:sp>
        <p:nvSpPr>
          <p:cNvPr id="5" name="Rectangle 4">
            <a:extLst>
              <a:ext uri="{FF2B5EF4-FFF2-40B4-BE49-F238E27FC236}">
                <a16:creationId xmlns:a16="http://schemas.microsoft.com/office/drawing/2014/main" id="{3A9DD195-7703-4E57-E636-14B29C9D958C}"/>
              </a:ext>
            </a:extLst>
          </p:cNvPr>
          <p:cNvSpPr/>
          <p:nvPr/>
        </p:nvSpPr>
        <p:spPr>
          <a:xfrm>
            <a:off x="4296000" y="2203704"/>
            <a:ext cx="3600000" cy="108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DML</a:t>
            </a:r>
            <a:r>
              <a:rPr lang="sk-SK" dirty="0">
                <a:solidFill>
                  <a:schemeClr val="tx1"/>
                </a:solidFill>
              </a:rPr>
              <a:t> – </a:t>
            </a:r>
            <a:r>
              <a:rPr lang="sk-SK" dirty="0" err="1">
                <a:solidFill>
                  <a:schemeClr val="tx1"/>
                </a:solidFill>
              </a:rPr>
              <a:t>Data</a:t>
            </a:r>
            <a:r>
              <a:rPr lang="sk-SK" dirty="0">
                <a:solidFill>
                  <a:schemeClr val="tx1"/>
                </a:solidFill>
              </a:rPr>
              <a:t> </a:t>
            </a:r>
            <a:r>
              <a:rPr lang="sk-SK" dirty="0" err="1">
                <a:solidFill>
                  <a:schemeClr val="tx1"/>
                </a:solidFill>
              </a:rPr>
              <a:t>Manipulation</a:t>
            </a:r>
            <a:r>
              <a:rPr lang="sk-SK" dirty="0">
                <a:solidFill>
                  <a:schemeClr val="tx1"/>
                </a:solidFill>
              </a:rPr>
              <a:t> </a:t>
            </a:r>
            <a:r>
              <a:rPr lang="sk-SK" dirty="0" err="1">
                <a:solidFill>
                  <a:schemeClr val="tx1"/>
                </a:solidFill>
              </a:rPr>
              <a:t>Language</a:t>
            </a:r>
            <a:r>
              <a:rPr lang="en-US" dirty="0">
                <a:solidFill>
                  <a:schemeClr val="tx1"/>
                </a:solidFill>
              </a:rPr>
              <a:t> </a:t>
            </a:r>
            <a:r>
              <a:rPr lang="en-US" sz="1600" dirty="0">
                <a:solidFill>
                  <a:schemeClr val="tx1"/>
                </a:solidFill>
              </a:rPr>
              <a:t>(INSERT, UPDATE, DELETE)</a:t>
            </a:r>
            <a:endParaRPr lang="sk-SK" sz="1600" dirty="0">
              <a:solidFill>
                <a:schemeClr val="tx1"/>
              </a:solidFill>
            </a:endParaRPr>
          </a:p>
        </p:txBody>
      </p:sp>
      <p:sp>
        <p:nvSpPr>
          <p:cNvPr id="6" name="Rectangle 5">
            <a:extLst>
              <a:ext uri="{FF2B5EF4-FFF2-40B4-BE49-F238E27FC236}">
                <a16:creationId xmlns:a16="http://schemas.microsoft.com/office/drawing/2014/main" id="{5DBFB904-9532-2F55-2861-3C3CD0E7106A}"/>
              </a:ext>
            </a:extLst>
          </p:cNvPr>
          <p:cNvSpPr/>
          <p:nvPr/>
        </p:nvSpPr>
        <p:spPr>
          <a:xfrm>
            <a:off x="8081101" y="2203704"/>
            <a:ext cx="3600000" cy="108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DCL</a:t>
            </a:r>
            <a:r>
              <a:rPr lang="sk-SK" dirty="0">
                <a:solidFill>
                  <a:schemeClr val="tx1"/>
                </a:solidFill>
              </a:rPr>
              <a:t> – </a:t>
            </a:r>
            <a:r>
              <a:rPr lang="sk-SK" dirty="0" err="1">
                <a:solidFill>
                  <a:schemeClr val="tx1"/>
                </a:solidFill>
              </a:rPr>
              <a:t>Data</a:t>
            </a:r>
            <a:r>
              <a:rPr lang="sk-SK" dirty="0">
                <a:solidFill>
                  <a:schemeClr val="tx1"/>
                </a:solidFill>
              </a:rPr>
              <a:t> </a:t>
            </a:r>
            <a:r>
              <a:rPr lang="sk-SK" dirty="0" err="1">
                <a:solidFill>
                  <a:schemeClr val="tx1"/>
                </a:solidFill>
              </a:rPr>
              <a:t>Control</a:t>
            </a:r>
            <a:r>
              <a:rPr lang="sk-SK" dirty="0">
                <a:solidFill>
                  <a:schemeClr val="tx1"/>
                </a:solidFill>
              </a:rPr>
              <a:t> </a:t>
            </a:r>
            <a:r>
              <a:rPr lang="sk-SK" dirty="0" err="1">
                <a:solidFill>
                  <a:schemeClr val="tx1"/>
                </a:solidFill>
              </a:rPr>
              <a:t>Language</a:t>
            </a:r>
            <a:r>
              <a:rPr lang="en-US" dirty="0">
                <a:solidFill>
                  <a:schemeClr val="tx1"/>
                </a:solidFill>
              </a:rPr>
              <a:t> </a:t>
            </a:r>
            <a:r>
              <a:rPr lang="en-US" sz="1600" dirty="0">
                <a:solidFill>
                  <a:schemeClr val="tx1"/>
                </a:solidFill>
              </a:rPr>
              <a:t>(GRANT, REVOKE)</a:t>
            </a:r>
            <a:endParaRPr lang="sk-SK" sz="1600" dirty="0">
              <a:solidFill>
                <a:schemeClr val="tx1"/>
              </a:solidFill>
            </a:endParaRPr>
          </a:p>
        </p:txBody>
      </p:sp>
      <p:sp>
        <p:nvSpPr>
          <p:cNvPr id="7" name="Rectangle 6">
            <a:extLst>
              <a:ext uri="{FF2B5EF4-FFF2-40B4-BE49-F238E27FC236}">
                <a16:creationId xmlns:a16="http://schemas.microsoft.com/office/drawing/2014/main" id="{A2895308-C7C9-D2B9-AB11-5201779266FA}"/>
              </a:ext>
            </a:extLst>
          </p:cNvPr>
          <p:cNvSpPr/>
          <p:nvPr/>
        </p:nvSpPr>
        <p:spPr>
          <a:xfrm>
            <a:off x="4296000" y="3695184"/>
            <a:ext cx="3600000" cy="108000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k-SK" b="1" dirty="0">
                <a:solidFill>
                  <a:schemeClr val="tx1"/>
                </a:solidFill>
              </a:rPr>
              <a:t>DQL</a:t>
            </a:r>
            <a:r>
              <a:rPr lang="sk-SK" dirty="0">
                <a:solidFill>
                  <a:schemeClr val="tx1"/>
                </a:solidFill>
              </a:rPr>
              <a:t> – </a:t>
            </a:r>
            <a:r>
              <a:rPr lang="sk-SK" dirty="0" err="1">
                <a:solidFill>
                  <a:schemeClr val="tx1"/>
                </a:solidFill>
              </a:rPr>
              <a:t>Data</a:t>
            </a:r>
            <a:r>
              <a:rPr lang="sk-SK" dirty="0">
                <a:solidFill>
                  <a:schemeClr val="tx1"/>
                </a:solidFill>
              </a:rPr>
              <a:t> </a:t>
            </a:r>
            <a:r>
              <a:rPr lang="sk-SK" dirty="0" err="1">
                <a:solidFill>
                  <a:schemeClr val="tx1"/>
                </a:solidFill>
              </a:rPr>
              <a:t>Query</a:t>
            </a:r>
            <a:r>
              <a:rPr lang="sk-SK" dirty="0">
                <a:solidFill>
                  <a:schemeClr val="tx1"/>
                </a:solidFill>
              </a:rPr>
              <a:t> </a:t>
            </a:r>
            <a:r>
              <a:rPr lang="sk-SK" dirty="0" err="1">
                <a:solidFill>
                  <a:schemeClr val="tx1"/>
                </a:solidFill>
              </a:rPr>
              <a:t>Language</a:t>
            </a:r>
            <a:r>
              <a:rPr lang="en-US" dirty="0">
                <a:solidFill>
                  <a:schemeClr val="tx1"/>
                </a:solidFill>
              </a:rPr>
              <a:t> </a:t>
            </a:r>
          </a:p>
          <a:p>
            <a:pPr algn="ctr"/>
            <a:r>
              <a:rPr lang="en-US" sz="1600" dirty="0">
                <a:solidFill>
                  <a:schemeClr val="tx1"/>
                </a:solidFill>
              </a:rPr>
              <a:t>(SELECT)</a:t>
            </a:r>
            <a:endParaRPr lang="sk-SK" sz="1600" dirty="0">
              <a:solidFill>
                <a:schemeClr val="tx1"/>
              </a:solidFill>
            </a:endParaRPr>
          </a:p>
        </p:txBody>
      </p:sp>
      <p:sp>
        <p:nvSpPr>
          <p:cNvPr id="9" name="TextBox 8">
            <a:extLst>
              <a:ext uri="{FF2B5EF4-FFF2-40B4-BE49-F238E27FC236}">
                <a16:creationId xmlns:a16="http://schemas.microsoft.com/office/drawing/2014/main" id="{8A47116B-25D9-674F-112E-A68BEC8656DE}"/>
              </a:ext>
            </a:extLst>
          </p:cNvPr>
          <p:cNvSpPr txBox="1"/>
          <p:nvPr/>
        </p:nvSpPr>
        <p:spPr>
          <a:xfrm>
            <a:off x="7527541" y="3574297"/>
            <a:ext cx="540000" cy="369332"/>
          </a:xfrm>
          <a:prstGeom prst="rect">
            <a:avLst/>
          </a:prstGeom>
          <a:solidFill>
            <a:srgbClr val="92D050"/>
          </a:solidFill>
          <a:ln>
            <a:noFill/>
          </a:ln>
        </p:spPr>
        <p:txBody>
          <a:bodyPr wrap="square">
            <a:spAutoFit/>
          </a:bodyPr>
          <a:lstStyle/>
          <a:p>
            <a:pPr algn="ctr"/>
            <a:r>
              <a:rPr lang="sk-SK" sz="1800" noProof="0" dirty="0">
                <a:sym typeface="Wingdings" panose="05000000000000000000" pitchFamily="2" charset="2"/>
              </a:rPr>
              <a:t></a:t>
            </a:r>
            <a:endParaRPr lang="sk-SK" dirty="0"/>
          </a:p>
        </p:txBody>
      </p:sp>
      <p:sp>
        <p:nvSpPr>
          <p:cNvPr id="10" name="TextBox 9">
            <a:extLst>
              <a:ext uri="{FF2B5EF4-FFF2-40B4-BE49-F238E27FC236}">
                <a16:creationId xmlns:a16="http://schemas.microsoft.com/office/drawing/2014/main" id="{E03D36F6-B212-D59A-7045-E582A7DD2564}"/>
              </a:ext>
            </a:extLst>
          </p:cNvPr>
          <p:cNvSpPr txBox="1"/>
          <p:nvPr/>
        </p:nvSpPr>
        <p:spPr>
          <a:xfrm>
            <a:off x="1464564" y="5513832"/>
            <a:ext cx="9262872" cy="369332"/>
          </a:xfrm>
          <a:prstGeom prst="rect">
            <a:avLst/>
          </a:prstGeom>
          <a:noFill/>
        </p:spPr>
        <p:txBody>
          <a:bodyPr wrap="square" rtlCol="0">
            <a:spAutoFit/>
          </a:bodyPr>
          <a:lstStyle/>
          <a:p>
            <a:pPr algn="ctr"/>
            <a:r>
              <a:rPr lang="sk-SK" b="1" noProof="0" dirty="0"/>
              <a:t>!!Tento kurz je hlavne o dopytovaní, resp. vyberaní dát z databáz – </a:t>
            </a:r>
            <a:r>
              <a:rPr lang="sk-SK" b="1" noProof="0" dirty="0" err="1"/>
              <a:t>t.j</a:t>
            </a:r>
            <a:r>
              <a:rPr lang="sk-SK" b="1" noProof="0" dirty="0"/>
              <a:t>. </a:t>
            </a:r>
            <a:r>
              <a:rPr lang="sk-SK" b="1" noProof="0" dirty="0" err="1">
                <a:solidFill>
                  <a:srgbClr val="FF0000"/>
                </a:solidFill>
              </a:rPr>
              <a:t>Data</a:t>
            </a:r>
            <a:r>
              <a:rPr lang="sk-SK" b="1" noProof="0" dirty="0">
                <a:solidFill>
                  <a:srgbClr val="FF0000"/>
                </a:solidFill>
              </a:rPr>
              <a:t> </a:t>
            </a:r>
            <a:r>
              <a:rPr lang="sk-SK" b="1" noProof="0" dirty="0" err="1">
                <a:solidFill>
                  <a:srgbClr val="FF0000"/>
                </a:solidFill>
              </a:rPr>
              <a:t>Query</a:t>
            </a:r>
            <a:r>
              <a:rPr lang="sk-SK" b="1" noProof="0" dirty="0">
                <a:solidFill>
                  <a:srgbClr val="FF0000"/>
                </a:solidFill>
              </a:rPr>
              <a:t> </a:t>
            </a:r>
            <a:r>
              <a:rPr lang="sk-SK" b="1" noProof="0" dirty="0" err="1">
                <a:solidFill>
                  <a:srgbClr val="FF0000"/>
                </a:solidFill>
              </a:rPr>
              <a:t>Language</a:t>
            </a:r>
            <a:r>
              <a:rPr lang="sk-SK" b="1" noProof="0" dirty="0"/>
              <a:t>!!</a:t>
            </a:r>
          </a:p>
        </p:txBody>
      </p:sp>
      <p:sp>
        <p:nvSpPr>
          <p:cNvPr id="3" name="TextBox 2">
            <a:extLst>
              <a:ext uri="{FF2B5EF4-FFF2-40B4-BE49-F238E27FC236}">
                <a16:creationId xmlns:a16="http://schemas.microsoft.com/office/drawing/2014/main" id="{4188CFC2-8F19-8D5A-B607-6DCAD3DC9F22}"/>
              </a:ext>
            </a:extLst>
          </p:cNvPr>
          <p:cNvSpPr txBox="1"/>
          <p:nvPr/>
        </p:nvSpPr>
        <p:spPr>
          <a:xfrm>
            <a:off x="1673352" y="6056444"/>
            <a:ext cx="8110728" cy="307777"/>
          </a:xfrm>
          <a:prstGeom prst="rect">
            <a:avLst/>
          </a:prstGeom>
          <a:noFill/>
        </p:spPr>
        <p:txBody>
          <a:bodyPr wrap="square" rtlCol="0">
            <a:spAutoFit/>
          </a:bodyPr>
          <a:lstStyle/>
          <a:p>
            <a:r>
              <a:rPr lang="sk-SK" sz="1400" i="1" dirty="0"/>
              <a:t>PS: niektoré zdroje nerozlišujú DQL samostatne, ale uvažujú príkaz SELECT ako súčasť DML.</a:t>
            </a:r>
          </a:p>
        </p:txBody>
      </p:sp>
    </p:spTree>
    <p:extLst>
      <p:ext uri="{BB962C8B-B14F-4D97-AF65-F5344CB8AC3E}">
        <p14:creationId xmlns:p14="http://schemas.microsoft.com/office/powerpoint/2010/main" val="39044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2B2F-B58E-B1AE-92AA-A06801EEA73F}"/>
              </a:ext>
            </a:extLst>
          </p:cNvPr>
          <p:cNvSpPr>
            <a:spLocks noGrp="1"/>
          </p:cNvSpPr>
          <p:nvPr>
            <p:ph type="title"/>
          </p:nvPr>
        </p:nvSpPr>
        <p:spPr/>
        <p:txBody>
          <a:bodyPr>
            <a:normAutofit/>
          </a:bodyPr>
          <a:lstStyle/>
          <a:p>
            <a:r>
              <a:rPr lang="sk-SK" b="1" dirty="0">
                <a:solidFill>
                  <a:schemeClr val="accent1"/>
                </a:solidFill>
              </a:rPr>
              <a:t>PREČO SA NAUČIŤ SQL?</a:t>
            </a:r>
          </a:p>
        </p:txBody>
      </p:sp>
      <p:sp>
        <p:nvSpPr>
          <p:cNvPr id="3" name="Content Placeholder 2">
            <a:extLst>
              <a:ext uri="{FF2B5EF4-FFF2-40B4-BE49-F238E27FC236}">
                <a16:creationId xmlns:a16="http://schemas.microsoft.com/office/drawing/2014/main" id="{81B11861-4E07-D758-74A1-008F8BA82E6D}"/>
              </a:ext>
            </a:extLst>
          </p:cNvPr>
          <p:cNvSpPr>
            <a:spLocks noGrp="1"/>
          </p:cNvSpPr>
          <p:nvPr>
            <p:ph idx="1"/>
          </p:nvPr>
        </p:nvSpPr>
        <p:spPr>
          <a:xfrm>
            <a:off x="1097280" y="1754293"/>
            <a:ext cx="10058400" cy="3366348"/>
          </a:xfrm>
        </p:spPr>
        <p:txBody>
          <a:bodyPr>
            <a:normAutofit/>
          </a:bodyPr>
          <a:lstStyle/>
          <a:p>
            <a:pPr marL="0" indent="0" algn="just">
              <a:buNone/>
            </a:pPr>
            <a:endParaRPr lang="en-US" sz="4000" dirty="0"/>
          </a:p>
          <a:p>
            <a:pPr algn="just">
              <a:buFont typeface="Arial" panose="020B0604020202020204" pitchFamily="34" charset="0"/>
              <a:buChar char="•"/>
            </a:pPr>
            <a:r>
              <a:rPr lang="sk-SK" dirty="0"/>
              <a:t> Práca s dátami sa stáva nevyhnutnosťou („IA boom“)</a:t>
            </a:r>
          </a:p>
          <a:p>
            <a:pPr algn="just">
              <a:buFont typeface="Arial" panose="020B0604020202020204" pitchFamily="34" charset="0"/>
              <a:buChar char="•"/>
            </a:pPr>
            <a:r>
              <a:rPr lang="sk-SK" dirty="0"/>
              <a:t> Učením jazyka SQL sa zároveň učíte rozumieť dátam a pochopiť vzťahy medzi dátami</a:t>
            </a:r>
          </a:p>
          <a:p>
            <a:pPr algn="just">
              <a:buFont typeface="Arial" panose="020B0604020202020204" pitchFamily="34" charset="0"/>
              <a:buChar char="•"/>
            </a:pPr>
            <a:r>
              <a:rPr lang="sk-SK" dirty="0"/>
              <a:t> Je to štandardizovaný jazyk (</a:t>
            </a:r>
            <a:r>
              <a:rPr lang="sk-SK" dirty="0" err="1"/>
              <a:t>t.j</a:t>
            </a:r>
            <a:r>
              <a:rPr lang="sk-SK" dirty="0"/>
              <a:t>., si pripravený „písať </a:t>
            </a:r>
            <a:r>
              <a:rPr lang="sk-SK" dirty="0" err="1"/>
              <a:t>selecty</a:t>
            </a:r>
            <a:r>
              <a:rPr lang="sk-SK" dirty="0"/>
              <a:t>“ vo všetkých možných DBMS)</a:t>
            </a:r>
          </a:p>
          <a:p>
            <a:pPr algn="just">
              <a:buFont typeface="Arial" panose="020B0604020202020204" pitchFamily="34" charset="0"/>
              <a:buChar char="•"/>
            </a:pPr>
            <a:r>
              <a:rPr lang="sk-SK" dirty="0"/>
              <a:t> Znalosť jazyka SQL výrazne zvyšuje hodnotu vášho životopisu</a:t>
            </a:r>
          </a:p>
          <a:p>
            <a:pPr algn="just">
              <a:buFont typeface="Arial" panose="020B0604020202020204" pitchFamily="34" charset="0"/>
              <a:buChar char="•"/>
            </a:pPr>
            <a:r>
              <a:rPr lang="sk-SK" dirty="0"/>
              <a:t> Znalosť jazyka SQL a databázových systémov otvára široké spektrum pracovných príležitostí</a:t>
            </a:r>
            <a:endParaRPr lang="en-US" dirty="0"/>
          </a:p>
          <a:p>
            <a:pPr marL="0" indent="0" algn="just">
              <a:buNone/>
            </a:pPr>
            <a:endParaRPr lang="en-US" sz="1400" dirty="0"/>
          </a:p>
        </p:txBody>
      </p:sp>
    </p:spTree>
    <p:extLst>
      <p:ext uri="{BB962C8B-B14F-4D97-AF65-F5344CB8AC3E}">
        <p14:creationId xmlns:p14="http://schemas.microsoft.com/office/powerpoint/2010/main" val="394237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3841A-8BD3-02F8-0F32-C8564555D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B3393-C6D1-B349-A7E8-8B1482A22EF9}"/>
              </a:ext>
            </a:extLst>
          </p:cNvPr>
          <p:cNvSpPr>
            <a:spLocks noGrp="1"/>
          </p:cNvSpPr>
          <p:nvPr>
            <p:ph type="title"/>
          </p:nvPr>
        </p:nvSpPr>
        <p:spPr/>
        <p:txBody>
          <a:bodyPr>
            <a:normAutofit/>
          </a:bodyPr>
          <a:lstStyle/>
          <a:p>
            <a:r>
              <a:rPr lang="sk-SK" b="1" dirty="0">
                <a:solidFill>
                  <a:schemeClr val="accent1"/>
                </a:solidFill>
              </a:rPr>
              <a:t>V ČOM SA BUDEME UČIŤ SQL? </a:t>
            </a:r>
          </a:p>
        </p:txBody>
      </p:sp>
      <p:sp>
        <p:nvSpPr>
          <p:cNvPr id="3" name="Content Placeholder 2">
            <a:extLst>
              <a:ext uri="{FF2B5EF4-FFF2-40B4-BE49-F238E27FC236}">
                <a16:creationId xmlns:a16="http://schemas.microsoft.com/office/drawing/2014/main" id="{8A78BBC1-D4BD-FC0F-E84D-665A6BE11564}"/>
              </a:ext>
            </a:extLst>
          </p:cNvPr>
          <p:cNvSpPr>
            <a:spLocks noGrp="1"/>
          </p:cNvSpPr>
          <p:nvPr>
            <p:ph idx="1"/>
          </p:nvPr>
        </p:nvSpPr>
        <p:spPr>
          <a:xfrm>
            <a:off x="1097280" y="1527049"/>
            <a:ext cx="10058400" cy="1920239"/>
          </a:xfrm>
        </p:spPr>
        <p:txBody>
          <a:bodyPr>
            <a:normAutofit fontScale="77500" lnSpcReduction="20000"/>
          </a:bodyPr>
          <a:lstStyle/>
          <a:p>
            <a:pPr marL="0" indent="0" algn="just">
              <a:buNone/>
            </a:pPr>
            <a:endParaRPr lang="en-US" sz="4000" dirty="0"/>
          </a:p>
          <a:p>
            <a:pPr algn="just">
              <a:buFont typeface="Arial" panose="020B0604020202020204" pitchFamily="34" charset="0"/>
              <a:buChar char="•"/>
            </a:pPr>
            <a:r>
              <a:rPr lang="en-US" sz="2200" dirty="0"/>
              <a:t> </a:t>
            </a:r>
            <a:r>
              <a:rPr lang="sk-SK" sz="2200" dirty="0"/>
              <a:t>„</a:t>
            </a:r>
            <a:r>
              <a:rPr lang="sk-SK" sz="2600" noProof="0" dirty="0" err="1"/>
              <a:t>Selecty</a:t>
            </a:r>
            <a:r>
              <a:rPr lang="sk-SK" sz="2600" noProof="0" dirty="0"/>
              <a:t>“ budeme písať v ORACLE SQL DEVELOPER</a:t>
            </a:r>
          </a:p>
          <a:p>
            <a:pPr algn="just">
              <a:buFont typeface="Arial" panose="020B0604020202020204" pitchFamily="34" charset="0"/>
              <a:buChar char="•"/>
            </a:pPr>
            <a:r>
              <a:rPr lang="sk-SK" sz="2600" noProof="0" dirty="0"/>
              <a:t> Použijeme cvičnú a voľne dostupnú databázu, ktorá sa nazýva „HR </a:t>
            </a:r>
            <a:r>
              <a:rPr lang="sk-SK" sz="2600" noProof="0" dirty="0" err="1"/>
              <a:t>schema</a:t>
            </a:r>
            <a:r>
              <a:rPr lang="sk-SK" sz="2600" noProof="0" dirty="0"/>
              <a:t>“ a bola vytvorená práve za účelom spoznania Oracle DBMS</a:t>
            </a:r>
          </a:p>
          <a:p>
            <a:pPr algn="just">
              <a:buFont typeface="Arial" panose="020B0604020202020204" pitchFamily="34" charset="0"/>
              <a:buChar char="•"/>
            </a:pPr>
            <a:r>
              <a:rPr lang="sk-SK" sz="2600" noProof="0" dirty="0"/>
              <a:t> Kedykoľvek si však vieme vytvoriť aj vlastnú tabuľku/databázu (DDL + DML + DQL)</a:t>
            </a:r>
          </a:p>
          <a:p>
            <a:pPr algn="just">
              <a:buFont typeface="Arial" panose="020B0604020202020204" pitchFamily="34" charset="0"/>
              <a:buChar char="•"/>
            </a:pPr>
            <a:endParaRPr lang="sk-SK" sz="2600" dirty="0"/>
          </a:p>
          <a:p>
            <a:pPr algn="just">
              <a:buFont typeface="Arial" panose="020B0604020202020204" pitchFamily="34" charset="0"/>
              <a:buChar char="•"/>
            </a:pPr>
            <a:endParaRPr lang="sk-SK" sz="2600" dirty="0"/>
          </a:p>
        </p:txBody>
      </p:sp>
      <p:pic>
        <p:nvPicPr>
          <p:cNvPr id="5" name="Picture 4" descr="A screenshot of a computer&#10;&#10;AI-generated content may be incorrect.">
            <a:extLst>
              <a:ext uri="{FF2B5EF4-FFF2-40B4-BE49-F238E27FC236}">
                <a16:creationId xmlns:a16="http://schemas.microsoft.com/office/drawing/2014/main" id="{9C8354A0-AC04-EA8F-66BF-B22698FE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6000" y="3429000"/>
            <a:ext cx="4680000" cy="2730869"/>
          </a:xfrm>
          <a:prstGeom prst="rect">
            <a:avLst/>
          </a:prstGeom>
        </p:spPr>
      </p:pic>
      <p:sp>
        <p:nvSpPr>
          <p:cNvPr id="6" name="Oval 5">
            <a:extLst>
              <a:ext uri="{FF2B5EF4-FFF2-40B4-BE49-F238E27FC236}">
                <a16:creationId xmlns:a16="http://schemas.microsoft.com/office/drawing/2014/main" id="{8CA580F8-3EF6-501F-75A7-32E163DF0B8B}"/>
              </a:ext>
            </a:extLst>
          </p:cNvPr>
          <p:cNvSpPr/>
          <p:nvPr/>
        </p:nvSpPr>
        <p:spPr>
          <a:xfrm>
            <a:off x="3756000" y="4500282"/>
            <a:ext cx="1197864" cy="3749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09984347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b32df23-4916-48f4-a56e-809ab3c7f628}" enabled="1" method="Standard" siteId="{b637e391-2c95-40cc-bc29-99bcff6cf683}" contentBits="0" removed="0"/>
</clbl:labelList>
</file>

<file path=docProps/app.xml><?xml version="1.0" encoding="utf-8"?>
<Properties xmlns="http://schemas.openxmlformats.org/officeDocument/2006/extended-properties" xmlns:vt="http://schemas.openxmlformats.org/officeDocument/2006/docPropsVTypes">
  <Template>Retrospect</Template>
  <TotalTime>1019</TotalTime>
  <Words>2164</Words>
  <Application>Microsoft Office PowerPoint</Application>
  <PresentationFormat>Widescreen</PresentationFormat>
  <Paragraphs>229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Arial</vt:lpstr>
      <vt:lpstr>Calibri</vt:lpstr>
      <vt:lpstr>Calibri Light</vt:lpstr>
      <vt:lpstr>Wingdings</vt:lpstr>
      <vt:lpstr>Retrospect</vt:lpstr>
      <vt:lpstr>KURZ ZÁKLADOV JAZYKA SQL</vt:lpstr>
      <vt:lpstr>ÚVOD DO DATABÁZ (1)</vt:lpstr>
      <vt:lpstr>ÚVOD DO DATABÁZ (2)</vt:lpstr>
      <vt:lpstr>ÚVOD DO DATABÁZ (3) </vt:lpstr>
      <vt:lpstr>ÚVOD DO DATABÁZ (4) – REL. DATABÁZA</vt:lpstr>
      <vt:lpstr>ÚVOD DO DATABÁZ (5) – REL. DATABÁZA</vt:lpstr>
      <vt:lpstr>ČLENENIE JAZYKA SQL PODĽA OPERÁCII</vt:lpstr>
      <vt:lpstr>PREČO SA NAUČIŤ SQL?</vt:lpstr>
      <vt:lpstr>V ČOM SA BUDEME UČIŤ SQL? </vt:lpstr>
      <vt:lpstr>HR_SCHEMA</vt:lpstr>
      <vt:lpstr>PRVÉ SQL DOPYTY</vt:lpstr>
      <vt:lpstr>OD NAJJEDNODUCHŠIEHO SELECTU AŽ PO ZLOŽITEJŠIE</vt:lpstr>
      <vt:lpstr>CVIČNÉ ZADANIA (1)</vt:lpstr>
      <vt:lpstr>CVIČNÉ ZADANIA (2)</vt:lpstr>
      <vt:lpstr>CVIČNÉ ZADANIA (3)</vt:lpstr>
      <vt:lpstr>CVIČNÉ ZADANIA (4)</vt:lpstr>
      <vt:lpstr>CVIČNÉ ZADANIA (5)</vt:lpstr>
      <vt:lpstr>VZŤAHY MEDZI TABUĽKAMI/ERD (1)</vt:lpstr>
      <vt:lpstr>VZŤAHY MEDZI TABUĽKAMI/ERD (2)</vt:lpstr>
      <vt:lpstr>CVIČNÉ ZADANIA (6)</vt:lpstr>
      <vt:lpstr>CVIČNÉ ZADANIA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Gulka Martin</cp:lastModifiedBy>
  <cp:revision>36</cp:revision>
  <dcterms:created xsi:type="dcterms:W3CDTF">2024-10-14T12:21:10Z</dcterms:created>
  <dcterms:modified xsi:type="dcterms:W3CDTF">2026-02-25T20:19:50Z</dcterms:modified>
</cp:coreProperties>
</file>