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2" r:id="rId6"/>
    <p:sldId id="261" r:id="rId7"/>
    <p:sldId id="263" r:id="rId8"/>
    <p:sldId id="264" r:id="rId9"/>
    <p:sldId id="265" r:id="rId10"/>
    <p:sldId id="266" r:id="rId11"/>
    <p:sldId id="267" r:id="rId12"/>
    <p:sldId id="268" r:id="rId13"/>
    <p:sldId id="269" r:id="rId14"/>
    <p:sldId id="270" r:id="rId15"/>
    <p:sldId id="272" r:id="rId16"/>
    <p:sldId id="273"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9" d="100"/>
          <a:sy n="79" d="100"/>
        </p:scale>
        <p:origin x="8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D1856C-5397-45EE-A451-56F706EC4616}" type="datetimeFigureOut">
              <a:rPr lang="sk-SK" smtClean="0"/>
              <a:t>9. 11. 2024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45D7B570-A0F1-40E9-9ABE-10204719C6B8}" type="slidenum">
              <a:rPr lang="sk-SK" smtClean="0"/>
              <a:t>‹#›</a:t>
            </a:fld>
            <a:endParaRPr lang="sk-SK"/>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856C-5397-45EE-A451-56F706EC4616}" type="datetimeFigureOut">
              <a:rPr lang="sk-SK" smtClean="0"/>
              <a:t>9. 11. 2024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45D7B570-A0F1-40E9-9ABE-10204719C6B8}" type="slidenum">
              <a:rPr lang="sk-SK" smtClean="0"/>
              <a:t>‹#›</a:t>
            </a:fld>
            <a:endParaRPr lang="sk-SK"/>
          </a:p>
        </p:txBody>
      </p:sp>
    </p:spTree>
    <p:extLst>
      <p:ext uri="{BB962C8B-B14F-4D97-AF65-F5344CB8AC3E}">
        <p14:creationId xmlns:p14="http://schemas.microsoft.com/office/powerpoint/2010/main" val="2513282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856C-5397-45EE-A451-56F706EC4616}" type="datetimeFigureOut">
              <a:rPr lang="sk-SK" smtClean="0"/>
              <a:t>9. 11. 2024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45D7B570-A0F1-40E9-9ABE-10204719C6B8}" type="slidenum">
              <a:rPr lang="sk-SK" smtClean="0"/>
              <a:t>‹#›</a:t>
            </a:fld>
            <a:endParaRPr lang="sk-SK"/>
          </a:p>
        </p:txBody>
      </p:sp>
    </p:spTree>
    <p:extLst>
      <p:ext uri="{BB962C8B-B14F-4D97-AF65-F5344CB8AC3E}">
        <p14:creationId xmlns:p14="http://schemas.microsoft.com/office/powerpoint/2010/main" val="674324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856C-5397-45EE-A451-56F706EC4616}" type="datetimeFigureOut">
              <a:rPr lang="sk-SK" smtClean="0"/>
              <a:t>9. 11. 2024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45D7B570-A0F1-40E9-9ABE-10204719C6B8}" type="slidenum">
              <a:rPr lang="sk-SK" smtClean="0"/>
              <a:t>‹#›</a:t>
            </a:fld>
            <a:endParaRPr lang="sk-SK"/>
          </a:p>
        </p:txBody>
      </p:sp>
    </p:spTree>
    <p:extLst>
      <p:ext uri="{BB962C8B-B14F-4D97-AF65-F5344CB8AC3E}">
        <p14:creationId xmlns:p14="http://schemas.microsoft.com/office/powerpoint/2010/main" val="986687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D1856C-5397-45EE-A451-56F706EC4616}" type="datetimeFigureOut">
              <a:rPr lang="sk-SK" smtClean="0"/>
              <a:t>9. 11. 2024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45D7B570-A0F1-40E9-9ABE-10204719C6B8}" type="slidenum">
              <a:rPr lang="sk-SK" smtClean="0"/>
              <a:t>‹#›</a:t>
            </a:fld>
            <a:endParaRPr lang="sk-SK"/>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017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D1856C-5397-45EE-A451-56F706EC4616}" type="datetimeFigureOut">
              <a:rPr lang="sk-SK" smtClean="0"/>
              <a:t>9. 11. 2024</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45D7B570-A0F1-40E9-9ABE-10204719C6B8}" type="slidenum">
              <a:rPr lang="sk-SK" smtClean="0"/>
              <a:t>‹#›</a:t>
            </a:fld>
            <a:endParaRPr lang="sk-SK"/>
          </a:p>
        </p:txBody>
      </p:sp>
    </p:spTree>
    <p:extLst>
      <p:ext uri="{BB962C8B-B14F-4D97-AF65-F5344CB8AC3E}">
        <p14:creationId xmlns:p14="http://schemas.microsoft.com/office/powerpoint/2010/main" val="2111834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D1856C-5397-45EE-A451-56F706EC4616}" type="datetimeFigureOut">
              <a:rPr lang="sk-SK" smtClean="0"/>
              <a:t>9. 11. 2024</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45D7B570-A0F1-40E9-9ABE-10204719C6B8}" type="slidenum">
              <a:rPr lang="sk-SK" smtClean="0"/>
              <a:t>‹#›</a:t>
            </a:fld>
            <a:endParaRPr lang="sk-SK"/>
          </a:p>
        </p:txBody>
      </p:sp>
    </p:spTree>
    <p:extLst>
      <p:ext uri="{BB962C8B-B14F-4D97-AF65-F5344CB8AC3E}">
        <p14:creationId xmlns:p14="http://schemas.microsoft.com/office/powerpoint/2010/main" val="3640250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D1856C-5397-45EE-A451-56F706EC4616}" type="datetimeFigureOut">
              <a:rPr lang="sk-SK" smtClean="0"/>
              <a:t>9. 11. 2024</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45D7B570-A0F1-40E9-9ABE-10204719C6B8}" type="slidenum">
              <a:rPr lang="sk-SK" smtClean="0"/>
              <a:t>‹#›</a:t>
            </a:fld>
            <a:endParaRPr lang="sk-SK"/>
          </a:p>
        </p:txBody>
      </p:sp>
    </p:spTree>
    <p:extLst>
      <p:ext uri="{BB962C8B-B14F-4D97-AF65-F5344CB8AC3E}">
        <p14:creationId xmlns:p14="http://schemas.microsoft.com/office/powerpoint/2010/main" val="868622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7D1856C-5397-45EE-A451-56F706EC4616}" type="datetimeFigureOut">
              <a:rPr lang="sk-SK" smtClean="0"/>
              <a:t>9. 11. 2024</a:t>
            </a:fld>
            <a:endParaRPr lang="sk-SK"/>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sk-SK"/>
          </a:p>
        </p:txBody>
      </p:sp>
      <p:sp>
        <p:nvSpPr>
          <p:cNvPr id="9" name="Slide Number Placeholder 8"/>
          <p:cNvSpPr>
            <a:spLocks noGrp="1"/>
          </p:cNvSpPr>
          <p:nvPr>
            <p:ph type="sldNum" sz="quarter" idx="12"/>
          </p:nvPr>
        </p:nvSpPr>
        <p:spPr/>
        <p:txBody>
          <a:bodyPr/>
          <a:lstStyle/>
          <a:p>
            <a:fld id="{45D7B570-A0F1-40E9-9ABE-10204719C6B8}" type="slidenum">
              <a:rPr lang="sk-SK" smtClean="0"/>
              <a:t>‹#›</a:t>
            </a:fld>
            <a:endParaRPr lang="sk-SK"/>
          </a:p>
        </p:txBody>
      </p:sp>
    </p:spTree>
    <p:extLst>
      <p:ext uri="{BB962C8B-B14F-4D97-AF65-F5344CB8AC3E}">
        <p14:creationId xmlns:p14="http://schemas.microsoft.com/office/powerpoint/2010/main" val="3948208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7D1856C-5397-45EE-A451-56F706EC4616}" type="datetimeFigureOut">
              <a:rPr lang="sk-SK" smtClean="0"/>
              <a:t>9. 11. 2024</a:t>
            </a:fld>
            <a:endParaRPr lang="sk-SK"/>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sk-SK"/>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5D7B570-A0F1-40E9-9ABE-10204719C6B8}" type="slidenum">
              <a:rPr lang="sk-SK" smtClean="0"/>
              <a:t>‹#›</a:t>
            </a:fld>
            <a:endParaRPr lang="sk-SK"/>
          </a:p>
        </p:txBody>
      </p:sp>
    </p:spTree>
    <p:extLst>
      <p:ext uri="{BB962C8B-B14F-4D97-AF65-F5344CB8AC3E}">
        <p14:creationId xmlns:p14="http://schemas.microsoft.com/office/powerpoint/2010/main" val="237747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D1856C-5397-45EE-A451-56F706EC4616}" type="datetimeFigureOut">
              <a:rPr lang="sk-SK" smtClean="0"/>
              <a:t>9. 11. 2024</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45D7B570-A0F1-40E9-9ABE-10204719C6B8}" type="slidenum">
              <a:rPr lang="sk-SK" smtClean="0"/>
              <a:t>‹#›</a:t>
            </a:fld>
            <a:endParaRPr lang="sk-SK"/>
          </a:p>
        </p:txBody>
      </p:sp>
    </p:spTree>
    <p:extLst>
      <p:ext uri="{BB962C8B-B14F-4D97-AF65-F5344CB8AC3E}">
        <p14:creationId xmlns:p14="http://schemas.microsoft.com/office/powerpoint/2010/main" val="174093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7D1856C-5397-45EE-A451-56F706EC4616}" type="datetimeFigureOut">
              <a:rPr lang="sk-SK" smtClean="0"/>
              <a:t>9. 11. 2024</a:t>
            </a:fld>
            <a:endParaRPr lang="sk-SK"/>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sk-SK"/>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5D7B570-A0F1-40E9-9ABE-10204719C6B8}" type="slidenum">
              <a:rPr lang="sk-SK" smtClean="0"/>
              <a:t>‹#›</a:t>
            </a:fld>
            <a:endParaRPr lang="sk-SK"/>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652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80675-B82F-EF34-0DA0-3A9B56EB27C5}"/>
              </a:ext>
            </a:extLst>
          </p:cNvPr>
          <p:cNvSpPr>
            <a:spLocks noGrp="1"/>
          </p:cNvSpPr>
          <p:nvPr>
            <p:ph type="ctrTitle"/>
          </p:nvPr>
        </p:nvSpPr>
        <p:spPr/>
        <p:txBody>
          <a:bodyPr>
            <a:normAutofit/>
          </a:bodyPr>
          <a:lstStyle/>
          <a:p>
            <a:pPr algn="ctr"/>
            <a:r>
              <a:rPr lang="sk-SK" sz="7200" b="1" dirty="0">
                <a:solidFill>
                  <a:schemeClr val="accent1"/>
                </a:solidFill>
              </a:rPr>
              <a:t>MACROECONOMIC MODEL</a:t>
            </a:r>
            <a:r>
              <a:rPr lang="en-US" sz="7200" b="1" dirty="0">
                <a:solidFill>
                  <a:schemeClr val="accent1"/>
                </a:solidFill>
              </a:rPr>
              <a:t> DEVELOPMENT</a:t>
            </a:r>
            <a:endParaRPr lang="sk-SK" sz="7200" b="1" dirty="0">
              <a:solidFill>
                <a:schemeClr val="accent1"/>
              </a:solidFill>
            </a:endParaRPr>
          </a:p>
        </p:txBody>
      </p:sp>
      <p:sp>
        <p:nvSpPr>
          <p:cNvPr id="3" name="Subtitle 2">
            <a:extLst>
              <a:ext uri="{FF2B5EF4-FFF2-40B4-BE49-F238E27FC236}">
                <a16:creationId xmlns:a16="http://schemas.microsoft.com/office/drawing/2014/main" id="{117F7B4D-E8EC-7AE5-A52F-BC8FCE713B68}"/>
              </a:ext>
            </a:extLst>
          </p:cNvPr>
          <p:cNvSpPr>
            <a:spLocks noGrp="1"/>
          </p:cNvSpPr>
          <p:nvPr>
            <p:ph type="subTitle" idx="1"/>
          </p:nvPr>
        </p:nvSpPr>
        <p:spPr/>
        <p:txBody>
          <a:bodyPr/>
          <a:lstStyle/>
          <a:p>
            <a:endParaRPr lang="sk-SK" dirty="0"/>
          </a:p>
          <a:p>
            <a:r>
              <a:rPr lang="en-US" b="1" dirty="0">
                <a:solidFill>
                  <a:schemeClr val="tx1"/>
                </a:solidFill>
              </a:rPr>
              <a:t>Prepared by: Martin Gulka</a:t>
            </a:r>
          </a:p>
        </p:txBody>
      </p:sp>
    </p:spTree>
    <p:extLst>
      <p:ext uri="{BB962C8B-B14F-4D97-AF65-F5344CB8AC3E}">
        <p14:creationId xmlns:p14="http://schemas.microsoft.com/office/powerpoint/2010/main" val="3834672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C2B2F-B58E-B1AE-92AA-A06801EEA73F}"/>
              </a:ext>
            </a:extLst>
          </p:cNvPr>
          <p:cNvSpPr>
            <a:spLocks noGrp="1"/>
          </p:cNvSpPr>
          <p:nvPr>
            <p:ph type="title"/>
          </p:nvPr>
        </p:nvSpPr>
        <p:spPr/>
        <p:txBody>
          <a:bodyPr>
            <a:normAutofit/>
          </a:bodyPr>
          <a:lstStyle/>
          <a:p>
            <a:r>
              <a:rPr lang="sk-SK" sz="4000" b="1" dirty="0">
                <a:solidFill>
                  <a:schemeClr val="accent1"/>
                </a:solidFill>
              </a:rPr>
              <a:t>DATA QUALITY CONTROLS + TRANSFORMATIONS</a:t>
            </a:r>
          </a:p>
        </p:txBody>
      </p:sp>
      <p:sp>
        <p:nvSpPr>
          <p:cNvPr id="3" name="Content Placeholder 2">
            <a:extLst>
              <a:ext uri="{FF2B5EF4-FFF2-40B4-BE49-F238E27FC236}">
                <a16:creationId xmlns:a16="http://schemas.microsoft.com/office/drawing/2014/main" id="{81B11861-4E07-D758-74A1-008F8BA82E6D}"/>
              </a:ext>
            </a:extLst>
          </p:cNvPr>
          <p:cNvSpPr>
            <a:spLocks noGrp="1"/>
          </p:cNvSpPr>
          <p:nvPr>
            <p:ph idx="1"/>
          </p:nvPr>
        </p:nvSpPr>
        <p:spPr>
          <a:xfrm>
            <a:off x="620624" y="1826278"/>
            <a:ext cx="10535056" cy="4477245"/>
          </a:xfrm>
        </p:spPr>
        <p:txBody>
          <a:bodyPr>
            <a:normAutofit/>
          </a:bodyPr>
          <a:lstStyle/>
          <a:p>
            <a:pPr marL="0" indent="0" algn="just">
              <a:buNone/>
            </a:pPr>
            <a:endParaRPr lang="sk-SK" sz="2800" dirty="0">
              <a:solidFill>
                <a:schemeClr val="tx1"/>
              </a:solidFill>
            </a:endParaRPr>
          </a:p>
          <a:p>
            <a:pPr algn="just">
              <a:buFont typeface="Arial" panose="020B0604020202020204" pitchFamily="34" charset="0"/>
              <a:buChar char="•"/>
            </a:pPr>
            <a:r>
              <a:rPr lang="en-US" sz="2400" dirty="0">
                <a:solidFill>
                  <a:schemeClr val="tx1"/>
                </a:solidFill>
              </a:rPr>
              <a:t> Since the range of data is not extensive, the data quality controls are quite simple</a:t>
            </a:r>
          </a:p>
          <a:p>
            <a:pPr marL="0" indent="0" algn="just">
              <a:buNone/>
            </a:pPr>
            <a:endParaRPr lang="en-US" sz="2400" dirty="0">
              <a:solidFill>
                <a:schemeClr val="tx1"/>
              </a:solidFill>
            </a:endParaRPr>
          </a:p>
          <a:p>
            <a:pPr algn="just">
              <a:buFont typeface="Arial" panose="020B0604020202020204" pitchFamily="34" charset="0"/>
              <a:buChar char="•"/>
            </a:pPr>
            <a:r>
              <a:rPr lang="en-US" sz="2400" dirty="0">
                <a:solidFill>
                  <a:schemeClr val="tx1"/>
                </a:solidFill>
              </a:rPr>
              <a:t> Wherever possible, </a:t>
            </a:r>
            <a:r>
              <a:rPr lang="en-US" sz="2400" dirty="0">
                <a:solidFill>
                  <a:schemeClr val="accent1"/>
                </a:solidFill>
              </a:rPr>
              <a:t>the (natural) logarithmic  transformation </a:t>
            </a:r>
            <a:r>
              <a:rPr lang="en-US" sz="2400" dirty="0">
                <a:solidFill>
                  <a:schemeClr val="tx1"/>
                </a:solidFill>
              </a:rPr>
              <a:t>is generally recommended</a:t>
            </a:r>
            <a:r>
              <a:rPr lang="sk-SK" sz="2400" dirty="0">
                <a:solidFill>
                  <a:schemeClr val="tx1"/>
                </a:solidFill>
              </a:rPr>
              <a:t>*:</a:t>
            </a:r>
            <a:endParaRPr lang="en-US" sz="2400" dirty="0">
              <a:solidFill>
                <a:schemeClr val="tx1"/>
              </a:solidFill>
            </a:endParaRPr>
          </a:p>
          <a:p>
            <a:pPr lvl="1" algn="just">
              <a:spcBef>
                <a:spcPts val="1200"/>
              </a:spcBef>
              <a:spcAft>
                <a:spcPts val="1200"/>
              </a:spcAft>
              <a:buFont typeface="Wingdings" panose="05000000000000000000" pitchFamily="2" charset="2"/>
              <a:buChar char="Ø"/>
            </a:pPr>
            <a:r>
              <a:rPr lang="en-US" sz="2000" dirty="0">
                <a:solidFill>
                  <a:schemeClr val="tx1"/>
                </a:solidFill>
              </a:rPr>
              <a:t> The log transformation </a:t>
            </a:r>
            <a:r>
              <a:rPr lang="en-US" sz="2000" u="sng" dirty="0">
                <a:solidFill>
                  <a:schemeClr val="tx1"/>
                </a:solidFill>
              </a:rPr>
              <a:t>cannot be</a:t>
            </a:r>
            <a:r>
              <a:rPr lang="en-US" sz="2000" dirty="0">
                <a:solidFill>
                  <a:schemeClr val="tx1"/>
                </a:solidFill>
              </a:rPr>
              <a:t> applied to the variables expressed as growth rates</a:t>
            </a:r>
          </a:p>
          <a:p>
            <a:pPr lvl="1" algn="just">
              <a:spcBef>
                <a:spcPts val="1200"/>
              </a:spcBef>
              <a:spcAft>
                <a:spcPts val="1200"/>
              </a:spcAft>
              <a:buFont typeface="Wingdings" panose="05000000000000000000" pitchFamily="2" charset="2"/>
              <a:buChar char="Ø"/>
            </a:pPr>
            <a:r>
              <a:rPr lang="en-US" sz="2000" dirty="0">
                <a:solidFill>
                  <a:schemeClr val="tx1"/>
                </a:solidFill>
              </a:rPr>
              <a:t> The transformation of the variables should take into account what could be their future behavior (e.g., interest rates can be negative and log transformation could not be appropriate)</a:t>
            </a:r>
          </a:p>
          <a:p>
            <a:pPr marL="0" indent="0" algn="just">
              <a:buNone/>
            </a:pPr>
            <a:endParaRPr lang="en-US" sz="2400" dirty="0">
              <a:solidFill>
                <a:schemeClr val="tx1"/>
              </a:solidFill>
            </a:endParaRPr>
          </a:p>
          <a:p>
            <a:pPr algn="just">
              <a:buFont typeface="Arial" panose="020B0604020202020204" pitchFamily="34" charset="0"/>
              <a:buChar char="•"/>
            </a:pPr>
            <a:endParaRPr lang="en-US" sz="2400" dirty="0">
              <a:solidFill>
                <a:schemeClr val="tx1"/>
              </a:solidFill>
            </a:endParaRPr>
          </a:p>
          <a:p>
            <a:pPr algn="just">
              <a:buFont typeface="Arial" panose="020B0604020202020204" pitchFamily="34" charset="0"/>
              <a:buChar char="•"/>
            </a:pPr>
            <a:endParaRPr lang="en-US" sz="2800" dirty="0"/>
          </a:p>
          <a:p>
            <a:pPr marL="0" indent="0" algn="just">
              <a:buNone/>
            </a:pPr>
            <a:endParaRPr lang="en-US" sz="2800" dirty="0"/>
          </a:p>
          <a:p>
            <a:pPr marL="0" indent="0" algn="just">
              <a:buNone/>
            </a:pPr>
            <a:endParaRPr lang="en-US" sz="4000" dirty="0"/>
          </a:p>
        </p:txBody>
      </p:sp>
      <p:sp>
        <p:nvSpPr>
          <p:cNvPr id="6" name="TextBox 5">
            <a:extLst>
              <a:ext uri="{FF2B5EF4-FFF2-40B4-BE49-F238E27FC236}">
                <a16:creationId xmlns:a16="http://schemas.microsoft.com/office/drawing/2014/main" id="{0B02FD5B-126E-9127-AA4F-0F1A46D044A5}"/>
              </a:ext>
            </a:extLst>
          </p:cNvPr>
          <p:cNvSpPr txBox="1"/>
          <p:nvPr/>
        </p:nvSpPr>
        <p:spPr>
          <a:xfrm>
            <a:off x="617709" y="5841460"/>
            <a:ext cx="11427486" cy="276999"/>
          </a:xfrm>
          <a:prstGeom prst="rect">
            <a:avLst/>
          </a:prstGeom>
          <a:noFill/>
        </p:spPr>
        <p:txBody>
          <a:bodyPr wrap="square" rtlCol="0">
            <a:spAutoFit/>
          </a:bodyPr>
          <a:lstStyle/>
          <a:p>
            <a:r>
              <a:rPr lang="en-US" sz="1200" dirty="0"/>
              <a:t>* The advantages are removing non-linearity, log differences are approximations of the percentual differences, scale independence</a:t>
            </a:r>
            <a:r>
              <a:rPr lang="sk-SK" sz="1200" dirty="0"/>
              <a:t>, ...</a:t>
            </a:r>
            <a:r>
              <a:rPr lang="en-US" sz="1200" dirty="0"/>
              <a:t> </a:t>
            </a:r>
          </a:p>
        </p:txBody>
      </p:sp>
    </p:spTree>
    <p:extLst>
      <p:ext uri="{BB962C8B-B14F-4D97-AF65-F5344CB8AC3E}">
        <p14:creationId xmlns:p14="http://schemas.microsoft.com/office/powerpoint/2010/main" val="1848761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C2B2F-B58E-B1AE-92AA-A06801EEA73F}"/>
              </a:ext>
            </a:extLst>
          </p:cNvPr>
          <p:cNvSpPr>
            <a:spLocks noGrp="1"/>
          </p:cNvSpPr>
          <p:nvPr>
            <p:ph type="title"/>
          </p:nvPr>
        </p:nvSpPr>
        <p:spPr/>
        <p:txBody>
          <a:bodyPr>
            <a:normAutofit/>
          </a:bodyPr>
          <a:lstStyle/>
          <a:p>
            <a:r>
              <a:rPr lang="sk-SK" sz="4000" b="1" dirty="0">
                <a:solidFill>
                  <a:schemeClr val="accent1"/>
                </a:solidFill>
              </a:rPr>
              <a:t>STATIONARITY OF TIME SERIES</a:t>
            </a:r>
          </a:p>
        </p:txBody>
      </p:sp>
      <p:sp>
        <p:nvSpPr>
          <p:cNvPr id="3" name="Content Placeholder 2">
            <a:extLst>
              <a:ext uri="{FF2B5EF4-FFF2-40B4-BE49-F238E27FC236}">
                <a16:creationId xmlns:a16="http://schemas.microsoft.com/office/drawing/2014/main" id="{81B11861-4E07-D758-74A1-008F8BA82E6D}"/>
              </a:ext>
            </a:extLst>
          </p:cNvPr>
          <p:cNvSpPr>
            <a:spLocks noGrp="1"/>
          </p:cNvSpPr>
          <p:nvPr>
            <p:ph idx="1"/>
          </p:nvPr>
        </p:nvSpPr>
        <p:spPr>
          <a:xfrm>
            <a:off x="1097280" y="1845733"/>
            <a:ext cx="10058400" cy="4477245"/>
          </a:xfrm>
        </p:spPr>
        <p:txBody>
          <a:bodyPr>
            <a:normAutofit/>
          </a:bodyPr>
          <a:lstStyle/>
          <a:p>
            <a:pPr algn="just">
              <a:buFont typeface="Arial" panose="020B0604020202020204" pitchFamily="34" charset="0"/>
              <a:buChar char="•"/>
            </a:pPr>
            <a:r>
              <a:rPr lang="en-US" dirty="0">
                <a:solidFill>
                  <a:schemeClr val="tx1"/>
                </a:solidFill>
              </a:rPr>
              <a:t> Is the model specification </a:t>
            </a:r>
            <a:r>
              <a:rPr lang="en-US" dirty="0">
                <a:solidFill>
                  <a:schemeClr val="accent1"/>
                </a:solidFill>
              </a:rPr>
              <a:t>DR = </a:t>
            </a:r>
            <a:r>
              <a:rPr lang="sk-SK" dirty="0">
                <a:solidFill>
                  <a:schemeClr val="accent1"/>
                </a:solidFill>
              </a:rPr>
              <a:t>b1*</a:t>
            </a:r>
            <a:r>
              <a:rPr lang="en-US" dirty="0">
                <a:solidFill>
                  <a:schemeClr val="accent1"/>
                </a:solidFill>
              </a:rPr>
              <a:t>Unemployment</a:t>
            </a:r>
            <a:r>
              <a:rPr lang="sk-SK" dirty="0">
                <a:solidFill>
                  <a:schemeClr val="accent1"/>
                </a:solidFill>
              </a:rPr>
              <a:t>_</a:t>
            </a:r>
            <a:r>
              <a:rPr lang="en-US" dirty="0">
                <a:solidFill>
                  <a:schemeClr val="accent1"/>
                </a:solidFill>
              </a:rPr>
              <a:t>rate</a:t>
            </a:r>
            <a:r>
              <a:rPr lang="en-US" dirty="0">
                <a:solidFill>
                  <a:schemeClr val="tx1"/>
                </a:solidFill>
              </a:rPr>
              <a:t> correct?</a:t>
            </a:r>
          </a:p>
          <a:p>
            <a:pPr algn="just">
              <a:buFont typeface="Arial" panose="020B0604020202020204" pitchFamily="34" charset="0"/>
              <a:buChar char="•"/>
            </a:pPr>
            <a:r>
              <a:rPr lang="en-US" dirty="0">
                <a:solidFill>
                  <a:schemeClr val="tx1"/>
                </a:solidFill>
              </a:rPr>
              <a:t> Both time series are non-stationary – is this a </a:t>
            </a:r>
            <a:r>
              <a:rPr lang="en-US" dirty="0">
                <a:solidFill>
                  <a:schemeClr val="accent1"/>
                </a:solidFill>
              </a:rPr>
              <a:t>spurious regression</a:t>
            </a:r>
            <a:r>
              <a:rPr lang="en-US" dirty="0">
                <a:solidFill>
                  <a:schemeClr val="tx1"/>
                </a:solidFill>
              </a:rPr>
              <a:t>? </a:t>
            </a:r>
          </a:p>
          <a:p>
            <a:pPr algn="just">
              <a:buFont typeface="Arial" panose="020B0604020202020204" pitchFamily="34" charset="0"/>
              <a:buChar char="•"/>
            </a:pPr>
            <a:r>
              <a:rPr lang="en-US" dirty="0">
                <a:solidFill>
                  <a:schemeClr val="tx1"/>
                </a:solidFill>
              </a:rPr>
              <a:t> </a:t>
            </a:r>
            <a:r>
              <a:rPr lang="en-US" dirty="0">
                <a:solidFill>
                  <a:schemeClr val="accent1"/>
                </a:solidFill>
              </a:rPr>
              <a:t>Stationarity</a:t>
            </a:r>
            <a:r>
              <a:rPr lang="en-US" dirty="0">
                <a:solidFill>
                  <a:schemeClr val="tx1"/>
                </a:solidFill>
              </a:rPr>
              <a:t> in the model’s variables (both dependent and independent) </a:t>
            </a:r>
            <a:r>
              <a:rPr lang="en-US" dirty="0">
                <a:solidFill>
                  <a:schemeClr val="accent1"/>
                </a:solidFill>
              </a:rPr>
              <a:t>is a necessary condition </a:t>
            </a:r>
            <a:r>
              <a:rPr lang="en-US" dirty="0">
                <a:solidFill>
                  <a:schemeClr val="tx1"/>
                </a:solidFill>
              </a:rPr>
              <a:t>for least squares to produce consistent estimators</a:t>
            </a:r>
          </a:p>
          <a:p>
            <a:pPr algn="just">
              <a:buFont typeface="Arial" panose="020B0604020202020204" pitchFamily="34" charset="0"/>
              <a:buChar char="•"/>
            </a:pPr>
            <a:r>
              <a:rPr lang="en-US" dirty="0">
                <a:solidFill>
                  <a:schemeClr val="tx1"/>
                </a:solidFill>
              </a:rPr>
              <a:t> The </a:t>
            </a:r>
            <a:r>
              <a:rPr lang="en-US" dirty="0">
                <a:solidFill>
                  <a:schemeClr val="accent1"/>
                </a:solidFill>
              </a:rPr>
              <a:t>Dickey-Fuller test </a:t>
            </a:r>
            <a:r>
              <a:rPr lang="en-US" dirty="0">
                <a:solidFill>
                  <a:schemeClr val="tx1"/>
                </a:solidFill>
              </a:rPr>
              <a:t>is used to test null hypothesis that a time series process has a unit root</a:t>
            </a:r>
          </a:p>
          <a:p>
            <a:pPr marL="0" indent="0" algn="just">
              <a:buNone/>
            </a:pPr>
            <a:endParaRPr lang="en-US" dirty="0"/>
          </a:p>
          <a:p>
            <a:pPr algn="just">
              <a:buFont typeface="Arial" panose="020B0604020202020204" pitchFamily="34" charset="0"/>
              <a:buChar char="•"/>
            </a:pPr>
            <a:endParaRPr lang="en-US" dirty="0"/>
          </a:p>
          <a:p>
            <a:pPr algn="just">
              <a:buFont typeface="Arial" panose="020B0604020202020204" pitchFamily="34" charset="0"/>
              <a:buChar char="•"/>
            </a:pPr>
            <a:endParaRPr lang="en-US" dirty="0"/>
          </a:p>
          <a:p>
            <a:pPr algn="just">
              <a:buFont typeface="Arial" panose="020B0604020202020204" pitchFamily="34" charset="0"/>
              <a:buChar char="•"/>
            </a:pPr>
            <a:endParaRPr lang="en-US" dirty="0"/>
          </a:p>
          <a:p>
            <a:pPr algn="just">
              <a:buFont typeface="Arial" panose="020B0604020202020204" pitchFamily="34" charset="0"/>
              <a:buChar char="•"/>
            </a:pPr>
            <a:r>
              <a:rPr lang="en-US" dirty="0"/>
              <a:t> </a:t>
            </a:r>
            <a:r>
              <a:rPr lang="en-US" u="sng" dirty="0"/>
              <a:t>In case of non-stationarity, we perform a </a:t>
            </a:r>
            <a:r>
              <a:rPr lang="en-US" u="sng" dirty="0">
                <a:solidFill>
                  <a:schemeClr val="accent1"/>
                </a:solidFill>
              </a:rPr>
              <a:t>first-difference transformation </a:t>
            </a:r>
          </a:p>
          <a:p>
            <a:pPr marL="0" indent="0" algn="just">
              <a:buNone/>
            </a:pPr>
            <a:endParaRPr lang="en-US" sz="2800" dirty="0"/>
          </a:p>
          <a:p>
            <a:pPr marL="0" indent="0" algn="just">
              <a:buNone/>
            </a:pPr>
            <a:endParaRPr lang="en-US" sz="4000" dirty="0"/>
          </a:p>
        </p:txBody>
      </p:sp>
      <p:pic>
        <p:nvPicPr>
          <p:cNvPr id="6" name="Picture 5">
            <a:extLst>
              <a:ext uri="{FF2B5EF4-FFF2-40B4-BE49-F238E27FC236}">
                <a16:creationId xmlns:a16="http://schemas.microsoft.com/office/drawing/2014/main" id="{55A7111B-A6D3-2F3C-E69C-01D70ED02C22}"/>
              </a:ext>
            </a:extLst>
          </p:cNvPr>
          <p:cNvPicPr>
            <a:picLocks noChangeAspect="1"/>
          </p:cNvPicPr>
          <p:nvPr/>
        </p:nvPicPr>
        <p:blipFill>
          <a:blip r:embed="rId2"/>
          <a:stretch>
            <a:fillRect/>
          </a:stretch>
        </p:blipFill>
        <p:spPr>
          <a:xfrm>
            <a:off x="1971740" y="3871609"/>
            <a:ext cx="4010148" cy="1797406"/>
          </a:xfrm>
          <a:prstGeom prst="rect">
            <a:avLst/>
          </a:prstGeom>
        </p:spPr>
      </p:pic>
      <p:pic>
        <p:nvPicPr>
          <p:cNvPr id="8" name="Picture 7">
            <a:extLst>
              <a:ext uri="{FF2B5EF4-FFF2-40B4-BE49-F238E27FC236}">
                <a16:creationId xmlns:a16="http://schemas.microsoft.com/office/drawing/2014/main" id="{7A200056-3E29-BAF8-D65E-77CC159CFB98}"/>
              </a:ext>
            </a:extLst>
          </p:cNvPr>
          <p:cNvPicPr>
            <a:picLocks noChangeAspect="1"/>
          </p:cNvPicPr>
          <p:nvPr/>
        </p:nvPicPr>
        <p:blipFill>
          <a:blip r:embed="rId3"/>
          <a:stretch>
            <a:fillRect/>
          </a:stretch>
        </p:blipFill>
        <p:spPr>
          <a:xfrm>
            <a:off x="6715812" y="3961707"/>
            <a:ext cx="3696216" cy="1267002"/>
          </a:xfrm>
          <a:prstGeom prst="rect">
            <a:avLst/>
          </a:prstGeom>
        </p:spPr>
      </p:pic>
      <p:sp>
        <p:nvSpPr>
          <p:cNvPr id="4" name="TextBox 3">
            <a:extLst>
              <a:ext uri="{FF2B5EF4-FFF2-40B4-BE49-F238E27FC236}">
                <a16:creationId xmlns:a16="http://schemas.microsoft.com/office/drawing/2014/main" id="{4FD246C3-ABB8-B8BB-3A81-C1E25A1E0D3B}"/>
              </a:ext>
            </a:extLst>
          </p:cNvPr>
          <p:cNvSpPr txBox="1"/>
          <p:nvPr/>
        </p:nvSpPr>
        <p:spPr>
          <a:xfrm>
            <a:off x="6096000" y="5337082"/>
            <a:ext cx="4555787" cy="276999"/>
          </a:xfrm>
          <a:prstGeom prst="rect">
            <a:avLst/>
          </a:prstGeom>
          <a:noFill/>
        </p:spPr>
        <p:txBody>
          <a:bodyPr wrap="square" rtlCol="0">
            <a:spAutoFit/>
          </a:bodyPr>
          <a:lstStyle/>
          <a:p>
            <a:r>
              <a:rPr lang="en-US" sz="1200" dirty="0">
                <a:solidFill>
                  <a:srgbClr val="FF0000"/>
                </a:solidFill>
              </a:rPr>
              <a:t>*Unit root process is also referred to as the random walk process.</a:t>
            </a:r>
            <a:endParaRPr lang="sk-SK" sz="1200" dirty="0">
              <a:solidFill>
                <a:srgbClr val="FF0000"/>
              </a:solidFill>
            </a:endParaRPr>
          </a:p>
        </p:txBody>
      </p:sp>
      <p:sp>
        <p:nvSpPr>
          <p:cNvPr id="5" name="TextBox 4">
            <a:extLst>
              <a:ext uri="{FF2B5EF4-FFF2-40B4-BE49-F238E27FC236}">
                <a16:creationId xmlns:a16="http://schemas.microsoft.com/office/drawing/2014/main" id="{B3EF0D1C-9AE6-C762-0AA9-894AAC53B0C6}"/>
              </a:ext>
            </a:extLst>
          </p:cNvPr>
          <p:cNvSpPr txBox="1"/>
          <p:nvPr/>
        </p:nvSpPr>
        <p:spPr>
          <a:xfrm>
            <a:off x="2495660" y="5514233"/>
            <a:ext cx="262647" cy="246221"/>
          </a:xfrm>
          <a:prstGeom prst="rect">
            <a:avLst/>
          </a:prstGeom>
          <a:noFill/>
        </p:spPr>
        <p:txBody>
          <a:bodyPr wrap="square" rtlCol="0">
            <a:spAutoFit/>
          </a:bodyPr>
          <a:lstStyle/>
          <a:p>
            <a:r>
              <a:rPr lang="en-US" sz="1000" dirty="0">
                <a:solidFill>
                  <a:srgbClr val="FF0000"/>
                </a:solidFill>
              </a:rPr>
              <a:t>*</a:t>
            </a:r>
            <a:endParaRPr lang="sk-SK" sz="1000" dirty="0">
              <a:solidFill>
                <a:srgbClr val="FF0000"/>
              </a:solidFill>
            </a:endParaRPr>
          </a:p>
        </p:txBody>
      </p:sp>
    </p:spTree>
    <p:extLst>
      <p:ext uri="{BB962C8B-B14F-4D97-AF65-F5344CB8AC3E}">
        <p14:creationId xmlns:p14="http://schemas.microsoft.com/office/powerpoint/2010/main" val="4276269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C2B2F-B58E-B1AE-92AA-A06801EEA73F}"/>
              </a:ext>
            </a:extLst>
          </p:cNvPr>
          <p:cNvSpPr>
            <a:spLocks noGrp="1"/>
          </p:cNvSpPr>
          <p:nvPr>
            <p:ph type="title"/>
          </p:nvPr>
        </p:nvSpPr>
        <p:spPr/>
        <p:txBody>
          <a:bodyPr>
            <a:normAutofit/>
          </a:bodyPr>
          <a:lstStyle/>
          <a:p>
            <a:r>
              <a:rPr lang="en-US" sz="4000" b="1" dirty="0">
                <a:solidFill>
                  <a:schemeClr val="accent1"/>
                </a:solidFill>
              </a:rPr>
              <a:t>UNIVARIATE ANALYSIS</a:t>
            </a:r>
            <a:endParaRPr lang="sk-SK" sz="4000" b="1" dirty="0">
              <a:solidFill>
                <a:schemeClr val="accent1"/>
              </a:solidFill>
            </a:endParaRPr>
          </a:p>
        </p:txBody>
      </p:sp>
      <p:sp>
        <p:nvSpPr>
          <p:cNvPr id="3" name="Content Placeholder 2">
            <a:extLst>
              <a:ext uri="{FF2B5EF4-FFF2-40B4-BE49-F238E27FC236}">
                <a16:creationId xmlns:a16="http://schemas.microsoft.com/office/drawing/2014/main" id="{81B11861-4E07-D758-74A1-008F8BA82E6D}"/>
              </a:ext>
            </a:extLst>
          </p:cNvPr>
          <p:cNvSpPr>
            <a:spLocks noGrp="1"/>
          </p:cNvSpPr>
          <p:nvPr>
            <p:ph idx="1"/>
          </p:nvPr>
        </p:nvSpPr>
        <p:spPr>
          <a:xfrm>
            <a:off x="1097280" y="1845733"/>
            <a:ext cx="10058400" cy="4477245"/>
          </a:xfrm>
        </p:spPr>
        <p:txBody>
          <a:bodyPr>
            <a:normAutofit/>
          </a:bodyPr>
          <a:lstStyle/>
          <a:p>
            <a:pPr algn="just">
              <a:buFont typeface="Arial" panose="020B0604020202020204" pitchFamily="34" charset="0"/>
              <a:buChar char="•"/>
            </a:pPr>
            <a:r>
              <a:rPr lang="en-US" sz="2800" dirty="0">
                <a:solidFill>
                  <a:schemeClr val="tx1"/>
                </a:solidFill>
              </a:rPr>
              <a:t> </a:t>
            </a:r>
            <a:r>
              <a:rPr lang="en-US" dirty="0">
                <a:solidFill>
                  <a:schemeClr val="tx1"/>
                </a:solidFill>
              </a:rPr>
              <a:t>Before the Univariate analysis, we have to:</a:t>
            </a:r>
          </a:p>
          <a:p>
            <a:pPr lvl="1" algn="just">
              <a:buFont typeface="Wingdings" panose="05000000000000000000" pitchFamily="2" charset="2"/>
              <a:buChar char="Ø"/>
            </a:pPr>
            <a:r>
              <a:rPr lang="en-US" sz="2000" dirty="0">
                <a:solidFill>
                  <a:schemeClr val="tx1"/>
                </a:solidFill>
              </a:rPr>
              <a:t> create </a:t>
            </a:r>
            <a:r>
              <a:rPr lang="en-US" sz="2000" dirty="0">
                <a:solidFill>
                  <a:schemeClr val="accent1"/>
                </a:solidFill>
              </a:rPr>
              <a:t>lagged variables </a:t>
            </a:r>
            <a:r>
              <a:rPr lang="en-US" sz="2000" dirty="0">
                <a:solidFill>
                  <a:schemeClr val="tx1"/>
                </a:solidFill>
              </a:rPr>
              <a:t>(max</a:t>
            </a:r>
            <a:r>
              <a:rPr lang="sk-SK" sz="2000" dirty="0">
                <a:solidFill>
                  <a:schemeClr val="tx1"/>
                </a:solidFill>
              </a:rPr>
              <a:t>.</a:t>
            </a:r>
            <a:r>
              <a:rPr lang="en-US" sz="2000" dirty="0">
                <a:solidFill>
                  <a:schemeClr val="tx1"/>
                </a:solidFill>
              </a:rPr>
              <a:t> 4 lags)</a:t>
            </a:r>
          </a:p>
          <a:p>
            <a:pPr lvl="1" algn="just">
              <a:buFont typeface="Wingdings" panose="05000000000000000000" pitchFamily="2" charset="2"/>
              <a:buChar char="Ø"/>
            </a:pPr>
            <a:r>
              <a:rPr lang="en-US" sz="2000" dirty="0">
                <a:solidFill>
                  <a:schemeClr val="tx1"/>
                </a:solidFill>
              </a:rPr>
              <a:t> identify variables </a:t>
            </a:r>
            <a:r>
              <a:rPr lang="en-US" sz="2000" dirty="0">
                <a:solidFill>
                  <a:schemeClr val="accent1"/>
                </a:solidFill>
              </a:rPr>
              <a:t>impacted by COVID-19 </a:t>
            </a:r>
            <a:r>
              <a:rPr lang="en-US" sz="2000" dirty="0">
                <a:solidFill>
                  <a:schemeClr val="tx1"/>
                </a:solidFill>
              </a:rPr>
              <a:t>(misalignment between macro factor and DR)</a:t>
            </a:r>
          </a:p>
          <a:p>
            <a:pPr algn="just">
              <a:buFont typeface="Arial" panose="020B0604020202020204" pitchFamily="34" charset="0"/>
              <a:buChar char="•"/>
            </a:pPr>
            <a:endParaRPr lang="en-US" dirty="0">
              <a:solidFill>
                <a:schemeClr val="accent1"/>
              </a:solidFill>
            </a:endParaRPr>
          </a:p>
          <a:p>
            <a:pPr algn="just">
              <a:buFont typeface="Arial" panose="020B0604020202020204" pitchFamily="34" charset="0"/>
              <a:buChar char="•"/>
            </a:pPr>
            <a:endParaRPr lang="en-US" dirty="0">
              <a:solidFill>
                <a:schemeClr val="accent1"/>
              </a:solidFill>
            </a:endParaRPr>
          </a:p>
          <a:p>
            <a:pPr algn="just">
              <a:buFont typeface="Arial" panose="020B0604020202020204" pitchFamily="34" charset="0"/>
              <a:buChar char="•"/>
            </a:pPr>
            <a:endParaRPr lang="en-US" dirty="0">
              <a:solidFill>
                <a:schemeClr val="accent1"/>
              </a:solidFill>
            </a:endParaRPr>
          </a:p>
          <a:p>
            <a:pPr algn="just">
              <a:buFont typeface="Arial" panose="020B0604020202020204" pitchFamily="34" charset="0"/>
              <a:buChar char="•"/>
            </a:pPr>
            <a:endParaRPr lang="en-US" dirty="0">
              <a:solidFill>
                <a:schemeClr val="tx1"/>
              </a:solidFill>
            </a:endParaRPr>
          </a:p>
          <a:p>
            <a:pPr algn="just">
              <a:buFont typeface="Arial" panose="020B0604020202020204" pitchFamily="34" charset="0"/>
              <a:buChar char="•"/>
            </a:pPr>
            <a:endParaRPr lang="en-US" dirty="0">
              <a:solidFill>
                <a:schemeClr val="tx1"/>
              </a:solidFill>
            </a:endParaRPr>
          </a:p>
          <a:p>
            <a:pPr algn="just">
              <a:buFont typeface="Arial" panose="020B0604020202020204" pitchFamily="34" charset="0"/>
              <a:buChar char="•"/>
            </a:pPr>
            <a:r>
              <a:rPr lang="en-US" dirty="0">
                <a:solidFill>
                  <a:schemeClr val="tx1"/>
                </a:solidFill>
              </a:rPr>
              <a:t> The relationship between macroeconomic factors impacted by COVID-19 (GDP, Unemployment rate, Industrial production) and default rate is performed only until December 2019</a:t>
            </a:r>
            <a:endParaRPr lang="en-US" sz="2800" dirty="0"/>
          </a:p>
          <a:p>
            <a:pPr marL="0" indent="0" algn="just">
              <a:buNone/>
            </a:pPr>
            <a:endParaRPr lang="en-US" sz="4000" dirty="0"/>
          </a:p>
        </p:txBody>
      </p:sp>
      <p:sp>
        <p:nvSpPr>
          <p:cNvPr id="7" name="Rectangle 6">
            <a:extLst>
              <a:ext uri="{FF2B5EF4-FFF2-40B4-BE49-F238E27FC236}">
                <a16:creationId xmlns:a16="http://schemas.microsoft.com/office/drawing/2014/main" id="{CEF63247-55E2-21D3-E44E-07B020DC3B2D}"/>
              </a:ext>
            </a:extLst>
          </p:cNvPr>
          <p:cNvSpPr/>
          <p:nvPr/>
        </p:nvSpPr>
        <p:spPr>
          <a:xfrm>
            <a:off x="5845026" y="3105540"/>
            <a:ext cx="271726" cy="14372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 name="Rectangle 7">
            <a:extLst>
              <a:ext uri="{FF2B5EF4-FFF2-40B4-BE49-F238E27FC236}">
                <a16:creationId xmlns:a16="http://schemas.microsoft.com/office/drawing/2014/main" id="{B8229CF2-5B1F-2289-F3FC-7D59A1C2D2A6}"/>
              </a:ext>
            </a:extLst>
          </p:cNvPr>
          <p:cNvSpPr/>
          <p:nvPr/>
        </p:nvSpPr>
        <p:spPr>
          <a:xfrm>
            <a:off x="2155000" y="3165114"/>
            <a:ext cx="271726" cy="14372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10" name="Picture 9">
            <a:extLst>
              <a:ext uri="{FF2B5EF4-FFF2-40B4-BE49-F238E27FC236}">
                <a16:creationId xmlns:a16="http://schemas.microsoft.com/office/drawing/2014/main" id="{00F7878F-1768-5005-4E2C-E2896F9177B0}"/>
              </a:ext>
            </a:extLst>
          </p:cNvPr>
          <p:cNvPicPr>
            <a:picLocks noChangeAspect="1"/>
          </p:cNvPicPr>
          <p:nvPr/>
        </p:nvPicPr>
        <p:blipFill>
          <a:blip r:embed="rId2"/>
          <a:stretch>
            <a:fillRect/>
          </a:stretch>
        </p:blipFill>
        <p:spPr>
          <a:xfrm>
            <a:off x="459025" y="3074967"/>
            <a:ext cx="7230484" cy="2057687"/>
          </a:xfrm>
          <a:prstGeom prst="rect">
            <a:avLst/>
          </a:prstGeom>
        </p:spPr>
      </p:pic>
      <p:pic>
        <p:nvPicPr>
          <p:cNvPr id="5" name="Picture 4">
            <a:extLst>
              <a:ext uri="{FF2B5EF4-FFF2-40B4-BE49-F238E27FC236}">
                <a16:creationId xmlns:a16="http://schemas.microsoft.com/office/drawing/2014/main" id="{4D422048-46B9-6B86-A6BA-919E5F466346}"/>
              </a:ext>
            </a:extLst>
          </p:cNvPr>
          <p:cNvPicPr>
            <a:picLocks noChangeAspect="1"/>
          </p:cNvPicPr>
          <p:nvPr/>
        </p:nvPicPr>
        <p:blipFill>
          <a:blip r:embed="rId3"/>
          <a:stretch>
            <a:fillRect/>
          </a:stretch>
        </p:blipFill>
        <p:spPr>
          <a:xfrm>
            <a:off x="7685608" y="3202820"/>
            <a:ext cx="3698887" cy="1701808"/>
          </a:xfrm>
          <a:prstGeom prst="rect">
            <a:avLst/>
          </a:prstGeom>
        </p:spPr>
      </p:pic>
    </p:spTree>
    <p:extLst>
      <p:ext uri="{BB962C8B-B14F-4D97-AF65-F5344CB8AC3E}">
        <p14:creationId xmlns:p14="http://schemas.microsoft.com/office/powerpoint/2010/main" val="2204849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C2B2F-B58E-B1AE-92AA-A06801EEA73F}"/>
              </a:ext>
            </a:extLst>
          </p:cNvPr>
          <p:cNvSpPr>
            <a:spLocks noGrp="1"/>
          </p:cNvSpPr>
          <p:nvPr>
            <p:ph type="title"/>
          </p:nvPr>
        </p:nvSpPr>
        <p:spPr/>
        <p:txBody>
          <a:bodyPr>
            <a:normAutofit/>
          </a:bodyPr>
          <a:lstStyle/>
          <a:p>
            <a:r>
              <a:rPr lang="en-US" sz="4000" b="1" dirty="0">
                <a:solidFill>
                  <a:schemeClr val="accent1"/>
                </a:solidFill>
              </a:rPr>
              <a:t>UNIVARIATE ANALYSIS – VARIABLES REMOVAL</a:t>
            </a:r>
            <a:endParaRPr lang="sk-SK" sz="4000" b="1" dirty="0">
              <a:solidFill>
                <a:schemeClr val="accent1"/>
              </a:solidFill>
            </a:endParaRPr>
          </a:p>
        </p:txBody>
      </p:sp>
      <p:sp>
        <p:nvSpPr>
          <p:cNvPr id="3" name="Content Placeholder 2">
            <a:extLst>
              <a:ext uri="{FF2B5EF4-FFF2-40B4-BE49-F238E27FC236}">
                <a16:creationId xmlns:a16="http://schemas.microsoft.com/office/drawing/2014/main" id="{81B11861-4E07-D758-74A1-008F8BA82E6D}"/>
              </a:ext>
            </a:extLst>
          </p:cNvPr>
          <p:cNvSpPr>
            <a:spLocks noGrp="1"/>
          </p:cNvSpPr>
          <p:nvPr>
            <p:ph idx="1"/>
          </p:nvPr>
        </p:nvSpPr>
        <p:spPr>
          <a:xfrm>
            <a:off x="1097280" y="1845733"/>
            <a:ext cx="10058400" cy="4477245"/>
          </a:xfrm>
        </p:spPr>
        <p:txBody>
          <a:bodyPr>
            <a:normAutofit/>
          </a:bodyPr>
          <a:lstStyle/>
          <a:p>
            <a:pPr algn="just">
              <a:buFont typeface="Arial" panose="020B0604020202020204" pitchFamily="34" charset="0"/>
              <a:buChar char="•"/>
            </a:pPr>
            <a:r>
              <a:rPr lang="en-US" sz="2800" dirty="0">
                <a:solidFill>
                  <a:schemeClr val="tx1"/>
                </a:solidFill>
              </a:rPr>
              <a:t> </a:t>
            </a:r>
            <a:r>
              <a:rPr lang="en-US" dirty="0">
                <a:solidFill>
                  <a:schemeClr val="accent1"/>
                </a:solidFill>
              </a:rPr>
              <a:t>Expected sign: </a:t>
            </a:r>
            <a:r>
              <a:rPr lang="en-US" dirty="0">
                <a:solidFill>
                  <a:schemeClr val="tx1"/>
                </a:solidFill>
              </a:rPr>
              <a:t>the sign of the univariate regression coefficient should be consistent with prior expectations based on economic theory. The variables, whose correlation with the dependent variable does not match expectations, is disregarded from further model development; </a:t>
            </a:r>
          </a:p>
          <a:p>
            <a:pPr algn="just">
              <a:buFont typeface="Arial" panose="020B0604020202020204" pitchFamily="34" charset="0"/>
              <a:buChar char="•"/>
            </a:pPr>
            <a:r>
              <a:rPr lang="en-US" dirty="0">
                <a:solidFill>
                  <a:schemeClr val="tx1"/>
                </a:solidFill>
              </a:rPr>
              <a:t> </a:t>
            </a:r>
            <a:r>
              <a:rPr lang="en-US" dirty="0">
                <a:solidFill>
                  <a:schemeClr val="accent1"/>
                </a:solidFill>
              </a:rPr>
              <a:t>Statistical significance: </a:t>
            </a:r>
            <a:r>
              <a:rPr lang="en-US" dirty="0">
                <a:solidFill>
                  <a:schemeClr val="tx1"/>
                </a:solidFill>
              </a:rPr>
              <a:t>univariate regression coefficient should be statistically significant. A threshold of </a:t>
            </a:r>
            <a:r>
              <a:rPr lang="en-US" dirty="0">
                <a:solidFill>
                  <a:schemeClr val="accent1"/>
                </a:solidFill>
              </a:rPr>
              <a:t>15%</a:t>
            </a:r>
            <a:r>
              <a:rPr lang="en-US" dirty="0">
                <a:solidFill>
                  <a:schemeClr val="tx1"/>
                </a:solidFill>
              </a:rPr>
              <a:t> is employed and all variables whose coefficient is not statistically significant are disregarded from further model development;</a:t>
            </a:r>
          </a:p>
          <a:p>
            <a:pPr algn="just">
              <a:buFont typeface="Arial" panose="020B0604020202020204" pitchFamily="34" charset="0"/>
              <a:buChar char="•"/>
            </a:pPr>
            <a:r>
              <a:rPr lang="en-US" dirty="0">
                <a:solidFill>
                  <a:schemeClr val="tx1"/>
                </a:solidFill>
              </a:rPr>
              <a:t> </a:t>
            </a:r>
            <a:r>
              <a:rPr lang="en-US" dirty="0">
                <a:solidFill>
                  <a:schemeClr val="accent1"/>
                </a:solidFill>
              </a:rPr>
              <a:t>Missing rate: </a:t>
            </a:r>
            <a:r>
              <a:rPr lang="en-US" dirty="0">
                <a:solidFill>
                  <a:schemeClr val="tx1"/>
                </a:solidFill>
              </a:rPr>
              <a:t>variables with missing rate exceeding a predetermined threshold should be disregarded from further model development. A threshold is set at </a:t>
            </a:r>
            <a:r>
              <a:rPr lang="en-US" dirty="0">
                <a:solidFill>
                  <a:schemeClr val="accent1"/>
                </a:solidFill>
              </a:rPr>
              <a:t>10%</a:t>
            </a:r>
            <a:r>
              <a:rPr lang="en-US" dirty="0">
                <a:solidFill>
                  <a:schemeClr val="tx1"/>
                </a:solidFill>
              </a:rPr>
              <a:t>;</a:t>
            </a:r>
          </a:p>
          <a:p>
            <a:pPr algn="just">
              <a:buFont typeface="Arial" panose="020B0604020202020204" pitchFamily="34" charset="0"/>
              <a:buChar char="•"/>
            </a:pPr>
            <a:r>
              <a:rPr lang="en-US" dirty="0">
                <a:solidFill>
                  <a:schemeClr val="tx1"/>
                </a:solidFill>
              </a:rPr>
              <a:t> </a:t>
            </a:r>
            <a:r>
              <a:rPr lang="en-US" dirty="0">
                <a:solidFill>
                  <a:schemeClr val="accent1"/>
                </a:solidFill>
              </a:rPr>
              <a:t>Informativeness: </a:t>
            </a:r>
            <a:r>
              <a:rPr lang="en-US" dirty="0">
                <a:solidFill>
                  <a:schemeClr val="tx1"/>
                </a:solidFill>
              </a:rPr>
              <a:t>variables, for which univariate regression delivers higher R2 should be preferred. A threshold of </a:t>
            </a:r>
            <a:r>
              <a:rPr lang="en-US" dirty="0">
                <a:solidFill>
                  <a:schemeClr val="accent1"/>
                </a:solidFill>
              </a:rPr>
              <a:t>5%</a:t>
            </a:r>
            <a:r>
              <a:rPr lang="en-US" dirty="0">
                <a:solidFill>
                  <a:schemeClr val="tx1"/>
                </a:solidFill>
              </a:rPr>
              <a:t> is employed as a predetermined informativeness level</a:t>
            </a:r>
            <a:r>
              <a:rPr lang="sk-SK" dirty="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1880521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C2B2F-B58E-B1AE-92AA-A06801EEA73F}"/>
              </a:ext>
            </a:extLst>
          </p:cNvPr>
          <p:cNvSpPr>
            <a:spLocks noGrp="1"/>
          </p:cNvSpPr>
          <p:nvPr>
            <p:ph type="title"/>
          </p:nvPr>
        </p:nvSpPr>
        <p:spPr/>
        <p:txBody>
          <a:bodyPr>
            <a:normAutofit/>
          </a:bodyPr>
          <a:lstStyle/>
          <a:p>
            <a:r>
              <a:rPr lang="en-US" sz="4000" b="1" dirty="0">
                <a:solidFill>
                  <a:schemeClr val="accent1"/>
                </a:solidFill>
              </a:rPr>
              <a:t>ADDITIONAL REDUCTION OF DIMENSION</a:t>
            </a:r>
            <a:endParaRPr lang="sk-SK" sz="4000" b="1" dirty="0">
              <a:solidFill>
                <a:schemeClr val="accent1"/>
              </a:solidFill>
            </a:endParaRPr>
          </a:p>
        </p:txBody>
      </p:sp>
      <p:sp>
        <p:nvSpPr>
          <p:cNvPr id="3" name="Content Placeholder 2">
            <a:extLst>
              <a:ext uri="{FF2B5EF4-FFF2-40B4-BE49-F238E27FC236}">
                <a16:creationId xmlns:a16="http://schemas.microsoft.com/office/drawing/2014/main" id="{81B11861-4E07-D758-74A1-008F8BA82E6D}"/>
              </a:ext>
            </a:extLst>
          </p:cNvPr>
          <p:cNvSpPr>
            <a:spLocks noGrp="1"/>
          </p:cNvSpPr>
          <p:nvPr>
            <p:ph idx="1"/>
          </p:nvPr>
        </p:nvSpPr>
        <p:spPr>
          <a:xfrm>
            <a:off x="1097280" y="1845734"/>
            <a:ext cx="10058400" cy="4360514"/>
          </a:xfrm>
        </p:spPr>
        <p:txBody>
          <a:bodyPr>
            <a:normAutofit/>
          </a:bodyPr>
          <a:lstStyle/>
          <a:p>
            <a:pPr algn="just">
              <a:buFont typeface="Arial" panose="020B0604020202020204" pitchFamily="34" charset="0"/>
              <a:buChar char="•"/>
            </a:pPr>
            <a:r>
              <a:rPr lang="en-US" sz="2800" dirty="0">
                <a:solidFill>
                  <a:schemeClr val="tx1"/>
                </a:solidFill>
              </a:rPr>
              <a:t> </a:t>
            </a:r>
            <a:r>
              <a:rPr lang="en-US" dirty="0">
                <a:solidFill>
                  <a:schemeClr val="tx1"/>
                </a:solidFill>
              </a:rPr>
              <a:t>Even after automatic removals performed during Univariate analysis, </a:t>
            </a:r>
            <a:r>
              <a:rPr lang="en-US" dirty="0">
                <a:solidFill>
                  <a:schemeClr val="accent1"/>
                </a:solidFill>
              </a:rPr>
              <a:t>we still possess a high number of potentially explanatory variables</a:t>
            </a:r>
          </a:p>
          <a:p>
            <a:pPr algn="just">
              <a:buFont typeface="Arial" panose="020B0604020202020204" pitchFamily="34" charset="0"/>
              <a:buChar char="•"/>
            </a:pPr>
            <a:r>
              <a:rPr lang="en-US" dirty="0">
                <a:solidFill>
                  <a:schemeClr val="tx1"/>
                </a:solidFill>
              </a:rPr>
              <a:t> Choosing </a:t>
            </a:r>
            <a:r>
              <a:rPr lang="en-US" dirty="0">
                <a:solidFill>
                  <a:schemeClr val="accent1"/>
                </a:solidFill>
              </a:rPr>
              <a:t>the strongest variable from its lagged alternatives </a:t>
            </a:r>
            <a:r>
              <a:rPr lang="en-US" dirty="0">
                <a:solidFill>
                  <a:schemeClr val="tx1"/>
                </a:solidFill>
              </a:rPr>
              <a:t>could additionally reduce the variables dimension</a:t>
            </a:r>
            <a:r>
              <a:rPr lang="sk-SK" dirty="0">
                <a:solidFill>
                  <a:schemeClr val="tx1"/>
                </a:solidFill>
              </a:rPr>
              <a:t>.</a:t>
            </a:r>
            <a:endParaRPr lang="en-US" dirty="0">
              <a:solidFill>
                <a:schemeClr val="tx1"/>
              </a:solidFill>
            </a:endParaRPr>
          </a:p>
          <a:p>
            <a:pPr algn="just">
              <a:buFont typeface="Arial" panose="020B0604020202020204" pitchFamily="34" charset="0"/>
              <a:buChar char="•"/>
            </a:pPr>
            <a:r>
              <a:rPr lang="sk-SK" dirty="0">
                <a:solidFill>
                  <a:schemeClr val="tx1"/>
                </a:solidFill>
              </a:rPr>
              <a:t> </a:t>
            </a:r>
            <a:r>
              <a:rPr lang="en-US" dirty="0">
                <a:solidFill>
                  <a:schemeClr val="tx1"/>
                </a:solidFill>
              </a:rPr>
              <a:t>The correlation matrix can help us further reduce the number of variables:</a:t>
            </a:r>
          </a:p>
        </p:txBody>
      </p:sp>
      <p:pic>
        <p:nvPicPr>
          <p:cNvPr id="5" name="Picture 4">
            <a:extLst>
              <a:ext uri="{FF2B5EF4-FFF2-40B4-BE49-F238E27FC236}">
                <a16:creationId xmlns:a16="http://schemas.microsoft.com/office/drawing/2014/main" id="{FDAA55A3-47FC-B443-812F-2C6C123FB82E}"/>
              </a:ext>
            </a:extLst>
          </p:cNvPr>
          <p:cNvPicPr>
            <a:picLocks noChangeAspect="1"/>
          </p:cNvPicPr>
          <p:nvPr/>
        </p:nvPicPr>
        <p:blipFill>
          <a:blip r:embed="rId2"/>
          <a:stretch>
            <a:fillRect/>
          </a:stretch>
        </p:blipFill>
        <p:spPr>
          <a:xfrm>
            <a:off x="1112520" y="3936065"/>
            <a:ext cx="10027920" cy="2270183"/>
          </a:xfrm>
          <a:prstGeom prst="rect">
            <a:avLst/>
          </a:prstGeom>
        </p:spPr>
      </p:pic>
    </p:spTree>
    <p:extLst>
      <p:ext uri="{BB962C8B-B14F-4D97-AF65-F5344CB8AC3E}">
        <p14:creationId xmlns:p14="http://schemas.microsoft.com/office/powerpoint/2010/main" val="1999622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C2B2F-B58E-B1AE-92AA-A06801EEA73F}"/>
              </a:ext>
            </a:extLst>
          </p:cNvPr>
          <p:cNvSpPr>
            <a:spLocks noGrp="1"/>
          </p:cNvSpPr>
          <p:nvPr>
            <p:ph type="title"/>
          </p:nvPr>
        </p:nvSpPr>
        <p:spPr/>
        <p:txBody>
          <a:bodyPr>
            <a:normAutofit/>
          </a:bodyPr>
          <a:lstStyle/>
          <a:p>
            <a:r>
              <a:rPr lang="en-US" sz="4000" b="1" dirty="0">
                <a:solidFill>
                  <a:schemeClr val="accent1"/>
                </a:solidFill>
              </a:rPr>
              <a:t>HOW TO FIND THE BEST MODEL? </a:t>
            </a:r>
            <a:endParaRPr lang="sk-SK" sz="4000" b="1" dirty="0">
              <a:solidFill>
                <a:schemeClr val="accent1"/>
              </a:solidFill>
            </a:endParaRPr>
          </a:p>
        </p:txBody>
      </p:sp>
      <p:sp>
        <p:nvSpPr>
          <p:cNvPr id="3" name="Content Placeholder 2">
            <a:extLst>
              <a:ext uri="{FF2B5EF4-FFF2-40B4-BE49-F238E27FC236}">
                <a16:creationId xmlns:a16="http://schemas.microsoft.com/office/drawing/2014/main" id="{81B11861-4E07-D758-74A1-008F8BA82E6D}"/>
              </a:ext>
            </a:extLst>
          </p:cNvPr>
          <p:cNvSpPr>
            <a:spLocks noGrp="1"/>
          </p:cNvSpPr>
          <p:nvPr>
            <p:ph idx="1"/>
          </p:nvPr>
        </p:nvSpPr>
        <p:spPr>
          <a:xfrm>
            <a:off x="1097280" y="1845733"/>
            <a:ext cx="10058400" cy="4477245"/>
          </a:xfrm>
        </p:spPr>
        <p:txBody>
          <a:bodyPr>
            <a:normAutofit/>
          </a:bodyPr>
          <a:lstStyle/>
          <a:p>
            <a:pPr marL="514350" indent="-514350" algn="just">
              <a:buFont typeface="+mj-lt"/>
              <a:buAutoNum type="arabicPeriod"/>
            </a:pPr>
            <a:r>
              <a:rPr lang="en-US" sz="2800" dirty="0">
                <a:solidFill>
                  <a:schemeClr val="tx1"/>
                </a:solidFill>
              </a:rPr>
              <a:t>Stepwise selection</a:t>
            </a:r>
          </a:p>
          <a:p>
            <a:pPr lvl="4" indent="-144000" algn="just">
              <a:buFont typeface="Arial" panose="020B0604020202020204" pitchFamily="34" charset="0"/>
              <a:buChar char="•"/>
            </a:pPr>
            <a:r>
              <a:rPr lang="en-US" sz="2400" dirty="0">
                <a:solidFill>
                  <a:schemeClr val="tx1"/>
                </a:solidFill>
              </a:rPr>
              <a:t>not sure how to deal with covid dummies</a:t>
            </a:r>
          </a:p>
          <a:p>
            <a:pPr marL="514350" indent="-514350" algn="just">
              <a:buFont typeface="+mj-lt"/>
              <a:buAutoNum type="arabicPeriod"/>
            </a:pPr>
            <a:r>
              <a:rPr lang="en-US" sz="2800" dirty="0">
                <a:solidFill>
                  <a:schemeClr val="tx1"/>
                </a:solidFill>
              </a:rPr>
              <a:t>Manual selection/expert-based decisions </a:t>
            </a:r>
          </a:p>
          <a:p>
            <a:pPr marL="514350" indent="-514350" algn="just">
              <a:buFont typeface="+mj-lt"/>
              <a:buAutoNum type="arabicPeriod"/>
            </a:pPr>
            <a:r>
              <a:rPr lang="en-US" sz="2800" dirty="0">
                <a:solidFill>
                  <a:schemeClr val="tx1"/>
                </a:solidFill>
              </a:rPr>
              <a:t>To run all possible variables combinations</a:t>
            </a:r>
          </a:p>
          <a:p>
            <a:pPr marL="936000" lvl="2" indent="-180000" algn="just">
              <a:buFont typeface="Arial" panose="020B0604020202020204" pitchFamily="34" charset="0"/>
              <a:buChar char="•"/>
            </a:pPr>
            <a:r>
              <a:rPr lang="en-US" sz="2200" dirty="0">
                <a:solidFill>
                  <a:schemeClr val="tx1"/>
                </a:solidFill>
              </a:rPr>
              <a:t>This is </a:t>
            </a:r>
            <a:r>
              <a:rPr lang="en-US" sz="2200" b="1" u="sng" dirty="0">
                <a:solidFill>
                  <a:schemeClr val="accent1"/>
                </a:solidFill>
              </a:rPr>
              <a:t>the most accurate way</a:t>
            </a:r>
            <a:r>
              <a:rPr lang="en-US" sz="2200" dirty="0">
                <a:solidFill>
                  <a:schemeClr val="tx1"/>
                </a:solidFill>
              </a:rPr>
              <a:t>, however technically the most difficult</a:t>
            </a:r>
          </a:p>
          <a:p>
            <a:pPr marL="936000" lvl="2" indent="-180000" algn="just">
              <a:buFont typeface="Arial" panose="020B0604020202020204" pitchFamily="34" charset="0"/>
              <a:buChar char="•"/>
            </a:pPr>
            <a:r>
              <a:rPr lang="en-US" sz="2200" dirty="0">
                <a:solidFill>
                  <a:schemeClr val="tx1"/>
                </a:solidFill>
              </a:rPr>
              <a:t>The number of possible combinations is express as 2^</a:t>
            </a:r>
            <a:r>
              <a:rPr lang="sk-SK" sz="2200" dirty="0">
                <a:solidFill>
                  <a:schemeClr val="tx1"/>
                </a:solidFill>
              </a:rPr>
              <a:t>k</a:t>
            </a:r>
            <a:r>
              <a:rPr lang="en-US" sz="2200" dirty="0">
                <a:solidFill>
                  <a:schemeClr val="tx1"/>
                </a:solidFill>
              </a:rPr>
              <a:t> (e.g., 10 variables leads to 1024 estimated models)</a:t>
            </a:r>
            <a:endParaRPr lang="en-US" sz="2800" dirty="0">
              <a:solidFill>
                <a:schemeClr val="tx1"/>
              </a:solidFill>
            </a:endParaRPr>
          </a:p>
          <a:p>
            <a:pPr marL="1172718" lvl="3" indent="-514350" algn="just">
              <a:buFont typeface="+mj-lt"/>
              <a:buAutoNum type="arabicPeriod"/>
            </a:pPr>
            <a:endParaRPr lang="en-US" sz="2200" dirty="0">
              <a:solidFill>
                <a:schemeClr val="tx1"/>
              </a:solidFill>
            </a:endParaRPr>
          </a:p>
        </p:txBody>
      </p:sp>
    </p:spTree>
    <p:extLst>
      <p:ext uri="{BB962C8B-B14F-4D97-AF65-F5344CB8AC3E}">
        <p14:creationId xmlns:p14="http://schemas.microsoft.com/office/powerpoint/2010/main" val="4021594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C2B2F-B58E-B1AE-92AA-A06801EEA73F}"/>
              </a:ext>
            </a:extLst>
          </p:cNvPr>
          <p:cNvSpPr>
            <a:spLocks noGrp="1"/>
          </p:cNvSpPr>
          <p:nvPr>
            <p:ph type="title"/>
          </p:nvPr>
        </p:nvSpPr>
        <p:spPr/>
        <p:txBody>
          <a:bodyPr>
            <a:normAutofit/>
          </a:bodyPr>
          <a:lstStyle/>
          <a:p>
            <a:r>
              <a:rPr lang="en-US" sz="4000" b="1" dirty="0">
                <a:solidFill>
                  <a:schemeClr val="accent1"/>
                </a:solidFill>
              </a:rPr>
              <a:t>TESTING OF ASSUMPTIONS OF CLRM* </a:t>
            </a:r>
            <a:endParaRPr lang="sk-SK" sz="4000" b="1" dirty="0">
              <a:solidFill>
                <a:schemeClr val="accent1"/>
              </a:solidFill>
            </a:endParaRPr>
          </a:p>
        </p:txBody>
      </p:sp>
      <p:sp>
        <p:nvSpPr>
          <p:cNvPr id="3" name="Content Placeholder 2">
            <a:extLst>
              <a:ext uri="{FF2B5EF4-FFF2-40B4-BE49-F238E27FC236}">
                <a16:creationId xmlns:a16="http://schemas.microsoft.com/office/drawing/2014/main" id="{81B11861-4E07-D758-74A1-008F8BA82E6D}"/>
              </a:ext>
            </a:extLst>
          </p:cNvPr>
          <p:cNvSpPr>
            <a:spLocks noGrp="1"/>
          </p:cNvSpPr>
          <p:nvPr>
            <p:ph idx="1"/>
          </p:nvPr>
        </p:nvSpPr>
        <p:spPr>
          <a:xfrm>
            <a:off x="1097280" y="1845733"/>
            <a:ext cx="10058400" cy="4477245"/>
          </a:xfrm>
        </p:spPr>
        <p:txBody>
          <a:bodyPr>
            <a:noAutofit/>
          </a:bodyPr>
          <a:lstStyle/>
          <a:p>
            <a:pPr marL="180000" indent="-514350" algn="just">
              <a:buFont typeface="+mj-lt"/>
              <a:buAutoNum type="arabicPeriod"/>
            </a:pPr>
            <a:r>
              <a:rPr lang="en-US" sz="1800" dirty="0">
                <a:solidFill>
                  <a:schemeClr val="accent1"/>
                </a:solidFill>
              </a:rPr>
              <a:t>Multicollinearity</a:t>
            </a:r>
            <a:r>
              <a:rPr lang="en-US" sz="1800" dirty="0">
                <a:solidFill>
                  <a:schemeClr val="tx1"/>
                </a:solidFill>
              </a:rPr>
              <a:t> – no relationships among the explanatory variables</a:t>
            </a:r>
          </a:p>
          <a:p>
            <a:pPr marL="936000" lvl="2" indent="-144000" algn="just">
              <a:buFont typeface="Arial" panose="020B0604020202020204" pitchFamily="34" charset="0"/>
              <a:buChar char="•"/>
            </a:pPr>
            <a:r>
              <a:rPr lang="en-US" sz="1600" dirty="0">
                <a:solidFill>
                  <a:schemeClr val="tx1"/>
                </a:solidFill>
              </a:rPr>
              <a:t>Variance inflation Factor (VIF)</a:t>
            </a:r>
          </a:p>
          <a:p>
            <a:pPr marL="180000" indent="-514350" algn="just">
              <a:buFont typeface="+mj-lt"/>
              <a:buAutoNum type="arabicPeriod"/>
            </a:pPr>
            <a:r>
              <a:rPr lang="en-US" sz="1800" dirty="0">
                <a:solidFill>
                  <a:schemeClr val="accent1"/>
                </a:solidFill>
              </a:rPr>
              <a:t>Homoskedasticity</a:t>
            </a:r>
            <a:r>
              <a:rPr lang="en-US" sz="1800" dirty="0">
                <a:solidFill>
                  <a:schemeClr val="tx1"/>
                </a:solidFill>
              </a:rPr>
              <a:t> – all disturbance terms have the same variance for all “t”</a:t>
            </a:r>
          </a:p>
          <a:p>
            <a:pPr lvl="4" indent="-144000" algn="just">
              <a:buFont typeface="Arial" panose="020B0604020202020204" pitchFamily="34" charset="0"/>
              <a:buChar char="•"/>
            </a:pPr>
            <a:r>
              <a:rPr lang="en-US" sz="2000" dirty="0">
                <a:solidFill>
                  <a:schemeClr val="tx1"/>
                </a:solidFill>
              </a:rPr>
              <a:t> </a:t>
            </a:r>
            <a:r>
              <a:rPr lang="en-US" sz="1600" dirty="0">
                <a:solidFill>
                  <a:schemeClr val="tx1"/>
                </a:solidFill>
              </a:rPr>
              <a:t>Breusch-Pagan test</a:t>
            </a:r>
          </a:p>
          <a:p>
            <a:pPr lvl="4" indent="-144000" algn="just">
              <a:buFont typeface="Arial" panose="020B0604020202020204" pitchFamily="34" charset="0"/>
              <a:buChar char="•"/>
            </a:pPr>
            <a:r>
              <a:rPr lang="en-US" sz="1600" dirty="0">
                <a:solidFill>
                  <a:schemeClr val="tx1"/>
                </a:solidFill>
              </a:rPr>
              <a:t> White’s test</a:t>
            </a:r>
          </a:p>
          <a:p>
            <a:pPr marL="514350" indent="-514350" algn="just">
              <a:buFont typeface="+mj-lt"/>
              <a:buAutoNum type="arabicPeriod"/>
            </a:pPr>
            <a:r>
              <a:rPr lang="en-US" sz="1800" dirty="0">
                <a:solidFill>
                  <a:schemeClr val="accent1"/>
                </a:solidFill>
              </a:rPr>
              <a:t>Serial independence </a:t>
            </a:r>
            <a:r>
              <a:rPr lang="en-US" sz="1800" dirty="0">
                <a:solidFill>
                  <a:schemeClr val="tx1"/>
                </a:solidFill>
              </a:rPr>
              <a:t>(Autocorrelation) – all disturbance terms are not correlated with one another</a:t>
            </a:r>
          </a:p>
          <a:p>
            <a:pPr marL="936000" lvl="4" indent="-144000" algn="just">
              <a:buFont typeface="Arial" panose="020B0604020202020204" pitchFamily="34" charset="0"/>
              <a:buChar char="•"/>
            </a:pPr>
            <a:r>
              <a:rPr lang="en-US" sz="1600" dirty="0">
                <a:solidFill>
                  <a:schemeClr val="tx1"/>
                </a:solidFill>
              </a:rPr>
              <a:t>Durbin-Watson test</a:t>
            </a:r>
          </a:p>
          <a:p>
            <a:pPr marL="936000" lvl="4" indent="-144000" algn="just">
              <a:buFont typeface="Arial" panose="020B0604020202020204" pitchFamily="34" charset="0"/>
              <a:buChar char="•"/>
            </a:pPr>
            <a:r>
              <a:rPr lang="en-US" sz="1600" dirty="0">
                <a:solidFill>
                  <a:schemeClr val="tx1"/>
                </a:solidFill>
              </a:rPr>
              <a:t>Breusch-Godfrey test</a:t>
            </a:r>
          </a:p>
          <a:p>
            <a:pPr marL="514350" indent="-514350" algn="just">
              <a:buFont typeface="+mj-lt"/>
              <a:buAutoNum type="arabicPeriod"/>
            </a:pPr>
            <a:r>
              <a:rPr lang="en-US" sz="1800" dirty="0">
                <a:solidFill>
                  <a:schemeClr val="accent1"/>
                </a:solidFill>
              </a:rPr>
              <a:t>Normality of residuals </a:t>
            </a:r>
            <a:r>
              <a:rPr lang="en-US" sz="1800" dirty="0">
                <a:solidFill>
                  <a:schemeClr val="tx1"/>
                </a:solidFill>
              </a:rPr>
              <a:t>– the disturbance are assumed to be normally distributed</a:t>
            </a:r>
          </a:p>
          <a:p>
            <a:pPr lvl="4" algn="just">
              <a:buFont typeface="Arial" panose="020B0604020202020204" pitchFamily="34" charset="0"/>
              <a:buChar char="•"/>
            </a:pPr>
            <a:r>
              <a:rPr lang="en-US" sz="1600" dirty="0">
                <a:solidFill>
                  <a:schemeClr val="tx1"/>
                </a:solidFill>
              </a:rPr>
              <a:t>Shapiro-Wilk test</a:t>
            </a:r>
          </a:p>
          <a:p>
            <a:pPr lvl="4" algn="just">
              <a:buFont typeface="Arial" panose="020B0604020202020204" pitchFamily="34" charset="0"/>
              <a:buChar char="•"/>
            </a:pPr>
            <a:r>
              <a:rPr lang="en-US" sz="1600" dirty="0">
                <a:solidFill>
                  <a:schemeClr val="tx1"/>
                </a:solidFill>
              </a:rPr>
              <a:t>Kolmogorov-Smirnov test</a:t>
            </a:r>
          </a:p>
        </p:txBody>
      </p:sp>
      <p:sp>
        <p:nvSpPr>
          <p:cNvPr id="4" name="TextBox 3">
            <a:extLst>
              <a:ext uri="{FF2B5EF4-FFF2-40B4-BE49-F238E27FC236}">
                <a16:creationId xmlns:a16="http://schemas.microsoft.com/office/drawing/2014/main" id="{72FBAF2C-72A0-CE9F-BD57-02D4C049C60F}"/>
              </a:ext>
            </a:extLst>
          </p:cNvPr>
          <p:cNvSpPr txBox="1"/>
          <p:nvPr/>
        </p:nvSpPr>
        <p:spPr>
          <a:xfrm>
            <a:off x="1036320" y="5948464"/>
            <a:ext cx="4469535" cy="276999"/>
          </a:xfrm>
          <a:prstGeom prst="rect">
            <a:avLst/>
          </a:prstGeom>
          <a:noFill/>
        </p:spPr>
        <p:txBody>
          <a:bodyPr wrap="square" rtlCol="0">
            <a:spAutoFit/>
          </a:bodyPr>
          <a:lstStyle/>
          <a:p>
            <a:r>
              <a:rPr lang="en-US" sz="1200" dirty="0"/>
              <a:t>* Classical Linear Regression Model (CLRM)</a:t>
            </a:r>
          </a:p>
        </p:txBody>
      </p:sp>
    </p:spTree>
    <p:extLst>
      <p:ext uri="{BB962C8B-B14F-4D97-AF65-F5344CB8AC3E}">
        <p14:creationId xmlns:p14="http://schemas.microsoft.com/office/powerpoint/2010/main" val="4001377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81109-11C3-0282-1775-B18DE2C710B3}"/>
              </a:ext>
            </a:extLst>
          </p:cNvPr>
          <p:cNvSpPr>
            <a:spLocks noGrp="1"/>
          </p:cNvSpPr>
          <p:nvPr>
            <p:ph type="title"/>
          </p:nvPr>
        </p:nvSpPr>
        <p:spPr/>
        <p:txBody>
          <a:bodyPr/>
          <a:lstStyle/>
          <a:p>
            <a:r>
              <a:rPr lang="en-US" sz="4000" b="1" dirty="0">
                <a:solidFill>
                  <a:schemeClr val="accent1"/>
                </a:solidFill>
              </a:rPr>
              <a:t>PREDICTIONS OF THE MODEL FOR THREE SCENARIOS (BASELINE, WORST, BEST)</a:t>
            </a:r>
            <a:endParaRPr lang="sk-SK" sz="4000" b="1" dirty="0">
              <a:solidFill>
                <a:schemeClr val="accent1"/>
              </a:solidFill>
            </a:endParaRPr>
          </a:p>
        </p:txBody>
      </p:sp>
      <p:pic>
        <p:nvPicPr>
          <p:cNvPr id="4" name="Picture 3">
            <a:extLst>
              <a:ext uri="{FF2B5EF4-FFF2-40B4-BE49-F238E27FC236}">
                <a16:creationId xmlns:a16="http://schemas.microsoft.com/office/drawing/2014/main" id="{A7EE8CE5-E5AE-C361-C06A-755731E25A4F}"/>
              </a:ext>
            </a:extLst>
          </p:cNvPr>
          <p:cNvPicPr>
            <a:picLocks noChangeAspect="1"/>
          </p:cNvPicPr>
          <p:nvPr/>
        </p:nvPicPr>
        <p:blipFill>
          <a:blip r:embed="rId2"/>
          <a:stretch>
            <a:fillRect/>
          </a:stretch>
        </p:blipFill>
        <p:spPr>
          <a:xfrm>
            <a:off x="5424349" y="2519462"/>
            <a:ext cx="6254718" cy="3487403"/>
          </a:xfrm>
          <a:prstGeom prst="rect">
            <a:avLst/>
          </a:prstGeom>
        </p:spPr>
      </p:pic>
      <p:pic>
        <p:nvPicPr>
          <p:cNvPr id="5" name="Picture 4">
            <a:extLst>
              <a:ext uri="{FF2B5EF4-FFF2-40B4-BE49-F238E27FC236}">
                <a16:creationId xmlns:a16="http://schemas.microsoft.com/office/drawing/2014/main" id="{91D8E957-30BA-BF71-E55E-5CFC22DEA48F}"/>
              </a:ext>
            </a:extLst>
          </p:cNvPr>
          <p:cNvPicPr>
            <a:picLocks noChangeAspect="1"/>
          </p:cNvPicPr>
          <p:nvPr/>
        </p:nvPicPr>
        <p:blipFill>
          <a:blip r:embed="rId3"/>
          <a:stretch>
            <a:fillRect/>
          </a:stretch>
        </p:blipFill>
        <p:spPr>
          <a:xfrm>
            <a:off x="367014" y="1928705"/>
            <a:ext cx="3384000" cy="4172810"/>
          </a:xfrm>
          <a:prstGeom prst="rect">
            <a:avLst/>
          </a:prstGeom>
        </p:spPr>
      </p:pic>
      <p:sp>
        <p:nvSpPr>
          <p:cNvPr id="6" name="Arrow: Right 5">
            <a:extLst>
              <a:ext uri="{FF2B5EF4-FFF2-40B4-BE49-F238E27FC236}">
                <a16:creationId xmlns:a16="http://schemas.microsoft.com/office/drawing/2014/main" id="{B66CD78C-D7B9-B651-9717-03100EE4171D}"/>
              </a:ext>
            </a:extLst>
          </p:cNvPr>
          <p:cNvSpPr/>
          <p:nvPr/>
        </p:nvSpPr>
        <p:spPr>
          <a:xfrm>
            <a:off x="3967761" y="3523863"/>
            <a:ext cx="1138136" cy="98249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FA81CA8-1D3B-AEED-4AAB-230BB6FF3C42}"/>
                  </a:ext>
                </a:extLst>
              </p:cNvPr>
              <p:cNvSpPr txBox="1"/>
              <p:nvPr/>
            </p:nvSpPr>
            <p:spPr>
              <a:xfrm>
                <a:off x="3977196" y="1926625"/>
                <a:ext cx="7847790" cy="40357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sk-SK" sz="900" smtClean="0">
                          <a:latin typeface="Cambria Math" panose="02040503050406030204" pitchFamily="18" charset="0"/>
                        </a:rPr>
                        <m:t>∆</m:t>
                      </m:r>
                      <m:func>
                        <m:funcPr>
                          <m:ctrlPr>
                            <a:rPr lang="sk-SK" sz="900" i="1">
                              <a:latin typeface="Cambria Math" panose="02040503050406030204" pitchFamily="18" charset="0"/>
                            </a:rPr>
                          </m:ctrlPr>
                        </m:funcPr>
                        <m:fName>
                          <m:r>
                            <m:rPr>
                              <m:sty m:val="p"/>
                            </m:rPr>
                            <a:rPr lang="sk-SK" sz="900" i="0">
                              <a:latin typeface="Cambria Math" panose="02040503050406030204" pitchFamily="18" charset="0"/>
                            </a:rPr>
                            <m:t>ln</m:t>
                          </m:r>
                        </m:fName>
                        <m:e>
                          <m:d>
                            <m:dPr>
                              <m:ctrlPr>
                                <a:rPr lang="sk-SK" sz="900" i="1">
                                  <a:solidFill>
                                    <a:srgbClr val="836967"/>
                                  </a:solidFill>
                                  <a:latin typeface="Cambria Math" panose="02040503050406030204" pitchFamily="18" charset="0"/>
                                </a:rPr>
                              </m:ctrlPr>
                            </m:dPr>
                            <m:e>
                              <m:f>
                                <m:fPr>
                                  <m:ctrlPr>
                                    <a:rPr lang="sk-SK" sz="900" i="1">
                                      <a:solidFill>
                                        <a:srgbClr val="836967"/>
                                      </a:solidFill>
                                      <a:latin typeface="Cambria Math" panose="02040503050406030204" pitchFamily="18" charset="0"/>
                                    </a:rPr>
                                  </m:ctrlPr>
                                </m:fPr>
                                <m:num>
                                  <m:r>
                                    <a:rPr lang="sk-SK" sz="900" i="1">
                                      <a:latin typeface="Cambria Math" panose="02040503050406030204" pitchFamily="18" charset="0"/>
                                    </a:rPr>
                                    <m:t>𝑝</m:t>
                                  </m:r>
                                </m:num>
                                <m:den>
                                  <m:d>
                                    <m:dPr>
                                      <m:ctrlPr>
                                        <a:rPr lang="sk-SK" sz="900" i="1">
                                          <a:solidFill>
                                            <a:srgbClr val="836967"/>
                                          </a:solidFill>
                                          <a:latin typeface="Cambria Math" panose="02040503050406030204" pitchFamily="18" charset="0"/>
                                        </a:rPr>
                                      </m:ctrlPr>
                                    </m:dPr>
                                    <m:e>
                                      <m:r>
                                        <a:rPr lang="sk-SK" sz="900" i="0">
                                          <a:latin typeface="Cambria Math" panose="02040503050406030204" pitchFamily="18" charset="0"/>
                                        </a:rPr>
                                        <m:t>1−</m:t>
                                      </m:r>
                                      <m:r>
                                        <a:rPr lang="sk-SK" sz="900" i="1">
                                          <a:latin typeface="Cambria Math" panose="02040503050406030204" pitchFamily="18" charset="0"/>
                                        </a:rPr>
                                        <m:t>𝑝</m:t>
                                      </m:r>
                                    </m:e>
                                  </m:d>
                                </m:den>
                              </m:f>
                            </m:e>
                          </m:d>
                        </m:e>
                      </m:func>
                      <m:r>
                        <a:rPr lang="sk-SK" sz="900" i="0">
                          <a:latin typeface="Cambria Math" panose="02040503050406030204" pitchFamily="18" charset="0"/>
                        </a:rPr>
                        <m:t>=−0.731040∗</m:t>
                      </m:r>
                      <m:r>
                        <a:rPr lang="sk-SK" sz="900" i="1">
                          <a:latin typeface="Cambria Math" panose="02040503050406030204" pitchFamily="18" charset="0"/>
                        </a:rPr>
                        <m:t>𝐺𝐷</m:t>
                      </m:r>
                      <m:sSub>
                        <m:sSubPr>
                          <m:ctrlPr>
                            <a:rPr lang="sk-SK" sz="900" i="1">
                              <a:solidFill>
                                <a:srgbClr val="836967"/>
                              </a:solidFill>
                              <a:latin typeface="Cambria Math" panose="02040503050406030204" pitchFamily="18" charset="0"/>
                            </a:rPr>
                          </m:ctrlPr>
                        </m:sSubPr>
                        <m:e>
                          <m:r>
                            <a:rPr lang="sk-SK" sz="900" i="1">
                              <a:latin typeface="Cambria Math" panose="02040503050406030204" pitchFamily="18" charset="0"/>
                            </a:rPr>
                            <m:t>𝑃</m:t>
                          </m:r>
                        </m:e>
                        <m:sub>
                          <m:r>
                            <a:rPr lang="sk-SK" sz="900" i="1">
                              <a:latin typeface="Cambria Math" panose="02040503050406030204" pitchFamily="18" charset="0"/>
                            </a:rPr>
                            <m:t>𝐶𝑂𝑁𝑆</m:t>
                          </m:r>
                        </m:sub>
                      </m:sSub>
                      <m:r>
                        <a:rPr lang="sk-SK" sz="900" i="0">
                          <a:latin typeface="Cambria Math" panose="02040503050406030204" pitchFamily="18" charset="0"/>
                        </a:rPr>
                        <m:t>+0.706677∗</m:t>
                      </m:r>
                      <m:r>
                        <a:rPr lang="sk-SK" sz="900" i="1">
                          <a:latin typeface="Cambria Math" panose="02040503050406030204" pitchFamily="18" charset="0"/>
                        </a:rPr>
                        <m:t>𝐺𝐷</m:t>
                      </m:r>
                      <m:sSub>
                        <m:sSubPr>
                          <m:ctrlPr>
                            <a:rPr lang="sk-SK" sz="900" i="1">
                              <a:solidFill>
                                <a:srgbClr val="836967"/>
                              </a:solidFill>
                              <a:latin typeface="Cambria Math" panose="02040503050406030204" pitchFamily="18" charset="0"/>
                            </a:rPr>
                          </m:ctrlPr>
                        </m:sSubPr>
                        <m:e>
                          <m:r>
                            <a:rPr lang="sk-SK" sz="900" i="1">
                              <a:latin typeface="Cambria Math" panose="02040503050406030204" pitchFamily="18" charset="0"/>
                            </a:rPr>
                            <m:t>𝑃</m:t>
                          </m:r>
                        </m:e>
                        <m:sub>
                          <m:r>
                            <a:rPr lang="sk-SK" sz="900" i="1">
                              <a:latin typeface="Cambria Math" panose="02040503050406030204" pitchFamily="18" charset="0"/>
                            </a:rPr>
                            <m:t>𝐶𝑂𝑉𝐼𝐷</m:t>
                          </m:r>
                        </m:sub>
                      </m:sSub>
                      <m:r>
                        <a:rPr lang="sk-SK" sz="900" i="0">
                          <a:latin typeface="Cambria Math" panose="02040503050406030204" pitchFamily="18" charset="0"/>
                        </a:rPr>
                        <m:t>−0.146012∗</m:t>
                      </m:r>
                      <m:r>
                        <a:rPr lang="sk-SK" sz="900" i="1">
                          <a:latin typeface="Cambria Math" panose="02040503050406030204" pitchFamily="18" charset="0"/>
                        </a:rPr>
                        <m:t>𝐵𝐴𝑁𝐾</m:t>
                      </m:r>
                      <m:r>
                        <m:rPr>
                          <m:lit/>
                        </m:rPr>
                        <a:rPr lang="sk-SK" sz="900" i="0">
                          <a:latin typeface="Cambria Math" panose="02040503050406030204" pitchFamily="18" charset="0"/>
                        </a:rPr>
                        <m:t>_</m:t>
                      </m:r>
                      <m:r>
                        <a:rPr lang="sk-SK" sz="900" i="1">
                          <a:latin typeface="Cambria Math" panose="02040503050406030204" pitchFamily="18" charset="0"/>
                        </a:rPr>
                        <m:t>𝐷𝐸𝑃𝑂𝑆𝐼𝑇</m:t>
                      </m:r>
                      <m:r>
                        <m:rPr>
                          <m:lit/>
                        </m:rPr>
                        <a:rPr lang="sk-SK" sz="900" i="0">
                          <a:latin typeface="Cambria Math" panose="02040503050406030204" pitchFamily="18" charset="0"/>
                        </a:rPr>
                        <m:t>_</m:t>
                      </m:r>
                      <m:r>
                        <a:rPr lang="sk-SK" sz="900" i="1">
                          <a:latin typeface="Cambria Math" panose="02040503050406030204" pitchFamily="18" charset="0"/>
                        </a:rPr>
                        <m:t>𝐶𝑂𝑅𝑃</m:t>
                      </m:r>
                      <m:r>
                        <m:rPr>
                          <m:lit/>
                        </m:rPr>
                        <a:rPr lang="sk-SK" sz="900" i="0">
                          <a:latin typeface="Cambria Math" panose="02040503050406030204" pitchFamily="18" charset="0"/>
                        </a:rPr>
                        <m:t>_</m:t>
                      </m:r>
                      <m:r>
                        <a:rPr lang="sk-SK" sz="900" i="1">
                          <a:latin typeface="Cambria Math" panose="02040503050406030204" pitchFamily="18" charset="0"/>
                        </a:rPr>
                        <m:t>𝐿</m:t>
                      </m:r>
                      <m:r>
                        <a:rPr lang="sk-SK" sz="900" i="0">
                          <a:latin typeface="Cambria Math" panose="02040503050406030204" pitchFamily="18" charset="0"/>
                        </a:rPr>
                        <m:t>1−0.436622∗∆</m:t>
                      </m:r>
                      <m:r>
                        <a:rPr lang="sk-SK" sz="900" i="1">
                          <a:latin typeface="Cambria Math" panose="02040503050406030204" pitchFamily="18" charset="0"/>
                        </a:rPr>
                        <m:t>𝐵𝐴𝑁𝐾</m:t>
                      </m:r>
                      <m:r>
                        <m:rPr>
                          <m:lit/>
                        </m:rPr>
                        <a:rPr lang="sk-SK" sz="900" i="0">
                          <a:latin typeface="Cambria Math" panose="02040503050406030204" pitchFamily="18" charset="0"/>
                        </a:rPr>
                        <m:t>_</m:t>
                      </m:r>
                      <m:r>
                        <a:rPr lang="sk-SK" sz="900" i="1">
                          <a:latin typeface="Cambria Math" panose="02040503050406030204" pitchFamily="18" charset="0"/>
                        </a:rPr>
                        <m:t>𝐿𝑂𝐴𝑁𝑆</m:t>
                      </m:r>
                      <m:r>
                        <m:rPr>
                          <m:lit/>
                        </m:rPr>
                        <a:rPr lang="sk-SK" sz="900" i="0">
                          <a:latin typeface="Cambria Math" panose="02040503050406030204" pitchFamily="18" charset="0"/>
                        </a:rPr>
                        <m:t>_</m:t>
                      </m:r>
                      <m:r>
                        <a:rPr lang="sk-SK" sz="900" i="1">
                          <a:latin typeface="Cambria Math" panose="02040503050406030204" pitchFamily="18" charset="0"/>
                        </a:rPr>
                        <m:t>𝐶𝑂𝑅𝑃</m:t>
                      </m:r>
                      <m:r>
                        <m:rPr>
                          <m:lit/>
                        </m:rPr>
                        <a:rPr lang="sk-SK" sz="900" i="0">
                          <a:latin typeface="Cambria Math" panose="02040503050406030204" pitchFamily="18" charset="0"/>
                        </a:rPr>
                        <m:t>_</m:t>
                      </m:r>
                      <m:r>
                        <a:rPr lang="sk-SK" sz="900" i="1">
                          <a:latin typeface="Cambria Math" panose="02040503050406030204" pitchFamily="18" charset="0"/>
                        </a:rPr>
                        <m:t>𝑅</m:t>
                      </m:r>
                      <m:r>
                        <m:rPr>
                          <m:lit/>
                        </m:rPr>
                        <a:rPr lang="sk-SK" sz="900" i="0">
                          <a:latin typeface="Cambria Math" panose="02040503050406030204" pitchFamily="18" charset="0"/>
                        </a:rPr>
                        <m:t>_</m:t>
                      </m:r>
                      <m:r>
                        <a:rPr lang="sk-SK" sz="900" i="1">
                          <a:latin typeface="Cambria Math" panose="02040503050406030204" pitchFamily="18" charset="0"/>
                        </a:rPr>
                        <m:t>𝐿</m:t>
                      </m:r>
                      <m:r>
                        <a:rPr lang="sk-SK" sz="900" i="0">
                          <a:latin typeface="Cambria Math" panose="02040503050406030204" pitchFamily="18" charset="0"/>
                        </a:rPr>
                        <m:t>1 </m:t>
                      </m:r>
                    </m:oMath>
                  </m:oMathPara>
                </a14:m>
                <a:endParaRPr lang="sk-SK" sz="900" dirty="0"/>
              </a:p>
            </p:txBody>
          </p:sp>
        </mc:Choice>
        <mc:Fallback xmlns="">
          <p:sp>
            <p:nvSpPr>
              <p:cNvPr id="9" name="TextBox 8">
                <a:extLst>
                  <a:ext uri="{FF2B5EF4-FFF2-40B4-BE49-F238E27FC236}">
                    <a16:creationId xmlns:a16="http://schemas.microsoft.com/office/drawing/2014/main" id="{9FA81CA8-1D3B-AEED-4AAB-230BB6FF3C42}"/>
                  </a:ext>
                </a:extLst>
              </p:cNvPr>
              <p:cNvSpPr txBox="1">
                <a:spLocks noRot="1" noChangeAspect="1" noMove="1" noResize="1" noEditPoints="1" noAdjustHandles="1" noChangeArrowheads="1" noChangeShapeType="1" noTextEdit="1"/>
              </p:cNvSpPr>
              <p:nvPr/>
            </p:nvSpPr>
            <p:spPr>
              <a:xfrm>
                <a:off x="3977196" y="1926625"/>
                <a:ext cx="7847790" cy="403572"/>
              </a:xfrm>
              <a:prstGeom prst="rect">
                <a:avLst/>
              </a:prstGeom>
              <a:blipFill>
                <a:blip r:embed="rId4"/>
                <a:stretch>
                  <a:fillRect/>
                </a:stretch>
              </a:blipFill>
            </p:spPr>
            <p:txBody>
              <a:bodyPr/>
              <a:lstStyle/>
              <a:p>
                <a:r>
                  <a:rPr lang="sk-SK">
                    <a:noFill/>
                  </a:rPr>
                  <a:t> </a:t>
                </a:r>
              </a:p>
            </p:txBody>
          </p:sp>
        </mc:Fallback>
      </mc:AlternateContent>
    </p:spTree>
    <p:extLst>
      <p:ext uri="{BB962C8B-B14F-4D97-AF65-F5344CB8AC3E}">
        <p14:creationId xmlns:p14="http://schemas.microsoft.com/office/powerpoint/2010/main" val="529972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C2B2F-B58E-B1AE-92AA-A06801EEA73F}"/>
              </a:ext>
            </a:extLst>
          </p:cNvPr>
          <p:cNvSpPr>
            <a:spLocks noGrp="1"/>
          </p:cNvSpPr>
          <p:nvPr>
            <p:ph type="title"/>
          </p:nvPr>
        </p:nvSpPr>
        <p:spPr/>
        <p:txBody>
          <a:bodyPr/>
          <a:lstStyle/>
          <a:p>
            <a:r>
              <a:rPr lang="sk-SK" b="1" dirty="0">
                <a:solidFill>
                  <a:schemeClr val="accent1"/>
                </a:solidFill>
              </a:rPr>
              <a:t>TASK</a:t>
            </a:r>
          </a:p>
        </p:txBody>
      </p:sp>
      <p:sp>
        <p:nvSpPr>
          <p:cNvPr id="3" name="Content Placeholder 2">
            <a:extLst>
              <a:ext uri="{FF2B5EF4-FFF2-40B4-BE49-F238E27FC236}">
                <a16:creationId xmlns:a16="http://schemas.microsoft.com/office/drawing/2014/main" id="{81B11861-4E07-D758-74A1-008F8BA82E6D}"/>
              </a:ext>
            </a:extLst>
          </p:cNvPr>
          <p:cNvSpPr>
            <a:spLocks noGrp="1"/>
          </p:cNvSpPr>
          <p:nvPr>
            <p:ph idx="1"/>
          </p:nvPr>
        </p:nvSpPr>
        <p:spPr/>
        <p:txBody>
          <a:bodyPr>
            <a:normAutofit/>
          </a:bodyPr>
          <a:lstStyle/>
          <a:p>
            <a:pPr marL="0" indent="0">
              <a:buNone/>
            </a:pPr>
            <a:endParaRPr lang="sk-SK" sz="4000" dirty="0"/>
          </a:p>
          <a:p>
            <a:pPr marL="0" indent="0" algn="ctr">
              <a:buNone/>
            </a:pPr>
            <a:r>
              <a:rPr lang="en-US" sz="4000" dirty="0"/>
              <a:t>Our goal is </a:t>
            </a:r>
            <a:r>
              <a:rPr lang="en-US" sz="4000" dirty="0">
                <a:solidFill>
                  <a:schemeClr val="accent1"/>
                </a:solidFill>
              </a:rPr>
              <a:t>to develop a predictive model </a:t>
            </a:r>
            <a:r>
              <a:rPr lang="en-US" sz="4000" dirty="0"/>
              <a:t>(„Macroeconomic model“) </a:t>
            </a:r>
            <a:r>
              <a:rPr lang="en-US" sz="4000" dirty="0">
                <a:solidFill>
                  <a:schemeClr val="accent1"/>
                </a:solidFill>
              </a:rPr>
              <a:t>based on the macroeconomic factors</a:t>
            </a:r>
            <a:r>
              <a:rPr lang="en-US" sz="4000" dirty="0"/>
              <a:t> for estimating future default rates</a:t>
            </a:r>
          </a:p>
        </p:txBody>
      </p:sp>
    </p:spTree>
    <p:extLst>
      <p:ext uri="{BB962C8B-B14F-4D97-AF65-F5344CB8AC3E}">
        <p14:creationId xmlns:p14="http://schemas.microsoft.com/office/powerpoint/2010/main" val="1097735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C2B2F-B58E-B1AE-92AA-A06801EEA73F}"/>
              </a:ext>
            </a:extLst>
          </p:cNvPr>
          <p:cNvSpPr>
            <a:spLocks noGrp="1"/>
          </p:cNvSpPr>
          <p:nvPr>
            <p:ph type="title"/>
          </p:nvPr>
        </p:nvSpPr>
        <p:spPr/>
        <p:txBody>
          <a:bodyPr>
            <a:normAutofit/>
          </a:bodyPr>
          <a:lstStyle/>
          <a:p>
            <a:r>
              <a:rPr lang="sk-SK" sz="4000" b="1" dirty="0">
                <a:solidFill>
                  <a:schemeClr val="accent1"/>
                </a:solidFill>
              </a:rPr>
              <a:t>MODEL PRINCIPLE</a:t>
            </a:r>
          </a:p>
        </p:txBody>
      </p:sp>
      <p:sp>
        <p:nvSpPr>
          <p:cNvPr id="3" name="Content Placeholder 2">
            <a:extLst>
              <a:ext uri="{FF2B5EF4-FFF2-40B4-BE49-F238E27FC236}">
                <a16:creationId xmlns:a16="http://schemas.microsoft.com/office/drawing/2014/main" id="{81B11861-4E07-D758-74A1-008F8BA82E6D}"/>
              </a:ext>
            </a:extLst>
          </p:cNvPr>
          <p:cNvSpPr>
            <a:spLocks noGrp="1"/>
          </p:cNvSpPr>
          <p:nvPr>
            <p:ph idx="1"/>
          </p:nvPr>
        </p:nvSpPr>
        <p:spPr>
          <a:xfrm>
            <a:off x="1097280" y="1845734"/>
            <a:ext cx="10058400" cy="3864402"/>
          </a:xfrm>
        </p:spPr>
        <p:txBody>
          <a:bodyPr>
            <a:normAutofit/>
          </a:bodyPr>
          <a:lstStyle/>
          <a:p>
            <a:pPr algn="just">
              <a:buFont typeface="Arial" panose="020B0604020202020204" pitchFamily="34" charset="0"/>
              <a:buChar char="•"/>
            </a:pPr>
            <a:r>
              <a:rPr lang="sk-SK" sz="4000" dirty="0"/>
              <a:t> </a:t>
            </a:r>
            <a:r>
              <a:rPr lang="en-US" sz="2400" dirty="0"/>
              <a:t>Once the model is estimated, it can predict default rates based on macroeconomic factors</a:t>
            </a:r>
            <a:endParaRPr lang="sk-SK" sz="2400" dirty="0"/>
          </a:p>
          <a:p>
            <a:pPr algn="just">
              <a:buFont typeface="Arial" panose="020B0604020202020204" pitchFamily="34" charset="0"/>
              <a:buChar char="•"/>
            </a:pPr>
            <a:endParaRPr lang="en-US" sz="2400" dirty="0"/>
          </a:p>
          <a:p>
            <a:pPr algn="just">
              <a:buFont typeface="Arial" panose="020B0604020202020204" pitchFamily="34" charset="0"/>
              <a:buChar char="•"/>
            </a:pPr>
            <a:r>
              <a:rPr lang="en-US" sz="2400" dirty="0"/>
              <a:t> The predictions of the model depends on another predictive model (i.e., predictions of macroeconomic factors)</a:t>
            </a:r>
            <a:endParaRPr lang="sk-SK" sz="2400" dirty="0"/>
          </a:p>
          <a:p>
            <a:pPr algn="just">
              <a:buFont typeface="Arial" panose="020B0604020202020204" pitchFamily="34" charset="0"/>
              <a:buChar char="•"/>
            </a:pPr>
            <a:endParaRPr lang="en-US" sz="2400" dirty="0"/>
          </a:p>
          <a:p>
            <a:pPr algn="just">
              <a:buFont typeface="Arial" panose="020B0604020202020204" pitchFamily="34" charset="0"/>
              <a:buChar char="•"/>
            </a:pPr>
            <a:r>
              <a:rPr lang="en-US" sz="2400" dirty="0"/>
              <a:t> Predictions of the macroeconomic factors for </a:t>
            </a:r>
            <a:r>
              <a:rPr lang="en-US" sz="2400" dirty="0">
                <a:solidFill>
                  <a:schemeClr val="accent1"/>
                </a:solidFill>
              </a:rPr>
              <a:t>three different scenarios (worst, baseline, best) </a:t>
            </a:r>
            <a:r>
              <a:rPr lang="en-US" sz="2400" dirty="0"/>
              <a:t>are delivered by third party*</a:t>
            </a:r>
          </a:p>
        </p:txBody>
      </p:sp>
      <p:sp>
        <p:nvSpPr>
          <p:cNvPr id="5" name="TextBox 4">
            <a:extLst>
              <a:ext uri="{FF2B5EF4-FFF2-40B4-BE49-F238E27FC236}">
                <a16:creationId xmlns:a16="http://schemas.microsoft.com/office/drawing/2014/main" id="{ECCCBA02-E032-4376-7D47-466225782835}"/>
              </a:ext>
            </a:extLst>
          </p:cNvPr>
          <p:cNvSpPr txBox="1"/>
          <p:nvPr/>
        </p:nvSpPr>
        <p:spPr>
          <a:xfrm>
            <a:off x="1097278" y="5841442"/>
            <a:ext cx="6042823" cy="276999"/>
          </a:xfrm>
          <a:prstGeom prst="rect">
            <a:avLst/>
          </a:prstGeom>
          <a:noFill/>
        </p:spPr>
        <p:txBody>
          <a:bodyPr wrap="square" rtlCol="0">
            <a:spAutoFit/>
          </a:bodyPr>
          <a:lstStyle/>
          <a:p>
            <a:r>
              <a:rPr lang="en-US" sz="1200" dirty="0"/>
              <a:t>*e.g., Oxford Economics</a:t>
            </a:r>
          </a:p>
        </p:txBody>
      </p:sp>
    </p:spTree>
    <p:extLst>
      <p:ext uri="{BB962C8B-B14F-4D97-AF65-F5344CB8AC3E}">
        <p14:creationId xmlns:p14="http://schemas.microsoft.com/office/powerpoint/2010/main" val="3942375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C2B2F-B58E-B1AE-92AA-A06801EEA73F}"/>
              </a:ext>
            </a:extLst>
          </p:cNvPr>
          <p:cNvSpPr>
            <a:spLocks noGrp="1"/>
          </p:cNvSpPr>
          <p:nvPr>
            <p:ph type="title"/>
          </p:nvPr>
        </p:nvSpPr>
        <p:spPr/>
        <p:txBody>
          <a:bodyPr>
            <a:normAutofit/>
          </a:bodyPr>
          <a:lstStyle/>
          <a:p>
            <a:r>
              <a:rPr lang="sk-SK" sz="4000" b="1" dirty="0">
                <a:solidFill>
                  <a:schemeClr val="accent1"/>
                </a:solidFill>
              </a:rPr>
              <a:t>MODEL USE</a:t>
            </a:r>
          </a:p>
        </p:txBody>
      </p:sp>
      <p:sp>
        <p:nvSpPr>
          <p:cNvPr id="3" name="Content Placeholder 2">
            <a:extLst>
              <a:ext uri="{FF2B5EF4-FFF2-40B4-BE49-F238E27FC236}">
                <a16:creationId xmlns:a16="http://schemas.microsoft.com/office/drawing/2014/main" id="{81B11861-4E07-D758-74A1-008F8BA82E6D}"/>
              </a:ext>
            </a:extLst>
          </p:cNvPr>
          <p:cNvSpPr>
            <a:spLocks noGrp="1"/>
          </p:cNvSpPr>
          <p:nvPr>
            <p:ph idx="1"/>
          </p:nvPr>
        </p:nvSpPr>
        <p:spPr/>
        <p:txBody>
          <a:bodyPr>
            <a:normAutofit/>
          </a:bodyPr>
          <a:lstStyle/>
          <a:p>
            <a:pPr marL="0" indent="0" algn="just">
              <a:buNone/>
            </a:pPr>
            <a:endParaRPr lang="sk-SK" sz="4000" dirty="0">
              <a:solidFill>
                <a:schemeClr val="accent1"/>
              </a:solidFill>
            </a:endParaRPr>
          </a:p>
          <a:p>
            <a:pPr algn="just">
              <a:buFont typeface="Arial" panose="020B0604020202020204" pitchFamily="34" charset="0"/>
              <a:buChar char="•"/>
            </a:pPr>
            <a:r>
              <a:rPr lang="en-US" sz="2800" dirty="0">
                <a:solidFill>
                  <a:schemeClr val="accent1"/>
                </a:solidFill>
              </a:rPr>
              <a:t> Provisions calculation </a:t>
            </a:r>
            <a:r>
              <a:rPr lang="en-US" sz="2800" dirty="0"/>
              <a:t>– the bank should include a „forward-looking element“ into the calculation of provisions</a:t>
            </a:r>
          </a:p>
          <a:p>
            <a:pPr algn="just">
              <a:buFont typeface="Arial" panose="020B0604020202020204" pitchFamily="34" charset="0"/>
              <a:buChar char="•"/>
            </a:pPr>
            <a:endParaRPr lang="en-US" sz="2800" dirty="0"/>
          </a:p>
          <a:p>
            <a:pPr algn="just">
              <a:buFont typeface="Arial" panose="020B0604020202020204" pitchFamily="34" charset="0"/>
              <a:buChar char="•"/>
            </a:pPr>
            <a:r>
              <a:rPr lang="en-US" sz="2800" dirty="0">
                <a:solidFill>
                  <a:schemeClr val="accent1"/>
                </a:solidFill>
              </a:rPr>
              <a:t> Stress testing </a:t>
            </a:r>
            <a:r>
              <a:rPr lang="en-US" sz="2800" dirty="0"/>
              <a:t>– the bank is required to stress risk parameters to calculate capital requirement impacts under different scenarios of economic development</a:t>
            </a:r>
          </a:p>
        </p:txBody>
      </p:sp>
    </p:spTree>
    <p:extLst>
      <p:ext uri="{BB962C8B-B14F-4D97-AF65-F5344CB8AC3E}">
        <p14:creationId xmlns:p14="http://schemas.microsoft.com/office/powerpoint/2010/main" val="1157553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C2B2F-B58E-B1AE-92AA-A06801EEA73F}"/>
              </a:ext>
            </a:extLst>
          </p:cNvPr>
          <p:cNvSpPr>
            <a:spLocks noGrp="1"/>
          </p:cNvSpPr>
          <p:nvPr>
            <p:ph type="title"/>
          </p:nvPr>
        </p:nvSpPr>
        <p:spPr/>
        <p:txBody>
          <a:bodyPr>
            <a:normAutofit/>
          </a:bodyPr>
          <a:lstStyle/>
          <a:p>
            <a:r>
              <a:rPr lang="sk-SK" sz="4000" b="1" dirty="0">
                <a:solidFill>
                  <a:schemeClr val="accent1"/>
                </a:solidFill>
              </a:rPr>
              <a:t>MODEL DEVELOPMENT PROCESS</a:t>
            </a:r>
          </a:p>
        </p:txBody>
      </p:sp>
      <p:sp>
        <p:nvSpPr>
          <p:cNvPr id="3" name="Content Placeholder 2">
            <a:extLst>
              <a:ext uri="{FF2B5EF4-FFF2-40B4-BE49-F238E27FC236}">
                <a16:creationId xmlns:a16="http://schemas.microsoft.com/office/drawing/2014/main" id="{81B11861-4E07-D758-74A1-008F8BA82E6D}"/>
              </a:ext>
            </a:extLst>
          </p:cNvPr>
          <p:cNvSpPr>
            <a:spLocks noGrp="1"/>
          </p:cNvSpPr>
          <p:nvPr>
            <p:ph idx="1"/>
          </p:nvPr>
        </p:nvSpPr>
        <p:spPr/>
        <p:txBody>
          <a:bodyPr>
            <a:normAutofit/>
          </a:bodyPr>
          <a:lstStyle/>
          <a:p>
            <a:pPr marL="742950" indent="-742950" algn="just">
              <a:buFont typeface="+mj-lt"/>
              <a:buAutoNum type="arabicPeriod"/>
            </a:pPr>
            <a:r>
              <a:rPr lang="en-US" sz="1800" b="1" dirty="0">
                <a:solidFill>
                  <a:schemeClr val="tx1"/>
                </a:solidFill>
              </a:rPr>
              <a:t>Data preparation</a:t>
            </a:r>
          </a:p>
          <a:p>
            <a:pPr marL="742950" indent="-742950" algn="just">
              <a:buFont typeface="+mj-lt"/>
              <a:buAutoNum type="arabicPeriod"/>
            </a:pPr>
            <a:r>
              <a:rPr lang="en-US" sz="1800" b="1" dirty="0">
                <a:solidFill>
                  <a:schemeClr val="tx1"/>
                </a:solidFill>
              </a:rPr>
              <a:t>Preliminary data analyses</a:t>
            </a:r>
          </a:p>
          <a:p>
            <a:pPr marL="1035558" lvl="1" indent="-360000" algn="just">
              <a:buFont typeface="Wingdings" panose="05000000000000000000" pitchFamily="2" charset="2"/>
              <a:buChar char="Ø"/>
            </a:pPr>
            <a:r>
              <a:rPr lang="en-US" dirty="0">
                <a:solidFill>
                  <a:schemeClr val="tx1"/>
                </a:solidFill>
              </a:rPr>
              <a:t>Data quality controls</a:t>
            </a:r>
          </a:p>
          <a:p>
            <a:pPr marL="1035558" lvl="1" indent="-360000" algn="just">
              <a:buFont typeface="Wingdings" panose="05000000000000000000" pitchFamily="2" charset="2"/>
              <a:buChar char="Ø"/>
            </a:pPr>
            <a:r>
              <a:rPr lang="en-US" dirty="0">
                <a:solidFill>
                  <a:schemeClr val="tx1"/>
                </a:solidFill>
              </a:rPr>
              <a:t>Variables transformation</a:t>
            </a:r>
          </a:p>
          <a:p>
            <a:pPr marL="1035558" lvl="1" indent="-360000" algn="just">
              <a:buFont typeface="Wingdings" panose="05000000000000000000" pitchFamily="2" charset="2"/>
              <a:buChar char="Ø"/>
            </a:pPr>
            <a:r>
              <a:rPr lang="en-US" dirty="0">
                <a:solidFill>
                  <a:schemeClr val="tx1"/>
                </a:solidFill>
              </a:rPr>
              <a:t>Stationarity analysis</a:t>
            </a:r>
          </a:p>
          <a:p>
            <a:pPr marL="1035558" lvl="1" indent="-360000" algn="just">
              <a:buFont typeface="Wingdings" panose="05000000000000000000" pitchFamily="2" charset="2"/>
              <a:buChar char="Ø"/>
            </a:pPr>
            <a:r>
              <a:rPr lang="en-US" dirty="0">
                <a:solidFill>
                  <a:schemeClr val="tx1"/>
                </a:solidFill>
              </a:rPr>
              <a:t>Creation of lagged variables</a:t>
            </a:r>
          </a:p>
          <a:p>
            <a:pPr marL="742950" indent="-742950" algn="just">
              <a:buFont typeface="+mj-lt"/>
              <a:buAutoNum type="arabicPeriod"/>
            </a:pPr>
            <a:r>
              <a:rPr lang="en-US" sz="1800" b="1" dirty="0">
                <a:solidFill>
                  <a:schemeClr val="tx1"/>
                </a:solidFill>
              </a:rPr>
              <a:t>Univariate analysis</a:t>
            </a:r>
          </a:p>
          <a:p>
            <a:pPr marL="742950" indent="-742950" algn="just">
              <a:buFont typeface="+mj-lt"/>
              <a:buAutoNum type="arabicPeriod"/>
            </a:pPr>
            <a:r>
              <a:rPr lang="en-US" sz="1800" b="1" dirty="0">
                <a:solidFill>
                  <a:schemeClr val="tx1"/>
                </a:solidFill>
              </a:rPr>
              <a:t>Multivariate analysis </a:t>
            </a:r>
            <a:r>
              <a:rPr lang="en-US" sz="1800" dirty="0">
                <a:solidFill>
                  <a:schemeClr val="tx1"/>
                </a:solidFill>
              </a:rPr>
              <a:t>(correlation analysis and looking for the best model)</a:t>
            </a:r>
          </a:p>
          <a:p>
            <a:pPr marL="742950" indent="-742950" algn="just">
              <a:buFont typeface="+mj-lt"/>
              <a:buAutoNum type="arabicPeriod"/>
            </a:pPr>
            <a:r>
              <a:rPr lang="en-US" sz="1800" b="1" dirty="0">
                <a:solidFill>
                  <a:schemeClr val="tx1"/>
                </a:solidFill>
              </a:rPr>
              <a:t>Model tests </a:t>
            </a:r>
            <a:r>
              <a:rPr lang="en-US" sz="1800" dirty="0">
                <a:solidFill>
                  <a:schemeClr val="tx1"/>
                </a:solidFill>
              </a:rPr>
              <a:t>(Multicollinearity, Heteroskedasticity, Autocorrelation, Normality tests)</a:t>
            </a:r>
            <a:endParaRPr lang="en-US" sz="1800" b="1" dirty="0">
              <a:solidFill>
                <a:schemeClr val="tx1"/>
              </a:solidFill>
            </a:endParaRPr>
          </a:p>
          <a:p>
            <a:pPr marL="742950" indent="-742950" algn="just">
              <a:buFont typeface="+mj-lt"/>
              <a:buAutoNum type="arabicPeriod"/>
            </a:pPr>
            <a:r>
              <a:rPr lang="en-US" sz="1800" b="1" dirty="0">
                <a:solidFill>
                  <a:schemeClr val="tx1"/>
                </a:solidFill>
              </a:rPr>
              <a:t>Predictions calculation</a:t>
            </a:r>
            <a:endParaRPr lang="en-US" sz="2800" dirty="0"/>
          </a:p>
        </p:txBody>
      </p:sp>
    </p:spTree>
    <p:extLst>
      <p:ext uri="{BB962C8B-B14F-4D97-AF65-F5344CB8AC3E}">
        <p14:creationId xmlns:p14="http://schemas.microsoft.com/office/powerpoint/2010/main" val="3185890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C2B2F-B58E-B1AE-92AA-A06801EEA73F}"/>
              </a:ext>
            </a:extLst>
          </p:cNvPr>
          <p:cNvSpPr>
            <a:spLocks noGrp="1"/>
          </p:cNvSpPr>
          <p:nvPr>
            <p:ph type="title"/>
          </p:nvPr>
        </p:nvSpPr>
        <p:spPr/>
        <p:txBody>
          <a:bodyPr>
            <a:normAutofit/>
          </a:bodyPr>
          <a:lstStyle/>
          <a:p>
            <a:r>
              <a:rPr lang="sk-SK" sz="4000" b="1" dirty="0">
                <a:solidFill>
                  <a:schemeClr val="accent1"/>
                </a:solidFill>
              </a:rPr>
              <a:t>DEPENDENT AND INDEPENDENT VARIABLES</a:t>
            </a:r>
          </a:p>
        </p:txBody>
      </p:sp>
      <p:sp>
        <p:nvSpPr>
          <p:cNvPr id="3" name="Content Placeholder 2">
            <a:extLst>
              <a:ext uri="{FF2B5EF4-FFF2-40B4-BE49-F238E27FC236}">
                <a16:creationId xmlns:a16="http://schemas.microsoft.com/office/drawing/2014/main" id="{81B11861-4E07-D758-74A1-008F8BA82E6D}"/>
              </a:ext>
            </a:extLst>
          </p:cNvPr>
          <p:cNvSpPr>
            <a:spLocks noGrp="1"/>
          </p:cNvSpPr>
          <p:nvPr>
            <p:ph idx="1"/>
          </p:nvPr>
        </p:nvSpPr>
        <p:spPr/>
        <p:txBody>
          <a:bodyPr>
            <a:normAutofit/>
          </a:bodyPr>
          <a:lstStyle/>
          <a:p>
            <a:pPr marL="0" indent="0" algn="just">
              <a:buNone/>
            </a:pPr>
            <a:endParaRPr lang="en-US" sz="4000" dirty="0">
              <a:solidFill>
                <a:schemeClr val="accent1"/>
              </a:solidFill>
            </a:endParaRPr>
          </a:p>
          <a:p>
            <a:pPr algn="just">
              <a:buFont typeface="Arial" panose="020B0604020202020204" pitchFamily="34" charset="0"/>
              <a:buChar char="•"/>
            </a:pPr>
            <a:r>
              <a:rPr lang="en-US" sz="2800" dirty="0">
                <a:solidFill>
                  <a:schemeClr val="accent1"/>
                </a:solidFill>
              </a:rPr>
              <a:t> Dependent variable </a:t>
            </a:r>
            <a:r>
              <a:rPr lang="en-US" sz="2800" dirty="0"/>
              <a:t>– observed default rates for retail segment (</a:t>
            </a:r>
            <a:r>
              <a:rPr lang="en-US" sz="2800" dirty="0">
                <a:solidFill>
                  <a:srgbClr val="FF0000"/>
                </a:solidFill>
              </a:rPr>
              <a:t>not real values</a:t>
            </a:r>
            <a:r>
              <a:rPr lang="en-US" sz="2800" dirty="0"/>
              <a:t> due to data anonymization)</a:t>
            </a:r>
          </a:p>
          <a:p>
            <a:pPr algn="just">
              <a:buFont typeface="Arial" panose="020B0604020202020204" pitchFamily="34" charset="0"/>
              <a:buChar char="•"/>
            </a:pPr>
            <a:endParaRPr lang="en-US" sz="2800" dirty="0"/>
          </a:p>
          <a:p>
            <a:pPr algn="just">
              <a:buFont typeface="Arial" panose="020B0604020202020204" pitchFamily="34" charset="0"/>
              <a:buChar char="•"/>
            </a:pPr>
            <a:r>
              <a:rPr lang="en-US" sz="2800" dirty="0">
                <a:solidFill>
                  <a:schemeClr val="accent1"/>
                </a:solidFill>
              </a:rPr>
              <a:t> Independent variables </a:t>
            </a:r>
            <a:r>
              <a:rPr lang="en-US" sz="2800" dirty="0"/>
              <a:t>– macroeconomic factors related to Slovak economy (</a:t>
            </a:r>
            <a:r>
              <a:rPr lang="en-US" sz="2800" dirty="0">
                <a:solidFill>
                  <a:srgbClr val="FF0000"/>
                </a:solidFill>
              </a:rPr>
              <a:t>real values </a:t>
            </a:r>
            <a:r>
              <a:rPr lang="en-US" sz="2800" dirty="0"/>
              <a:t>obtained from publicly available data sources)</a:t>
            </a:r>
          </a:p>
        </p:txBody>
      </p:sp>
    </p:spTree>
    <p:extLst>
      <p:ext uri="{BB962C8B-B14F-4D97-AF65-F5344CB8AC3E}">
        <p14:creationId xmlns:p14="http://schemas.microsoft.com/office/powerpoint/2010/main" val="1078463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2F1D1-F36C-61A1-DE61-AD7164543B6C}"/>
              </a:ext>
            </a:extLst>
          </p:cNvPr>
          <p:cNvSpPr>
            <a:spLocks noGrp="1"/>
          </p:cNvSpPr>
          <p:nvPr>
            <p:ph type="title"/>
          </p:nvPr>
        </p:nvSpPr>
        <p:spPr/>
        <p:txBody>
          <a:bodyPr/>
          <a:lstStyle/>
          <a:p>
            <a:r>
              <a:rPr lang="sk-SK" sz="4000" b="1" dirty="0">
                <a:solidFill>
                  <a:schemeClr val="accent1"/>
                </a:solidFill>
              </a:rPr>
              <a:t>MACROECONOMIC</a:t>
            </a:r>
            <a:r>
              <a:rPr lang="sk-SK" dirty="0"/>
              <a:t> </a:t>
            </a:r>
            <a:r>
              <a:rPr lang="sk-SK" sz="4000" b="1" dirty="0">
                <a:solidFill>
                  <a:schemeClr val="accent1"/>
                </a:solidFill>
              </a:rPr>
              <a:t>FACTORS</a:t>
            </a:r>
          </a:p>
        </p:txBody>
      </p:sp>
      <p:pic>
        <p:nvPicPr>
          <p:cNvPr id="7" name="Picture 6">
            <a:extLst>
              <a:ext uri="{FF2B5EF4-FFF2-40B4-BE49-F238E27FC236}">
                <a16:creationId xmlns:a16="http://schemas.microsoft.com/office/drawing/2014/main" id="{6ABC4EEB-348F-60B9-38FD-D1A2A5A58DA5}"/>
              </a:ext>
            </a:extLst>
          </p:cNvPr>
          <p:cNvPicPr>
            <a:picLocks noChangeAspect="1"/>
          </p:cNvPicPr>
          <p:nvPr/>
        </p:nvPicPr>
        <p:blipFill>
          <a:blip r:embed="rId2"/>
          <a:stretch>
            <a:fillRect/>
          </a:stretch>
        </p:blipFill>
        <p:spPr>
          <a:xfrm>
            <a:off x="778212" y="1980551"/>
            <a:ext cx="10635575" cy="3436009"/>
          </a:xfrm>
          <a:prstGeom prst="rect">
            <a:avLst/>
          </a:prstGeom>
        </p:spPr>
      </p:pic>
    </p:spTree>
    <p:extLst>
      <p:ext uri="{BB962C8B-B14F-4D97-AF65-F5344CB8AC3E}">
        <p14:creationId xmlns:p14="http://schemas.microsoft.com/office/powerpoint/2010/main" val="4173795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C2B2F-B58E-B1AE-92AA-A06801EEA73F}"/>
              </a:ext>
            </a:extLst>
          </p:cNvPr>
          <p:cNvSpPr>
            <a:spLocks noGrp="1"/>
          </p:cNvSpPr>
          <p:nvPr>
            <p:ph type="title"/>
          </p:nvPr>
        </p:nvSpPr>
        <p:spPr/>
        <p:txBody>
          <a:bodyPr>
            <a:normAutofit/>
          </a:bodyPr>
          <a:lstStyle/>
          <a:p>
            <a:r>
              <a:rPr lang="sk-SK" sz="4000" b="1" dirty="0">
                <a:solidFill>
                  <a:schemeClr val="accent1"/>
                </a:solidFill>
              </a:rPr>
              <a:t>DEPENDENT VARIABLE</a:t>
            </a:r>
          </a:p>
        </p:txBody>
      </p:sp>
      <p:sp>
        <p:nvSpPr>
          <p:cNvPr id="3" name="Content Placeholder 2">
            <a:extLst>
              <a:ext uri="{FF2B5EF4-FFF2-40B4-BE49-F238E27FC236}">
                <a16:creationId xmlns:a16="http://schemas.microsoft.com/office/drawing/2014/main" id="{81B11861-4E07-D758-74A1-008F8BA82E6D}"/>
              </a:ext>
            </a:extLst>
          </p:cNvPr>
          <p:cNvSpPr>
            <a:spLocks noGrp="1"/>
          </p:cNvSpPr>
          <p:nvPr>
            <p:ph idx="1"/>
          </p:nvPr>
        </p:nvSpPr>
        <p:spPr>
          <a:xfrm>
            <a:off x="1097280" y="1845733"/>
            <a:ext cx="10058400" cy="4477245"/>
          </a:xfrm>
        </p:spPr>
        <p:txBody>
          <a:bodyPr>
            <a:normAutofit/>
          </a:bodyPr>
          <a:lstStyle/>
          <a:p>
            <a:pPr algn="just">
              <a:buFont typeface="Arial" panose="020B0604020202020204" pitchFamily="34" charset="0"/>
              <a:buChar char="•"/>
            </a:pPr>
            <a:r>
              <a:rPr lang="en-US" sz="2600" dirty="0">
                <a:solidFill>
                  <a:schemeClr val="tx1"/>
                </a:solidFill>
              </a:rPr>
              <a:t> What is </a:t>
            </a:r>
            <a:r>
              <a:rPr lang="en-US" sz="2600" dirty="0">
                <a:solidFill>
                  <a:schemeClr val="accent1"/>
                </a:solidFill>
              </a:rPr>
              <a:t>default rate </a:t>
            </a:r>
            <a:r>
              <a:rPr lang="en-US" sz="2600" dirty="0">
                <a:solidFill>
                  <a:schemeClr val="tx1"/>
                </a:solidFill>
              </a:rPr>
              <a:t>(DR) and how it is calculated?</a:t>
            </a:r>
          </a:p>
          <a:p>
            <a:pPr algn="just">
              <a:buFont typeface="Arial" panose="020B0604020202020204" pitchFamily="34" charset="0"/>
              <a:buChar char="•"/>
            </a:pPr>
            <a:r>
              <a:rPr lang="sk-SK" sz="2600" dirty="0">
                <a:solidFill>
                  <a:schemeClr val="tx1"/>
                </a:solidFill>
              </a:rPr>
              <a:t> </a:t>
            </a:r>
            <a:r>
              <a:rPr lang="en-US" sz="2600" dirty="0">
                <a:solidFill>
                  <a:schemeClr val="tx1"/>
                </a:solidFill>
              </a:rPr>
              <a:t>Is it needed to do something with our dependent variable?</a:t>
            </a:r>
          </a:p>
          <a:p>
            <a:pPr marL="0" indent="0" algn="just">
              <a:buNone/>
            </a:pPr>
            <a:endParaRPr lang="en-US" sz="2800" dirty="0"/>
          </a:p>
          <a:p>
            <a:pPr marL="0" indent="0" algn="just">
              <a:buNone/>
            </a:pPr>
            <a:endParaRPr lang="en-US" sz="2800" dirty="0"/>
          </a:p>
          <a:p>
            <a:pPr marL="0" indent="0" algn="just">
              <a:buNone/>
            </a:pPr>
            <a:endParaRPr lang="en-US" sz="4000" dirty="0"/>
          </a:p>
        </p:txBody>
      </p:sp>
      <p:pic>
        <p:nvPicPr>
          <p:cNvPr id="5" name="Picture 4">
            <a:extLst>
              <a:ext uri="{FF2B5EF4-FFF2-40B4-BE49-F238E27FC236}">
                <a16:creationId xmlns:a16="http://schemas.microsoft.com/office/drawing/2014/main" id="{0E0068D9-74A3-B78C-AE79-14844B9B8FB1}"/>
              </a:ext>
            </a:extLst>
          </p:cNvPr>
          <p:cNvPicPr>
            <a:picLocks noChangeAspect="1"/>
          </p:cNvPicPr>
          <p:nvPr/>
        </p:nvPicPr>
        <p:blipFill>
          <a:blip r:embed="rId2"/>
          <a:stretch>
            <a:fillRect/>
          </a:stretch>
        </p:blipFill>
        <p:spPr>
          <a:xfrm>
            <a:off x="3677756" y="3290365"/>
            <a:ext cx="4897448" cy="2651074"/>
          </a:xfrm>
          <a:prstGeom prst="rect">
            <a:avLst/>
          </a:prstGeom>
        </p:spPr>
      </p:pic>
    </p:spTree>
    <p:extLst>
      <p:ext uri="{BB962C8B-B14F-4D97-AF65-F5344CB8AC3E}">
        <p14:creationId xmlns:p14="http://schemas.microsoft.com/office/powerpoint/2010/main" val="4173833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C2B2F-B58E-B1AE-92AA-A06801EEA73F}"/>
              </a:ext>
            </a:extLst>
          </p:cNvPr>
          <p:cNvSpPr>
            <a:spLocks noGrp="1"/>
          </p:cNvSpPr>
          <p:nvPr>
            <p:ph type="title"/>
          </p:nvPr>
        </p:nvSpPr>
        <p:spPr/>
        <p:txBody>
          <a:bodyPr>
            <a:normAutofit/>
          </a:bodyPr>
          <a:lstStyle/>
          <a:p>
            <a:r>
              <a:rPr lang="sk-SK" sz="4000" b="1" dirty="0">
                <a:solidFill>
                  <a:schemeClr val="accent1"/>
                </a:solidFill>
              </a:rPr>
              <a:t>MODEL SPECIFICATION</a:t>
            </a:r>
          </a:p>
        </p:txBody>
      </p:sp>
      <p:sp>
        <p:nvSpPr>
          <p:cNvPr id="3" name="Content Placeholder 2">
            <a:extLst>
              <a:ext uri="{FF2B5EF4-FFF2-40B4-BE49-F238E27FC236}">
                <a16:creationId xmlns:a16="http://schemas.microsoft.com/office/drawing/2014/main" id="{81B11861-4E07-D758-74A1-008F8BA82E6D}"/>
              </a:ext>
            </a:extLst>
          </p:cNvPr>
          <p:cNvSpPr>
            <a:spLocks noGrp="1"/>
          </p:cNvSpPr>
          <p:nvPr>
            <p:ph idx="1"/>
          </p:nvPr>
        </p:nvSpPr>
        <p:spPr>
          <a:xfrm>
            <a:off x="1097280" y="1845733"/>
            <a:ext cx="10058400" cy="4477245"/>
          </a:xfrm>
        </p:spPr>
        <p:txBody>
          <a:bodyPr>
            <a:normAutofit lnSpcReduction="10000"/>
          </a:bodyPr>
          <a:lstStyle/>
          <a:p>
            <a:pPr algn="just">
              <a:buFont typeface="Arial" panose="020B0604020202020204" pitchFamily="34" charset="0"/>
              <a:buChar char="•"/>
            </a:pPr>
            <a:r>
              <a:rPr lang="sk-SK" sz="2800" dirty="0">
                <a:solidFill>
                  <a:schemeClr val="tx1"/>
                </a:solidFill>
              </a:rPr>
              <a:t> </a:t>
            </a:r>
            <a:r>
              <a:rPr lang="en-US" sz="2400" dirty="0">
                <a:solidFill>
                  <a:schemeClr val="tx1"/>
                </a:solidFill>
              </a:rPr>
              <a:t>How to define </a:t>
            </a:r>
            <a:r>
              <a:rPr lang="sk-SK" sz="2400" dirty="0">
                <a:solidFill>
                  <a:schemeClr val="tx1"/>
                </a:solidFill>
              </a:rPr>
              <a:t>a </a:t>
            </a:r>
            <a:r>
              <a:rPr lang="en-US" sz="2400" dirty="0">
                <a:solidFill>
                  <a:schemeClr val="accent1"/>
                </a:solidFill>
              </a:rPr>
              <a:t>correct relation between DR a macroeconomic factors?</a:t>
            </a:r>
            <a:endParaRPr lang="sk-SK" sz="2400" dirty="0">
              <a:solidFill>
                <a:schemeClr val="accent1"/>
              </a:solidFill>
            </a:endParaRPr>
          </a:p>
          <a:p>
            <a:pPr algn="just">
              <a:buFont typeface="Arial" panose="020B0604020202020204" pitchFamily="34" charset="0"/>
              <a:buChar char="•"/>
            </a:pPr>
            <a:r>
              <a:rPr lang="sk-SK" sz="2400" dirty="0">
                <a:solidFill>
                  <a:schemeClr val="tx1"/>
                </a:solidFill>
              </a:rPr>
              <a:t> </a:t>
            </a:r>
            <a:r>
              <a:rPr lang="en-US" sz="2400" dirty="0">
                <a:solidFill>
                  <a:schemeClr val="tx1"/>
                </a:solidFill>
              </a:rPr>
              <a:t>Macroeconomic factors as of </a:t>
            </a:r>
            <a:r>
              <a:rPr lang="en-US" dirty="0">
                <a:solidFill>
                  <a:schemeClr val="tx1"/>
                </a:solidFill>
              </a:rPr>
              <a:t>„ADT“ </a:t>
            </a:r>
            <a:r>
              <a:rPr lang="en-US" sz="2400" dirty="0">
                <a:solidFill>
                  <a:schemeClr val="tx1"/>
                </a:solidFill>
              </a:rPr>
              <a:t>are joined to default rate observed between „ADT-1Y“ and „ADT“ (i.e., all quantities are from the same time span)</a:t>
            </a:r>
          </a:p>
          <a:p>
            <a:pPr algn="just">
              <a:buFont typeface="Arial" panose="020B0604020202020204" pitchFamily="34" charset="0"/>
              <a:buChar char="•"/>
            </a:pPr>
            <a:r>
              <a:rPr lang="en-US" sz="2400" dirty="0">
                <a:solidFill>
                  <a:schemeClr val="tx1"/>
                </a:solidFill>
              </a:rPr>
              <a:t> To explain the relationship, the </a:t>
            </a:r>
            <a:r>
              <a:rPr lang="en-US" sz="2400" dirty="0">
                <a:solidFill>
                  <a:schemeClr val="accent1"/>
                </a:solidFill>
              </a:rPr>
              <a:t>linear regression </a:t>
            </a:r>
            <a:r>
              <a:rPr lang="sk-SK" sz="2400" dirty="0" err="1">
                <a:solidFill>
                  <a:schemeClr val="tx1"/>
                </a:solidFill>
              </a:rPr>
              <a:t>is</a:t>
            </a:r>
            <a:r>
              <a:rPr lang="en-US" sz="2400" dirty="0">
                <a:solidFill>
                  <a:schemeClr val="tx1"/>
                </a:solidFill>
              </a:rPr>
              <a:t> used:</a:t>
            </a:r>
          </a:p>
          <a:p>
            <a:pPr marL="0" indent="0" algn="just">
              <a:buNone/>
            </a:pPr>
            <a:endParaRPr lang="en-US" sz="2400" dirty="0">
              <a:solidFill>
                <a:schemeClr val="tx1"/>
              </a:solidFill>
            </a:endParaRPr>
          </a:p>
          <a:p>
            <a:pPr algn="just">
              <a:buFont typeface="Arial" panose="020B0604020202020204" pitchFamily="34" charset="0"/>
              <a:buChar char="•"/>
            </a:pPr>
            <a:endParaRPr lang="en-US" sz="2400" dirty="0">
              <a:solidFill>
                <a:schemeClr val="tx1"/>
              </a:solidFill>
            </a:endParaRPr>
          </a:p>
          <a:p>
            <a:pPr algn="just">
              <a:buFont typeface="Arial" panose="020B0604020202020204" pitchFamily="34" charset="0"/>
              <a:buChar char="•"/>
            </a:pPr>
            <a:endParaRPr lang="en-US" sz="2400" dirty="0">
              <a:solidFill>
                <a:schemeClr val="tx1"/>
              </a:solidFill>
            </a:endParaRPr>
          </a:p>
          <a:p>
            <a:pPr marL="0" indent="0" algn="just">
              <a:buNone/>
            </a:pPr>
            <a:endParaRPr lang="sk-SK" sz="2400" b="1" i="1" dirty="0">
              <a:solidFill>
                <a:schemeClr val="tx1"/>
              </a:solidFill>
            </a:endParaRPr>
          </a:p>
          <a:p>
            <a:pPr marL="0" indent="0" algn="just">
              <a:buNone/>
            </a:pPr>
            <a:r>
              <a:rPr lang="en-US" b="1" i="1" dirty="0">
                <a:solidFill>
                  <a:schemeClr val="accent1"/>
                </a:solidFill>
              </a:rPr>
              <a:t>Disclaimer</a:t>
            </a:r>
            <a:r>
              <a:rPr lang="en-US" i="1" dirty="0">
                <a:solidFill>
                  <a:schemeClr val="accent1"/>
                </a:solidFill>
              </a:rPr>
              <a:t>: </a:t>
            </a:r>
            <a:r>
              <a:rPr lang="en-US" i="1" dirty="0">
                <a:solidFill>
                  <a:schemeClr val="tx1"/>
                </a:solidFill>
              </a:rPr>
              <a:t>This is not the only possible solution. There are a plenty of other methods (more sophisticated) that could be used instead</a:t>
            </a:r>
            <a:r>
              <a:rPr lang="sk-SK" i="1" dirty="0">
                <a:solidFill>
                  <a:schemeClr val="tx1"/>
                </a:solidFill>
              </a:rPr>
              <a:t>.</a:t>
            </a:r>
            <a:endParaRPr lang="en-US" i="1" dirty="0">
              <a:solidFill>
                <a:schemeClr val="tx1"/>
              </a:solidFill>
            </a:endParaRPr>
          </a:p>
        </p:txBody>
      </p:sp>
      <p:pic>
        <p:nvPicPr>
          <p:cNvPr id="5" name="Picture 4">
            <a:extLst>
              <a:ext uri="{FF2B5EF4-FFF2-40B4-BE49-F238E27FC236}">
                <a16:creationId xmlns:a16="http://schemas.microsoft.com/office/drawing/2014/main" id="{E5BB3CFA-EE80-49B1-5A11-36D39183B27C}"/>
              </a:ext>
            </a:extLst>
          </p:cNvPr>
          <p:cNvPicPr>
            <a:picLocks noChangeAspect="1"/>
          </p:cNvPicPr>
          <p:nvPr/>
        </p:nvPicPr>
        <p:blipFill rotWithShape="1">
          <a:blip r:embed="rId2"/>
          <a:srcRect l="27462" t="34967" r="40910" b="51698"/>
          <a:stretch/>
        </p:blipFill>
        <p:spPr>
          <a:xfrm>
            <a:off x="3204210" y="3724432"/>
            <a:ext cx="5783580" cy="1235413"/>
          </a:xfrm>
          <a:prstGeom prst="rect">
            <a:avLst/>
          </a:prstGeom>
        </p:spPr>
      </p:pic>
    </p:spTree>
    <p:extLst>
      <p:ext uri="{BB962C8B-B14F-4D97-AF65-F5344CB8AC3E}">
        <p14:creationId xmlns:p14="http://schemas.microsoft.com/office/powerpoint/2010/main" val="408714192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Metadata/LabelInfo.xml><?xml version="1.0" encoding="utf-8"?>
<clbl:labelList xmlns:clbl="http://schemas.microsoft.com/office/2020/mipLabelMetadata">
  <clbl:label id="{db32df23-4916-48f4-a56e-809ab3c7f628}" enabled="1" method="Standard" siteId="{b637e391-2c95-40cc-bc29-99bcff6cf683}" contentBits="0" removed="0"/>
</clbl:labelList>
</file>

<file path=docProps/app.xml><?xml version="1.0" encoding="utf-8"?>
<Properties xmlns="http://schemas.openxmlformats.org/officeDocument/2006/extended-properties" xmlns:vt="http://schemas.openxmlformats.org/officeDocument/2006/docPropsVTypes">
  <Template>Retrospect</Template>
  <TotalTime>341</TotalTime>
  <Words>1010</Words>
  <PresentationFormat>Widescreen</PresentationFormat>
  <Paragraphs>112</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Cambria Math</vt:lpstr>
      <vt:lpstr>Wingdings</vt:lpstr>
      <vt:lpstr>Retrospect</vt:lpstr>
      <vt:lpstr>MACROECONOMIC MODEL DEVELOPMENT</vt:lpstr>
      <vt:lpstr>TASK</vt:lpstr>
      <vt:lpstr>MODEL PRINCIPLE</vt:lpstr>
      <vt:lpstr>MODEL USE</vt:lpstr>
      <vt:lpstr>MODEL DEVELOPMENT PROCESS</vt:lpstr>
      <vt:lpstr>DEPENDENT AND INDEPENDENT VARIABLES</vt:lpstr>
      <vt:lpstr>MACROECONOMIC FACTORS</vt:lpstr>
      <vt:lpstr>DEPENDENT VARIABLE</vt:lpstr>
      <vt:lpstr>MODEL SPECIFICATION</vt:lpstr>
      <vt:lpstr>DATA QUALITY CONTROLS + TRANSFORMATIONS</vt:lpstr>
      <vt:lpstr>STATIONARITY OF TIME SERIES</vt:lpstr>
      <vt:lpstr>UNIVARIATE ANALYSIS</vt:lpstr>
      <vt:lpstr>UNIVARIATE ANALYSIS – VARIABLES REMOVAL</vt:lpstr>
      <vt:lpstr>ADDITIONAL REDUCTION OF DIMENSION</vt:lpstr>
      <vt:lpstr>HOW TO FIND THE BEST MODEL? </vt:lpstr>
      <vt:lpstr>TESTING OF ASSUMPTIONS OF CLRM* </vt:lpstr>
      <vt:lpstr>PREDICTIONS OF THE MODEL FOR THREE SCENARIOS (BASELINE, WORST, BEST)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erms:created xsi:type="dcterms:W3CDTF">2024-10-14T12:21:10Z</dcterms:created>
  <dcterms:modified xsi:type="dcterms:W3CDTF">2024-11-09T17:01:01Z</dcterms:modified>
</cp:coreProperties>
</file>