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8" r:id="rId3"/>
    <p:sldId id="259" r:id="rId4"/>
    <p:sldId id="279" r:id="rId5"/>
    <p:sldId id="280" r:id="rId6"/>
    <p:sldId id="275" r:id="rId7"/>
    <p:sldId id="278" r:id="rId8"/>
    <p:sldId id="261" r:id="rId9"/>
    <p:sldId id="27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9D9F0F-4C1A-4F3A-8F90-31E8AF95CD08}" type="datetimeFigureOut">
              <a:rPr lang="sk-SK" smtClean="0"/>
              <a:t>16. 11. 2025</a:t>
            </a:fld>
            <a:endParaRPr lang="sk-S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D7D458-20CD-49C7-864A-4AFB2CF0F2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65963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856C-5397-45EE-A451-56F706EC4616}" type="datetimeFigureOut">
              <a:rPr lang="sk-SK" smtClean="0"/>
              <a:t>16. 11. 2025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7B570-A0F1-40E9-9ABE-10204719C6B8}" type="slidenum">
              <a:rPr lang="sk-SK" smtClean="0"/>
              <a:t>‹#›</a:t>
            </a:fld>
            <a:endParaRPr lang="sk-SK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2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856C-5397-45EE-A451-56F706EC4616}" type="datetimeFigureOut">
              <a:rPr lang="sk-SK" smtClean="0"/>
              <a:t>16. 11. 2025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7B570-A0F1-40E9-9ABE-10204719C6B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13282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856C-5397-45EE-A451-56F706EC4616}" type="datetimeFigureOut">
              <a:rPr lang="sk-SK" smtClean="0"/>
              <a:t>16. 11. 2025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7B570-A0F1-40E9-9ABE-10204719C6B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74324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856C-5397-45EE-A451-56F706EC4616}" type="datetimeFigureOut">
              <a:rPr lang="sk-SK" smtClean="0"/>
              <a:t>16. 11. 2025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7B570-A0F1-40E9-9ABE-10204719C6B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86687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856C-5397-45EE-A451-56F706EC4616}" type="datetimeFigureOut">
              <a:rPr lang="sk-SK" smtClean="0"/>
              <a:t>16. 11. 2025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7B570-A0F1-40E9-9ABE-10204719C6B8}" type="slidenum">
              <a:rPr lang="sk-SK" smtClean="0"/>
              <a:t>‹#›</a:t>
            </a:fld>
            <a:endParaRPr lang="sk-SK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017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856C-5397-45EE-A451-56F706EC4616}" type="datetimeFigureOut">
              <a:rPr lang="sk-SK" smtClean="0"/>
              <a:t>16. 11. 2025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7B570-A0F1-40E9-9ABE-10204719C6B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11834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856C-5397-45EE-A451-56F706EC4616}" type="datetimeFigureOut">
              <a:rPr lang="sk-SK" smtClean="0"/>
              <a:t>16. 11. 2025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7B570-A0F1-40E9-9ABE-10204719C6B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40250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856C-5397-45EE-A451-56F706EC4616}" type="datetimeFigureOut">
              <a:rPr lang="sk-SK" smtClean="0"/>
              <a:t>16. 11. 2025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7B570-A0F1-40E9-9ABE-10204719C6B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68622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856C-5397-45EE-A451-56F706EC4616}" type="datetimeFigureOut">
              <a:rPr lang="sk-SK" smtClean="0"/>
              <a:t>16. 11. 2025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7B570-A0F1-40E9-9ABE-10204719C6B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48208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7D1856C-5397-45EE-A451-56F706EC4616}" type="datetimeFigureOut">
              <a:rPr lang="sk-SK" smtClean="0"/>
              <a:t>16. 11. 2025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D7B570-A0F1-40E9-9ABE-10204719C6B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7747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856C-5397-45EE-A451-56F706EC4616}" type="datetimeFigureOut">
              <a:rPr lang="sk-SK" smtClean="0"/>
              <a:t>16. 11. 2025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7B570-A0F1-40E9-9ABE-10204719C6B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4093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7D1856C-5397-45EE-A451-56F706EC4616}" type="datetimeFigureOut">
              <a:rPr lang="sk-SK" smtClean="0"/>
              <a:t>16. 11. 2025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5D7B570-A0F1-40E9-9ABE-10204719C6B8}" type="slidenum">
              <a:rPr lang="sk-SK" smtClean="0"/>
              <a:t>‹#›</a:t>
            </a:fld>
            <a:endParaRPr lang="sk-SK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6652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80675-B82F-EF34-0DA0-3A9B56EB27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sk-SK" sz="7000" b="1" dirty="0">
                <a:solidFill>
                  <a:schemeClr val="accent1"/>
                </a:solidFill>
              </a:rPr>
              <a:t>VÝVOJ RATINGOVÉHO MODELU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7F7B4D-E8EC-7AE5-A52F-BC8FCE713B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 dirty="0"/>
          </a:p>
          <a:p>
            <a:r>
              <a:rPr lang="sk-SK" b="1" dirty="0">
                <a:solidFill>
                  <a:schemeClr val="tx1"/>
                </a:solidFill>
              </a:rPr>
              <a:t>AUTOR</a:t>
            </a:r>
            <a:r>
              <a:rPr lang="en-US" b="1" dirty="0">
                <a:solidFill>
                  <a:schemeClr val="tx1"/>
                </a:solidFill>
              </a:rPr>
              <a:t>: Martin Gulka</a:t>
            </a:r>
          </a:p>
        </p:txBody>
      </p:sp>
    </p:spTree>
    <p:extLst>
      <p:ext uri="{BB962C8B-B14F-4D97-AF65-F5344CB8AC3E}">
        <p14:creationId xmlns:p14="http://schemas.microsoft.com/office/powerpoint/2010/main" val="3834672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C2B2F-B58E-B1AE-92AA-A06801EEA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>
                <a:solidFill>
                  <a:schemeClr val="accent1"/>
                </a:solidFill>
              </a:rPr>
              <a:t>ZADANIE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11861-4E07-D758-74A1-008F8BA82E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sk-SK" sz="4000" dirty="0"/>
          </a:p>
          <a:p>
            <a:pPr marL="0" indent="0" algn="ctr">
              <a:buNone/>
            </a:pPr>
            <a:r>
              <a:rPr lang="sk-SK" sz="3200" noProof="0" dirty="0"/>
              <a:t>Naším cieľom je vyvinúť </a:t>
            </a:r>
            <a:r>
              <a:rPr lang="sk-SK" sz="3200" noProof="0" dirty="0">
                <a:solidFill>
                  <a:schemeClr val="accent1"/>
                </a:solidFill>
              </a:rPr>
              <a:t>ratingový</a:t>
            </a:r>
            <a:r>
              <a:rPr lang="sk-SK" sz="3200" noProof="0" dirty="0"/>
              <a:t> </a:t>
            </a:r>
            <a:r>
              <a:rPr lang="sk-SK" sz="3200" noProof="0" dirty="0">
                <a:solidFill>
                  <a:schemeClr val="accent1"/>
                </a:solidFill>
              </a:rPr>
              <a:t>model hodnotiaci rizikovosť klientov (“dobrý/zlý“ klient)</a:t>
            </a:r>
            <a:endParaRPr lang="sk-SK" sz="3200" noProof="0" dirty="0"/>
          </a:p>
        </p:txBody>
      </p:sp>
    </p:spTree>
    <p:extLst>
      <p:ext uri="{BB962C8B-B14F-4D97-AF65-F5344CB8AC3E}">
        <p14:creationId xmlns:p14="http://schemas.microsoft.com/office/powerpoint/2010/main" val="1097735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C2B2F-B58E-B1AE-92AA-A06801EEA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000" b="1" dirty="0">
                <a:solidFill>
                  <a:schemeClr val="accent1"/>
                </a:solidFill>
              </a:rPr>
              <a:t>PRINCÍP FUNGOVANIA PREDIKČNÉHO MODELU</a:t>
            </a:r>
            <a:r>
              <a:rPr lang="en-US" sz="4000" b="1" dirty="0">
                <a:solidFill>
                  <a:schemeClr val="accent1"/>
                </a:solidFill>
              </a:rPr>
              <a:t> (1)</a:t>
            </a:r>
            <a:endParaRPr lang="sk-SK" sz="40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11861-4E07-D758-74A1-008F8BA82E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54293"/>
            <a:ext cx="10058400" cy="13180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US" sz="40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1600" dirty="0"/>
              <a:t> </a:t>
            </a:r>
            <a:r>
              <a:rPr lang="sk-SK" sz="1400" dirty="0"/>
              <a:t>Model odhaduje pravdepodobnosť „</a:t>
            </a:r>
            <a:r>
              <a:rPr lang="sk-SK" sz="1400" dirty="0" err="1"/>
              <a:t>defaultu</a:t>
            </a:r>
            <a:r>
              <a:rPr lang="sk-SK" sz="1400" dirty="0"/>
              <a:t>“ klienta</a:t>
            </a:r>
            <a:r>
              <a:rPr lang="en-US" sz="1400" dirty="0"/>
              <a:t> (Good/Bad)</a:t>
            </a:r>
            <a:r>
              <a:rPr lang="sk-SK" sz="1400" dirty="0"/>
              <a:t> v nasledujúcich 12-tich mesiacoch</a:t>
            </a:r>
            <a:r>
              <a:rPr lang="en-US" sz="1400" dirty="0"/>
              <a:t>:</a:t>
            </a:r>
          </a:p>
          <a:p>
            <a:pPr marL="0" indent="0" algn="just">
              <a:buNone/>
            </a:pPr>
            <a:endParaRPr lang="en-US" sz="14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702B266-1888-58F7-C05A-09CF4AF95E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2126" y="3142700"/>
            <a:ext cx="7687748" cy="2419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2375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23841A-8BD3-02F8-0F32-C8564555DB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B3393-C6D1-B349-A7E8-8B1482A22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000" b="1" dirty="0">
                <a:solidFill>
                  <a:schemeClr val="accent1"/>
                </a:solidFill>
              </a:rPr>
              <a:t>PRINCÍP FUNGOVANIA PREDIKČNÉHO MODELU</a:t>
            </a:r>
            <a:r>
              <a:rPr lang="en-US" sz="4000" b="1" dirty="0">
                <a:solidFill>
                  <a:schemeClr val="accent1"/>
                </a:solidFill>
              </a:rPr>
              <a:t> (2)</a:t>
            </a:r>
            <a:endParaRPr lang="sk-SK" sz="40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78BBC1-D4BD-FC0F-E84D-665A6BE115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37361"/>
            <a:ext cx="10058400" cy="192023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US" sz="40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1600" dirty="0"/>
              <a:t> </a:t>
            </a:r>
            <a:r>
              <a:rPr lang="sk-SK" sz="1400" dirty="0"/>
              <a:t>Skúmame všetky dostupné informácie o klientovi a o jeho úverových produktoch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1400" dirty="0"/>
              <a:t> Hľadáme kombináciu takých premenných, ktoré dokážu čo najlepšie rozlišovať „dobrých“ a „zlých“ klientov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1400" dirty="0"/>
              <a:t> Výsledkom modelu je „skóre“ a na základe tohto skóre vieme každému klientovi priradiť rating pomocou ratingovej škály: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sk-SK" sz="2600" dirty="0"/>
          </a:p>
          <a:p>
            <a:pPr algn="just">
              <a:buFont typeface="Arial" panose="020B0604020202020204" pitchFamily="34" charset="0"/>
              <a:buChar char="•"/>
            </a:pPr>
            <a:endParaRPr lang="sk-SK" sz="26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184DCE9-B4F0-F848-2036-4075589303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6296725"/>
              </p:ext>
            </p:extLst>
          </p:nvPr>
        </p:nvGraphicFramePr>
        <p:xfrm>
          <a:off x="588264" y="3657600"/>
          <a:ext cx="5796000" cy="2463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2000">
                  <a:extLst>
                    <a:ext uri="{9D8B030D-6E8A-4147-A177-3AD203B41FA5}">
                      <a16:colId xmlns:a16="http://schemas.microsoft.com/office/drawing/2014/main" val="3155719925"/>
                    </a:ext>
                  </a:extLst>
                </a:gridCol>
                <a:gridCol w="1932000">
                  <a:extLst>
                    <a:ext uri="{9D8B030D-6E8A-4147-A177-3AD203B41FA5}">
                      <a16:colId xmlns:a16="http://schemas.microsoft.com/office/drawing/2014/main" val="2488649472"/>
                    </a:ext>
                  </a:extLst>
                </a:gridCol>
                <a:gridCol w="1932000">
                  <a:extLst>
                    <a:ext uri="{9D8B030D-6E8A-4147-A177-3AD203B41FA5}">
                      <a16:colId xmlns:a16="http://schemas.microsoft.com/office/drawing/2014/main" val="1326591313"/>
                    </a:ext>
                  </a:extLst>
                </a:gridCol>
              </a:tblGrid>
              <a:tr h="307904">
                <a:tc>
                  <a:txBody>
                    <a:bodyPr/>
                    <a:lstStyle/>
                    <a:p>
                      <a:pPr algn="ctr"/>
                      <a:r>
                        <a:rPr lang="sk-SK" sz="1000" dirty="0"/>
                        <a:t>Skóre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000" dirty="0"/>
                        <a:t>Rating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avg PD</a:t>
                      </a:r>
                      <a:endParaRPr lang="sk-SK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2693346"/>
                  </a:ext>
                </a:extLst>
              </a:tr>
              <a:tr h="30790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&lt;5000; ∞)</a:t>
                      </a:r>
                      <a:endParaRPr lang="sk-SK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A</a:t>
                      </a:r>
                      <a:endParaRPr lang="sk-SK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</a:t>
                      </a:r>
                      <a:r>
                        <a:rPr lang="sk-SK" sz="1000" dirty="0"/>
                        <a:t>,15</a:t>
                      </a:r>
                      <a:r>
                        <a:rPr lang="en-US" sz="1000" dirty="0"/>
                        <a:t>%</a:t>
                      </a:r>
                      <a:endParaRPr lang="sk-SK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5760748"/>
                  </a:ext>
                </a:extLst>
              </a:tr>
              <a:tr h="30790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&lt;2500; 5000)</a:t>
                      </a:r>
                      <a:endParaRPr lang="sk-SK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B</a:t>
                      </a:r>
                      <a:endParaRPr lang="sk-SK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3</a:t>
                      </a:r>
                      <a:r>
                        <a:rPr lang="sk-SK" sz="1000" dirty="0"/>
                        <a:t>,30</a:t>
                      </a:r>
                      <a:r>
                        <a:rPr lang="en-US" sz="1000" dirty="0"/>
                        <a:t>%</a:t>
                      </a:r>
                      <a:endParaRPr lang="sk-SK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156647"/>
                  </a:ext>
                </a:extLst>
              </a:tr>
              <a:tr h="30790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&lt;1500; 2500)</a:t>
                      </a:r>
                      <a:endParaRPr lang="sk-SK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C</a:t>
                      </a:r>
                      <a:endParaRPr lang="sk-SK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6</a:t>
                      </a:r>
                      <a:r>
                        <a:rPr lang="sk-SK" sz="1000" dirty="0"/>
                        <a:t>,50</a:t>
                      </a:r>
                      <a:r>
                        <a:rPr lang="en-US" sz="1000" dirty="0"/>
                        <a:t>%</a:t>
                      </a:r>
                      <a:endParaRPr lang="sk-SK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20695886"/>
                  </a:ext>
                </a:extLst>
              </a:tr>
              <a:tr h="30790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&lt;700; 1500)</a:t>
                      </a:r>
                      <a:endParaRPr lang="sk-SK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D</a:t>
                      </a:r>
                      <a:endParaRPr lang="sk-SK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  <a:r>
                        <a:rPr lang="sk-SK" sz="1000" dirty="0"/>
                        <a:t>,11</a:t>
                      </a:r>
                      <a:r>
                        <a:rPr lang="en-US" sz="1000" dirty="0"/>
                        <a:t>%</a:t>
                      </a:r>
                      <a:endParaRPr lang="sk-SK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68464315"/>
                  </a:ext>
                </a:extLst>
              </a:tr>
              <a:tr h="30790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&lt;100; 700)</a:t>
                      </a:r>
                      <a:endParaRPr lang="sk-SK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E</a:t>
                      </a:r>
                      <a:endParaRPr lang="sk-SK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15</a:t>
                      </a:r>
                      <a:r>
                        <a:rPr lang="sk-SK" sz="1000" dirty="0"/>
                        <a:t>,69</a:t>
                      </a:r>
                      <a:r>
                        <a:rPr lang="en-US" sz="1000" dirty="0"/>
                        <a:t>%</a:t>
                      </a:r>
                      <a:endParaRPr lang="sk-SK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59586967"/>
                  </a:ext>
                </a:extLst>
              </a:tr>
              <a:tr h="30790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(-∞; 100)</a:t>
                      </a:r>
                      <a:endParaRPr lang="sk-SK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F</a:t>
                      </a:r>
                      <a:endParaRPr lang="sk-SK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30</a:t>
                      </a:r>
                      <a:r>
                        <a:rPr lang="sk-SK" sz="1000" dirty="0"/>
                        <a:t>,48</a:t>
                      </a:r>
                      <a:r>
                        <a:rPr lang="en-US" sz="1000" dirty="0"/>
                        <a:t>%</a:t>
                      </a:r>
                      <a:endParaRPr lang="sk-SK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53911940"/>
                  </a:ext>
                </a:extLst>
              </a:tr>
              <a:tr h="30790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(-∞; ∞)</a:t>
                      </a:r>
                      <a:endParaRPr lang="sk-SK" sz="10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000" dirty="0">
                          <a:solidFill>
                            <a:srgbClr val="FF0000"/>
                          </a:solidFill>
                        </a:rPr>
                        <a:t>D (</a:t>
                      </a:r>
                      <a:r>
                        <a:rPr lang="sk-SK" sz="1000" dirty="0" err="1">
                          <a:solidFill>
                            <a:srgbClr val="FF0000"/>
                          </a:solidFill>
                        </a:rPr>
                        <a:t>already</a:t>
                      </a:r>
                      <a:r>
                        <a:rPr lang="sk-SK" sz="10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sk-SK" sz="1000" dirty="0" err="1">
                          <a:solidFill>
                            <a:srgbClr val="FF0000"/>
                          </a:solidFill>
                        </a:rPr>
                        <a:t>defaulted</a:t>
                      </a:r>
                      <a:r>
                        <a:rPr lang="sk-SK" sz="1000" dirty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000" dirty="0">
                          <a:solidFill>
                            <a:srgbClr val="FF0000"/>
                          </a:solidFill>
                        </a:rPr>
                        <a:t>100,00%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94722032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627B565D-80A0-A4B5-F188-215894B2E1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3280" y="3648456"/>
            <a:ext cx="4500506" cy="2450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9843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FF9066-EDDA-CC7F-15E9-702DD134FE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F51A8-B2E4-1110-9CEA-F0B346ECD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1"/>
                </a:solidFill>
              </a:rPr>
              <a:t>PRE</a:t>
            </a:r>
            <a:r>
              <a:rPr lang="sk-SK" sz="4000" b="1" dirty="0">
                <a:solidFill>
                  <a:schemeClr val="accent1"/>
                </a:solidFill>
              </a:rPr>
              <a:t>ČO POTREBUJEME RATING MODEL</a:t>
            </a:r>
            <a:r>
              <a:rPr lang="en-US" sz="4000" b="1" dirty="0">
                <a:solidFill>
                  <a:schemeClr val="accent1"/>
                </a:solidFill>
              </a:rPr>
              <a:t>?</a:t>
            </a:r>
            <a:endParaRPr lang="sk-SK" sz="40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0505B2-C135-0639-ADDD-071501684C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accent1"/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 </a:t>
            </a:r>
            <a:r>
              <a:rPr lang="sk-SK" sz="2800" dirty="0"/>
              <a:t>Kvantifikácia rizikovosti klienta (v čase schválenia/re-rating)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2800" dirty="0"/>
              <a:t> Automatizácia a urýchlenie schvaľovacieho procesu</a:t>
            </a:r>
            <a:endParaRPr lang="en-US" sz="28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800" dirty="0"/>
              <a:t> </a:t>
            </a:r>
            <a:r>
              <a:rPr lang="sk-SK" sz="2800" dirty="0"/>
              <a:t>Stanovenie optimálnej výšky úrokovej sadzby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2800" dirty="0"/>
              <a:t> Generovanie </a:t>
            </a:r>
            <a:r>
              <a:rPr lang="sk-SK" sz="2800" dirty="0" err="1"/>
              <a:t>predschválených</a:t>
            </a:r>
            <a:r>
              <a:rPr lang="sk-SK" sz="2800" dirty="0"/>
              <a:t> ponúk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2800" dirty="0"/>
              <a:t> Banková regulácia (výpočet RWA a opravných položiek)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316907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268248-1BDA-B2BE-2341-6FDCA6277C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E64D0-C02D-E8FB-6AEE-E2D773805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000" b="1" dirty="0">
                <a:solidFill>
                  <a:schemeClr val="accent1"/>
                </a:solidFill>
              </a:rPr>
              <a:t>KTORÉ ÚKONY SA POKÚSIME ZREALIZOVAŤ?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704AB3FC-B61D-8674-19D7-EB257C1B298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3936" y="1901127"/>
            <a:ext cx="6384128" cy="4243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F28A118-317B-7773-6AED-C247FEAAF397}"/>
              </a:ext>
            </a:extLst>
          </p:cNvPr>
          <p:cNvSpPr txBox="1"/>
          <p:nvPr/>
        </p:nvSpPr>
        <p:spPr>
          <a:xfrm>
            <a:off x="6172200" y="2174486"/>
            <a:ext cx="393192" cy="36933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>
            <a:spAutoFit/>
          </a:bodyPr>
          <a:lstStyle/>
          <a:p>
            <a:r>
              <a:rPr lang="sk-SK" sz="1800" noProof="0" dirty="0">
                <a:sym typeface="Wingdings" panose="05000000000000000000" pitchFamily="2" charset="2"/>
              </a:rPr>
              <a:t></a:t>
            </a:r>
            <a:endParaRPr lang="sk-SK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8CB9EC-F705-A2DA-4424-CD75E8D06C6D}"/>
              </a:ext>
            </a:extLst>
          </p:cNvPr>
          <p:cNvSpPr txBox="1"/>
          <p:nvPr/>
        </p:nvSpPr>
        <p:spPr>
          <a:xfrm>
            <a:off x="7327796" y="2165342"/>
            <a:ext cx="393192" cy="36933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>
            <a:spAutoFit/>
          </a:bodyPr>
          <a:lstStyle/>
          <a:p>
            <a:r>
              <a:rPr lang="sk-SK" sz="1800" noProof="0" dirty="0">
                <a:sym typeface="Wingdings" panose="05000000000000000000" pitchFamily="2" charset="2"/>
              </a:rPr>
              <a:t></a:t>
            </a:r>
            <a:endParaRPr lang="sk-SK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EAEC05F-86AF-653F-3F87-85DCF75A1767}"/>
              </a:ext>
            </a:extLst>
          </p:cNvPr>
          <p:cNvSpPr txBox="1"/>
          <p:nvPr/>
        </p:nvSpPr>
        <p:spPr>
          <a:xfrm>
            <a:off x="8504324" y="2165342"/>
            <a:ext cx="393192" cy="36933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>
            <a:spAutoFit/>
          </a:bodyPr>
          <a:lstStyle/>
          <a:p>
            <a:r>
              <a:rPr lang="sk-SK" sz="1800" noProof="0" dirty="0">
                <a:sym typeface="Wingdings" panose="05000000000000000000" pitchFamily="2" charset="2"/>
              </a:rPr>
              <a:t></a:t>
            </a:r>
            <a:endParaRPr lang="sk-SK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EF410DF-A7B3-A666-1FAF-424E04686D3D}"/>
              </a:ext>
            </a:extLst>
          </p:cNvPr>
          <p:cNvSpPr txBox="1"/>
          <p:nvPr/>
        </p:nvSpPr>
        <p:spPr>
          <a:xfrm>
            <a:off x="8823471" y="3480003"/>
            <a:ext cx="372618" cy="369332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r>
              <a:rPr lang="sk-SK" sz="1800" noProof="0" dirty="0">
                <a:sym typeface="Wingdings" panose="05000000000000000000" pitchFamily="2" charset="2"/>
              </a:rPr>
              <a:t></a:t>
            </a:r>
            <a:endParaRPr lang="sk-SK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D35DEAE-EE4A-A506-A394-FC91DF4562DC}"/>
              </a:ext>
            </a:extLst>
          </p:cNvPr>
          <p:cNvSpPr txBox="1"/>
          <p:nvPr/>
        </p:nvSpPr>
        <p:spPr>
          <a:xfrm>
            <a:off x="8823471" y="4725913"/>
            <a:ext cx="372618" cy="369332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r>
              <a:rPr lang="sk-SK" sz="1800" noProof="0" dirty="0">
                <a:sym typeface="Wingdings" panose="05000000000000000000" pitchFamily="2" charset="2"/>
              </a:rPr>
              <a:t></a:t>
            </a:r>
            <a:endParaRPr lang="sk-SK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13096ED-32AF-55A2-1458-ED86F0CFFC57}"/>
              </a:ext>
            </a:extLst>
          </p:cNvPr>
          <p:cNvSpPr txBox="1"/>
          <p:nvPr/>
        </p:nvSpPr>
        <p:spPr>
          <a:xfrm>
            <a:off x="6390312" y="4769060"/>
            <a:ext cx="372618" cy="369332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r>
              <a:rPr lang="sk-SK" sz="1800" noProof="0" dirty="0">
                <a:sym typeface="Wingdings" panose="05000000000000000000" pitchFamily="2" charset="2"/>
              </a:rPr>
              <a:t></a:t>
            </a:r>
            <a:endParaRPr lang="sk-SK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A27D276-BF9B-6BF0-DB4A-82CFAACD9713}"/>
              </a:ext>
            </a:extLst>
          </p:cNvPr>
          <p:cNvSpPr txBox="1"/>
          <p:nvPr/>
        </p:nvSpPr>
        <p:spPr>
          <a:xfrm>
            <a:off x="7619522" y="4741566"/>
            <a:ext cx="372618" cy="369332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r>
              <a:rPr lang="sk-SK" sz="1800" noProof="0" dirty="0">
                <a:sym typeface="Wingdings" panose="05000000000000000000" pitchFamily="2" charset="2"/>
              </a:rPr>
              <a:t></a:t>
            </a:r>
            <a:endParaRPr lang="sk-SK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E6CD013-DE8D-0A6E-2C7E-CC76D172DDD7}"/>
              </a:ext>
            </a:extLst>
          </p:cNvPr>
          <p:cNvSpPr txBox="1"/>
          <p:nvPr/>
        </p:nvSpPr>
        <p:spPr>
          <a:xfrm>
            <a:off x="5242701" y="4769060"/>
            <a:ext cx="372618" cy="369332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r>
              <a:rPr lang="sk-SK" sz="1800" noProof="0" dirty="0">
                <a:sym typeface="Wingdings" panose="05000000000000000000" pitchFamily="2" charset="2"/>
              </a:rPr>
              <a:t></a:t>
            </a:r>
            <a:endParaRPr lang="sk-SK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0A11059-BAC4-D4DE-0EA6-7DF02E6E9371}"/>
              </a:ext>
            </a:extLst>
          </p:cNvPr>
          <p:cNvSpPr txBox="1"/>
          <p:nvPr/>
        </p:nvSpPr>
        <p:spPr>
          <a:xfrm>
            <a:off x="4038528" y="4740779"/>
            <a:ext cx="372618" cy="369332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r>
              <a:rPr lang="sk-SK" sz="1800" noProof="0" dirty="0">
                <a:sym typeface="Wingdings" panose="05000000000000000000" pitchFamily="2" charset="2"/>
              </a:rPr>
              <a:t></a:t>
            </a:r>
            <a:endParaRPr lang="sk-SK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3712F87-745C-21E0-0CA0-95909236D9A9}"/>
              </a:ext>
            </a:extLst>
          </p:cNvPr>
          <p:cNvSpPr txBox="1"/>
          <p:nvPr/>
        </p:nvSpPr>
        <p:spPr>
          <a:xfrm>
            <a:off x="5242701" y="1847712"/>
            <a:ext cx="393192" cy="36933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>
            <a:spAutoFit/>
          </a:bodyPr>
          <a:lstStyle/>
          <a:p>
            <a:r>
              <a:rPr lang="sk-SK" sz="1800" noProof="0" dirty="0">
                <a:sym typeface="Wingdings" panose="05000000000000000000" pitchFamily="2" charset="2"/>
              </a:rPr>
              <a:t></a:t>
            </a:r>
            <a:endParaRPr lang="sk-SK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BDA5A41-AE1F-7897-02A3-8824CF885DB3}"/>
              </a:ext>
            </a:extLst>
          </p:cNvPr>
          <p:cNvSpPr/>
          <p:nvPr/>
        </p:nvSpPr>
        <p:spPr>
          <a:xfrm>
            <a:off x="5833872" y="2066544"/>
            <a:ext cx="5477256" cy="2641081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EC8E686-EE51-1C43-943C-D214FD93567D}"/>
              </a:ext>
            </a:extLst>
          </p:cNvPr>
          <p:cNvSpPr txBox="1"/>
          <p:nvPr/>
        </p:nvSpPr>
        <p:spPr>
          <a:xfrm>
            <a:off x="9598960" y="2151250"/>
            <a:ext cx="16002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noProof="0" dirty="0">
                <a:solidFill>
                  <a:srgbClr val="92D050"/>
                </a:solidFill>
              </a:rPr>
              <a:t>Data modeling</a:t>
            </a:r>
          </a:p>
        </p:txBody>
      </p:sp>
    </p:spTree>
    <p:extLst>
      <p:ext uri="{BB962C8B-B14F-4D97-AF65-F5344CB8AC3E}">
        <p14:creationId xmlns:p14="http://schemas.microsoft.com/office/powerpoint/2010/main" val="15469987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F6FEDA-8803-3A98-D2A9-4A34667A6B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4765D-D32C-D348-42B2-26FB367D6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000" b="1" dirty="0">
                <a:solidFill>
                  <a:schemeClr val="accent1"/>
                </a:solidFill>
              </a:rPr>
              <a:t>VÝVOJOVÁ VZORKA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07AA1C-6875-6632-66F2-42E55DB9E6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endParaRPr lang="en-US" sz="4000" dirty="0">
              <a:solidFill>
                <a:schemeClr val="accent1"/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 </a:t>
            </a:r>
            <a:r>
              <a:rPr lang="sk-SK" sz="2400" dirty="0"/>
              <a:t>klienti s aspoň jedným úverovým produktom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en-US" sz="24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2400" dirty="0"/>
              <a:t> dátové rezy 12/2020, 12/2021, 12/2022, 12/2023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sk-SK" sz="2400" dirty="0">
              <a:solidFill>
                <a:srgbClr val="FF0000"/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2400" dirty="0">
                <a:solidFill>
                  <a:srgbClr val="FF0000"/>
                </a:solidFill>
              </a:rPr>
              <a:t> dáta sú plne anonymizované </a:t>
            </a:r>
            <a:r>
              <a:rPr lang="sk-SK" sz="2400" dirty="0"/>
              <a:t>a</a:t>
            </a:r>
            <a:r>
              <a:rPr lang="sk-SK" sz="2400" dirty="0">
                <a:solidFill>
                  <a:srgbClr val="FF0000"/>
                </a:solidFill>
              </a:rPr>
              <a:t> </a:t>
            </a:r>
            <a:r>
              <a:rPr lang="sk-SK" sz="2400" dirty="0"/>
              <a:t>vzorka je náhodne vygenerovaná</a:t>
            </a:r>
            <a:endParaRPr lang="en-US" sz="2400" dirty="0"/>
          </a:p>
          <a:p>
            <a:pPr algn="just">
              <a:buFont typeface="Arial" panose="020B0604020202020204" pitchFamily="34" charset="0"/>
              <a:buChar char="•"/>
            </a:pPr>
            <a:endParaRPr lang="en-US" sz="24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2400" dirty="0"/>
              <a:t> dáta</a:t>
            </a:r>
            <a:r>
              <a:rPr lang="en-US" sz="2400" dirty="0"/>
              <a:t> </a:t>
            </a:r>
            <a:r>
              <a:rPr lang="sk-SK" sz="2400" dirty="0"/>
              <a:t>môžu byť použité </a:t>
            </a:r>
            <a:r>
              <a:rPr lang="sk-SK" sz="2400" dirty="0">
                <a:solidFill>
                  <a:srgbClr val="FF0000"/>
                </a:solidFill>
              </a:rPr>
              <a:t>iba na vzdelávacie účely </a:t>
            </a:r>
            <a:r>
              <a:rPr lang="sk-SK" sz="2400" dirty="0"/>
              <a:t>FEM SPU v Nitre  </a:t>
            </a:r>
          </a:p>
          <a:p>
            <a:pPr marL="0" indent="0" algn="just">
              <a:buNone/>
            </a:pPr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794133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C2B2F-B58E-B1AE-92AA-A06801EEA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000" b="1" dirty="0">
                <a:solidFill>
                  <a:schemeClr val="accent1"/>
                </a:solidFill>
              </a:rPr>
              <a:t>ZÁVISLÁ A NEZÁVISLÉ PREMENNÉ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11861-4E07-D758-74A1-008F8BA82E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12704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US" sz="4000" dirty="0">
              <a:solidFill>
                <a:schemeClr val="accent1"/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sk-SK" sz="2400" dirty="0">
                <a:solidFill>
                  <a:schemeClr val="accent1"/>
                </a:solidFill>
              </a:rPr>
              <a:t>Závislá premenná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/>
              <a:t>– </a:t>
            </a:r>
            <a:r>
              <a:rPr lang="sk-SK" sz="2400" dirty="0"/>
              <a:t>binárna premenná určujúca, či klient v pozorovanom časovom okne „</a:t>
            </a:r>
            <a:r>
              <a:rPr lang="sk-SK" sz="2400" dirty="0" err="1"/>
              <a:t>zdefaultoval</a:t>
            </a:r>
            <a:r>
              <a:rPr lang="sk-SK" sz="2400" dirty="0"/>
              <a:t>“ </a:t>
            </a:r>
            <a:r>
              <a:rPr lang="en-US" sz="2400" dirty="0"/>
              <a:t>(</a:t>
            </a:r>
            <a:r>
              <a:rPr lang="sk-SK" sz="2400" dirty="0"/>
              <a:t>Y=</a:t>
            </a:r>
            <a:r>
              <a:rPr lang="en-US" sz="2400" dirty="0"/>
              <a:t>1</a:t>
            </a:r>
            <a:r>
              <a:rPr lang="sk-SK" sz="2400" dirty="0"/>
              <a:t>=„</a:t>
            </a:r>
            <a:r>
              <a:rPr lang="sk-SK" sz="2400" dirty="0" err="1"/>
              <a:t>Bad</a:t>
            </a:r>
            <a:r>
              <a:rPr lang="sk-SK" sz="2400" dirty="0"/>
              <a:t> </a:t>
            </a:r>
            <a:r>
              <a:rPr lang="sk-SK" sz="2400" dirty="0" err="1"/>
              <a:t>client</a:t>
            </a:r>
            <a:r>
              <a:rPr lang="sk-SK" sz="2400" dirty="0"/>
              <a:t>“</a:t>
            </a:r>
            <a:r>
              <a:rPr lang="en-US" sz="2400" dirty="0"/>
              <a:t>)</a:t>
            </a:r>
            <a:r>
              <a:rPr lang="sk-SK" sz="2400" dirty="0"/>
              <a:t> alebo „</a:t>
            </a:r>
            <a:r>
              <a:rPr lang="sk-SK" sz="2400" dirty="0" err="1"/>
              <a:t>nezdefaultoval</a:t>
            </a:r>
            <a:r>
              <a:rPr lang="sk-SK" sz="2400" dirty="0"/>
              <a:t>“ (Y=0=„</a:t>
            </a:r>
            <a:r>
              <a:rPr lang="sk-SK" sz="2400" dirty="0" err="1"/>
              <a:t>Good</a:t>
            </a:r>
            <a:r>
              <a:rPr lang="sk-SK" sz="2400" dirty="0"/>
              <a:t> </a:t>
            </a:r>
            <a:r>
              <a:rPr lang="sk-SK" sz="2400" dirty="0" err="1"/>
              <a:t>client</a:t>
            </a:r>
            <a:r>
              <a:rPr lang="sk-SK" sz="2400" dirty="0"/>
              <a:t>“). Model odhadujeme pomocou </a:t>
            </a:r>
            <a:r>
              <a:rPr lang="sk-SK" sz="2400" dirty="0">
                <a:solidFill>
                  <a:schemeClr val="accent1"/>
                </a:solidFill>
              </a:rPr>
              <a:t>Logistickej regresie</a:t>
            </a:r>
            <a:endParaRPr lang="en-US" sz="2400" dirty="0">
              <a:solidFill>
                <a:schemeClr val="accent1"/>
              </a:solidFill>
            </a:endParaRPr>
          </a:p>
          <a:p>
            <a:pPr marL="0" indent="0" algn="just">
              <a:buNone/>
            </a:pPr>
            <a:endParaRPr lang="sk-SK" sz="2400" dirty="0">
              <a:solidFill>
                <a:schemeClr val="accent1"/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2400" dirty="0">
                <a:solidFill>
                  <a:schemeClr val="accent1"/>
                </a:solidFill>
              </a:rPr>
              <a:t> Nezávislé premenné </a:t>
            </a:r>
            <a:r>
              <a:rPr lang="en-US" sz="2400" dirty="0"/>
              <a:t>–</a:t>
            </a:r>
            <a:r>
              <a:rPr lang="sk-SK" sz="2400" dirty="0"/>
              <a:t> náhodne vybrané charakteristiky klienta a informácie      o jeho úverových produktoch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784632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F2F34F-420D-F92D-CDA6-3DB617BFEB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4FCB7-91FA-0933-4FEA-B32CCF08F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000" b="1" dirty="0">
                <a:solidFill>
                  <a:schemeClr val="accent1"/>
                </a:solidFill>
              </a:rPr>
              <a:t>TRANSFORMÁCIA </a:t>
            </a:r>
            <a:r>
              <a:rPr lang="en-US" sz="4000" b="1" dirty="0" err="1">
                <a:solidFill>
                  <a:schemeClr val="accent1"/>
                </a:solidFill>
              </a:rPr>
              <a:t>WoE</a:t>
            </a:r>
            <a:r>
              <a:rPr lang="en-US" sz="4000" b="1" dirty="0">
                <a:solidFill>
                  <a:schemeClr val="accent1"/>
                </a:solidFill>
              </a:rPr>
              <a:t> </a:t>
            </a:r>
            <a:r>
              <a:rPr lang="sk-SK" sz="4000" b="1" dirty="0">
                <a:solidFill>
                  <a:schemeClr val="accent1"/>
                </a:solidFill>
              </a:rPr>
              <a:t>(</a:t>
            </a:r>
            <a:r>
              <a:rPr lang="sk-SK" sz="4000" b="1" dirty="0" err="1">
                <a:solidFill>
                  <a:schemeClr val="accent1"/>
                </a:solidFill>
              </a:rPr>
              <a:t>Weight</a:t>
            </a:r>
            <a:r>
              <a:rPr lang="sk-SK" sz="4000" b="1" dirty="0">
                <a:solidFill>
                  <a:schemeClr val="accent1"/>
                </a:solidFill>
              </a:rPr>
              <a:t> of </a:t>
            </a:r>
            <a:r>
              <a:rPr lang="sk-SK" sz="4000" b="1" dirty="0" err="1">
                <a:solidFill>
                  <a:schemeClr val="accent1"/>
                </a:solidFill>
              </a:rPr>
              <a:t>Evidence</a:t>
            </a:r>
            <a:r>
              <a:rPr lang="sk-SK" sz="4000" b="1" dirty="0">
                <a:solidFill>
                  <a:schemeClr val="accent1"/>
                </a:solidFill>
              </a:rPr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544B2-D111-CF0F-1404-E8E51CDC8A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97094"/>
            <a:ext cx="10058400" cy="313482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US" sz="4000" dirty="0">
              <a:solidFill>
                <a:schemeClr val="accent1"/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2800" dirty="0"/>
              <a:t> Naše nezávislé premenné sú buď numerické alebo kategoriálne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2800" dirty="0"/>
              <a:t> Cieľom je, aby všetky nezávisle premenné boli definované ako „kategoriálne s numerickou charakteristikou“ (</a:t>
            </a:r>
            <a:r>
              <a:rPr lang="sk-SK" sz="2800" dirty="0" err="1"/>
              <a:t>t.j</a:t>
            </a:r>
            <a:r>
              <a:rPr lang="sk-SK" sz="2800" dirty="0"/>
              <a:t>. transformácia spôsobom </a:t>
            </a:r>
            <a:r>
              <a:rPr lang="sk-SK" sz="2800" dirty="0" err="1"/>
              <a:t>WoE</a:t>
            </a:r>
            <a:r>
              <a:rPr lang="sk-SK" sz="2800" dirty="0"/>
              <a:t>*)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 </a:t>
            </a:r>
            <a:r>
              <a:rPr lang="sk-SK" sz="2800" dirty="0">
                <a:solidFill>
                  <a:schemeClr val="accent1"/>
                </a:solidFill>
              </a:rPr>
              <a:t>Transformácia spôsobom </a:t>
            </a:r>
            <a:r>
              <a:rPr lang="sk-SK" sz="2800" dirty="0" err="1">
                <a:solidFill>
                  <a:schemeClr val="accent1"/>
                </a:solidFill>
              </a:rPr>
              <a:t>WoE</a:t>
            </a:r>
            <a:r>
              <a:rPr lang="sk-SK" sz="2800" dirty="0">
                <a:solidFill>
                  <a:schemeClr val="accent1"/>
                </a:solidFill>
              </a:rPr>
              <a:t> má svoje výhody aj nevýhody</a:t>
            </a:r>
            <a:endParaRPr lang="en-US" sz="2800" dirty="0">
              <a:solidFill>
                <a:schemeClr val="accent1"/>
              </a:solidFill>
            </a:endParaRPr>
          </a:p>
          <a:p>
            <a:pPr marL="0" indent="0" algn="just">
              <a:buNone/>
            </a:pPr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FC8AE2-4F7F-BA93-5ED1-7DE89BDF5531}"/>
              </a:ext>
            </a:extLst>
          </p:cNvPr>
          <p:cNvSpPr txBox="1"/>
          <p:nvPr/>
        </p:nvSpPr>
        <p:spPr>
          <a:xfrm>
            <a:off x="972766" y="5943595"/>
            <a:ext cx="9854119" cy="369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*https://www.listendata.com/2015/03/weight-of-evidence-woe-and-information.html</a:t>
            </a:r>
            <a:endParaRPr lang="sk-SK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E0382B4-7638-3C45-A401-8355A62A2B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8801" y="4994103"/>
            <a:ext cx="3258005" cy="933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41657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db32df23-4916-48f4-a56e-809ab3c7f628}" enabled="1" method="Standard" siteId="{b637e391-2c95-40cc-bc29-99bcff6cf683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609</TotalTime>
  <Words>408</Words>
  <Application>Microsoft Office PowerPoint</Application>
  <PresentationFormat>Widescreen</PresentationFormat>
  <Paragraphs>78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Aptos</vt:lpstr>
      <vt:lpstr>Arial</vt:lpstr>
      <vt:lpstr>Calibri</vt:lpstr>
      <vt:lpstr>Calibri Light</vt:lpstr>
      <vt:lpstr>Wingdings</vt:lpstr>
      <vt:lpstr>Retrospect</vt:lpstr>
      <vt:lpstr>VÝVOJ RATINGOVÉHO MODELU</vt:lpstr>
      <vt:lpstr>ZADANIE</vt:lpstr>
      <vt:lpstr>PRINCÍP FUNGOVANIA PREDIKČNÉHO MODELU (1)</vt:lpstr>
      <vt:lpstr>PRINCÍP FUNGOVANIA PREDIKČNÉHO MODELU (2)</vt:lpstr>
      <vt:lpstr>PREČO POTREBUJEME RATING MODEL?</vt:lpstr>
      <vt:lpstr>KTORÉ ÚKONY SA POKÚSIME ZREALIZOVAŤ?</vt:lpstr>
      <vt:lpstr>VÝVOJOVÁ VZORKA</vt:lpstr>
      <vt:lpstr>ZÁVISLÁ A NEZÁVISLÉ PREMENNÉ</vt:lpstr>
      <vt:lpstr>TRANSFORMÁCIA WoE (Weight of Evidence)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>Gulka Martin</cp:lastModifiedBy>
  <cp:revision>2</cp:revision>
  <dcterms:created xsi:type="dcterms:W3CDTF">2024-10-14T12:21:10Z</dcterms:created>
  <dcterms:modified xsi:type="dcterms:W3CDTF">2025-11-16T12:24:47Z</dcterms:modified>
</cp:coreProperties>
</file>