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1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8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1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6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4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2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0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B65A-5462-4D3E-8426-4D610F96F4AE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E6660-9AC6-4D13-A491-9D46C8A20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7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Podnikateľské riziko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7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Spôsoby znižovania podnikateľského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Do druhej skupiny činností zameraných na znižovanie podnikateľského rizika môžeme zaradiť tie činnosti, ktoré sa sústreďujú na znižovanie nepriaznivých dôsledkov výskytu určitých rizikových situácii</a:t>
            </a:r>
          </a:p>
          <a:p>
            <a:r>
              <a:rPr lang="sk-SK" dirty="0" smtClean="0"/>
              <a:t>Nejde o ovplyvňovanie vlastných príčin vzniku rizika, ale o to, aby sa dôsledky vzniku rizika napr.: v podobe finančných strát z určitého podnikateľského projektu znížili na určitú ekonomicky prijateľnú mieru</a:t>
            </a:r>
          </a:p>
          <a:p>
            <a:r>
              <a:rPr lang="sk-SK" dirty="0" smtClean="0"/>
              <a:t>Tieto činnosti a postupy, ktoré majú charakter určitých nápravných opatrení, sa označujú ako defenzívne pristupy – stratégie (diverzifikácia, poistenie)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Diverzifikácia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smtClean="0"/>
              <a:t>Predstavuje významný spôsob redukcie podnikateľského rizika, ktoré spočíva v snahe rozložiť na čo najvačšiu základňu</a:t>
            </a:r>
          </a:p>
          <a:p>
            <a:r>
              <a:rPr lang="sk-SK" dirty="0" smtClean="0"/>
              <a:t>Najčasteším druhom diverzifikácie je rozširovanie výrobného programu, dopyt po jednom výrobku keď klesne, aby bol kompenzovaný zvýšeným dopytom po inom výrobku</a:t>
            </a:r>
          </a:p>
          <a:p>
            <a:r>
              <a:rPr lang="sk-SK" dirty="0" smtClean="0"/>
              <a:t>Výrobnú diverzifikáciu je možné uskutočniť rôznymi spôsobmi</a:t>
            </a:r>
          </a:p>
          <a:p>
            <a:pPr lvl="1"/>
            <a:r>
              <a:rPr lang="sk-SK" dirty="0" smtClean="0"/>
              <a:t>Vertikálna integrácia – nakupovane komponenty, resp. polotovary, ktoré slúžia na výrobu finálneho výrobku, si podnik začne sám vyrábať – znižuje sa závislosť na dodavateľoch a znižuje sa riziko s dostupnosťou tych komponentov a ich nepriaznivým cenovým vývojom</a:t>
            </a:r>
          </a:p>
          <a:p>
            <a:pPr lvl="1"/>
            <a:r>
              <a:rPr lang="sk-SK" dirty="0" smtClean="0"/>
              <a:t>Horizontálna integrácia – rozširovanie výrobného programu o dalšie výrobky rôzneho charakteru – rozširenie výroby pracich práskov o nove druhy</a:t>
            </a:r>
          </a:p>
          <a:p>
            <a:pPr lvl="1"/>
            <a:r>
              <a:rPr lang="sk-SK" dirty="0" smtClean="0"/>
              <a:t>Geografická diverzifikácia – keď firma vlastní výrobné haly v rôznych krajinách</a:t>
            </a:r>
          </a:p>
          <a:p>
            <a:r>
              <a:rPr lang="sk-SK" dirty="0" smtClean="0"/>
              <a:t>Diverzifikácia nemusí vždy končiť úspechom, ale môže byť aj zdrojom iných, tzv. </a:t>
            </a:r>
            <a:r>
              <a:rPr lang="sk-SK" dirty="0"/>
              <a:t>s</a:t>
            </a:r>
            <a:r>
              <a:rPr lang="sk-SK" dirty="0" smtClean="0"/>
              <a:t>ekundárných rizík</a:t>
            </a:r>
          </a:p>
        </p:txBody>
      </p:sp>
    </p:spTree>
    <p:extLst>
      <p:ext uri="{BB962C8B-B14F-4D97-AF65-F5344CB8AC3E}">
        <p14:creationId xmlns:p14="http://schemas.microsoft.com/office/powerpoint/2010/main" val="116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Flexibilita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Nepriaznivé dôsledky výskytu určitých rizík je možné znížiť flexibilitou podnikateľskej činnosti – podnik je schopný rýchlo a bez vynaloženia nadmerných nákladov reagovať na rôzne druhy zmien</a:t>
            </a:r>
          </a:p>
          <a:p>
            <a:r>
              <a:rPr lang="sk-SK" dirty="0" smtClean="0"/>
              <a:t>Jeden zo spôsobov flexibility podnikateľskej činnosti patrí voľba výrobného zariadenia alebo technológie, ktoré nie sú uzko špecializované, ale majú univerzálny charakter</a:t>
            </a:r>
          </a:p>
          <a:p>
            <a:r>
              <a:rPr lang="sk-SK" dirty="0" smtClean="0"/>
              <a:t>Univerzálny charakter sa prejavuje v schopnosti</a:t>
            </a:r>
          </a:p>
          <a:p>
            <a:pPr lvl="1"/>
            <a:r>
              <a:rPr lang="sk-SK" dirty="0" smtClean="0"/>
              <a:t>Zabezpečiť produkciu širšieho výrobného sortimentu, čo umožňuje pružne reagovať na výkyvy dopytu</a:t>
            </a:r>
          </a:p>
          <a:p>
            <a:pPr lvl="1"/>
            <a:r>
              <a:rPr lang="sk-SK" dirty="0" smtClean="0"/>
              <a:t>Zpracovávať širšiu paletu surovín, materiálu, polotovaru, resp. využívať viacej druhov energii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7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Delenie, transfer rizika, poistenie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Delenie rizika predstavuje taký spôsob znižovania rizika, pri ktorom sa to riziko rozdeľuje medzi dvoch, resp. viacerých účastníkov, ktorí sa spoločne podieľajú na realizácii určitého podnikateľského projektu</a:t>
            </a:r>
          </a:p>
          <a:p>
            <a:r>
              <a:rPr lang="sk-SK" dirty="0" smtClean="0"/>
              <a:t>Ďalší spôsob znižovania podnikateľského rizika je jeho transfer – presun – na ine subjekty (dodavateľov, odberateľov)</a:t>
            </a:r>
          </a:p>
          <a:p>
            <a:r>
              <a:rPr lang="sk-SK" dirty="0" smtClean="0"/>
              <a:t>Spôsoby presunu rizika:</a:t>
            </a:r>
          </a:p>
          <a:p>
            <a:pPr lvl="1"/>
            <a:r>
              <a:rPr lang="sk-SK" dirty="0" smtClean="0"/>
              <a:t>Uzatvorenie dlhodobých kúpnych zmlúv na dodávky surovín za dohodnudých podmienok</a:t>
            </a:r>
          </a:p>
          <a:p>
            <a:pPr lvl="1"/>
            <a:r>
              <a:rPr lang="sk-SK" dirty="0" smtClean="0"/>
              <a:t>Uzatvorenie zmlúv na predaj výrobkov za dohodnudých podmienok, ktoré sa vzťahujú napr.: k objemu predaných výrobkov</a:t>
            </a:r>
          </a:p>
          <a:p>
            <a:pPr lvl="1"/>
            <a:r>
              <a:rPr lang="sk-SK" dirty="0" smtClean="0"/>
              <a:t>Prenájom výrobného zariadenia formou leasingu</a:t>
            </a:r>
          </a:p>
          <a:p>
            <a:pPr lvl="1"/>
            <a:r>
              <a:rPr lang="sk-SK" dirty="0" smtClean="0"/>
              <a:t>Oddialenie termínu podpisu zmluvy na určité projekty technického charakteru – vývoj nových výrobkov alebo technológii – až do okamžiku znalosti skutočných nákladov</a:t>
            </a:r>
          </a:p>
          <a:p>
            <a:r>
              <a:rPr lang="sk-SK" dirty="0" smtClean="0"/>
              <a:t>Poistenie patrí medzi špeciálne druhy prenosu rizika</a:t>
            </a:r>
          </a:p>
          <a:p>
            <a:r>
              <a:rPr lang="sk-SK" dirty="0" smtClean="0"/>
              <a:t>Negatívne dôsledky rizika určitej nepriaznivej situácie – vzniknuté finančné škody alebo straty – sa prenášajú na poistovňu, ktorá podľa stanovených podmienok poistnej zmluvy, kryje tieto škody resp. straty v celkovo alebo čiastočne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Riziko a neistota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smtClean="0"/>
              <a:t>Neoddeliteľnou súčasťou podnikania je riziko spojene na jednej strane s nádejou na získanie dobrých hospodárskych výsledkov a na druhej strane je doprevádzané nebezpečenstvom podnikateľského neúspechu</a:t>
            </a:r>
          </a:p>
          <a:p>
            <a:r>
              <a:rPr lang="sk-SK" dirty="0" smtClean="0"/>
              <a:t>Podnikateľské riziko má dve stránky – pozitívnu a negatívnu</a:t>
            </a:r>
          </a:p>
          <a:p>
            <a:r>
              <a:rPr lang="sk-SK" dirty="0" smtClean="0"/>
              <a:t>Pozitívna stránka sa spojuje s nádejou úspechu, uplatnením na trhu a dosiahnutím vysokého zisku</a:t>
            </a:r>
          </a:p>
          <a:p>
            <a:r>
              <a:rPr lang="sk-SK" dirty="0" smtClean="0"/>
              <a:t>Negatívna stránka sa prejavuje nebezpečenstvom dosiahnutia horších hospodárskych výsledkov, než tie čo sme predpokladali</a:t>
            </a:r>
          </a:p>
          <a:p>
            <a:r>
              <a:rPr lang="sk-SK" dirty="0" smtClean="0"/>
              <a:t>Podnikateľské riziko môžeme chápať ako nebezpečenstvo, že skutočné dosiahnuté výsledky sa budú odchyľovať od výsledkov predpokladaných</a:t>
            </a:r>
          </a:p>
          <a:p>
            <a:endParaRPr lang="sk-SK" dirty="0"/>
          </a:p>
          <a:p>
            <a:r>
              <a:rPr lang="sk-SK" dirty="0" smtClean="0"/>
              <a:t>Tieto odchýlky môžu byť:</a:t>
            </a:r>
          </a:p>
          <a:p>
            <a:pPr lvl="1"/>
            <a:r>
              <a:rPr lang="sk-SK" dirty="0" smtClean="0"/>
              <a:t>Žiaduce – smerom k vyššiemu zisku alebo nežiaduce smerom k strate</a:t>
            </a:r>
          </a:p>
          <a:p>
            <a:pPr lvl="1"/>
            <a:r>
              <a:rPr lang="sk-SK" dirty="0" smtClean="0"/>
              <a:t>Rôzne</a:t>
            </a:r>
            <a:r>
              <a:rPr lang="en-US" dirty="0" smtClean="0"/>
              <a:t>j</a:t>
            </a:r>
            <a:r>
              <a:rPr lang="sk-SK" dirty="0" smtClean="0"/>
              <a:t> veľkosti – od malých odchýlok – výsledky sa blížia k predpokladaným výsledkom </a:t>
            </a:r>
            <a:r>
              <a:rPr lang="en-US" dirty="0" smtClean="0"/>
              <a:t>– </a:t>
            </a:r>
            <a:r>
              <a:rPr lang="sk-SK" dirty="0" smtClean="0"/>
              <a:t>až </a:t>
            </a:r>
            <a:r>
              <a:rPr lang="sk-SK" dirty="0" smtClean="0"/>
              <a:t>k odchýlkam veľkého rozsahu – výrazný podnikateľský úspech a na druhej strane finančné problémy až bankrot</a:t>
            </a:r>
          </a:p>
        </p:txBody>
      </p:sp>
    </p:spTree>
    <p:extLst>
      <p:ext uri="{BB962C8B-B14F-4D97-AF65-F5344CB8AC3E}">
        <p14:creationId xmlns:p14="http://schemas.microsoft.com/office/powerpoint/2010/main" val="386344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Príčiny podnikateľského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Medzi príčiny podnikateľského rizika môžeme zaradiť:</a:t>
            </a:r>
          </a:p>
          <a:p>
            <a:pPr lvl="1"/>
            <a:r>
              <a:rPr lang="sk-SK" dirty="0" smtClean="0"/>
              <a:t>Výraznejšie zmeny dopytu, vplyvom zmien spotrebiteľských preferencii, vstupom nových konkurentov na trh</a:t>
            </a:r>
          </a:p>
          <a:p>
            <a:pPr lvl="1"/>
            <a:r>
              <a:rPr lang="sk-SK" dirty="0" smtClean="0"/>
              <a:t>Zmeny cien vyrábaných produktov a zmeny cien jednotlivých vstupov – surovín, energii</a:t>
            </a:r>
          </a:p>
          <a:p>
            <a:pPr lvl="1"/>
            <a:r>
              <a:rPr lang="sk-SK" dirty="0" smtClean="0"/>
              <a:t>Makroekonomické zmeny a zmeny hospodárskej politiky</a:t>
            </a:r>
          </a:p>
          <a:p>
            <a:pPr lvl="1"/>
            <a:r>
              <a:rPr lang="sk-SK" dirty="0" smtClean="0"/>
              <a:t>Zmeny medzinárodného ekonomického a politického okolia – politické konflikty a krýzy </a:t>
            </a:r>
          </a:p>
          <a:p>
            <a:pPr lvl="1"/>
            <a:r>
              <a:rPr lang="sk-SK" dirty="0" smtClean="0"/>
              <a:t>Podcenenie investičných nákladov a pracovného kapitálu, vyplývajúcich z predĺženia doby výstavby projektu</a:t>
            </a:r>
          </a:p>
          <a:p>
            <a:pPr lvl="1"/>
            <a:r>
              <a:rPr lang="sk-SK" dirty="0" smtClean="0"/>
              <a:t>Nedosiahnutie projektovanej výrobnej kapacity</a:t>
            </a:r>
          </a:p>
          <a:p>
            <a:pPr lvl="1"/>
            <a:r>
              <a:rPr lang="sk-SK" dirty="0" smtClean="0"/>
              <a:t>Zmeny techniky a technológie</a:t>
            </a:r>
          </a:p>
          <a:p>
            <a:r>
              <a:rPr lang="sk-SK" dirty="0" smtClean="0"/>
              <a:t>Uvedené príčiny vystupujú ako zdroje rizika, ktoré nemôžeme vôbec ovplyvňovať alebo ich môžeme ovplyvnovať, ale iba v určitej obmedzenej miere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83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Podnikateľské riziko a čisté riziko</a:t>
            </a:r>
          </a:p>
          <a:p>
            <a:r>
              <a:rPr lang="sk-SK" dirty="0" smtClean="0"/>
              <a:t>Podnikateľské riziko môžeme charakterizovať ako riziko spojené s nebezpečenstvom neúspechu ale s nádejou na úspech, akceptácia tohto rizika môže viesť tak k strate ako aj k dobrým hospodárskym výsledkom </a:t>
            </a:r>
          </a:p>
          <a:p>
            <a:r>
              <a:rPr lang="sk-SK" dirty="0" smtClean="0"/>
              <a:t>Čisté riziko je také, u ktorého existuje iba nebezpečie vzniku nepriaznivých situácii, resp. odchýlky od požadovaného stavu</a:t>
            </a:r>
          </a:p>
          <a:p>
            <a:r>
              <a:rPr lang="sk-SK" dirty="0" smtClean="0"/>
              <a:t>čisté riziká sa obvykle vzťahujú k stratám a škodám na majetku a ľudskom zdraví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8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b="1" dirty="0" smtClean="0"/>
              <a:t>Druhy rizík z hľadiska vecného</a:t>
            </a:r>
          </a:p>
          <a:p>
            <a:r>
              <a:rPr lang="sk-SK" dirty="0" smtClean="0"/>
              <a:t>Technicko – technologické riziká spojené s výskumom a vývojom nových výrobkov</a:t>
            </a:r>
          </a:p>
          <a:p>
            <a:r>
              <a:rPr lang="sk-SK" dirty="0" smtClean="0"/>
              <a:t>Výrobné riziká spojené s nedostatkom surovín, ktoré môžu ohroziť priebeh výrobného procesu</a:t>
            </a:r>
          </a:p>
          <a:p>
            <a:r>
              <a:rPr lang="sk-SK" dirty="0" smtClean="0"/>
              <a:t>Ekonomické riziká spojené s rastom nákladových položiek, infláciou</a:t>
            </a:r>
          </a:p>
          <a:p>
            <a:r>
              <a:rPr lang="sk-SK" dirty="0" smtClean="0"/>
              <a:t>Obchodné riziká spojené s úspešnosťou predaja výrobkov na domácich a zahraničných trhoch</a:t>
            </a:r>
          </a:p>
          <a:p>
            <a:r>
              <a:rPr lang="sk-SK" dirty="0" smtClean="0"/>
              <a:t>Finančné riziká, ktoré súvisia s dostupnosťou bankových úverov, zmenami úrokových sadzieb</a:t>
            </a:r>
          </a:p>
          <a:p>
            <a:r>
              <a:rPr lang="sk-SK" dirty="0" smtClean="0"/>
              <a:t>Politické riziká, vyvolané makroekonomickou a sociálnou politikou vlády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3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Druhy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/>
              <a:t>Systematické a nesystematické riziko</a:t>
            </a:r>
          </a:p>
          <a:p>
            <a:r>
              <a:rPr lang="sk-SK" dirty="0" smtClean="0"/>
              <a:t>Systematické riziko je riziko, ktoré sa systematicky mení v závislosti na celkovom ekonomickom vývoji</a:t>
            </a:r>
          </a:p>
          <a:p>
            <a:r>
              <a:rPr lang="sk-SK" dirty="0" smtClean="0"/>
              <a:t>Systematické riziko závisí do značnej miere od celkového vývoja trhu – trhové riziko</a:t>
            </a:r>
          </a:p>
          <a:p>
            <a:r>
              <a:rPr lang="sk-SK" dirty="0" smtClean="0"/>
              <a:t>Nesystematické – jedinečné – riziko je špecifické pre jednotlivé firmy, resp. podnikateľské projekty</a:t>
            </a:r>
            <a:endParaRPr lang="sk-SK" dirty="0"/>
          </a:p>
          <a:p>
            <a:r>
              <a:rPr lang="sk-SK" dirty="0" smtClean="0"/>
              <a:t>Príčinou jedinečného rizika môžu byť napr.: vstup nového konkurenta na trh, odchod klúčových pracovníkov z firmy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Druhy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b="1" dirty="0"/>
              <a:t>Ovplyvniteľné a neovplyvniteľné riziko</a:t>
            </a:r>
          </a:p>
          <a:p>
            <a:r>
              <a:rPr lang="sk-SK" dirty="0" smtClean="0"/>
              <a:t>Neovplyvniteľné riziko je také, na ktoré podnikateľ nemôže pôsobiť, značná časť rizík patri do tejto kategórie, ide o napr.: ceny surovín a materiálu dovážaných zo zahraničia, dopyt na zahraničných trhoch, politická situácia v určitých oblastiach</a:t>
            </a:r>
          </a:p>
          <a:p>
            <a:r>
              <a:rPr lang="sk-SK" dirty="0" smtClean="0"/>
              <a:t>Na niektoré rizikové faktory môže podnikateľ určitým spôsobom pôsobiť a môže ovplyvňovať ich vývoj v svoj prospech, napr.: prostredníctvom kvality produktov, záručných podmienok a kvality poskytovaného servisu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Postoj k 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Postoj podnikateľa k riziku môže byť averzný, neutrálny alebo sklon k riziku</a:t>
            </a:r>
          </a:p>
          <a:p>
            <a:r>
              <a:rPr lang="sk-SK" dirty="0" smtClean="0"/>
              <a:t>investor s averziou k riziku sa snaží vyhnúť značne rizikových podnikateľských projektov a vyhľadáva projekty, ktoré so značnou istotou zaručujú dosiahnutie výsledkov, ktoré sú pre neho prijateľné</a:t>
            </a:r>
          </a:p>
          <a:p>
            <a:r>
              <a:rPr lang="sk-SK" dirty="0" smtClean="0"/>
              <a:t>investor zo sklonom k riziku naopak vyhľadáva rizikové podnikateľské projekty, ktoré dosahujú dobré hospodárske výsledky, ale sú spojené s vyšším nebezpečenstvom straty</a:t>
            </a:r>
          </a:p>
          <a:p>
            <a:r>
              <a:rPr lang="sk-SK" dirty="0" smtClean="0"/>
              <a:t>investori s neutrálnym postojom k riziku majú sklon a averziu k riziku vo vzájomnej rovnováhe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Spôsoby znižovania podnikateľského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Riziko podnikateľského projektu nie je pevne dané, ale investor môže toto riziko znížiť uplatnením vhodných postupov a opatrení a vo výnimočných prípadoch aj celkom eliminovať</a:t>
            </a:r>
          </a:p>
          <a:p>
            <a:r>
              <a:rPr lang="sk-SK" dirty="0" smtClean="0"/>
              <a:t>Postup znižovania podnikateľského rizika možno rozdeliť do dvoch základných skupín</a:t>
            </a:r>
          </a:p>
          <a:p>
            <a:pPr lvl="1"/>
            <a:r>
              <a:rPr lang="sk-SK" dirty="0" smtClean="0"/>
              <a:t>Odstránenie, resp. eliminácia príčin vzniku rizika</a:t>
            </a:r>
          </a:p>
          <a:p>
            <a:pPr lvl="1"/>
            <a:r>
              <a:rPr lang="sk-SK" dirty="0" smtClean="0"/>
              <a:t>Zníženie nepriaznivých dôsledkov rizika</a:t>
            </a:r>
          </a:p>
          <a:p>
            <a:r>
              <a:rPr lang="sk-SK" dirty="0" smtClean="0"/>
              <a:t>Do prvej skupiny môžeme zaradiť tie činnosti, ktorých cieľom je pôsobenie na vlastné príčiny vzniku rizika tak, aby sa:</a:t>
            </a:r>
          </a:p>
          <a:p>
            <a:pPr lvl="1"/>
            <a:r>
              <a:rPr lang="sk-SK" dirty="0" smtClean="0"/>
              <a:t>Znížila pravdepodobnosť výskytu rizikových situácii</a:t>
            </a:r>
          </a:p>
          <a:p>
            <a:pPr lvl="1"/>
            <a:r>
              <a:rPr lang="sk-SK" dirty="0" smtClean="0"/>
              <a:t>Znížila veľkosť nepriaznivých efektov</a:t>
            </a:r>
          </a:p>
          <a:p>
            <a:r>
              <a:rPr lang="sk-SK" dirty="0" smtClean="0"/>
              <a:t>Tieto spôsoby znižovania podnikateľského rizika sa sústreďujú na určitúprevenciu rizika a označujeme ich ako ofenzívne pristupy – stratégie redukcie podnikateľského rizika (presun rizika, vertikálna integrácia)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" val="6cefca26cfd723173d4fc5f1a1f41ba8a745a"/>
  <p:tag name="ISPRING_RESOURCE_PATHS_HASH_2" val="2fe4a172cf65b8372197525355a976c6d6fddaea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dnikateľské riziko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Riziko a neistota&amp;quot;&quot;/&gt;&lt;property id=&quot;20307&quot; value=&quot;257&quot;/&gt;&lt;/object&gt;&lt;object type=&quot;3&quot; unique_id=&quot;10046&quot;&gt;&lt;property id=&quot;20148&quot; value=&quot;5&quot;/&gt;&lt;property id=&quot;20300&quot; value=&quot;Slide 3 - &amp;quot;Príčiny podnikateľského rizika&amp;quot;&quot;/&gt;&lt;property id=&quot;20307&quot; value=&quot;258&quot;/&gt;&lt;/object&gt;&lt;object type=&quot;3&quot; unique_id=&quot;10047&quot;&gt;&lt;property id=&quot;20148&quot; value=&quot;5&quot;/&gt;&lt;property id=&quot;20300&quot; value=&quot;Slide 4 - &amp;quot;Druhy rizika&amp;quot;&quot;/&gt;&lt;property id=&quot;20307&quot; value=&quot;259&quot;/&gt;&lt;/object&gt;&lt;object type=&quot;3&quot; unique_id=&quot;10078&quot;&gt;&lt;property id=&quot;20148&quot; value=&quot;5&quot;/&gt;&lt;property id=&quot;20300&quot; value=&quot;Slide 5 - &amp;quot;Druhy rizika&amp;quot;&quot;/&gt;&lt;property id=&quot;20307&quot; value=&quot;260&quot;/&gt;&lt;/object&gt;&lt;object type=&quot;3&quot; unique_id=&quot;10079&quot;&gt;&lt;property id=&quot;20148&quot; value=&quot;5&quot;/&gt;&lt;property id=&quot;20300&quot; value=&quot;Slide 6 - &amp;quot;Druhy rizika&amp;quot;&quot;/&gt;&lt;property id=&quot;20307&quot; value=&quot;261&quot;/&gt;&lt;/object&gt;&lt;object type=&quot;3&quot; unique_id=&quot;10080&quot;&gt;&lt;property id=&quot;20148&quot; value=&quot;5&quot;/&gt;&lt;property id=&quot;20300&quot; value=&quot;Slide 7 - &amp;quot;Druhy rizika&amp;quot;&quot;/&gt;&lt;property id=&quot;20307&quot; value=&quot;262&quot;/&gt;&lt;/object&gt;&lt;object type=&quot;3&quot; unique_id=&quot;10108&quot;&gt;&lt;property id=&quot;20148&quot; value=&quot;5&quot;/&gt;&lt;property id=&quot;20300&quot; value=&quot;Slide 8 - &amp;quot;Postoj k riziku&amp;quot;&quot;/&gt;&lt;property id=&quot;20307&quot; value=&quot;263&quot;/&gt;&lt;/object&gt;&lt;object type=&quot;3&quot; unique_id=&quot;10169&quot;&gt;&lt;property id=&quot;20148&quot; value=&quot;5&quot;/&gt;&lt;property id=&quot;20300&quot; value=&quot;Slide 9 - &amp;quot;Spôsoby znižovania podnikateľského rizika&amp;quot;&quot;/&gt;&lt;property id=&quot;20307&quot; value=&quot;264&quot;/&gt;&lt;/object&gt;&lt;object type=&quot;3&quot; unique_id=&quot;10214&quot;&gt;&lt;property id=&quot;20148&quot; value=&quot;5&quot;/&gt;&lt;property id=&quot;20300&quot; value=&quot;Slide 10 - &amp;quot;Spôsoby znižovania podnikateľského rizika&amp;quot;&quot;/&gt;&lt;property id=&quot;20307&quot; value=&quot;265&quot;/&gt;&lt;/object&gt;&lt;object type=&quot;3&quot; unique_id=&quot;10263&quot;&gt;&lt;property id=&quot;20148&quot; value=&quot;5&quot;/&gt;&lt;property id=&quot;20300&quot; value=&quot;Slide 11 - &amp;quot;Diverzifikácia &amp;quot;&quot;/&gt;&lt;property id=&quot;20307&quot; value=&quot;266&quot;/&gt;&lt;/object&gt;&lt;object type=&quot;3&quot; unique_id=&quot;10264&quot;&gt;&lt;property id=&quot;20148&quot; value=&quot;5&quot;/&gt;&lt;property id=&quot;20300&quot; value=&quot;Slide 12 - &amp;quot;Flexibilita &amp;quot;&quot;/&gt;&lt;property id=&quot;20307&quot; value=&quot;267&quot;/&gt;&lt;/object&gt;&lt;object type=&quot;3&quot; unique_id=&quot;10307&quot;&gt;&lt;property id=&quot;20148&quot; value=&quot;5&quot;/&gt;&lt;property id=&quot;20300&quot; value=&quot;Slide 13 - &amp;quot;Delenie, transfer rizika, poistenie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1177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Podnikateľské riziko</vt:lpstr>
      <vt:lpstr>Riziko a neistota</vt:lpstr>
      <vt:lpstr>Príčiny podnikateľského rizika</vt:lpstr>
      <vt:lpstr>Druhy rizika</vt:lpstr>
      <vt:lpstr>Druhy rizika</vt:lpstr>
      <vt:lpstr>Druhy rizika</vt:lpstr>
      <vt:lpstr>Druhy rizika</vt:lpstr>
      <vt:lpstr>Postoj k riziku</vt:lpstr>
      <vt:lpstr>Spôsoby znižovania podnikateľského rizika</vt:lpstr>
      <vt:lpstr>Spôsoby znižovania podnikateľského rizika</vt:lpstr>
      <vt:lpstr>Diverzifikácia </vt:lpstr>
      <vt:lpstr>Flexibilita </vt:lpstr>
      <vt:lpstr>Delenie, transfer rizika, poistenie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Podnikateľské riziko</dc:title>
  <dc:creator>Administrator</dc:creator>
  <cp:lastModifiedBy>Administrator</cp:lastModifiedBy>
  <cp:revision>102</cp:revision>
  <dcterms:created xsi:type="dcterms:W3CDTF">2012-02-13T14:05:04Z</dcterms:created>
  <dcterms:modified xsi:type="dcterms:W3CDTF">2012-02-14T09:56:44Z</dcterms:modified>
</cp:coreProperties>
</file>