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7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89" autoAdjust="0"/>
    <p:restoredTop sz="94660"/>
  </p:normalViewPr>
  <p:slideViewPr>
    <p:cSldViewPr>
      <p:cViewPr varScale="1">
        <p:scale>
          <a:sx n="116" d="100"/>
          <a:sy n="116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1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0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4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7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4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4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6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6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7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0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D2B73-8D3D-42E0-9489-8AC4E273E5AF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ECB62-C79D-41C3-A545-445B6CF88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Problém výberu portfólia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Markowitzova teória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Výpočet rizika portfólia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47500" lnSpcReduction="20000"/>
          </a:bodyPr>
          <a:lstStyle/>
          <a:p>
            <a:r>
              <a:rPr lang="sk-SK" dirty="0" smtClean="0"/>
              <a:t>Riziko portfólia môžeme merať smerodajnou odchýlkou – ide o kladnú a zápornú odchýlku od rovnovážneho stavu</a:t>
            </a:r>
          </a:p>
          <a:p>
            <a:r>
              <a:rPr lang="sk-SK" dirty="0" smtClean="0"/>
              <a:t>Pre portfólio pozostávajúce z 3 CP vzorec smerodajnej odchýlky môžeme zapísať nasledovne: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Kde        predstavuje kovarianciu výnosností medzi CP </a:t>
            </a:r>
            <a:r>
              <a:rPr lang="sk-SK" i="1" dirty="0" smtClean="0"/>
              <a:t>i</a:t>
            </a:r>
            <a:r>
              <a:rPr lang="sk-SK" dirty="0" smtClean="0"/>
              <a:t> a CP </a:t>
            </a:r>
            <a:r>
              <a:rPr lang="sk-SK" i="1" dirty="0" smtClean="0"/>
              <a:t>j</a:t>
            </a:r>
          </a:p>
          <a:p>
            <a:r>
              <a:rPr lang="sk-SK" dirty="0" smtClean="0"/>
              <a:t>Kovariancia je štatistická miera vzťahu medzi dvoma náhodnými veličinami</a:t>
            </a:r>
          </a:p>
          <a:p>
            <a:r>
              <a:rPr lang="sk-SK" dirty="0" smtClean="0"/>
              <a:t>Kladná hodnota kovariancie znamená, že výnosnosti CP majú tendenciu sa príslušne meniť – lepšia očakávaná výnosnsoť jedneho CP sa pravdepodobne objaví súčasne s lepšou očakávanou výnosnoťou druhého CP</a:t>
            </a:r>
          </a:p>
          <a:p>
            <a:r>
              <a:rPr lang="sk-SK" dirty="0" smtClean="0"/>
              <a:t>Negatívna kovariancia naznačuje tendenciu výnosnosti vzájomne sa kompenzovať  - lepšia očakávaná výnosnosť jedného CP sa pravdepodobne objaví súčasne s horšou očakávanou výnosnosťou druhého CP</a:t>
            </a:r>
          </a:p>
          <a:p>
            <a:r>
              <a:rPr lang="sk-SK" dirty="0" smtClean="0"/>
              <a:t>Relatívne malá alebo nulová hodnota kovariancie naznačuje, že medzi výnosnosťamí dvoch CP je malá alebo žiadna závislosť</a:t>
            </a:r>
          </a:p>
          <a:p>
            <a:r>
              <a:rPr lang="sk-SK" dirty="0" smtClean="0"/>
              <a:t>S kovarianciou je spojená miera korelácie</a:t>
            </a:r>
            <a:r>
              <a:rPr lang="en-US" dirty="0" smtClean="0"/>
              <a:t>;</a:t>
            </a:r>
            <a:r>
              <a:rPr lang="sk-SK" dirty="0" smtClean="0"/>
              <a:t> kovariancia medzi dvoma náhodnými veličinami sa rovná súčinu ich korelácii a štandardných odchýlok týchto veličín</a:t>
            </a:r>
          </a:p>
          <a:p>
            <a:endParaRPr lang="sk-SK" dirty="0"/>
          </a:p>
          <a:p>
            <a:endParaRPr lang="sk-SK" dirty="0" smtClean="0"/>
          </a:p>
          <a:p>
            <a:r>
              <a:rPr lang="sk-SK" dirty="0" smtClean="0"/>
              <a:t>      – korelačný koeficient medzi výnosnosťou CP </a:t>
            </a:r>
            <a:r>
              <a:rPr lang="sk-SK" i="1" dirty="0" smtClean="0"/>
              <a:t>i</a:t>
            </a:r>
            <a:r>
              <a:rPr lang="sk-SK" dirty="0" smtClean="0"/>
              <a:t> a výnosnosťou CP </a:t>
            </a:r>
            <a:r>
              <a:rPr lang="sk-SK" i="1" dirty="0" smtClean="0"/>
              <a:t>j</a:t>
            </a:r>
          </a:p>
          <a:p>
            <a:r>
              <a:rPr lang="sk-SK" dirty="0" smtClean="0"/>
              <a:t>Hodnota Ró =-1 predstavuje dokonalú negatívnu koreláciu (nepriamu  lineárnu závislosť)</a:t>
            </a:r>
          </a:p>
          <a:p>
            <a:r>
              <a:rPr lang="sk-SK" dirty="0" smtClean="0"/>
              <a:t>Hodnota Ró = 1 predstavuje dokonalú pozitívnu koreláciu (priama lineárna závislosť)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334179"/>
              </p:ext>
            </p:extLst>
          </p:nvPr>
        </p:nvGraphicFramePr>
        <p:xfrm>
          <a:off x="2963863" y="2182813"/>
          <a:ext cx="2543175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1726920" imgH="520560" progId="">
                  <p:embed/>
                </p:oleObj>
              </mc:Choice>
              <mc:Fallback>
                <p:oleObj name="Equation" r:id="rId3" imgW="1726920" imgH="52056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863" y="2182813"/>
                        <a:ext cx="2543175" cy="766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723603"/>
              </p:ext>
            </p:extLst>
          </p:nvPr>
        </p:nvGraphicFramePr>
        <p:xfrm>
          <a:off x="1219200" y="2881312"/>
          <a:ext cx="2794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5" imgW="203040" imgH="241200" progId="">
                  <p:embed/>
                </p:oleObj>
              </mc:Choice>
              <mc:Fallback>
                <p:oleObj name="Equation" r:id="rId5" imgW="203040" imgH="2412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81312"/>
                        <a:ext cx="279400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273792"/>
              </p:ext>
            </p:extLst>
          </p:nvPr>
        </p:nvGraphicFramePr>
        <p:xfrm>
          <a:off x="3124200" y="5410200"/>
          <a:ext cx="163629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7" imgW="863280" imgH="241200" progId="">
                  <p:embed/>
                </p:oleObj>
              </mc:Choice>
              <mc:Fallback>
                <p:oleObj name="Equation" r:id="rId7" imgW="863280" imgH="2412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410200"/>
                        <a:ext cx="163629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417486"/>
              </p:ext>
            </p:extLst>
          </p:nvPr>
        </p:nvGraphicFramePr>
        <p:xfrm>
          <a:off x="838200" y="5867400"/>
          <a:ext cx="228600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9" imgW="152280" imgH="164880" progId="">
                  <p:embed/>
                </p:oleObj>
              </mc:Choice>
              <mc:Fallback>
                <p:oleObj name="Equation" r:id="rId9" imgW="152280" imgH="16488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867400"/>
                        <a:ext cx="228600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156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Kovariačná matica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Ide o štvorcovú maticu – počet riadkov sa rovna počtu stĺpcov a celkový počet prvkov v matici pre </a:t>
            </a:r>
            <a:r>
              <a:rPr lang="sk-SK" i="1" dirty="0" smtClean="0"/>
              <a:t>N</a:t>
            </a:r>
            <a:r>
              <a:rPr lang="sk-SK" dirty="0" smtClean="0"/>
              <a:t> cenných papierov je rovný N</a:t>
            </a:r>
            <a:r>
              <a:rPr lang="en-US" dirty="0" smtClean="0"/>
              <a:t>^2</a:t>
            </a:r>
            <a:endParaRPr lang="sk-SK" dirty="0" smtClean="0"/>
          </a:p>
          <a:p>
            <a:r>
              <a:rPr lang="sk-SK" dirty="0" smtClean="0"/>
              <a:t>rozptyly CP sa nachádzajú na hlavnej diagonále matice</a:t>
            </a:r>
          </a:p>
          <a:p>
            <a:r>
              <a:rPr lang="sk-SK" dirty="0" smtClean="0"/>
              <a:t>Matica je symetrická – číslo, ktoré sa objavuje v riadku </a:t>
            </a:r>
            <a:r>
              <a:rPr lang="sk-SK" i="1" dirty="0" smtClean="0"/>
              <a:t>i</a:t>
            </a:r>
            <a:r>
              <a:rPr lang="sk-SK" dirty="0" smtClean="0"/>
              <a:t> a stĺpci </a:t>
            </a:r>
            <a:r>
              <a:rPr lang="sk-SK" i="1" dirty="0" smtClean="0"/>
              <a:t>j</a:t>
            </a:r>
            <a:r>
              <a:rPr lang="sk-SK" dirty="0" smtClean="0"/>
              <a:t> sa taktiež objavuje v riadku </a:t>
            </a:r>
            <a:r>
              <a:rPr lang="sk-SK" i="1" dirty="0" smtClean="0"/>
              <a:t>j</a:t>
            </a:r>
            <a:r>
              <a:rPr lang="sk-SK" dirty="0" smtClean="0"/>
              <a:t> a stĺpci </a:t>
            </a:r>
            <a:r>
              <a:rPr lang="sk-SK" i="1" dirty="0" smtClean="0"/>
              <a:t>i</a:t>
            </a:r>
            <a:r>
              <a:rPr lang="sk-SK" dirty="0" smtClean="0"/>
              <a:t> (kovariancia medzi prvým a druhým CP je rovnaká ako kovariancia medzi druhým a prvým CP)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462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Súhrn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Markowitzov prístup predpokladá, že výnosnosti CP sú náhodné veličiny – očakávaná výnosnosť a smerodajná odchýlka výnosnosti</a:t>
            </a:r>
          </a:p>
          <a:p>
            <a:r>
              <a:rPr lang="sk-SK" dirty="0" smtClean="0"/>
              <a:t>Pri danej množine portfólií investor si ako prvé musí určiť očakávanú výnosnosť a riziko a následne sa môže kvalifikovane rozhodnúť ktoré portfólio nakúpi</a:t>
            </a:r>
          </a:p>
          <a:p>
            <a:r>
              <a:rPr lang="sk-SK" dirty="0" smtClean="0"/>
              <a:t>Nákup portfólia je podmienený postojom investora k riziku a výnosnosťou, ktoré je možné vyjadriť indiferenčnými krivkami</a:t>
            </a:r>
          </a:p>
          <a:p>
            <a:r>
              <a:rPr lang="sk-SK" dirty="0" smtClean="0"/>
              <a:t>Investor by si mal vybrať také portfólio, ktoré leží na najvyššie situovanej indiferenčnej krivke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7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87963"/>
          </a:xfrm>
        </p:spPr>
        <p:txBody>
          <a:bodyPr>
            <a:normAutofit fontScale="55000" lnSpcReduction="20000"/>
          </a:bodyPr>
          <a:lstStyle/>
          <a:p>
            <a:r>
              <a:rPr lang="sk-SK" dirty="0" smtClean="0"/>
              <a:t>V roku 1952 H. Markowitz publikoval základný članok, ktorý je považovaný za začiatok nového prístupu k investovaniu založený na základe – modernej teórie portfólia</a:t>
            </a:r>
          </a:p>
          <a:p>
            <a:r>
              <a:rPr lang="sk-SK" dirty="0" smtClean="0"/>
              <a:t>Predpoklady: investor má v súčasnej dobe k dispozícií určité množstvo peňazí, ktoré bude investované na určitú dobu po uplinutí ktorej investor predá CP a zisk z nich môže ďalej reinvestovať do rôznych CP alebo minuť iným spôsobom</a:t>
            </a:r>
          </a:p>
          <a:p>
            <a:r>
              <a:rPr lang="sk-SK" dirty="0" smtClean="0"/>
              <a:t>Markowitzov prístup možno charakterizovať ako prístup na jedno obdobie, kde začiatok je definovaný ako t=0 a koniec t=1</a:t>
            </a:r>
          </a:p>
          <a:p>
            <a:r>
              <a:rPr lang="sk-SK" dirty="0" smtClean="0"/>
              <a:t>V období t=0 sa musí investor rozhodnuť, ktoré CP má nakúpiť a držať ich do obdobia t=1</a:t>
            </a:r>
          </a:p>
          <a:p>
            <a:r>
              <a:rPr lang="sk-SK" dirty="0" smtClean="0"/>
              <a:t>Keďže portfólio je kolekcia cenných papierov je toto rozhodovanie ekvivalentné výberu optimálneho portfólia z množiny možných portfólii a tento prístup sa často označuje ako „problém výberu portfólia“</a:t>
            </a:r>
          </a:p>
          <a:p>
            <a:r>
              <a:rPr lang="sk-SK" dirty="0" smtClean="0"/>
              <a:t>V čase t=0 investor si musí uvedomiť, že výnosnosti CP (portfólia) po celú dobu držania sú neznáme</a:t>
            </a:r>
          </a:p>
          <a:p>
            <a:r>
              <a:rPr lang="sk-SK" dirty="0" smtClean="0"/>
              <a:t>Investor, ale môže odhadnúť očakávané výnosnosti rôznych CP, ktoré prichádzajú do úvahy a potom investovať do CP s najvyššou očakávanou výnosnosťou ktorá by mala byť čo najistejšia</a:t>
            </a:r>
          </a:p>
          <a:p>
            <a:r>
              <a:rPr lang="sk-SK" dirty="0" smtClean="0"/>
              <a:t>Investor sleduje pri hľadaní maximálnej očakávanej výnosnosti a minimálneho rizika dva ciele, ktoré v čase t=0 musia byť vzájomne vyvažované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6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Začiatočné a konečné bohatstvo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dirty="0"/>
              <a:t>Stanovenie výnosnosti portfólia</a:t>
            </a:r>
          </a:p>
          <a:p>
            <a:endParaRPr lang="sk-SK" dirty="0" smtClean="0"/>
          </a:p>
          <a:p>
            <a:endParaRPr lang="en-US" dirty="0" smtClean="0"/>
          </a:p>
          <a:p>
            <a:endParaRPr lang="sk-SK" dirty="0" smtClean="0"/>
          </a:p>
          <a:p>
            <a:r>
              <a:rPr lang="sk-SK" dirty="0" smtClean="0"/>
              <a:t>W0 nákupná cena CP v portfóliu v čase t=0, W1 trhová hodnota CP v čase t=1, rp výnosnosť portfólia</a:t>
            </a:r>
            <a:endParaRPr lang="en-US" dirty="0" smtClean="0"/>
          </a:p>
          <a:p>
            <a:endParaRPr lang="en-US" dirty="0" smtClean="0"/>
          </a:p>
          <a:p>
            <a:endParaRPr lang="sk-SK" dirty="0" smtClean="0"/>
          </a:p>
          <a:p>
            <a:r>
              <a:rPr lang="sk-SK" dirty="0" smtClean="0"/>
              <a:t>investor nevie aká bude hodnota W1, lebo nemá informácie ohľadom výnosnosti portfólia a preto by mal uvažovať s takým niečim ako je náhodná veličina </a:t>
            </a:r>
          </a:p>
          <a:p>
            <a:r>
              <a:rPr lang="sk-SK" dirty="0" smtClean="0"/>
              <a:t>V štatistike náhodná veličina môže byť „popísaná“ očakávanou hodnotou a smerodajnou odchýlkou</a:t>
            </a:r>
          </a:p>
          <a:p>
            <a:r>
              <a:rPr lang="sk-SK" dirty="0" smtClean="0"/>
              <a:t>Investor by mal odhadnút očakávanú výnosnosť a smerodajnú odchylku každého portfólia a potom si vybrať to najlepšie portfólio na základe relatívnej veľkosti týchto dvoch parametrov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269679"/>
              </p:ext>
            </p:extLst>
          </p:nvPr>
        </p:nvGraphicFramePr>
        <p:xfrm>
          <a:off x="3491753" y="1981200"/>
          <a:ext cx="168984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799920" imgH="431640" progId="">
                  <p:embed/>
                </p:oleObj>
              </mc:Choice>
              <mc:Fallback>
                <p:oleObj name="Equation" r:id="rId3" imgW="799920" imgH="43164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753" y="1981200"/>
                        <a:ext cx="168984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147504"/>
              </p:ext>
            </p:extLst>
          </p:nvPr>
        </p:nvGraphicFramePr>
        <p:xfrm>
          <a:off x="3657600" y="3200400"/>
          <a:ext cx="138545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1015920" imgH="279360" progId="">
                  <p:embed/>
                </p:oleObj>
              </mc:Choice>
              <mc:Fallback>
                <p:oleObj name="Equation" r:id="rId5" imgW="1015920" imgH="27936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200400"/>
                        <a:ext cx="138545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835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Indiferenčné krivky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Reprezentujú investorove preferencie rizika a výnosnosti</a:t>
            </a:r>
          </a:p>
          <a:p>
            <a:r>
              <a:rPr lang="sk-SK" dirty="0" smtClean="0"/>
              <a:t>Sú zakreslené v dvojrozmernom priestore, os X riziko merané smerodajnou odchýlkou a os Y odmena meraná očakávanou výnosnosťou</a:t>
            </a:r>
          </a:p>
          <a:p>
            <a:r>
              <a:rPr lang="sk-SK" dirty="0" smtClean="0"/>
              <a:t>Vlastnosti: všetky portfólia, ktoré ležia na danej indiferenčnej krivke sú pre investora rovnako preferované – indiferenčné krivky sa nemôžu pretínať</a:t>
            </a:r>
          </a:p>
          <a:p>
            <a:r>
              <a:rPr lang="sk-SK" dirty="0" smtClean="0"/>
              <a:t>Pre investora bude preferovanejšie portfólio, ktoré leží na indiferenčnej krivke umiestnenej vyššie ako ostantné indiferenčné krivky</a:t>
            </a:r>
          </a:p>
          <a:p>
            <a:r>
              <a:rPr lang="sk-SK" dirty="0" smtClean="0"/>
              <a:t>Investor má nekonečne veľa indiferenčných kriviek – medzi 2 indiferenčnými krivkami je možné zakresliť tretiu, ktorá bude ležať medzi nimi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44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Indiferenčné krivky investora z odporom k riziku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7223125" cy="4434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79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Nenasýtenosť a odpor k riziku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Nenasýtenosť – investor ak má možnosť si vybrať medzi dvomi inak zhodnými portfóliami, vyberie si také, ktoré mu poskytuje vyššiu výnosnosť</a:t>
            </a:r>
          </a:p>
          <a:p>
            <a:r>
              <a:rPr lang="sk-SK" dirty="0" smtClean="0"/>
              <a:t>Všeobecne sa predpokladá, že investori majú odpor k riziku – preferujú portfólio s menšou smerodajnou odchýlkou</a:t>
            </a:r>
          </a:p>
          <a:p>
            <a:r>
              <a:rPr lang="sk-SK" dirty="0" smtClean="0"/>
              <a:t>Tieto 2 predpoklady vedú k tomu, že indiferenčné krivky majú kladný sklon a sú konvexné</a:t>
            </a:r>
          </a:p>
          <a:p>
            <a:r>
              <a:rPr lang="sk-SK" dirty="0" smtClean="0"/>
              <a:t>Investori majú rôzny stupeň odporu k riziku, preto aj indiferenčné krivky majú rôzny sklon – vyšší odpor k riziku – strmší sklon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Nenasýtenosť, odpor k riziku a výber portfólia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7227888" cy="4255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004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Indiferenčné krivky z rôznym stupňom odporu k riziku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315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703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Výpočet očakávanej výnosnosti portfólia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dirty="0" smtClean="0"/>
              <a:t>Na výpočet očakávanej výnosnosti portólia možno použiť rôzne spôsoby a získame tie isté výsledky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Vážený aritmetický priemer očakávaných výnosností CP, ktoré tvoria portfólio (ako váhy sú použité relatívne trhové hodnoty CP v portfóliu)</a:t>
            </a:r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Pre výpočet očakávanej výnosnosti ľubovoľného portfólia tvoreného z </a:t>
            </a:r>
            <a:r>
              <a:rPr lang="sk-SK" i="1" dirty="0" smtClean="0"/>
              <a:t>N</a:t>
            </a:r>
            <a:r>
              <a:rPr lang="sk-SK" dirty="0" smtClean="0"/>
              <a:t> CP, môžeme použiť vektor očakávaných výnosností</a:t>
            </a:r>
          </a:p>
          <a:p>
            <a:r>
              <a:rPr lang="sk-SK" dirty="0" smtClean="0"/>
              <a:t>Tento vektor je tvorený z jedného stĺpca čísiel, kde prvok v riadku </a:t>
            </a:r>
            <a:r>
              <a:rPr lang="sk-SK" i="1" dirty="0" smtClean="0"/>
              <a:t>i</a:t>
            </a:r>
            <a:r>
              <a:rPr lang="sk-SK" dirty="0" smtClean="0"/>
              <a:t> obsahuje očakávanú výnosnosť CP </a:t>
            </a:r>
            <a:r>
              <a:rPr lang="sk-SK" i="1" dirty="0" smtClean="0"/>
              <a:t>i</a:t>
            </a:r>
            <a:endParaRPr lang="sk-SK" dirty="0" smtClean="0"/>
          </a:p>
          <a:p>
            <a:r>
              <a:rPr lang="sk-SK" dirty="0" smtClean="0"/>
              <a:t>Z rovnice váženého aritmetického priemeru vyplýva, že investor, ktorý má záujem iba o najvačšiu možnú výnosnosť, by mal investovať iba do jedného CP, ktorý má podľa jeho názoru najvyššiu očakávanú výnosnosť</a:t>
            </a:r>
          </a:p>
          <a:p>
            <a:r>
              <a:rPr lang="sk-SK" dirty="0" smtClean="0"/>
              <a:t>S takýmto názorom sa nestotožňuje skoro žiadny investor, lebo iba cesta diverzifikácie portfólia môže znížiť riziko portfólia merané smerodajnou odchýlkou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675353"/>
              </p:ext>
            </p:extLst>
          </p:nvPr>
        </p:nvGraphicFramePr>
        <p:xfrm>
          <a:off x="2819400" y="1981200"/>
          <a:ext cx="2850776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2019240" imgH="431640" progId="">
                  <p:embed/>
                </p:oleObj>
              </mc:Choice>
              <mc:Fallback>
                <p:oleObj name="Equation" r:id="rId3" imgW="2019240" imgH="43164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981200"/>
                        <a:ext cx="2850776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673133"/>
              </p:ext>
            </p:extLst>
          </p:nvPr>
        </p:nvGraphicFramePr>
        <p:xfrm>
          <a:off x="3352800" y="3048000"/>
          <a:ext cx="1397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5" imgW="863280" imgH="431640" progId="">
                  <p:embed/>
                </p:oleObj>
              </mc:Choice>
              <mc:Fallback>
                <p:oleObj name="Equation" r:id="rId5" imgW="863280" imgH="43164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048000"/>
                        <a:ext cx="1397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07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2" val="a356d35819cc628f2ac62e4a1603928fce72966"/>
  <p:tag name="ISPRING_RESOURCE_PATHS_HASH" val="e3a1cf56a5a4a9275d2ee6fb5b81e67f6ee1e015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oblém výberu portfólia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 - &amp;quot;Začiatočné a konečné bohatstvo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Indiferenčné krivky&amp;quot;&quot;/&gt;&lt;property id=&quot;20307&quot; value=&quot;259&quot;/&gt;&lt;/object&gt;&lt;object type=&quot;3&quot; unique_id=&quot;10008&quot;&gt;&lt;property id=&quot;20148&quot; value=&quot;5&quot;/&gt;&lt;property id=&quot;20300&quot; value=&quot;Slide 6 - &amp;quot;Nenasýtenosť a odpor k riziku&amp;quot;&quot;/&gt;&lt;property id=&quot;20307&quot; value=&quot;260&quot;/&gt;&lt;/object&gt;&lt;object type=&quot;3&quot; unique_id=&quot;10058&quot;&gt;&lt;property id=&quot;20148&quot; value=&quot;5&quot;/&gt;&lt;property id=&quot;20300&quot; value=&quot;Slide 9 - &amp;quot;Výpočet očakávanej výnosnosti portfólia&amp;quot;&quot;/&gt;&lt;property id=&quot;20307&quot; value=&quot;261&quot;/&gt;&lt;/object&gt;&lt;object type=&quot;3&quot; unique_id=&quot;10115&quot;&gt;&lt;property id=&quot;20148&quot; value=&quot;5&quot;/&gt;&lt;property id=&quot;20300&quot; value=&quot;Slide 10 - &amp;quot;Výpočet rizika portfólia&amp;quot;&quot;/&gt;&lt;property id=&quot;20307&quot; value=&quot;262&quot;/&gt;&lt;/object&gt;&lt;object type=&quot;3&quot; unique_id=&quot;10170&quot;&gt;&lt;property id=&quot;20148&quot; value=&quot;5&quot;/&gt;&lt;property id=&quot;20300&quot; value=&quot;Slide 11 - &amp;quot;Kovariačná matica&amp;quot;&quot;/&gt;&lt;property id=&quot;20307&quot; value=&quot;263&quot;/&gt;&lt;/object&gt;&lt;object type=&quot;3&quot; unique_id=&quot;10171&quot;&gt;&lt;property id=&quot;20148&quot; value=&quot;5&quot;/&gt;&lt;property id=&quot;20300&quot; value=&quot;Slide 12 - &amp;quot;Súhrn&amp;quot;&quot;/&gt;&lt;property id=&quot;20307&quot; value=&quot;264&quot;/&gt;&lt;/object&gt;&lt;object type=&quot;3&quot; unique_id=&quot;10205&quot;&gt;&lt;property id=&quot;20148&quot; value=&quot;5&quot;/&gt;&lt;property id=&quot;20300&quot; value=&quot;Slide 5 - &amp;quot;Indiferenčné krivky investora z odporom k riziku&amp;quot;&quot;/&gt;&lt;property id=&quot;20307&quot; value=&quot;265&quot;/&gt;&lt;/object&gt;&lt;object type=&quot;3&quot; unique_id=&quot;10206&quot;&gt;&lt;property id=&quot;20148&quot; value=&quot;5&quot;/&gt;&lt;property id=&quot;20300&quot; value=&quot;Slide 7 - &amp;quot;Nenasýtenosť, odpor k riziku a výber portfólia&amp;quot;&quot;/&gt;&lt;property id=&quot;20307&quot; value=&quot;266&quot;/&gt;&lt;/object&gt;&lt;object type=&quot;3&quot; unique_id=&quot;10207&quot;&gt;&lt;property id=&quot;20148&quot; value=&quot;5&quot;/&gt;&lt;property id=&quot;20300&quot; value=&quot;Slide 8 - &amp;quot;Indiferenčné krivky z rôznym stupňom odporu k riziku&amp;quot;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954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Problém výberu portfólia</vt:lpstr>
      <vt:lpstr>PowerPoint Presentation</vt:lpstr>
      <vt:lpstr>Začiatočné a konečné bohatstvo</vt:lpstr>
      <vt:lpstr>Indiferenčné krivky</vt:lpstr>
      <vt:lpstr>Indiferenčné krivky investora z odporom k riziku</vt:lpstr>
      <vt:lpstr>Nenasýtenosť a odpor k riziku</vt:lpstr>
      <vt:lpstr>Nenasýtenosť, odpor k riziku a výber portfólia</vt:lpstr>
      <vt:lpstr>Indiferenčné krivky z rôznym stupňom odporu k riziku</vt:lpstr>
      <vt:lpstr>Výpočet očakávanej výnosnosti portfólia</vt:lpstr>
      <vt:lpstr>Výpočet rizika portfólia</vt:lpstr>
      <vt:lpstr>Kovariačná matica</vt:lpstr>
      <vt:lpstr>Súhrn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 výberu portfólia</dc:title>
  <dc:creator>Administrator</dc:creator>
  <cp:lastModifiedBy>Administrator</cp:lastModifiedBy>
  <cp:revision>119</cp:revision>
  <dcterms:created xsi:type="dcterms:W3CDTF">2012-02-20T21:14:05Z</dcterms:created>
  <dcterms:modified xsi:type="dcterms:W3CDTF">2012-02-21T12:00:08Z</dcterms:modified>
</cp:coreProperties>
</file>