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0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03656-2BBF-44C4-9E9E-766112D1417E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A0D9-55F0-4504-8955-53497B78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Analýza portfólia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Markowitzov prístup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Konkávnosť efektívnej množiny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Dôležitá vlastnosť efektívnej množiny - existuje iba jeden bod dotyku medzi krivkami indiferencie investora a efektívnou </a:t>
            </a:r>
            <a:r>
              <a:rPr lang="sk-SK" sz="2400" dirty="0" smtClean="0"/>
              <a:t>množinou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5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Markowitzov prístup predpokladá, že výnosnosti CP sú náhodné veličiny – očakávaná výnosnosť a smerodajná odchýlka výnosnosti</a:t>
            </a:r>
          </a:p>
          <a:p>
            <a:r>
              <a:rPr lang="sk-SK" dirty="0" smtClean="0"/>
              <a:t>Pri danej množine portfólií investor si ako prvé musí určiť očakávanú výnosnosť a riziko a následne sa môže kvalifikovane rozhodnúť ktoré portfólio nakúpi</a:t>
            </a:r>
          </a:p>
          <a:p>
            <a:r>
              <a:rPr lang="sk-SK" dirty="0" smtClean="0"/>
              <a:t>Nákup portfólia je podmienený postojom investora k riziku a výnosnosťou, ktoré je možné vyjadriť indiferenčnými krivkami</a:t>
            </a:r>
          </a:p>
          <a:p>
            <a:r>
              <a:rPr lang="sk-SK" dirty="0" smtClean="0"/>
              <a:t>Investor by si mal vybrať také portfólio, ktoré leží na najvyššie situovanej indiferenčnej krivke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Veta o efektívnej množine portfólií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Z množiny N cenných papierov môže byť vytvorený nekonečný počet portfólií</a:t>
            </a:r>
          </a:p>
          <a:p>
            <a:r>
              <a:rPr lang="sk-SK" dirty="0" smtClean="0"/>
              <a:t>Napr.: mame 3 CP A,B,C – nekonečné množstvo kombinácií, portfólií</a:t>
            </a:r>
          </a:p>
          <a:p>
            <a:r>
              <a:rPr lang="sk-SK" dirty="0" smtClean="0"/>
              <a:t>Musí investor vyhodnocovať všetky tieto portfólia, aby nasiel to najlepšie </a:t>
            </a:r>
            <a:r>
              <a:rPr lang="en-US" dirty="0" smtClean="0"/>
              <a:t>? </a:t>
            </a:r>
            <a:r>
              <a:rPr lang="sk-SK" dirty="0" smtClean="0"/>
              <a:t>Nemusí</a:t>
            </a:r>
            <a:r>
              <a:rPr lang="en-US" dirty="0" smtClean="0"/>
              <a:t>!</a:t>
            </a:r>
          </a:p>
          <a:p>
            <a:r>
              <a:rPr lang="sk-SK" dirty="0" smtClean="0"/>
              <a:t>Klúčom je veta o efektívnej množine portfólií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Investor si vyberie svoje optimálne portfólio z množiny portfólií, ktoré: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Poskytujú maximálnu očakávanú výnosnoť pri rôznych úrovniach rizika a zároveň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Poskytujú minimálne riziko pri rôznych úrovniach očakávanej výnosnosti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Prípustná množina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Prípustná </a:t>
            </a:r>
            <a:r>
              <a:rPr lang="sk-SK" dirty="0" smtClean="0"/>
              <a:t>množina reprezentuje množinu všetkých portfólií, ktoré môžu byť vytvorené zo skupiny </a:t>
            </a:r>
            <a:r>
              <a:rPr lang="sk-SK" i="1" dirty="0" smtClean="0"/>
              <a:t>N</a:t>
            </a:r>
            <a:r>
              <a:rPr lang="sk-SK" dirty="0" smtClean="0"/>
              <a:t> CP</a:t>
            </a:r>
          </a:p>
          <a:p>
            <a:r>
              <a:rPr lang="sk-SK" dirty="0" smtClean="0"/>
              <a:t>Všetky možné portfólia vytvorené z </a:t>
            </a:r>
            <a:r>
              <a:rPr lang="sk-SK" i="1" dirty="0" smtClean="0"/>
              <a:t>N</a:t>
            </a:r>
            <a:r>
              <a:rPr lang="sk-SK" dirty="0" smtClean="0"/>
              <a:t> CP ležia buď na alebo vo vnútri prípustnej množiny </a:t>
            </a:r>
            <a:endParaRPr lang="en-US" dirty="0" smtClean="0"/>
          </a:p>
          <a:p>
            <a:r>
              <a:rPr lang="sk-SK" dirty="0" smtClean="0"/>
              <a:t>Vo </a:t>
            </a:r>
            <a:r>
              <a:rPr lang="sk-SK" dirty="0" smtClean="0"/>
              <a:t>všeobecnosti prípustná množina má tvar dáždnika (záleží od </a:t>
            </a:r>
            <a:r>
              <a:rPr lang="sk-SK" dirty="0" smtClean="0"/>
              <a:t>konkrétnych výnosnosti a rizika </a:t>
            </a:r>
            <a:r>
              <a:rPr lang="sk-SK" dirty="0" smtClean="0"/>
              <a:t>CP)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Prípustná a efektívna množina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3" y="1600200"/>
            <a:ext cx="7543800" cy="48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Aplikácia vety o efektívnej množine na prípustnú množinu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dirty="0" smtClean="0"/>
              <a:t>Minimálne riziko </a:t>
            </a:r>
            <a:r>
              <a:rPr lang="sk-SK" dirty="0" smtClean="0"/>
              <a:t>– portfólio </a:t>
            </a:r>
            <a:r>
              <a:rPr lang="sk-SK" dirty="0" smtClean="0"/>
              <a:t>E</a:t>
            </a:r>
          </a:p>
          <a:p>
            <a:r>
              <a:rPr lang="sk-SK" dirty="0" smtClean="0"/>
              <a:t>Maximálne riziko </a:t>
            </a:r>
            <a:r>
              <a:rPr lang="sk-SK" dirty="0" smtClean="0"/>
              <a:t>– portfólio </a:t>
            </a:r>
            <a:r>
              <a:rPr lang="sk-SK" dirty="0" smtClean="0"/>
              <a:t>H</a:t>
            </a:r>
          </a:p>
          <a:p>
            <a:r>
              <a:rPr lang="sk-SK" dirty="0" smtClean="0"/>
              <a:t>Množina portfólií čo poskytuje maximálnu výnosnosť pri rôznych úrovniach rizika leží na „hornej“ hranici pripustnej množiny medzi bodmi E a H</a:t>
            </a:r>
          </a:p>
          <a:p>
            <a:r>
              <a:rPr lang="sk-SK" dirty="0" smtClean="0"/>
              <a:t>Maximálna výnosnosť – portfólio S</a:t>
            </a:r>
          </a:p>
          <a:p>
            <a:r>
              <a:rPr lang="sk-SK" dirty="0" smtClean="0"/>
              <a:t>Minimálna výnosnosť – portfólio G</a:t>
            </a:r>
          </a:p>
          <a:p>
            <a:r>
              <a:rPr lang="sk-SK" dirty="0" smtClean="0"/>
              <a:t>Množina portfólií ktorá poskytuje minimálne riziko pri rôznych úrovniach výnosností leží na „ľavej“ hranici prípustnej množiny medzi bodmi G a S</a:t>
            </a:r>
          </a:p>
          <a:p>
            <a:r>
              <a:rPr lang="sk-SK" dirty="0" smtClean="0"/>
              <a:t>Pre najdenie efektívnej množiny musia byť splnené obidve podmienky</a:t>
            </a:r>
          </a:p>
          <a:p>
            <a:r>
              <a:rPr lang="sk-SK" dirty="0" smtClean="0"/>
              <a:t>Iba portfólia, ktoré ležia na „ľavej hornej“ hranici prípustnej množiny medzi bodmi E a S spĺňajú tieto podmienky</a:t>
            </a:r>
          </a:p>
          <a:p>
            <a:r>
              <a:rPr lang="sk-SK" dirty="0" smtClean="0"/>
              <a:t>Portfólia tvorené bodmi E a S tvoria efektívnu množinu a práve z tejto množiny efektívnych portfólií si bude investor vyberať svoje optimálne portfólio</a:t>
            </a:r>
          </a:p>
          <a:p>
            <a:r>
              <a:rPr lang="sk-SK" dirty="0" smtClean="0"/>
              <a:t>Všetky ostatné portfólia sú neefektívne pre racionálne sa správajúceho investora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Výber optimálneho portfólia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573103"/>
            <a:ext cx="6805611" cy="51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Výber optimálneho portfólia – odpor k riziku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858000" cy="505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Výber optimálneho portfólia – sklon k riziku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2192"/>
            <a:ext cx="7186611" cy="518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1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nalýza portfólia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 - &amp;quot;Veta o efektívnej množine portfólií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Prípustná množina&amp;quot;&quot;/&gt;&lt;property id=&quot;20307&quot; value=&quot;259&quot;/&gt;&lt;/object&gt;&lt;object type=&quot;3&quot; unique_id=&quot;10080&quot;&gt;&lt;property id=&quot;20148&quot; value=&quot;5&quot;/&gt;&lt;property id=&quot;20300&quot; value=&quot;Slide 5 - &amp;quot;Prípustná a efektívna množina&amp;quot;&quot;/&gt;&lt;property id=&quot;20307&quot; value=&quot;260&quot;/&gt;&lt;/object&gt;&lt;object type=&quot;3&quot; unique_id=&quot;10081&quot;&gt;&lt;property id=&quot;20148&quot; value=&quot;5&quot;/&gt;&lt;property id=&quot;20300&quot; value=&quot;Slide 6 - &amp;quot;Aplikácia vety o efektívnej množine na prípustnú množinu&amp;quot;&quot;/&gt;&lt;property id=&quot;20307&quot; value=&quot;261&quot;/&gt;&lt;/object&gt;&lt;object type=&quot;3&quot; unique_id=&quot;10082&quot;&gt;&lt;property id=&quot;20148&quot; value=&quot;5&quot;/&gt;&lt;property id=&quot;20300&quot; value=&quot;Slide 7 - &amp;quot;Výber optimálneho portfólia &amp;quot;&quot;/&gt;&lt;property id=&quot;20307&quot; value=&quot;262&quot;/&gt;&lt;/object&gt;&lt;object type=&quot;3&quot; unique_id=&quot;10083&quot;&gt;&lt;property id=&quot;20148&quot; value=&quot;5&quot;/&gt;&lt;property id=&quot;20300&quot; value=&quot;Slide 8 - &amp;quot;Výber optimálneho portfólia – odpor k riziku &amp;quot;&quot;/&gt;&lt;property id=&quot;20307&quot; value=&quot;263&quot;/&gt;&lt;/object&gt;&lt;object type=&quot;3&quot; unique_id=&quot;10084&quot;&gt;&lt;property id=&quot;20148&quot; value=&quot;5&quot;/&gt;&lt;property id=&quot;20300&quot; value=&quot;Slide 9 - &amp;quot;Výber optimálneho portfólia – sklon k riziku &amp;quot;&quot;/&gt;&lt;property id=&quot;20307&quot; value=&quot;264&quot;/&gt;&lt;/object&gt;&lt;object type=&quot;3&quot; unique_id=&quot;10085&quot;&gt;&lt;property id=&quot;20148&quot; value=&quot;5&quot;/&gt;&lt;property id=&quot;20300&quot; value=&quot;Slide 10 - &amp;quot;Konkávnosť efektívnej množiny&amp;quot;&quot;/&gt;&lt;property id=&quot;20307&quot; value=&quot;265&quot;/&gt;&lt;/object&gt;&lt;/object&gt;&lt;/object&gt;&lt;/database&gt;"/>
  <p:tag name="ISPRING_RESOURCE_PATHS_HASH_2" val="55f0ce23fda76e7a4fc23b4317e164c671c936d"/>
  <p:tag name="ISPRING_RESOURCE_PATHS_HASH" val="f5dd3b5eab04799935286d652a75b776e2b83c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381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Analýza portfólia</vt:lpstr>
      <vt:lpstr>PowerPoint Presentation</vt:lpstr>
      <vt:lpstr>Veta o efektívnej množine portfólií</vt:lpstr>
      <vt:lpstr>Prípustná množina</vt:lpstr>
      <vt:lpstr>Prípustná a efektívna množina</vt:lpstr>
      <vt:lpstr>Aplikácia vety o efektívnej množine na prípustnú množinu</vt:lpstr>
      <vt:lpstr>Výber optimálneho portfólia </vt:lpstr>
      <vt:lpstr>Výber optimálneho portfólia – odpor k riziku </vt:lpstr>
      <vt:lpstr>Výber optimálneho portfólia – sklon k riziku </vt:lpstr>
      <vt:lpstr>Konkávnosť efektívnej množiny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portfólia</dc:title>
  <dc:creator>Administrator</dc:creator>
  <cp:lastModifiedBy>Administrator</cp:lastModifiedBy>
  <cp:revision>56</cp:revision>
  <dcterms:created xsi:type="dcterms:W3CDTF">2012-02-27T21:21:25Z</dcterms:created>
  <dcterms:modified xsi:type="dcterms:W3CDTF">2012-02-28T10:00:57Z</dcterms:modified>
</cp:coreProperties>
</file>