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8" r:id="rId9"/>
    <p:sldId id="265" r:id="rId10"/>
    <p:sldId id="266" r:id="rId11"/>
    <p:sldId id="267" r:id="rId12"/>
    <p:sldId id="260" r:id="rId13"/>
    <p:sldId id="259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BD11-65B5-490F-BDEC-AC8C26723281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B9FC-DB64-4BBF-843F-9B8D2397C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6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BD11-65B5-490F-BDEC-AC8C26723281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B9FC-DB64-4BBF-843F-9B8D2397C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BD11-65B5-490F-BDEC-AC8C26723281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B9FC-DB64-4BBF-843F-9B8D2397C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2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BD11-65B5-490F-BDEC-AC8C26723281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B9FC-DB64-4BBF-843F-9B8D2397C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7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BD11-65B5-490F-BDEC-AC8C26723281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B9FC-DB64-4BBF-843F-9B8D2397C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0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BD11-65B5-490F-BDEC-AC8C26723281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B9FC-DB64-4BBF-843F-9B8D2397C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BD11-65B5-490F-BDEC-AC8C26723281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B9FC-DB64-4BBF-843F-9B8D2397C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8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BD11-65B5-490F-BDEC-AC8C26723281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B9FC-DB64-4BBF-843F-9B8D2397C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BD11-65B5-490F-BDEC-AC8C26723281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B9FC-DB64-4BBF-843F-9B8D2397C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4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BD11-65B5-490F-BDEC-AC8C26723281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B9FC-DB64-4BBF-843F-9B8D2397C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9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4BD11-65B5-490F-BDEC-AC8C26723281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6B9FC-DB64-4BBF-843F-9B8D2397C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9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4BD11-65B5-490F-BDEC-AC8C26723281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6B9FC-DB64-4BBF-843F-9B8D2397C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4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Analýza </a:t>
            </a:r>
            <a:r>
              <a:rPr lang="sk-SK" dirty="0" smtClean="0"/>
              <a:t>portfólia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1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/>
              <a:t>Vypožičiavanie si a investovanie do rizikového </a:t>
            </a:r>
            <a:r>
              <a:rPr lang="sk-SK" sz="3600" dirty="0" smtClean="0"/>
              <a:t>portfólia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162800" cy="5169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522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 smtClean="0"/>
              <a:t>Vplyv bezrizikového investovania a požičiavania si na efektívnu množinu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7543800" cy="5045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998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 smtClean="0"/>
              <a:t>Možnosť bezrizikového investovania a požičiavania si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752600"/>
            <a:ext cx="42672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752600"/>
            <a:ext cx="43053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987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Súhrn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55000" lnSpcReduction="20000"/>
          </a:bodyPr>
          <a:lstStyle/>
          <a:p>
            <a:r>
              <a:rPr lang="sk-SK" dirty="0" smtClean="0"/>
              <a:t>Markowitzov prístup investovania má štyri štádia</a:t>
            </a:r>
          </a:p>
          <a:p>
            <a:r>
              <a:rPr lang="sk-SK" dirty="0" smtClean="0"/>
              <a:t>V prvom štádiu je špecifikovaná množina cenných papierov, s ktorými môže investor počítať</a:t>
            </a:r>
          </a:p>
          <a:p>
            <a:r>
              <a:rPr lang="sk-SK" dirty="0" smtClean="0"/>
              <a:t>V druhom štádiu – analýza CP – sú odhadnuté očakávané výnosnosti , rozptyly, kovariancie všetkých CP ktoré prichádzjú do úvahy</a:t>
            </a:r>
          </a:p>
          <a:p>
            <a:r>
              <a:rPr lang="sk-SK" dirty="0" smtClean="0"/>
              <a:t>V treťom štádiu je stanovená efektívna množina s použitím očakavaných výnosností, rozptylov a kovariancií na určenie skladby a umiestnenia efektívnych portfólií</a:t>
            </a:r>
          </a:p>
          <a:p>
            <a:r>
              <a:rPr lang="sk-SK" dirty="0" smtClean="0"/>
              <a:t>Efektívna množina tvorená iba rizikovými CP má tvar konkávnej krivky</a:t>
            </a:r>
          </a:p>
          <a:p>
            <a:r>
              <a:rPr lang="sk-SK" dirty="0" smtClean="0"/>
              <a:t>Pridaním bezrizikových príležitostí sa stane efektívna množina priamkou ležiacou vľavo nahor od predchádzajúcej zakrívenej efektívnej množiny porfólií</a:t>
            </a:r>
          </a:p>
          <a:p>
            <a:r>
              <a:rPr lang="sk-SK" dirty="0" smtClean="0"/>
              <a:t>Všetky portfólia na tejto efektívnej množine sú tvorené iba rizikovými aktívami buď s bezrizikovým investovaním alebo s bezrizikovým vypožičiavaním si</a:t>
            </a:r>
          </a:p>
          <a:p>
            <a:r>
              <a:rPr lang="sk-SK" dirty="0" smtClean="0"/>
              <a:t>Portfólio tvorené výhradne rizikovými aktívami je jediným portfóliom, ktoré je spoločné tak pre zakrívenú efektívnu množinu ako aj pre lineárnu efektívnu množinu</a:t>
            </a:r>
          </a:p>
          <a:p>
            <a:r>
              <a:rPr lang="sk-SK" dirty="0" smtClean="0"/>
              <a:t>V štvrtom štádiu prebieha identifikácia optimálneho portfólia investora pomocou indifirenčných kriviek, ktoré sa dotýkajú efektívnej množine na základe postoja investora k riziku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00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Markowitzovom prístup predpokladá, že všetky aktíva, s ktorými sa uvažuje pri investovaní sú rizikové</a:t>
            </a:r>
          </a:p>
          <a:p>
            <a:r>
              <a:rPr lang="sk-SK" dirty="0" smtClean="0"/>
              <a:t>Každé s N rizikových aktív má za dobu držania investorom neistú výnosnosť</a:t>
            </a:r>
          </a:p>
          <a:p>
            <a:r>
              <a:rPr lang="sk-SK" dirty="0" smtClean="0"/>
              <a:t>Keďže každé z aktív nemá dokonale negatívnu koreláciu s ľubovolným aktívom, majú všetky portfólia neistú výnosnosť za dobu držania investorom a teda sú rizikové</a:t>
            </a:r>
          </a:p>
          <a:p>
            <a:r>
              <a:rPr lang="sk-SK" dirty="0" smtClean="0"/>
              <a:t>Pri Markowitzovom prístupe investor nesmie k nákupu portfólia aktív použiť požičané finančné prostriedky spolu s vlastným počiatočným bohatstvom </a:t>
            </a:r>
          </a:p>
          <a:p>
            <a:r>
              <a:rPr lang="sk-SK" dirty="0" smtClean="0"/>
              <a:t>Dalej je Markowitzov prístup k investovaní rozšírený o investovanie nielen do rizikových aktív, ale taktiež aj do bezrizikového aktíva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58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Bezrizikové aktívum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00600"/>
          </a:xfrm>
        </p:spPr>
        <p:txBody>
          <a:bodyPr>
            <a:normAutofit fontScale="62500" lnSpcReduction="20000"/>
          </a:bodyPr>
          <a:lstStyle/>
          <a:p>
            <a:r>
              <a:rPr lang="sk-SK" dirty="0" smtClean="0"/>
              <a:t>Markowitzov prístup  používa investovanie na jednu dobu držania, znamená to, že výnosnosť bezrizikového aktíva je istá</a:t>
            </a:r>
          </a:p>
          <a:p>
            <a:r>
              <a:rPr lang="sk-SK" dirty="0" smtClean="0"/>
              <a:t>Ked investor nakúpi toto aktívum na začiatku doby držania, bude presne vedieť, akú hodnotu bude mať aktívum na konci doby držania</a:t>
            </a:r>
          </a:p>
          <a:p>
            <a:r>
              <a:rPr lang="sk-SK" dirty="0" smtClean="0"/>
              <a:t>Keďže nie je žiadna pochybnosť o konečnej hodnote, je smerodajná odchylka bezrizikového aktíva rovná nule</a:t>
            </a:r>
          </a:p>
          <a:p>
            <a:r>
              <a:rPr lang="sk-SK" dirty="0" smtClean="0"/>
              <a:t>Kovariancia medzi výnosnosťou bezrizikového aktíva a výnosnosťou ľubovoľného rizikového aktíva je nula (kovariancia medzi 2 CP je rovná súčinu koeficientu korelácie medzi týmito CP a smerodajnými odchýlkami CP)</a:t>
            </a:r>
          </a:p>
          <a:p>
            <a:r>
              <a:rPr lang="sk-SK" dirty="0" smtClean="0"/>
              <a:t>Za bezrizikové aktívum môžeme považovať iba pokladničné poukážky s dobou splatnosti, ktorá presne odpovedá investovanej dobe</a:t>
            </a:r>
          </a:p>
          <a:p>
            <a:r>
              <a:rPr lang="sk-SK" dirty="0" smtClean="0"/>
              <a:t>Investovanie do bezrizikového aktíva znamená bezrizikové </a:t>
            </a:r>
            <a:r>
              <a:rPr lang="sk-SK" dirty="0" smtClean="0"/>
              <a:t>požičiavanie</a:t>
            </a:r>
            <a:r>
              <a:rPr lang="en-US" dirty="0" smtClean="0"/>
              <a:t> </a:t>
            </a:r>
            <a:r>
              <a:rPr lang="sk-SK" dirty="0" smtClean="0"/>
              <a:t>štátu </a:t>
            </a:r>
            <a:r>
              <a:rPr lang="sk-SK" dirty="0" smtClean="0"/>
              <a:t>– nákup pokladničných poukážok </a:t>
            </a:r>
            <a:r>
              <a:rPr lang="sk-SK" dirty="0" smtClean="0"/>
              <a:t>  </a:t>
            </a:r>
            <a:endParaRPr lang="sk-SK" dirty="0" smtClean="0"/>
          </a:p>
          <a:p>
            <a:r>
              <a:rPr lang="sk-SK" dirty="0" smtClean="0"/>
              <a:t>Po zavedení bezrizikového aktíva je investor schopný vložiť časť svojích peňazí do tohto aktíva a zvyšok do ľubovoľného rizikového portfólia</a:t>
            </a:r>
          </a:p>
          <a:p>
            <a:r>
              <a:rPr lang="sk-SK" dirty="0" smtClean="0"/>
              <a:t>Zavedením bezrizikového aktíva sa mení aj efektívna množina portfólií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17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 smtClean="0"/>
              <a:t>Investovanie do bezrizikového aktíva a do rizikového aktíva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543800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771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 smtClean="0"/>
              <a:t>Investovanie do bezrizikového aktíva a do rizikového portfólia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0866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042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 smtClean="0"/>
              <a:t>Vplyv bezrizikovej investície na efektívnu množinu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05847"/>
            <a:ext cx="7162800" cy="5223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831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 smtClean="0"/>
              <a:t>Vplyv bezrizikovej investície na výber </a:t>
            </a:r>
            <a:r>
              <a:rPr lang="sk-SK" sz="3600" dirty="0" smtClean="0"/>
              <a:t>optimálneho portfólia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199"/>
            <a:ext cx="4191000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132" y="1600198"/>
            <a:ext cx="4435867" cy="4191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660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Bezrizikové vypožičiavanie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55000" lnSpcReduction="20000"/>
          </a:bodyPr>
          <a:lstStyle/>
          <a:p>
            <a:r>
              <a:rPr lang="sk-SK" dirty="0" smtClean="0"/>
              <a:t>Analýza v predchádzajúcej časti môže byť rozšírená o možnosť investora požičiavať si peniaze</a:t>
            </a:r>
          </a:p>
          <a:p>
            <a:r>
              <a:rPr lang="sk-SK" dirty="0" smtClean="0"/>
              <a:t>Investor už nie je obmedzovaný pri rozhodovaní investovania do rizikových aktív svojím bohatstvom</a:t>
            </a:r>
          </a:p>
          <a:p>
            <a:r>
              <a:rPr lang="sk-SK" dirty="0" smtClean="0"/>
              <a:t>Bezriziková pôžička predstavuje situáciu keď úroková sadzba za požičané peniaze je známa a nie je žiadna pochybnosť o splatení pôžičky</a:t>
            </a:r>
          </a:p>
          <a:p>
            <a:r>
              <a:rPr lang="sk-SK" dirty="0" smtClean="0"/>
              <a:t>Predpokladáme, že úroková sadzba účtovaná za pôžičku je zhodná s úrokovou sadzbou, ktorá by mohla byť získaná investovaním do bezrizikovej investície</a:t>
            </a:r>
          </a:p>
          <a:p>
            <a:r>
              <a:rPr lang="sk-SK" dirty="0" smtClean="0"/>
              <a:t>Investor má nielen príležitosť investovať do bezrizikového aktíva, ktoré poskytuje 4</a:t>
            </a:r>
            <a:r>
              <a:rPr lang="en-US" dirty="0" smtClean="0"/>
              <a:t>%</a:t>
            </a:r>
            <a:r>
              <a:rPr lang="sk-SK" dirty="0" smtClean="0"/>
              <a:t> úrok, ale môže si taktiež požičať peniaze, za ktoré musí platiť úrokovú sadzbu 4</a:t>
            </a:r>
            <a:r>
              <a:rPr lang="en-US" dirty="0" smtClean="0"/>
              <a:t>%</a:t>
            </a:r>
            <a:endParaRPr lang="sk-SK" dirty="0" smtClean="0"/>
          </a:p>
          <a:p>
            <a:r>
              <a:rPr lang="sk-SK" dirty="0" smtClean="0"/>
              <a:t>Zavedenie bezrizikovej pôžičky má na umiestnenie a tvar efektívnej množiny rovnaký vplyv ako bezriziková investícia</a:t>
            </a:r>
          </a:p>
          <a:p>
            <a:r>
              <a:rPr lang="sk-SK" dirty="0" smtClean="0"/>
              <a:t>Žiadny investor nebude chcieť súčasne na jednej strane investovať do bezrizikového aktíva a na druhej strane bezrizikovo si vypožičiavať</a:t>
            </a:r>
          </a:p>
          <a:p>
            <a:r>
              <a:rPr lang="sk-SK" dirty="0" smtClean="0"/>
              <a:t>Súčasné využitie obidvoch nástrojov prináša podobný efekt ako použitie jedného nástroja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1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 smtClean="0"/>
              <a:t>Vypožičiavanie si a investovanie do rizikového CP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7772400" cy="483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33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2" val="3ffffe3f717e1231e8b7101da17d05310d79c9b"/>
  <p:tag name="ISPRING_RESOURCE_PATHS_HASH" val="ca6bf3abc8c515d48857a5c5328843bb275e6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nalýza portfólia II&amp;quot;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 - &amp;quot;Bezrizikové aktívum&amp;quot;&quot;/&gt;&lt;property id=&quot;20307&quot; value=&quot;258&quot;/&gt;&lt;/object&gt;&lt;object type=&quot;3&quot; unique_id=&quot;10042&quot;&gt;&lt;property id=&quot;20148&quot; value=&quot;5&quot;/&gt;&lt;property id=&quot;20300&quot; value=&quot;Slide 13 - &amp;quot;Súhrn &amp;quot;&quot;/&gt;&lt;property id=&quot;20307&quot; value=&quot;259&quot;/&gt;&lt;/object&gt;&lt;object type=&quot;3&quot; unique_id=&quot;10085&quot;&gt;&lt;property id=&quot;20148&quot; value=&quot;5&quot;/&gt;&lt;property id=&quot;20300&quot; value=&quot;Slide 12 - &amp;quot;Možnosť bezrizikového investovania a požičiavania si&amp;quot;&quot;/&gt;&lt;property id=&quot;20307&quot; value=&quot;260&quot;/&gt;&lt;/object&gt;&lt;object type=&quot;3&quot; unique_id=&quot;10128&quot;&gt;&lt;property id=&quot;20148&quot; value=&quot;5&quot;/&gt;&lt;property id=&quot;20300&quot; value=&quot;Slide 4 - &amp;quot;Investovanie do bezrizikového aktíva a do rizikového aktíva&amp;quot;&quot;/&gt;&lt;property id=&quot;20307&quot; value=&quot;261&quot;/&gt;&lt;/object&gt;&lt;object type=&quot;3&quot; unique_id=&quot;10129&quot;&gt;&lt;property id=&quot;20148&quot; value=&quot;5&quot;/&gt;&lt;property id=&quot;20300&quot; value=&quot;Slide 5 - &amp;quot;Investovanie do bezrizikového aktíva a do rizikového portfólia&amp;quot;&quot;/&gt;&lt;property id=&quot;20307&quot; value=&quot;262&quot;/&gt;&lt;/object&gt;&lt;object type=&quot;3&quot; unique_id=&quot;10130&quot;&gt;&lt;property id=&quot;20148&quot; value=&quot;5&quot;/&gt;&lt;property id=&quot;20300&quot; value=&quot;Slide 6 - &amp;quot;Vplyv bezrizikovej investície na efektívnu množinu&amp;quot;&quot;/&gt;&lt;property id=&quot;20307&quot; value=&quot;263&quot;/&gt;&lt;/object&gt;&lt;object type=&quot;3&quot; unique_id=&quot;10131&quot;&gt;&lt;property id=&quot;20148&quot; value=&quot;5&quot;/&gt;&lt;property id=&quot;20300&quot; value=&quot;Slide 7 - &amp;quot;Vplyv bezrizikovej investície na výber optimálneho portfólia&amp;quot;&quot;/&gt;&lt;property id=&quot;20307&quot; value=&quot;264&quot;/&gt;&lt;/object&gt;&lt;object type=&quot;3&quot; unique_id=&quot;10165&quot;&gt;&lt;property id=&quot;20148&quot; value=&quot;5&quot;/&gt;&lt;property id=&quot;20300&quot; value=&quot;Slide 9 - &amp;quot;Vypožičiavanie si a investovanie do rizikového CP&amp;quot;&quot;/&gt;&lt;property id=&quot;20307&quot; value=&quot;265&quot;/&gt;&lt;/object&gt;&lt;object type=&quot;3&quot; unique_id=&quot;10166&quot;&gt;&lt;property id=&quot;20148&quot; value=&quot;5&quot;/&gt;&lt;property id=&quot;20300&quot; value=&quot;Slide 10 - &amp;quot;Vypožičiavanie si a investovanie do rizikového portfólia&amp;quot;&quot;/&gt;&lt;property id=&quot;20307&quot; value=&quot;266&quot;/&gt;&lt;/object&gt;&lt;object type=&quot;3&quot; unique_id=&quot;10167&quot;&gt;&lt;property id=&quot;20148&quot; value=&quot;5&quot;/&gt;&lt;property id=&quot;20300&quot; value=&quot;Slide 11 - &amp;quot;Vplyv bezrizikového investovania a požičiavania si na efektívnu množinu&amp;quot;&quot;/&gt;&lt;property id=&quot;20307&quot; value=&quot;267&quot;/&gt;&lt;/object&gt;&lt;object type=&quot;3&quot; unique_id=&quot;10182&quot;&gt;&lt;property id=&quot;20148&quot; value=&quot;5&quot;/&gt;&lt;property id=&quot;20300&quot; value=&quot;Slide 8 - &amp;quot;Bezrizikové vypožičiavanie&amp;quot;&quot;/&gt;&lt;property id=&quot;20307&quot; value=&quot;26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602</Words>
  <Application>Microsoft Office PowerPoint</Application>
  <PresentationFormat>On-screen Show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Analýza portfólia II</vt:lpstr>
      <vt:lpstr>PowerPoint Presentation</vt:lpstr>
      <vt:lpstr>Bezrizikové aktívum</vt:lpstr>
      <vt:lpstr>Investovanie do bezrizikového aktíva a do rizikového aktíva</vt:lpstr>
      <vt:lpstr>Investovanie do bezrizikového aktíva a do rizikového portfólia</vt:lpstr>
      <vt:lpstr>Vplyv bezrizikovej investície na efektívnu množinu</vt:lpstr>
      <vt:lpstr>Vplyv bezrizikovej investície na výber optimálneho portfólia</vt:lpstr>
      <vt:lpstr>Bezrizikové vypožičiavanie</vt:lpstr>
      <vt:lpstr>Vypožičiavanie si a investovanie do rizikového CP</vt:lpstr>
      <vt:lpstr>Vypožičiavanie si a investovanie do rizikového portfólia</vt:lpstr>
      <vt:lpstr>Vplyv bezrizikového investovania a požičiavania si na efektívnu množinu</vt:lpstr>
      <vt:lpstr>Možnosť bezrizikového investovania a požičiavania si</vt:lpstr>
      <vt:lpstr>Súhrn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73</cp:revision>
  <dcterms:created xsi:type="dcterms:W3CDTF">2012-03-05T17:24:24Z</dcterms:created>
  <dcterms:modified xsi:type="dcterms:W3CDTF">2012-03-06T12:32:19Z</dcterms:modified>
</cp:coreProperties>
</file>