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A859-B6AC-4F97-B4A9-4066FF614AA1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E0F-F5F0-43B9-84E6-26454000A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84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A859-B6AC-4F97-B4A9-4066FF614AA1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E0F-F5F0-43B9-84E6-26454000A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41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A859-B6AC-4F97-B4A9-4066FF614AA1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E0F-F5F0-43B9-84E6-26454000A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05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A859-B6AC-4F97-B4A9-4066FF614AA1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E0F-F5F0-43B9-84E6-26454000A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49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A859-B6AC-4F97-B4A9-4066FF614AA1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E0F-F5F0-43B9-84E6-26454000A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26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A859-B6AC-4F97-B4A9-4066FF614AA1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E0F-F5F0-43B9-84E6-26454000A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A859-B6AC-4F97-B4A9-4066FF614AA1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E0F-F5F0-43B9-84E6-26454000A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9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A859-B6AC-4F97-B4A9-4066FF614AA1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E0F-F5F0-43B9-84E6-26454000A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2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A859-B6AC-4F97-B4A9-4066FF614AA1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E0F-F5F0-43B9-84E6-26454000A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6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A859-B6AC-4F97-B4A9-4066FF614AA1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E0F-F5F0-43B9-84E6-26454000A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0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A859-B6AC-4F97-B4A9-4066FF614AA1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E0F-F5F0-43B9-84E6-26454000A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6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7A859-B6AC-4F97-B4A9-4066FF614AA1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2E0F-F5F0-43B9-84E6-26454000A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7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Cenový model kapitálových aktív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CAPM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3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k-SK" dirty="0" smtClean="0"/>
              <a:t>Predchádzajúce kapitoly prezentovali metódu určovania optimálneho portfólia investora</a:t>
            </a:r>
          </a:p>
          <a:p>
            <a:r>
              <a:rPr lang="sk-SK" dirty="0" smtClean="0"/>
              <a:t>Pri použití </a:t>
            </a:r>
            <a:r>
              <a:rPr lang="sk-SK" dirty="0" err="1" smtClean="0"/>
              <a:t>te</a:t>
            </a:r>
            <a:r>
              <a:rPr lang="en-US" dirty="0" smtClean="0"/>
              <a:t>j</a:t>
            </a:r>
            <a:r>
              <a:rPr lang="sk-SK" dirty="0" smtClean="0"/>
              <a:t>to metódy musí investor odhadnúť očakávané výnosnosti a rozptyly všetkých portfólií CP;</a:t>
            </a:r>
            <a:r>
              <a:rPr lang="en-US" dirty="0" smtClean="0"/>
              <a:t> </a:t>
            </a:r>
            <a:r>
              <a:rPr lang="sk-SK" dirty="0" smtClean="0"/>
              <a:t>odhadnúť kovariancie medzi týmito CP a odhadnúť bezrizikovú sadzbu</a:t>
            </a:r>
          </a:p>
          <a:p>
            <a:r>
              <a:rPr lang="sk-SK" dirty="0" smtClean="0"/>
              <a:t>Potom môže investor nájsť skladbu tangenciálneho portfólia a jeho výnosnosť a riziko, následne si určí optimálne portfólio v bode kde sa jeho indiferenčná krivka dotýka efektívnej množine</a:t>
            </a:r>
          </a:p>
          <a:p>
            <a:r>
              <a:rPr lang="sk-SK" dirty="0" smtClean="0"/>
              <a:t>Toto portfólio bude vyžadovať investovanie do tangencionálneho portfólia a určité množstvo bezrizikového požičiavania a vypožičiavania si, keď efektívna množina portfólia je lineárna</a:t>
            </a:r>
          </a:p>
          <a:p>
            <a:r>
              <a:rPr lang="sk-SK" dirty="0" smtClean="0"/>
              <a:t>Tento prístup k investovaniu chápeme ako forma normatívnej ekonómie, kde sa investorom hovorí čo majú robiť – ide o určitú formu predpisu</a:t>
            </a:r>
          </a:p>
          <a:p>
            <a:r>
              <a:rPr lang="sk-SK" dirty="0" smtClean="0"/>
              <a:t>aktuálna časť problematiky sa zaoberá pozitívnou ekonómiou, kde je popísaný model na stanovenie cien kapitálových aktív</a:t>
            </a:r>
          </a:p>
          <a:p>
            <a:r>
              <a:rPr lang="sk-SK" dirty="0" smtClean="0"/>
              <a:t>Hlavným dôsledkom tohto modelu je, že očakávaná výnosnosť aktíva je daná do súvislosti s mierou rizika daného aktíva – beta koeficienty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8539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Predpoklady CAPM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55000" lnSpcReduction="20000"/>
          </a:bodyPr>
          <a:lstStyle/>
          <a:p>
            <a:r>
              <a:rPr lang="sk-SK" dirty="0" smtClean="0"/>
              <a:t>Investori ohodnocujú svoje portfólia podľa ich očakávanej výnosnosti a smerodajnej odchýlky v horizonte jedneho obdobia</a:t>
            </a:r>
          </a:p>
          <a:p>
            <a:r>
              <a:rPr lang="sk-SK" dirty="0" smtClean="0"/>
              <a:t>Investori nie su nikdy nasýtení a keď si môžu vybrať medzi dvoma inak zhodnými porfóliami vyberu si to, ktoré má vyššiu očakávanú výnosnosť</a:t>
            </a:r>
          </a:p>
          <a:p>
            <a:r>
              <a:rPr lang="sk-SK" dirty="0" smtClean="0"/>
              <a:t>Investori majú odpor k riziku a keď si môžu vybrať medzi dvoma inak zhodnými porfóliami vyberu si to, ktoré ma menšiu smerodajnú odchylku</a:t>
            </a:r>
          </a:p>
          <a:p>
            <a:r>
              <a:rPr lang="sk-SK" dirty="0" smtClean="0"/>
              <a:t>Jednotlivé aktíva sú nekonečne deliteľné, investor si môže kúpiť aj zlomok akcie</a:t>
            </a:r>
          </a:p>
          <a:p>
            <a:r>
              <a:rPr lang="sk-SK" dirty="0" smtClean="0"/>
              <a:t>Existuje bezriziková sadzba, pri ktorej môže investor požičiavať alebo vypožičiavať si</a:t>
            </a:r>
          </a:p>
          <a:p>
            <a:r>
              <a:rPr lang="sk-SK" dirty="0" smtClean="0"/>
              <a:t>Dane a transakčné náklady sú zanedbateľné</a:t>
            </a:r>
          </a:p>
          <a:p>
            <a:r>
              <a:rPr lang="sk-SK" dirty="0" smtClean="0"/>
              <a:t>Všetci investori majú rovnaký horizont investovania – jedno obdobie</a:t>
            </a:r>
          </a:p>
          <a:p>
            <a:r>
              <a:rPr lang="sk-SK" dirty="0" smtClean="0"/>
              <a:t>Bezriziková sadzba je pre všetkých investorov rovnaká</a:t>
            </a:r>
          </a:p>
          <a:p>
            <a:r>
              <a:rPr lang="sk-SK" dirty="0" smtClean="0"/>
              <a:t>Informácie sú voľne a okamžite dostupné všetkým investorom</a:t>
            </a:r>
          </a:p>
          <a:p>
            <a:r>
              <a:rPr lang="sk-SK" dirty="0" smtClean="0"/>
              <a:t>Investori majú homogénne očakávania, majú rovnaké postoje keď ide o očakávané výnosnosti, smerodajné odchýlky a kovariancie CP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85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Separačná teoréma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k-SK" dirty="0" smtClean="0"/>
              <a:t>Investori pri analýze CP si určia skladbu tangencionálneho portfólia a pri tejto činnosti všetci získajú rovnaké </a:t>
            </a:r>
            <a:r>
              <a:rPr lang="sk-SK" dirty="0" err="1" smtClean="0"/>
              <a:t>tangencionálne</a:t>
            </a:r>
            <a:r>
              <a:rPr lang="sk-SK" dirty="0" smtClean="0"/>
              <a:t> portfólio</a:t>
            </a:r>
          </a:p>
          <a:p>
            <a:r>
              <a:rPr lang="sk-SK" dirty="0" smtClean="0"/>
              <a:t>Je to </a:t>
            </a:r>
            <a:r>
              <a:rPr lang="sk-SK" dirty="0" err="1" smtClean="0"/>
              <a:t>kôli</a:t>
            </a:r>
            <a:r>
              <a:rPr lang="sk-SK" dirty="0" smtClean="0"/>
              <a:t> tomu, že medzi investormi existuje úplná zhoda čo sa týka očakávanej výnosnosti, rizika, kovariancie a výšky bezrizikovej sadzby</a:t>
            </a:r>
          </a:p>
          <a:p>
            <a:r>
              <a:rPr lang="sk-SK" dirty="0" smtClean="0"/>
              <a:t>Taktiež lineárna efektívna množina je zhodná pre všetkých investorov, pretože využíva kombináciu tangencionálneho portfólia s bezrizikovou sadzbou</a:t>
            </a:r>
          </a:p>
          <a:p>
            <a:r>
              <a:rPr lang="sk-SK" dirty="0" smtClean="0"/>
              <a:t>Jediným dôvodom prečo si investori volia rôzne portfólia je to že majú rôzne indiferenčné krivky, ktorých tvar je závislý na postoji investora k riziku a výnosnosti</a:t>
            </a:r>
          </a:p>
          <a:p>
            <a:r>
              <a:rPr lang="sk-SK" dirty="0" smtClean="0"/>
              <a:t>Aj keď sa vybrané portfólia líšia, všetci investori si zvolia rovnakú kombináciu rizikových CP – tangenciálne portfólio T</a:t>
            </a:r>
          </a:p>
          <a:p>
            <a:r>
              <a:rPr lang="sk-SK" dirty="0" smtClean="0"/>
              <a:t>Každý investor si rozdelí svoje fondy medzi rizikové CP v rovnakých proporciách a k ním pridá bezrizikové požičiavanie a vypožičiavanie si, aby dosiahol osobne preferované kombinácie výnosnosti a rizika</a:t>
            </a:r>
          </a:p>
          <a:p>
            <a:r>
              <a:rPr lang="sk-SK" dirty="0" smtClean="0"/>
              <a:t>Táto vlastnosť CAPM je označovaná ako separačná teoréma: </a:t>
            </a:r>
            <a:r>
              <a:rPr lang="sk-SK" b="1" dirty="0" smtClean="0"/>
              <a:t>optimálna kombinácia rizikových CP môže byť stanovená bez akejkoľvek znalosti postoja investora k riziku a výnosnosti</a:t>
            </a:r>
            <a:endParaRPr lang="sk-SK" dirty="0" smtClean="0"/>
          </a:p>
          <a:p>
            <a:r>
              <a:rPr lang="sk-SK" dirty="0" smtClean="0"/>
              <a:t>Inými slovami, optimálnu kombináciu rizikových CP môžeme stanoviť oddelene od určenia tvaru indiferenčných kriviek investora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3859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Trhové portfólio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sz="3400" dirty="0" smtClean="0"/>
              <a:t>Dôležitou vlastnosťou CAPM je, že v rovnovážnom bode musí mať každý CP nenulový podiel na skladbe tangencionálneho portfólia</a:t>
            </a:r>
          </a:p>
          <a:p>
            <a:r>
              <a:rPr lang="sk-SK" sz="3400" dirty="0" smtClean="0"/>
              <a:t>V rovnovážnom </a:t>
            </a:r>
            <a:r>
              <a:rPr lang="sk-SK" sz="3400" dirty="0" smtClean="0"/>
              <a:t>bode</a:t>
            </a:r>
            <a:r>
              <a:rPr lang="en-US" sz="3400" dirty="0" smtClean="0"/>
              <a:t> </a:t>
            </a:r>
            <a:r>
              <a:rPr lang="sk-SK" sz="3400" dirty="0" smtClean="0"/>
              <a:t>nemôže </a:t>
            </a:r>
            <a:r>
              <a:rPr lang="sk-SK" sz="3400" dirty="0" smtClean="0"/>
              <a:t>podiel žiadneho CP na portfóliu T </a:t>
            </a:r>
            <a:r>
              <a:rPr lang="sk-SK" sz="3400" dirty="0" smtClean="0"/>
              <a:t>byť </a:t>
            </a:r>
            <a:r>
              <a:rPr lang="sk-SK" sz="3400" dirty="0" smtClean="0"/>
              <a:t>rovný </a:t>
            </a:r>
            <a:r>
              <a:rPr lang="sk-SK" sz="3400" dirty="0" smtClean="0"/>
              <a:t>nule</a:t>
            </a:r>
          </a:p>
          <a:p>
            <a:r>
              <a:rPr lang="sk-SK" sz="3400" dirty="0" smtClean="0"/>
              <a:t>Potvrdenie </a:t>
            </a:r>
            <a:r>
              <a:rPr lang="sk-SK" sz="3400" dirty="0" smtClean="0"/>
              <a:t>tejto vlastnosti nachádzame v separačnej teoréme, kde riziková časť každého investorovho portfólia je nezávislá na postojoch investora k výnosnosti a rizika</a:t>
            </a:r>
          </a:p>
          <a:p>
            <a:r>
              <a:rPr lang="sk-SK" sz="3400" b="1" dirty="0" smtClean="0"/>
              <a:t>Trhové portfólio je portfólio tvorené investíciami všetkých cenných papierov v takom pomere, že podiel investovaný do jednotlivého CP odpovedá jeho relatívnej trhovej hodnote</a:t>
            </a:r>
          </a:p>
          <a:p>
            <a:r>
              <a:rPr lang="sk-SK" sz="3400" b="1" dirty="0" smtClean="0"/>
              <a:t>Relatívna trhová hodnota CP je rovná agregovanej hodnote CP delenej sumou agregovaných trhových hodnôt všetkých cenných papierov</a:t>
            </a:r>
          </a:p>
          <a:p>
            <a:r>
              <a:rPr lang="sk-SK" sz="3400" dirty="0" smtClean="0"/>
              <a:t>Dôvod prečo trhové portfólio zohráva významnú úlohu v CAPM, je skutočnosť, že efektívna množina portfólia je tvorená investovaním do trhového portfólia a bezrizikového požičiavania resp. vypožičiavania si</a:t>
            </a:r>
          </a:p>
          <a:p>
            <a:r>
              <a:rPr lang="sk-SK" sz="3400" dirty="0" smtClean="0"/>
              <a:t>Z tohto dôvodu tangenciálne portfólio - T môžeme označovať ako trhové portfólio </a:t>
            </a:r>
            <a:r>
              <a:rPr lang="sk-SK" sz="3400" dirty="0" smtClean="0"/>
              <a:t>– M</a:t>
            </a:r>
            <a:endParaRPr lang="sk-SK" sz="3400" dirty="0" smtClean="0"/>
          </a:p>
          <a:p>
            <a:r>
              <a:rPr lang="sk-SK" sz="3400" dirty="0" smtClean="0"/>
              <a:t>Kvalita trhového portfólia nie je konkrétne daná, ale sú k dispozícií indexy, ktoré merajú kvalitu jeho hlavných komponentov</a:t>
            </a:r>
          </a:p>
          <a:p>
            <a:r>
              <a:rPr lang="sk-SK" sz="3400" dirty="0" smtClean="0"/>
              <a:t>Najznámejší index trhu je Standard</a:t>
            </a:r>
            <a:r>
              <a:rPr lang="en-US" sz="3400" dirty="0" smtClean="0"/>
              <a:t>&amp;</a:t>
            </a:r>
            <a:r>
              <a:rPr lang="sk-SK" sz="3400" dirty="0" smtClean="0"/>
              <a:t>Poor</a:t>
            </a:r>
            <a:r>
              <a:rPr lang="en-US" sz="3400" dirty="0" smtClean="0"/>
              <a:t>’s 500</a:t>
            </a:r>
            <a:r>
              <a:rPr lang="sk-SK" sz="3400" dirty="0" smtClean="0"/>
              <a:t> Stock Price Index – S</a:t>
            </a:r>
            <a:r>
              <a:rPr lang="en-US" sz="3400" dirty="0" smtClean="0"/>
              <a:t>&amp;P</a:t>
            </a:r>
            <a:r>
              <a:rPr lang="sk-SK" sz="3400" dirty="0" smtClean="0"/>
              <a:t> 500 – hodnotovo vážený priemer trhových cien 500 najväčších akcií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3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Efektívna množina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dirty="0" smtClean="0"/>
              <a:t>V prípade CAPM je jednoduché určiť vzťah medzi rizikom a výnosnosťou efektívnych portfólii</a:t>
            </a:r>
          </a:p>
          <a:p>
            <a:r>
              <a:rPr lang="sk-SK" dirty="0" smtClean="0"/>
              <a:t>Na obrázku bod M predstavuje trhove portfólio a rf predstavuje bezrizikovú úrokovú sadzbu</a:t>
            </a:r>
          </a:p>
          <a:p>
            <a:r>
              <a:rPr lang="sk-SK" dirty="0" smtClean="0"/>
              <a:t>Graf efektívných portfólii je priamka, ktorá začiná v bode rf a prechádza bodom M, je tvorená rôznymi kombináciami rizika a výsnosnosti získanými kombinovaním trhového portfólia s bezrizikovýcm požičiavaním resp. vypožičiavaním si</a:t>
            </a:r>
          </a:p>
          <a:p>
            <a:r>
              <a:rPr lang="sk-SK" dirty="0" smtClean="0"/>
              <a:t>Táto lineárna efektívna množina CAPM je známa ako </a:t>
            </a:r>
            <a:r>
              <a:rPr lang="sk-SK" b="1" dirty="0" smtClean="0"/>
              <a:t>priamka </a:t>
            </a:r>
            <a:r>
              <a:rPr lang="sk-SK" b="1" dirty="0" smtClean="0"/>
              <a:t>kapitálového trhu </a:t>
            </a:r>
            <a:r>
              <a:rPr lang="sk-SK" dirty="0" smtClean="0"/>
              <a:t>– </a:t>
            </a:r>
            <a:r>
              <a:rPr lang="sk-SK" b="1" dirty="0" smtClean="0"/>
              <a:t>CML – capital market line</a:t>
            </a:r>
          </a:p>
          <a:p>
            <a:r>
              <a:rPr lang="sk-SK" dirty="0" smtClean="0"/>
              <a:t>Všetky portfólia, ktoré používajú iné ako trhové portfólio a bezrizikove požičiavanie a vypožičiavanie si, budú ležať pod CML</a:t>
            </a:r>
          </a:p>
          <a:p>
            <a:r>
              <a:rPr lang="sk-SK" dirty="0" smtClean="0"/>
              <a:t>Smernica CML je rovná rozdielu medzi očakávanou výnosnosťou trhového portfólia a očakávanou výnosnsoťou bezrizikového CP rM-rf delené rozdielom ich rizík </a:t>
            </a:r>
            <a:r>
              <a:rPr lang="sk-SK" dirty="0" smtClean="0"/>
              <a:t>sigmaM-0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Rovnováhu na trhu CP môžeme charakterivať dvoma kľúčovými hodnotami</a:t>
            </a:r>
          </a:p>
          <a:p>
            <a:r>
              <a:rPr lang="sk-SK" dirty="0" smtClean="0"/>
              <a:t>Jedna hodnota je rovna úseku na zvyslej osi CML – bezrizikovej sadzbe – nazývana ako </a:t>
            </a:r>
            <a:r>
              <a:rPr lang="sk-SK" b="1" dirty="0" smtClean="0"/>
              <a:t>odmena za čakanie</a:t>
            </a:r>
          </a:p>
          <a:p>
            <a:r>
              <a:rPr lang="sk-SK" dirty="0" smtClean="0"/>
              <a:t>Druhá hodnota je rovna smernice CML  nazývaná ako </a:t>
            </a:r>
            <a:r>
              <a:rPr lang="sk-SK" b="1" dirty="0" smtClean="0"/>
              <a:t>odmena za jednotku rizika</a:t>
            </a:r>
          </a:p>
          <a:p>
            <a:r>
              <a:rPr lang="sk-SK" dirty="0" smtClean="0"/>
              <a:t>Úsek </a:t>
            </a:r>
            <a:r>
              <a:rPr lang="sk-SK" dirty="0" smtClean="0"/>
              <a:t>na </a:t>
            </a:r>
            <a:r>
              <a:rPr lang="sk-SK" dirty="0" smtClean="0"/>
              <a:t>zvislej </a:t>
            </a:r>
            <a:r>
              <a:rPr lang="sk-SK" dirty="0" smtClean="0"/>
              <a:t>osi a smernici CML môžeme považovať za „cenu času“ </a:t>
            </a:r>
            <a:r>
              <a:rPr lang="sk-SK" dirty="0" smtClean="0"/>
              <a:t>resp. </a:t>
            </a:r>
            <a:r>
              <a:rPr lang="sk-SK" dirty="0" smtClean="0"/>
              <a:t>„cenu rizika“</a:t>
            </a:r>
          </a:p>
          <a:p>
            <a:endParaRPr lang="sk-SK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874332"/>
              </p:ext>
            </p:extLst>
          </p:nvPr>
        </p:nvGraphicFramePr>
        <p:xfrm>
          <a:off x="3657600" y="3886200"/>
          <a:ext cx="23381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346040" imgH="482400" progId="Equation.DSMT4">
                  <p:embed/>
                </p:oleObj>
              </mc:Choice>
              <mc:Fallback>
                <p:oleObj name="Equation" r:id="rId3" imgW="13460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7600" y="3886200"/>
                        <a:ext cx="2338137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118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Priamka kapitálového trhu - CML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84491"/>
            <a:ext cx="7571596" cy="4549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910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2" val="bdfb8a290e5c6432c9a779ac62fe37767b55eb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enový model kapitálových aktív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34&quot;&gt;&lt;property id=&quot;20148&quot; value=&quot;5&quot;/&gt;&lt;property id=&quot;20300&quot; value=&quot;Slide 3 - &amp;quot;Predpoklady CAPM&amp;quot;&quot;/&gt;&lt;property id=&quot;20307&quot; value=&quot;258&quot;/&gt;&lt;/object&gt;&lt;object type=&quot;3&quot; unique_id=&quot;10060&quot;&gt;&lt;property id=&quot;20148&quot; value=&quot;5&quot;/&gt;&lt;property id=&quot;20300&quot; value=&quot;Slide 4 - &amp;quot;Separačná teoréma&amp;quot;&quot;/&gt;&lt;property id=&quot;20307&quot; value=&quot;259&quot;/&gt;&lt;/object&gt;&lt;object type=&quot;3&quot; unique_id=&quot;10079&quot;&gt;&lt;property id=&quot;20148&quot; value=&quot;5&quot;/&gt;&lt;property id=&quot;20300&quot; value=&quot;Slide 5 - &amp;quot;Trhové portfólio&amp;quot;&quot;/&gt;&lt;property id=&quot;20307&quot; value=&quot;260&quot;/&gt;&lt;/object&gt;&lt;object type=&quot;3&quot; unique_id=&quot;10101&quot;&gt;&lt;property id=&quot;20148&quot; value=&quot;5&quot;/&gt;&lt;property id=&quot;20300&quot; value=&quot;Slide 6 - &amp;quot;Efektívna množina&amp;quot;&quot;/&gt;&lt;property id=&quot;20307&quot; value=&quot;261&quot;/&gt;&lt;/object&gt;&lt;object type=&quot;3&quot; unique_id=&quot;10118&quot;&gt;&lt;property id=&quot;20148&quot; value=&quot;5&quot;/&gt;&lt;property id=&quot;20300&quot; value=&quot;Slide 7 - &amp;quot;Priamka kapitálového trhu - CML&amp;quot;&quot;/&gt;&lt;property id=&quot;20307&quot; value=&quot;262&quot;/&gt;&lt;/object&gt;&lt;/object&gt;&lt;/object&gt;&lt;/database&gt;"/>
  <p:tag name="ISPRING_RESOURCE_PATHS_HASH" val="d87786715bb7f1c7a358c1a684be96fd391332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841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MathType 6.0 Equation</vt:lpstr>
      <vt:lpstr>Cenový model kapitálových aktív</vt:lpstr>
      <vt:lpstr>PowerPoint Presentation</vt:lpstr>
      <vt:lpstr>Predpoklady CAPM</vt:lpstr>
      <vt:lpstr>Separačná teoréma</vt:lpstr>
      <vt:lpstr>Trhové portfólio</vt:lpstr>
      <vt:lpstr>Efektívna množina</vt:lpstr>
      <vt:lpstr>Priamka kapitálového trhu - CML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Cenový model</dc:title>
  <dc:creator>Administrator</dc:creator>
  <cp:lastModifiedBy>Administrator</cp:lastModifiedBy>
  <cp:revision>88</cp:revision>
  <dcterms:created xsi:type="dcterms:W3CDTF">2012-03-12T20:17:20Z</dcterms:created>
  <dcterms:modified xsi:type="dcterms:W3CDTF">2012-03-13T09:45:52Z</dcterms:modified>
</cp:coreProperties>
</file>