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5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5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9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7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3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0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5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0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10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0D5F-BB55-48A2-8002-85451F0CFEEF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20E5-FFD2-44A1-A9E6-15590C506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Priamka trhu cenných papierov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Security</a:t>
            </a:r>
            <a:r>
              <a:rPr lang="sk-SK" dirty="0" smtClean="0"/>
              <a:t> </a:t>
            </a:r>
            <a:r>
              <a:rPr lang="sk-SK" dirty="0" err="1" smtClean="0"/>
              <a:t>market</a:t>
            </a:r>
            <a:r>
              <a:rPr lang="sk-SK" dirty="0" smtClean="0"/>
              <a:t> </a:t>
            </a:r>
            <a:r>
              <a:rPr lang="sk-SK" dirty="0" err="1" smtClean="0"/>
              <a:t>line</a:t>
            </a:r>
            <a:r>
              <a:rPr lang="en-US" dirty="0" smtClean="0"/>
              <a:t> - SML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Prečo rozdeľovať riziko na dve časti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k-SK" sz="1800" dirty="0" smtClean="0"/>
                  <a:t>Trhové riziko je spojené s rizikom trhového portfólia a 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800" dirty="0" smtClean="0"/>
                  <a:t> CP alebo portfólia ktoré nás zaujíma</a:t>
                </a:r>
              </a:p>
              <a:p>
                <a:r>
                  <a:rPr lang="sk-SK" sz="1800" dirty="0" smtClean="0"/>
                  <a:t>CP alebo portfólia s vyššími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800" dirty="0" smtClean="0"/>
                  <a:t> budú mať väčšie množstvo trhového rizika</a:t>
                </a:r>
              </a:p>
              <a:p>
                <a:r>
                  <a:rPr lang="sk-SK" sz="1800" dirty="0" smtClean="0"/>
                  <a:t>Vo svete CAPM majú cenné papiere alebo portfólia s väčším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800" dirty="0" smtClean="0"/>
                  <a:t> vyššiu očakávanú výnosnosť</a:t>
                </a:r>
              </a:p>
              <a:p>
                <a:r>
                  <a:rPr lang="sk-SK" sz="1800" dirty="0" smtClean="0"/>
                  <a:t>Tieto dva vzťahy dokopy ukazujú, že cenné papiere alebo portfólia s vyšším trhovým rizikom by mali mať vyššiu očakávanú výnosnosť</a:t>
                </a:r>
              </a:p>
              <a:p>
                <a:r>
                  <a:rPr lang="sk-SK" sz="1800" dirty="0" smtClean="0"/>
                  <a:t>Jedinečné riziko nesúvisí 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800" dirty="0" smtClean="0"/>
                  <a:t>, znamená že neexistuje dôvod, prečo by cenné papiere alebo portfólia s vyšším množstvom jedinečného rizika by mali mať vyššiu očakávanú výnosnosť</a:t>
                </a:r>
              </a:p>
              <a:p>
                <a:r>
                  <a:rPr lang="sk-SK" sz="1800" dirty="0" smtClean="0"/>
                  <a:t>Podľa CAPM je trhové riziko odmeňované, ale jedinečné riziko nie   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23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Rovnovážne očakávané výnosnosti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k-SK" sz="2000" dirty="0" smtClean="0"/>
                  <a:t>Podľa CAPM sa budú ceny aktív upravovať tak dlho, pokým nebude dosiahnutá rovnováha, pri ktorej bude ležať každý CP na SML</a:t>
                </a:r>
              </a:p>
              <a:p>
                <a:r>
                  <a:rPr lang="sk-SK" sz="2000" dirty="0" smtClean="0"/>
                  <a:t>Pri rovnováhe bude očakávaná výnosnosť CP i daná nasledovnou rovnicou: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/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2000"/>
                            </m:ctrlPr>
                          </m:accPr>
                          <m:e>
                            <m:r>
                              <a:rPr lang="en-US" sz="2000" i="1"/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2000" i="1"/>
                          <m:t>𝑖</m:t>
                        </m:r>
                      </m:sub>
                      <m:sup>
                        <m:r>
                          <a:rPr lang="en-US" sz="2000" i="1"/>
                          <m:t>𝑒</m:t>
                        </m:r>
                      </m:sup>
                    </m:sSubSup>
                    <m:r>
                      <a:rPr lang="en-US" sz="2000"/>
                      <m:t>=</m:t>
                    </m:r>
                    <m:sSub>
                      <m:sSubPr>
                        <m:ctrlPr>
                          <a:rPr lang="en-US" sz="2000" i="1"/>
                        </m:ctrlPr>
                      </m:sSubPr>
                      <m:e>
                        <m:r>
                          <a:rPr lang="en-US" sz="2000" i="1"/>
                          <m:t>𝑟</m:t>
                        </m:r>
                      </m:e>
                      <m:sub>
                        <m:r>
                          <a:rPr lang="en-US" sz="2000" i="1"/>
                          <m:t>𝑓</m:t>
                        </m:r>
                      </m:sub>
                    </m:sSub>
                    <m:r>
                      <a:rPr lang="en-US" sz="2000"/>
                      <m:t>+(</m:t>
                    </m:r>
                    <m:sSub>
                      <m:sSubPr>
                        <m:ctrlPr>
                          <a:rPr lang="en-US" sz="2000" i="1"/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000" i="1"/>
                            </m:ctrlPr>
                          </m:accPr>
                          <m:e>
                            <m:r>
                              <a:rPr lang="en-US" sz="2000" i="1"/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2000" i="1"/>
                          <m:t>𝑀</m:t>
                        </m:r>
                      </m:sub>
                    </m:sSub>
                    <m:r>
                      <a:rPr lang="en-US" sz="2000"/>
                      <m:t>−</m:t>
                    </m:r>
                    <m:sSub>
                      <m:sSubPr>
                        <m:ctrlPr>
                          <a:rPr lang="en-US" sz="2000" i="1"/>
                        </m:ctrlPr>
                      </m:sSubPr>
                      <m:e>
                        <m:r>
                          <a:rPr lang="en-US" sz="2000" i="1"/>
                          <m:t>𝑟</m:t>
                        </m:r>
                      </m:e>
                      <m:sub>
                        <m:r>
                          <a:rPr lang="en-US" sz="2000" i="1"/>
                          <m:t>𝑓</m:t>
                        </m:r>
                      </m:sub>
                    </m:sSub>
                    <m:r>
                      <a:rPr lang="en-US" sz="2000"/>
                      <m:t>).</m:t>
                    </m:r>
                    <m:sSub>
                      <m:sSubPr>
                        <m:ctrlPr>
                          <a:rPr lang="en-US" sz="2000" i="1"/>
                        </m:ctrlPr>
                      </m:sSubPr>
                      <m:e>
                        <m:r>
                          <a:rPr lang="en-US" sz="2000" i="1"/>
                          <m:t>𝛽</m:t>
                        </m:r>
                      </m:e>
                      <m:sub>
                        <m:r>
                          <a:rPr lang="en-US" sz="2000" i="1"/>
                          <m:t>𝑖</m:t>
                        </m:r>
                      </m:sub>
                    </m:sSub>
                  </m:oMath>
                </a14:m>
                <a:r>
                  <a:rPr lang="sk-SK" sz="2000" dirty="0" smtClean="0"/>
                  <a:t> </a:t>
                </a:r>
              </a:p>
              <a:p>
                <a:r>
                  <a:rPr lang="sk-SK" sz="2000" dirty="0" smtClean="0"/>
                  <a:t>kde:</a:t>
                </a:r>
              </a:p>
              <a:p>
                <a:pPr lvl="1"/>
                <a:r>
                  <a:rPr lang="sk-SK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sup>
                    </m:sSubSup>
                  </m:oMath>
                </a14:m>
                <a:r>
                  <a:rPr lang="sk-SK" sz="1600" dirty="0" smtClean="0"/>
                  <a:t> označuje rovnovážnu očakávanú výnosnosť CP </a:t>
                </a:r>
                <a:r>
                  <a:rPr lang="sk-SK" sz="1600" i="1" dirty="0" smtClean="0"/>
                  <a:t>i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 predstavuje bezrizikovú sadzbu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sk-SK" sz="1600" dirty="0" smtClean="0"/>
                  <a:t> očakávaná výnosnosť trhového portfólia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600" dirty="0"/>
                  <a:t> </a:t>
                </a:r>
                <a:r>
                  <a:rPr lang="sk-SK" sz="1600" dirty="0" smtClean="0"/>
                  <a:t>koeficient beta CP </a:t>
                </a:r>
                <a:r>
                  <a:rPr lang="sk-SK" sz="1600" i="1" dirty="0" smtClean="0"/>
                  <a:t>i</a:t>
                </a:r>
                <a:endParaRPr lang="en-US" sz="1600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0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CML predstavuje rovnovážny vzťah medzi očakávanou výnosnosťou a smerodajnou odchýlkou portfólia</a:t>
            </a:r>
          </a:p>
          <a:p>
            <a:r>
              <a:rPr lang="sk-SK" sz="2400" dirty="0" smtClean="0"/>
              <a:t>Jednotlivé rizikové CP budú vždy zobrazené pod touto priamkou, lebo jednotlivý CP držaný samostatne nie je efektívnym portfóliom</a:t>
            </a:r>
          </a:p>
          <a:p>
            <a:r>
              <a:rPr lang="sk-SK" sz="2400" dirty="0" smtClean="0"/>
              <a:t>CAPM neodvodzuje žiadny zvláštny vzťah medzi očakávanou výnosnosťou a celkovým rizikom jednotlivého CP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83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Podrobnejšia analýza očakávanej výnosnosti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sk-SK" sz="2200" dirty="0" smtClean="0"/>
                  <a:t>Smerodajná odchýlka portfólia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/>
                        </m:ctrlPr>
                      </m:sSubPr>
                      <m:e>
                        <m:r>
                          <a:rPr lang="en-US" sz="2200" i="1"/>
                          <m:t>𝜎</m:t>
                        </m:r>
                      </m:e>
                      <m:sub>
                        <m:r>
                          <a:rPr lang="en-US" sz="2200" i="1"/>
                          <m:t>𝑝</m:t>
                        </m:r>
                      </m:sub>
                    </m:sSub>
                    <m:r>
                      <a:rPr lang="en-US" sz="2200"/>
                      <m:t>=</m:t>
                    </m:r>
                    <m:sSup>
                      <m:sSupPr>
                        <m:ctrlPr>
                          <a:rPr lang="en-US" sz="2200" i="1"/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200" i="1"/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sz="2200" i="1"/>
                                </m:ctrlPr>
                              </m:naryPr>
                              <m:sub>
                                <m:r>
                                  <a:rPr lang="en-US" sz="2200" i="1"/>
                                  <m:t>𝑖</m:t>
                                </m:r>
                                <m:r>
                                  <a:rPr lang="en-US" sz="2200"/>
                                  <m:t>=1</m:t>
                                </m:r>
                              </m:sub>
                              <m:sup>
                                <m:r>
                                  <a:rPr lang="en-US" sz="2200" i="1"/>
                                  <m:t>𝑁</m:t>
                                </m:r>
                              </m:sup>
                              <m:e>
                                <m:nary>
                                  <m:naryPr>
                                    <m:chr m:val="∑"/>
                                    <m:limLoc m:val="undOvr"/>
                                    <m:grow m:val="on"/>
                                    <m:ctrlPr>
                                      <a:rPr lang="en-US" sz="2200" i="1"/>
                                    </m:ctrlPr>
                                  </m:naryPr>
                                  <m:sub>
                                    <m:r>
                                      <a:rPr lang="en-US" sz="2200" i="1"/>
                                      <m:t>𝑗</m:t>
                                    </m:r>
                                    <m:r>
                                      <a:rPr lang="en-US" sz="2200"/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200" i="1"/>
                                      <m:t>𝑁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𝑖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𝑗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𝑖𝑗</m:t>
                                        </m:r>
                                      </m:sub>
                                    </m:sSub>
                                  </m:e>
                                </m:nary>
                              </m:e>
                            </m:nary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sz="2200" i="1"/>
                            </m:ctrlPr>
                          </m:fPr>
                          <m:num>
                            <m:r>
                              <a:rPr lang="en-US" sz="2200"/>
                              <m:t>1</m:t>
                            </m:r>
                          </m:num>
                          <m:den>
                            <m:r>
                              <a:rPr lang="en-US" sz="2200"/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sk-SK" sz="2200" dirty="0" smtClean="0"/>
              </a:p>
              <a:p>
                <a:endParaRPr lang="sk-SK" sz="2200" dirty="0" smtClean="0"/>
              </a:p>
              <a:p>
                <a:r>
                  <a:rPr lang="sk-SK" sz="2200" dirty="0" smtClean="0"/>
                  <a:t>Smerodajná odchýlka trhového </a:t>
                </a:r>
                <a:r>
                  <a:rPr lang="sk-SK" sz="2200" dirty="0" smtClean="0"/>
                  <a:t>portfólia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/>
                        </m:ctrlPr>
                      </m:sSubPr>
                      <m:e>
                        <m:r>
                          <a:rPr lang="en-US" sz="2200" i="1"/>
                          <m:t>𝜎</m:t>
                        </m:r>
                      </m:e>
                      <m:sub>
                        <m:r>
                          <a:rPr lang="en-US" sz="2200" i="1"/>
                          <m:t>𝑀</m:t>
                        </m:r>
                      </m:sub>
                    </m:sSub>
                    <m:r>
                      <a:rPr lang="en-US" sz="2200"/>
                      <m:t>=</m:t>
                    </m:r>
                    <m:sSup>
                      <m:sSupPr>
                        <m:ctrlPr>
                          <a:rPr lang="en-US" sz="2200" i="1"/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200" i="1"/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sz="2200" i="1"/>
                                </m:ctrlPr>
                              </m:naryPr>
                              <m:sub>
                                <m:r>
                                  <a:rPr lang="en-US" sz="2200" i="1"/>
                                  <m:t>𝑖</m:t>
                                </m:r>
                                <m:r>
                                  <a:rPr lang="en-US" sz="2200"/>
                                  <m:t>=1</m:t>
                                </m:r>
                              </m:sub>
                              <m:sup>
                                <m:r>
                                  <a:rPr lang="en-US" sz="2200" i="1"/>
                                  <m:t>𝑁</m:t>
                                </m:r>
                              </m:sup>
                              <m:e>
                                <m:nary>
                                  <m:naryPr>
                                    <m:chr m:val="∑"/>
                                    <m:limLoc m:val="undOvr"/>
                                    <m:grow m:val="on"/>
                                    <m:ctrlPr>
                                      <a:rPr lang="en-US" sz="2200" i="1"/>
                                    </m:ctrlPr>
                                  </m:naryPr>
                                  <m:sub>
                                    <m:r>
                                      <a:rPr lang="en-US" sz="2200" i="1"/>
                                      <m:t>𝑗</m:t>
                                    </m:r>
                                    <m:r>
                                      <a:rPr lang="en-US" sz="2200"/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200" i="1"/>
                                      <m:t>𝑁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𝑖𝑀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𝑗𝑀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2200" i="1"/>
                                        </m:ctrlPr>
                                      </m:sSubPr>
                                      <m:e>
                                        <m:r>
                                          <a:rPr lang="en-US" sz="2200" i="1"/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sz="2200" i="1"/>
                                          <m:t>𝑖𝑗</m:t>
                                        </m:r>
                                      </m:sub>
                                    </m:sSub>
                                  </m:e>
                                </m:nary>
                              </m:e>
                            </m:nary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sz="2200" i="1"/>
                            </m:ctrlPr>
                          </m:fPr>
                          <m:num>
                            <m:r>
                              <a:rPr lang="en-US" sz="2200"/>
                              <m:t>1</m:t>
                            </m:r>
                          </m:num>
                          <m:den>
                            <m:r>
                              <a:rPr lang="en-US" sz="2200"/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sk-SK" sz="2200" dirty="0" smtClean="0"/>
              </a:p>
              <a:p>
                <a:endParaRPr lang="sk-SK" sz="2200" dirty="0" smtClean="0"/>
              </a:p>
              <a:p>
                <a:endParaRPr lang="sk-SK" sz="2200" dirty="0"/>
              </a:p>
              <a:p>
                <a:r>
                  <a:rPr lang="sk-SK" sz="2200" dirty="0" smtClean="0"/>
                  <a:t>Kovariancia CP </a:t>
                </a:r>
                <a:r>
                  <a:rPr lang="sk-SK" sz="2200" i="1" dirty="0" smtClean="0"/>
                  <a:t>i</a:t>
                </a:r>
                <a:r>
                  <a:rPr lang="sk-SK" sz="2200" dirty="0" smtClean="0"/>
                  <a:t> s trhovým </a:t>
                </a:r>
                <a:r>
                  <a:rPr lang="sk-SK" sz="2200" dirty="0" smtClean="0"/>
                  <a:t>portfóliom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/>
                        </m:ctrlPr>
                      </m:sSubPr>
                      <m:e>
                        <m:r>
                          <a:rPr lang="en-US" sz="2200" i="1"/>
                          <m:t>𝜎</m:t>
                        </m:r>
                      </m:e>
                      <m:sub>
                        <m:r>
                          <a:rPr lang="en-US" sz="2200" i="1"/>
                          <m:t>𝑖𝑀</m:t>
                        </m:r>
                      </m:sub>
                    </m:sSub>
                    <m:r>
                      <a:rPr lang="en-US" sz="2200" b="0" i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200"/>
                        </m:ctrlPr>
                      </m:naryPr>
                      <m:sub>
                        <m:r>
                          <a:rPr lang="en-US" sz="2200" i="1"/>
                          <m:t>𝑗</m:t>
                        </m:r>
                        <m:r>
                          <a:rPr lang="en-US" sz="2200"/>
                          <m:t>=1</m:t>
                        </m:r>
                      </m:sub>
                      <m:sup>
                        <m:r>
                          <a:rPr lang="en-US" sz="2200" i="1"/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sz="2200" i="1"/>
                            </m:ctrlPr>
                          </m:sSubPr>
                          <m:e>
                            <m:r>
                              <a:rPr lang="en-US" sz="2200" i="1"/>
                              <m:t>𝑋</m:t>
                            </m:r>
                          </m:e>
                          <m:sub>
                            <m:r>
                              <a:rPr lang="en-US" sz="2200" i="1"/>
                              <m:t>𝑗𝑀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/>
                            </m:ctrlPr>
                          </m:sSubPr>
                          <m:e>
                            <m:r>
                              <a:rPr lang="en-US" sz="2200" i="1"/>
                              <m:t>𝜎</m:t>
                            </m:r>
                          </m:e>
                          <m:sub>
                            <m:r>
                              <a:rPr lang="en-US" sz="2200" i="1"/>
                              <m:t>𝑖𝑗</m:t>
                            </m:r>
                          </m:sub>
                        </m:sSub>
                        <m:r>
                          <a:rPr lang="en-US" sz="2200"/>
                          <m:t>=</m:t>
                        </m:r>
                        <m:sSub>
                          <m:sSubPr>
                            <m:ctrlPr>
                              <a:rPr lang="en-US" sz="2200" i="1"/>
                            </m:ctrlPr>
                          </m:sSubPr>
                          <m:e>
                            <m:r>
                              <a:rPr lang="en-US" sz="2200" i="1"/>
                              <m:t>𝜎</m:t>
                            </m:r>
                          </m:e>
                          <m:sub>
                            <m:r>
                              <a:rPr lang="en-US" sz="2200" i="1"/>
                              <m:t>𝑖𝑀</m:t>
                            </m:r>
                          </m:sub>
                        </m:sSub>
                      </m:e>
                    </m:nary>
                  </m:oMath>
                </a14:m>
                <a:endParaRPr lang="sk-SK" sz="2200" dirty="0" smtClean="0"/>
              </a:p>
              <a:p>
                <a:endParaRPr lang="sk-SK" sz="1800" dirty="0" smtClean="0"/>
              </a:p>
              <a:p>
                <a:endParaRPr lang="sk-SK" sz="1800" dirty="0" smtClean="0"/>
              </a:p>
              <a:p>
                <a:endParaRPr lang="sk-SK" sz="1800" dirty="0" smtClean="0"/>
              </a:p>
              <a:p>
                <a:endParaRPr lang="sk-SK" sz="1800" dirty="0" smtClean="0"/>
              </a:p>
              <a:p>
                <a:pPr marL="0" indent="0">
                  <a:buNone/>
                </a:pPr>
                <a:r>
                  <a:rPr lang="sk-SK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96" t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010810"/>
              </p:ext>
            </p:extLst>
          </p:nvPr>
        </p:nvGraphicFramePr>
        <p:xfrm>
          <a:off x="6521450" y="3463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1450" y="3463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480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4983163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sk-SK" dirty="0"/>
                  <a:t>Keď aplikujeme túto vlastnosť na každý z N rizikových CP v trhovom portfóliu, dostaneme nasledovný vzťah 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𝑀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𝑀</m:t>
                                </m:r>
                              </m:sub>
                            </m:sSub>
                            <m:r>
                              <a:rPr lang="en-US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𝑀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𝑀</m:t>
                                </m:r>
                              </m:sub>
                            </m:sSub>
                            <m:r>
                              <a:rPr lang="en-US">
                                <a:latin typeface="Cambria Math"/>
                              </a:rPr>
                              <m:t>+...+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𝑁𝑀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𝑁𝑀</m:t>
                                </m:r>
                              </m:sub>
                            </m:sSub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sk-SK" dirty="0" smtClean="0"/>
              </a:p>
              <a:p>
                <a:r>
                  <a:rPr lang="sk-SK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sk-SK" dirty="0"/>
                  <a:t> predstavuje kovarianciu CP 1 s trhovým portfóliom,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sk-SK" dirty="0" smtClean="0"/>
                  <a:t>predstavuje</a:t>
                </a:r>
                <a:r>
                  <a:rPr lang="en-US" dirty="0" smtClean="0"/>
                  <a:t> </a:t>
                </a:r>
                <a:r>
                  <a:rPr lang="sk-SK" dirty="0" smtClean="0"/>
                  <a:t>kovarianciu CP 2 s trhovým portfóliom </a:t>
                </a:r>
                <a:r>
                  <a:rPr lang="sk-SK" dirty="0"/>
                  <a:t>...</a:t>
                </a:r>
              </a:p>
              <a:p>
                <a:r>
                  <a:rPr lang="sk-SK" dirty="0"/>
                  <a:t>Riziko trhového portfólia je rovne odmocnine váženého priemeru očakávaných hodnôt kovariancií všetkých CP s trhovým portfóliom, kde ako váhy berieme proporcie, ktoré odpovedajú CP v trhovom portfóliu</a:t>
                </a:r>
              </a:p>
              <a:p>
                <a:r>
                  <a:rPr lang="sk-SK" dirty="0"/>
                  <a:t>V CAPM vlastní každý investor trhové portfólio a zaujíma sa o jeho riziko, lebo riziko ovplyvní veľkosť investície do trhového portfólia</a:t>
                </a:r>
              </a:p>
              <a:p>
                <a:r>
                  <a:rPr lang="sk-SK" dirty="0"/>
                  <a:t>Príspevok každého CP k riziku trhového portfólia závisí na veľkosti jeho kovariancie s trhovým portfóliom – podstatnou mierou rizika CP je jeho kovariancia s trhovým portfóliom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𝑖𝑀</m:t>
                        </m:r>
                      </m:sub>
                    </m:sSub>
                  </m:oMath>
                </a14:m>
                <a:endParaRPr lang="sk-SK" dirty="0"/>
              </a:p>
              <a:p>
                <a:r>
                  <a:rPr lang="sk-SK" dirty="0"/>
                  <a:t>CP s vyššími hodnotami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𝑖𝑀</m:t>
                        </m:r>
                      </m:sub>
                    </m:sSub>
                  </m:oMath>
                </a14:m>
                <a:r>
                  <a:rPr lang="sk-SK" dirty="0"/>
                  <a:t> budú z hľadiska investora považované za cenné papiere, ktoré viacej prispievajú k celkovému riziku trhového portfólia</a:t>
                </a:r>
              </a:p>
              <a:p>
                <a:r>
                  <a:rPr lang="sk-SK" dirty="0"/>
                  <a:t>CP s vyššími smerodajnými odchýlkami by nemali byť považované za riskantnejšie než CP s menšími smerodajnými odchýlkami</a:t>
                </a:r>
              </a:p>
              <a:p>
                <a:r>
                  <a:rPr lang="sk-SK" dirty="0"/>
                  <a:t>CP s väčšími hodnotami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𝑖𝑀</m:t>
                        </m:r>
                      </m:sub>
                    </m:sSub>
                  </m:oMath>
                </a14:m>
                <a:r>
                  <a:rPr lang="sk-SK" dirty="0"/>
                  <a:t> budú musieť poskytovať úmerne väčšiu očakávanú výnosnosť, aby boli zaujímavé pre investorov (ak to nie je tak, potom ceny CP by neboli v rovnováhe)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4983163"/>
              </a:xfrm>
              <a:blipFill rotWithShape="1">
                <a:blip r:embed="rId2"/>
                <a:stretch>
                  <a:fillRect l="-444" t="-2938" r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6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2000"/>
                <a:ext cx="8229600" cy="5410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sk-SK" sz="1800" dirty="0" smtClean="0"/>
                  <a:t>Rovnovážny vzťah  medzi rizikom a výnosnosťou môžeme zapísať nasledovne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/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/>
                              </m:ctrlPr>
                            </m:accPr>
                            <m:e>
                              <m:r>
                                <a:rPr lang="en-US" sz="1800" i="1"/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 sz="1800" i="1"/>
                            <m:t>𝑖</m:t>
                          </m:r>
                        </m:sub>
                      </m:sSub>
                      <m:r>
                        <a:rPr lang="en-US" sz="1800"/>
                        <m:t>=</m:t>
                      </m:r>
                      <m:sSub>
                        <m:sSubPr>
                          <m:ctrlPr>
                            <a:rPr lang="en-US" sz="1800" i="1"/>
                          </m:ctrlPr>
                        </m:sSubPr>
                        <m:e>
                          <m:r>
                            <a:rPr lang="en-US" sz="1800" i="1"/>
                            <m:t>𝑟</m:t>
                          </m:r>
                        </m:e>
                        <m:sub>
                          <m:r>
                            <a:rPr lang="en-US" sz="1800" i="1"/>
                            <m:t>𝑓</m:t>
                          </m:r>
                        </m:sub>
                      </m:sSub>
                      <m:r>
                        <a:rPr lang="en-US" sz="1800"/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/>
                          </m:ctrlPr>
                        </m:dPr>
                        <m:e>
                          <m:f>
                            <m:fPr>
                              <m:ctrlPr>
                                <a:rPr lang="en-US" sz="1800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i="1"/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800" i="1"/>
                                      </m:ctrlPr>
                                    </m:accPr>
                                    <m:e>
                                      <m:r>
                                        <a:rPr lang="en-US" sz="1800" i="1"/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800" i="1"/>
                                    <m:t>𝑀</m:t>
                                  </m:r>
                                </m:sub>
                              </m:sSub>
                              <m:r>
                                <a:rPr lang="en-US" sz="1800"/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/>
                                  </m:ctrlPr>
                                </m:sSubPr>
                                <m:e>
                                  <m:r>
                                    <a:rPr lang="en-US" sz="1800" i="1"/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/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en-US" sz="1800" i="1"/>
                                  </m:ctrlPr>
                                </m:sSubSupPr>
                                <m:e>
                                  <m:r>
                                    <a:rPr lang="en-US" sz="1800" i="1"/>
                                    <m:t>𝜎</m:t>
                                  </m:r>
                                </m:e>
                                <m:sub>
                                  <m:r>
                                    <a:rPr lang="en-US" sz="1800" i="1"/>
                                    <m:t>𝑀</m:t>
                                  </m:r>
                                </m:sub>
                                <m:sup>
                                  <m:r>
                                    <a:rPr lang="en-US" sz="1800"/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sSub>
                        <m:sSubPr>
                          <m:ctrlPr>
                            <a:rPr lang="en-US" sz="1800" i="1"/>
                          </m:ctrlPr>
                        </m:sSubPr>
                        <m:e>
                          <m:r>
                            <a:rPr lang="en-US" sz="1800" i="1"/>
                            <m:t>𝜎</m:t>
                          </m:r>
                        </m:e>
                        <m:sub>
                          <m:r>
                            <a:rPr lang="en-US" sz="1800" i="1"/>
                            <m:t>𝑖𝑀</m:t>
                          </m:r>
                        </m:sub>
                      </m:sSub>
                    </m:oMath>
                  </m:oMathPara>
                </a14:m>
                <a:endParaRPr lang="sk-SK" sz="1800" dirty="0"/>
              </a:p>
              <a:p>
                <a:r>
                  <a:rPr lang="sk-SK" sz="1800" dirty="0" smtClean="0"/>
                  <a:t>Na </a:t>
                </a:r>
                <a:r>
                  <a:rPr lang="sk-SK" sz="1800" dirty="0"/>
                  <a:t>obrázku v časti A rovnica predstavuje priamku s lokujúcou konštantou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/>
                        </m:ctrlPr>
                      </m:sSubPr>
                      <m:e>
                        <m:r>
                          <a:rPr lang="en-US" sz="1800" i="1"/>
                          <m:t>𝑟</m:t>
                        </m:r>
                      </m:e>
                      <m:sub>
                        <m:r>
                          <a:rPr lang="en-US" sz="1800" i="1"/>
                          <m:t>𝑓</m:t>
                        </m:r>
                      </m:sub>
                    </m:sSub>
                  </m:oMath>
                </a14:m>
                <a:r>
                  <a:rPr lang="sk-SK" sz="1800" dirty="0"/>
                  <a:t> a smernicu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18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𝑀</m:t>
                                </m:r>
                              </m:sub>
                            </m:sSub>
                            <m:r>
                              <a:rPr lang="en-US" sz="180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sz="18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</a:rPr>
                                  <m:t>𝑀</m:t>
                                </m:r>
                              </m:sub>
                              <m:sup>
                                <m:r>
                                  <a:rPr lang="en-US" sz="180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d>
                  </m:oMath>
                </a14:m>
                <a:r>
                  <a:rPr lang="sk-SK" sz="1800" dirty="0"/>
                  <a:t> pri kladnej smernici je predpoklad, že CP s vyššími kovarianciami budú ocenené tak, že budú mať vyššiu očakávanú výnosnosť </a:t>
                </a:r>
              </a:p>
              <a:p>
                <a:r>
                  <a:rPr lang="sk-SK" sz="1800" dirty="0"/>
                  <a:t>Tento vzťah medzi kovarianciou a očakávanou výnosnosťou je známy ako </a:t>
                </a:r>
                <a:r>
                  <a:rPr lang="sk-SK" sz="1800" b="1" dirty="0"/>
                  <a:t>priamka trhu cenných papierov - SML </a:t>
                </a:r>
                <a:endParaRPr lang="sk-SK" sz="1800" b="1" dirty="0" smtClean="0"/>
              </a:p>
              <a:p>
                <a:r>
                  <a:rPr lang="sk-SK" sz="1800" dirty="0"/>
                  <a:t>Je zaujímavé, že rizikový CP zo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𝜎</m:t>
                        </m:r>
                      </m:e>
                      <m:sub>
                        <m:r>
                          <a:rPr lang="en-US" sz="1600" i="1"/>
                          <m:t>𝑖𝑀</m:t>
                        </m:r>
                      </m:sub>
                    </m:sSub>
                    <m:r>
                      <a:rPr lang="en-US" sz="1600"/>
                      <m:t>=0</m:t>
                    </m:r>
                  </m:oMath>
                </a14:m>
                <a:r>
                  <a:rPr lang="sk-SK" sz="1800" dirty="0"/>
                  <a:t> bude mať očakávanú výnosnosť  rovnú sadbe za bezrizikový CP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800" dirty="0"/>
                  <a:t> – tento rizikový CP neprispieva k riziku trhového portfólia, podobná situácia je aj v prípade, že rizikový CP má pozitívnu smerodajnú odchýlku, zatiaľ čo bezrizikový CP má smerodajnú odchýlku nulovú </a:t>
                </a:r>
              </a:p>
              <a:p>
                <a:r>
                  <a:rPr lang="sk-SK" sz="1800" dirty="0"/>
                  <a:t>U niektorých CP (s pozitívnou smerodajnou odchýlkou) je dokonca možné dosiahnuť očakávané výnosnosti nižšie ako je bezriziková sadzba (podľa CAPM k tomu dôjde, keď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𝑖𝑀</m:t>
                        </m:r>
                      </m:sub>
                    </m:sSub>
                    <m:r>
                      <a:rPr lang="en-US" sz="1800" b="0" i="0" smtClean="0">
                        <a:latin typeface="Cambria Math"/>
                      </a:rPr>
                      <m:t>&lt;</m:t>
                    </m:r>
                    <m:r>
                      <a:rPr lang="en-US" sz="1800">
                        <a:latin typeface="Cambria Math"/>
                      </a:rPr>
                      <m:t>0</m:t>
                    </m:r>
                    <m:r>
                      <a:rPr lang="en-US" sz="1800" i="1">
                        <a:latin typeface="Cambria Math"/>
                      </a:rPr>
                      <m:t> </m:t>
                    </m:r>
                  </m:oMath>
                </a14:m>
                <a:r>
                  <a:rPr lang="sk-SK" sz="1800" dirty="0"/>
                  <a:t>a tým prispieva záporným množstvom rizika k trhovému portfóliu – čo znamená že za ich prítomnosti je riziko menšie ako pri ich absencií</a:t>
                </a:r>
              </a:p>
              <a:p>
                <a:r>
                  <a:rPr lang="sk-SK" sz="1800" dirty="0"/>
                  <a:t>Zaujímavé je aj zistenie, že rizikový CP 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𝑖𝑀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18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𝑀</m:t>
                        </m:r>
                      </m:sub>
                      <m:sup>
                        <m:r>
                          <a:rPr lang="en-US" sz="18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sk-SK" sz="1800" dirty="0"/>
                  <a:t> bude mať očakávanú výnosnosť zhodnú s očakávanou výnosnosťou trhového portfólia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𝑀</m:t>
                        </m:r>
                      </m:sub>
                    </m:sSub>
                  </m:oMath>
                </a14:m>
                <a:r>
                  <a:rPr lang="sk-SK" sz="1800" dirty="0"/>
                  <a:t> – je to tým, že tento CP prispieva priemernou hodnotou k riziku trhového portfólia</a:t>
                </a:r>
              </a:p>
              <a:p>
                <a:endParaRPr lang="sk-SK" sz="1800" dirty="0" smtClean="0"/>
              </a:p>
              <a:p>
                <a:endParaRPr lang="sk-SK" sz="18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2000"/>
                <a:ext cx="8229600" cy="5410200"/>
              </a:xfrm>
              <a:blipFill rotWithShape="1">
                <a:blip r:embed="rId3"/>
                <a:stretch>
                  <a:fillRect l="-296" t="-788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777637"/>
              </p:ext>
            </p:extLst>
          </p:nvPr>
        </p:nvGraphicFramePr>
        <p:xfrm>
          <a:off x="6121400" y="3454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21400" y="3454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9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Rôzne spôsoby vyjadrenia SML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673104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0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029200"/>
              </a:xfrm>
            </p:spPr>
            <p:txBody>
              <a:bodyPr>
                <a:normAutofit/>
              </a:bodyPr>
              <a:lstStyle/>
              <a:p>
                <a:r>
                  <a:rPr lang="sk-SK" sz="1600" dirty="0" smtClean="0"/>
                  <a:t>Iný </a:t>
                </a:r>
                <a:r>
                  <a:rPr lang="sk-SK" sz="1600" dirty="0" smtClean="0"/>
                  <a:t>spôsob, ako vyjadriť SML je nasledujúci</a:t>
                </a:r>
                <a:r>
                  <a:rPr lang="sk-SK" sz="16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/>
                            </m:ctrlPr>
                          </m:accPr>
                          <m:e>
                            <m:r>
                              <a:rPr lang="sk-SK" sz="1600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sz="1600" i="1"/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/>
                          <m:t>𝑖</m:t>
                        </m:r>
                      </m:sub>
                    </m:sSub>
                    <m:r>
                      <a:rPr lang="en-US" sz="1600"/>
                      <m:t>=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𝑓</m:t>
                        </m:r>
                      </m:sub>
                    </m:sSub>
                    <m:r>
                      <a:rPr lang="en-US" sz="1600"/>
                      <m:t>+(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/>
                            </m:ctrlPr>
                          </m:accPr>
                          <m:e>
                            <m:r>
                              <a:rPr lang="en-US" sz="1600" i="1"/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/>
                          <m:t>𝑀</m:t>
                        </m:r>
                      </m:sub>
                    </m:sSub>
                    <m:r>
                      <a:rPr lang="en-US" sz="1600"/>
                      <m:t>−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𝑓</m:t>
                        </m:r>
                      </m:sub>
                    </m:sSub>
                    <m:r>
                      <a:rPr lang="en-US" sz="1600"/>
                      <m:t>).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𝛽</m:t>
                        </m:r>
                      </m:e>
                      <m:sub>
                        <m:r>
                          <a:rPr lang="en-US" sz="1600" i="1"/>
                          <m:t>𝑖</m:t>
                        </m:r>
                      </m:sub>
                    </m:sSub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Kde člen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600" dirty="0" smtClean="0"/>
                  <a:t> je definovaný ako</a:t>
                </a:r>
                <a:r>
                  <a:rPr lang="sk-SK" sz="16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𝛽</m:t>
                        </m:r>
                      </m:e>
                      <m:sub>
                        <m:r>
                          <a:rPr lang="en-US" sz="1600" i="1"/>
                          <m:t>𝑖</m:t>
                        </m:r>
                      </m:sub>
                    </m:sSub>
                    <m:r>
                      <a:rPr lang="en-US" sz="1600"/>
                      <m:t>=</m:t>
                    </m:r>
                    <m:f>
                      <m:fPr>
                        <m:ctrlPr>
                          <a:rPr lang="en-US" sz="1600" i="1"/>
                        </m:ctrlPr>
                      </m:fPr>
                      <m:num>
                        <m:sSub>
                          <m:sSubPr>
                            <m:ctrlPr>
                              <a:rPr lang="en-US" sz="1600" i="1"/>
                            </m:ctrlPr>
                          </m:sSubPr>
                          <m:e>
                            <m:r>
                              <a:rPr lang="en-US" sz="1600" i="1"/>
                              <m:t>𝜎</m:t>
                            </m:r>
                          </m:e>
                          <m:sub>
                            <m:r>
                              <a:rPr lang="en-US" sz="1600" i="1"/>
                              <m:t>𝑖𝑀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1600" i="1"/>
                            </m:ctrlPr>
                          </m:sSubSupPr>
                          <m:e>
                            <m:r>
                              <a:rPr lang="en-US" sz="1600" i="1"/>
                              <m:t>𝜎</m:t>
                            </m:r>
                          </m:e>
                          <m:sub>
                            <m:r>
                              <a:rPr lang="en-US" sz="1600" i="1"/>
                              <m:t>𝑀</m:t>
                            </m:r>
                          </m:sub>
                          <m:sup>
                            <m:r>
                              <a:rPr lang="en-US" sz="1600"/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Člen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600" dirty="0" smtClean="0"/>
                  <a:t> môžeme definovať ako faktor </a:t>
                </a:r>
                <a:r>
                  <a:rPr lang="sk-SK" sz="1600" dirty="0" smtClean="0"/>
                  <a:t>beta cenného </a:t>
                </a:r>
                <a:r>
                  <a:rPr lang="sk-SK" sz="1600" dirty="0" smtClean="0"/>
                  <a:t>papiera </a:t>
                </a:r>
                <a:r>
                  <a:rPr lang="sk-SK" sz="1600" i="1" dirty="0" smtClean="0"/>
                  <a:t>i</a:t>
                </a:r>
                <a:r>
                  <a:rPr lang="sk-SK" sz="1600" dirty="0" smtClean="0"/>
                  <a:t> a ide o alternatívny spôsob ako vyjadriť kovariačné riziko CP</a:t>
                </a:r>
              </a:p>
              <a:p>
                <a:r>
                  <a:rPr lang="sk-SK" sz="1600" dirty="0" smtClean="0"/>
                  <a:t>Rovnica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+(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).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600" dirty="0" smtClean="0"/>
                  <a:t> je len alternatívna verzia SML, zobrazená na obrázku B</a:t>
                </a:r>
              </a:p>
              <a:p>
                <a:r>
                  <a:rPr lang="sk-SK" sz="1600" dirty="0" smtClean="0"/>
                  <a:t>Ma rovnakú lokujúcu konštantu, ale inú smernicu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 , zatiaľ čo smernica predchádzajúcej verzie bola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  <m:r>
                          <a:rPr lang="en-US" sz="160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𝑀</m:t>
                            </m:r>
                          </m:sub>
                          <m:sup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Jedna z vlastností beta je, že beta portfólia je váženým priemerom beta jednotlivých CP tvoriacich toto portfólio, kde sú príslušnými váhami proporcie investované do jednotlivých CP</a:t>
                </a:r>
              </a:p>
              <a:p>
                <a:r>
                  <a:rPr lang="sk-SK" sz="1600" dirty="0" smtClean="0"/>
                  <a:t>Beta portfólia môžeme vypočítať nasledovne: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16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  <m:r>
                          <a:rPr lang="en-US" sz="16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600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Vieme, že očakávaná </a:t>
                </a:r>
                <a:r>
                  <a:rPr lang="sk-SK" sz="1600" dirty="0" smtClean="0"/>
                  <a:t>výnosnosť portfólia je váženým priemerom  očakávaných výnosností CP tvoriacich toto portfólio, kde proporcie investované do jednotlivých CP sú váhami</a:t>
                </a:r>
              </a:p>
              <a:p>
                <a:r>
                  <a:rPr lang="sk-SK" sz="1600" dirty="0" smtClean="0"/>
                  <a:t>To znamená, že </a:t>
                </a:r>
                <a:r>
                  <a:rPr lang="sk-SK" sz="1600" b="1" dirty="0" smtClean="0"/>
                  <a:t>keď na SML leží každý CP, bude na SML ležať aj každé portfólio</a:t>
                </a:r>
              </a:p>
              <a:p>
                <a:r>
                  <a:rPr lang="sk-SK" sz="1600" dirty="0" smtClean="0"/>
                  <a:t>To znamená, že </a:t>
                </a:r>
                <a:r>
                  <a:rPr lang="sk-SK" sz="1600" b="1" dirty="0" smtClean="0"/>
                  <a:t>efektívne portfólia ležia tak na CML ako aj na SML, ale neefektívne portfólia ležia iba na </a:t>
                </a:r>
                <a:r>
                  <a:rPr lang="sk-SK" sz="1600" b="1" dirty="0" smtClean="0"/>
                  <a:t>SML</a:t>
                </a:r>
                <a:endParaRPr lang="sk-SK" sz="1600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029200"/>
              </a:xfrm>
              <a:blipFill rotWithShape="1">
                <a:blip r:embed="rId2"/>
                <a:stretch>
                  <a:fillRect l="-222" t="-242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105400"/>
              </a:xfrm>
            </p:spPr>
            <p:txBody>
              <a:bodyPr>
                <a:normAutofit/>
              </a:bodyPr>
              <a:lstStyle/>
              <a:p>
                <a:r>
                  <a:rPr lang="sk-SK" sz="1600" dirty="0" smtClean="0"/>
                  <a:t>SML musí prechádzať bodom ktorý reprezentuje trhové portfólio</a:t>
                </a:r>
              </a:p>
              <a:p>
                <a:r>
                  <a:rPr lang="sk-SK" sz="1600" dirty="0" smtClean="0"/>
                  <a:t>Jeho </a:t>
                </a:r>
                <a14:m>
                  <m:oMath xmlns:m="http://schemas.openxmlformats.org/officeDocument/2006/math">
                    <m:r>
                      <a:rPr lang="en-US" sz="1600" i="1"/>
                      <m:t>𝛽</m:t>
                    </m:r>
                  </m:oMath>
                </a14:m>
                <a:r>
                  <a:rPr lang="sk-SK" sz="1600" dirty="0" smtClean="0"/>
                  <a:t> je rovná 1 a jeho očakávaná výnosnosť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𝑀</m:t>
                        </m:r>
                      </m:sub>
                    </m:sSub>
                  </m:oMath>
                </a14:m>
                <a:r>
                  <a:rPr lang="sk-SK" sz="1600" dirty="0" smtClean="0"/>
                  <a:t>, takže jeho súradnice sú (1,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sk-SK" sz="1600" dirty="0" smtClean="0"/>
                  <a:t>)</a:t>
                </a:r>
              </a:p>
              <a:p>
                <a:r>
                  <a:rPr lang="sk-SK" sz="1600" dirty="0" smtClean="0"/>
                  <a:t>Pretože bezrizikové CP majú hodnotu </a:t>
                </a:r>
                <a14:m>
                  <m:oMath xmlns:m="http://schemas.openxmlformats.org/officeDocument/2006/math">
                    <m:r>
                      <a:rPr lang="en-US" sz="1600" i="1"/>
                      <m:t>𝛽</m:t>
                    </m:r>
                    <m:r>
                      <a:rPr lang="en-US" sz="1600"/>
                      <m:t>=0</m:t>
                    </m:r>
                  </m:oMath>
                </a14:m>
                <a:r>
                  <a:rPr lang="sk-SK" sz="1600" dirty="0" smtClean="0"/>
                  <a:t>, bude SML prechádzať tak bodom s očakávanou výnosnosťou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 a bude </a:t>
                </a:r>
                <a:r>
                  <a:rPr lang="sk-SK" sz="1600" dirty="0" smtClean="0"/>
                  <a:t>mať súradnice </a:t>
                </a:r>
                <a:r>
                  <a:rPr lang="sk-SK" sz="1600" dirty="0" smtClean="0"/>
                  <a:t>(0,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)</a:t>
                </a:r>
              </a:p>
              <a:p>
                <a:r>
                  <a:rPr lang="sk-SK" sz="1600" dirty="0" smtClean="0"/>
                  <a:t>To znamená, že SML bude mať lokujúcu konštantu na úrovni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 a smernicu zvislej vzdialenosti medzi týmito dvoma bodmi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sk-SK" sz="1600" dirty="0" smtClean="0"/>
                  <a:t>-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600" dirty="0" smtClean="0"/>
                  <a:t> delené vodorovnou vzdialenosťou medzi týmito dvoma bodmi 1-0, čiže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600"/>
                        </m:ctrlPr>
                      </m:fPr>
                      <m:num>
                        <m:d>
                          <m:dPr>
                            <m:ctrlPr>
                              <a:rPr lang="en-US" sz="1600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/>
                                </m:ctrlPr>
                              </m:sSubPr>
                              <m:e>
                                <m:r>
                                  <a:rPr lang="en-US" sz="1600" i="1"/>
                                  <m:t>𝑟</m:t>
                                </m:r>
                              </m:e>
                              <m:sub>
                                <m:r>
                                  <a:rPr lang="en-US" sz="1600" i="1"/>
                                  <m:t>𝑀</m:t>
                                </m:r>
                              </m:sub>
                            </m:sSub>
                            <m:r>
                              <a:rPr lang="en-US" sz="1600"/>
                              <m:t>−</m:t>
                            </m:r>
                            <m:sSub>
                              <m:sSubPr>
                                <m:ctrlPr>
                                  <a:rPr lang="en-US" sz="1600" i="1"/>
                                </m:ctrlPr>
                              </m:sSubPr>
                              <m:e>
                                <m:r>
                                  <a:rPr lang="en-US" sz="1600" i="1"/>
                                  <m:t>𝑟</m:t>
                                </m:r>
                              </m:e>
                              <m:sub>
                                <m:r>
                                  <a:rPr lang="en-US" sz="1600" i="1"/>
                                  <m:t>𝑓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sz="1600" i="1"/>
                            </m:ctrlPr>
                          </m:dPr>
                          <m:e>
                            <m:r>
                              <a:rPr lang="en-US" sz="1600"/>
                              <m:t>1−0</m:t>
                            </m:r>
                          </m:e>
                        </m:d>
                      </m:den>
                    </m:f>
                    <m:r>
                      <a:rPr lang="en-US" sz="1600"/>
                      <m:t>=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/>
                            </m:ctrlPr>
                          </m:accPr>
                          <m:e>
                            <m:r>
                              <a:rPr lang="en-US" sz="1600" i="1"/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/>
                          <m:t>𝑀</m:t>
                        </m:r>
                      </m:sub>
                    </m:sSub>
                    <m:r>
                      <a:rPr lang="en-US" sz="1600"/>
                      <m:t>−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𝑟</m:t>
                        </m:r>
                      </m:e>
                      <m:sub>
                        <m:r>
                          <a:rPr lang="en-US" sz="1600" i="1"/>
                          <m:t>𝑓</m:t>
                        </m:r>
                      </m:sub>
                    </m:sSub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Tieto dva body stačia na určenie SML, ktorá označuje „primerané“ očakávané výnosnosti CP a portfólií s rôznymi hodnotami </a:t>
                </a:r>
                <a14:m>
                  <m:oMath xmlns:m="http://schemas.openxmlformats.org/officeDocument/2006/math">
                    <m:r>
                      <a:rPr lang="en-US" sz="1600" i="1"/>
                      <m:t>𝛽</m:t>
                    </m:r>
                  </m:oMath>
                </a14:m>
                <a:r>
                  <a:rPr lang="sk-SK" sz="1600" dirty="0" smtClean="0"/>
                  <a:t> </a:t>
                </a:r>
              </a:p>
              <a:p>
                <a:r>
                  <a:rPr lang="sk-SK" sz="1600" dirty="0" smtClean="0"/>
                  <a:t>Ak je daná množina CP, investori dopočítajú očakávané výnosnosti a kovariancie a následne stanovia svoje optimálne portfólio</a:t>
                </a:r>
              </a:p>
              <a:p>
                <a:r>
                  <a:rPr lang="sk-SK" sz="1600" dirty="0" smtClean="0"/>
                  <a:t>Ak sa počet akcií spoločnosti, ktoré sú kolektívne požadované líši od počtu akcií, ktoré sú ponúkané, vznikne tlak na zvýšenie alebo zníženie ich cien</a:t>
                </a:r>
              </a:p>
              <a:p>
                <a:r>
                  <a:rPr lang="sk-SK" sz="1600" dirty="0" smtClean="0"/>
                  <a:t>Pri novej zadanej množine cien investori znovu prehodnotia svoje postoje k rôznym CP</a:t>
                </a:r>
              </a:p>
              <a:p>
                <a:r>
                  <a:rPr lang="sk-SK" sz="1600" dirty="0" smtClean="0"/>
                  <a:t>Proces bude pokračovať tak dlho, pokiaľ sa dopytovaný počet akcií spoločnosti nebude líšiť od počtu akcií, ktoré sú ponúkané</a:t>
                </a:r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105400"/>
              </a:xfrm>
              <a:blipFill rotWithShape="1">
                <a:blip r:embed="rId2"/>
                <a:stretch>
                  <a:fillRect l="-222" t="-358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87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Trhové a jedinečné riziko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1"/>
                <a:ext cx="8229600" cy="3886200"/>
              </a:xfrm>
            </p:spPr>
            <p:txBody>
              <a:bodyPr>
                <a:normAutofit/>
              </a:bodyPr>
              <a:lstStyle/>
              <a:p>
                <a:r>
                  <a:rPr lang="sk-SK" sz="1600" dirty="0" smtClean="0"/>
                  <a:t>Pretože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600" dirty="0" smtClean="0"/>
                  <a:t> koeficienty  </a:t>
                </a:r>
                <a:r>
                  <a:rPr lang="sk-SK" sz="1600" dirty="0" smtClean="0"/>
                  <a:t>alebo kovariancia je podľa CAPM dôležitou mierou rizika CP, je vhodné vyšetriť vzťah medzi týmto faktorom a celkovým rizikom CP</a:t>
                </a:r>
              </a:p>
              <a:p>
                <a:r>
                  <a:rPr lang="sk-SK" sz="1600" dirty="0" smtClean="0"/>
                  <a:t>Tento vzťah má nasledovný tvar: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𝜎</m:t>
                        </m:r>
                      </m:e>
                      <m:sub>
                        <m:r>
                          <a:rPr lang="en-US" sz="1600" i="1"/>
                          <m:t>𝑖</m:t>
                        </m:r>
                      </m:sub>
                    </m:sSub>
                    <m:r>
                      <a:rPr lang="en-US" sz="1600"/>
                      <m:t>=</m:t>
                    </m:r>
                    <m:sSup>
                      <m:sSupPr>
                        <m:ctrlPr>
                          <a:rPr lang="en-US" sz="1600" i="1"/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600" i="1"/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600" i="1"/>
                                </m:ctrlPr>
                              </m:sSubSupPr>
                              <m:e>
                                <m:r>
                                  <a:rPr lang="en-US" sz="1600" i="1"/>
                                  <m:t>𝛽</m:t>
                                </m:r>
                              </m:e>
                              <m:sub>
                                <m:r>
                                  <a:rPr lang="en-US" sz="1600" i="1"/>
                                  <m:t>𝑖</m:t>
                                </m:r>
                              </m:sub>
                              <m:sup>
                                <m:r>
                                  <a:rPr lang="en-US" sz="1600"/>
                                  <m:t>2</m:t>
                                </m:r>
                              </m:sup>
                            </m:sSubSup>
                            <m:r>
                              <a:rPr lang="en-US" sz="1600"/>
                              <m:t>.</m:t>
                            </m:r>
                            <m:sSubSup>
                              <m:sSubSupPr>
                                <m:ctrlPr>
                                  <a:rPr lang="en-US" sz="1600" i="1"/>
                                </m:ctrlPr>
                              </m:sSubSupPr>
                              <m:e>
                                <m:r>
                                  <a:rPr lang="en-US" sz="1600" i="1"/>
                                  <m:t>𝜎</m:t>
                                </m:r>
                              </m:e>
                              <m:sub>
                                <m:r>
                                  <a:rPr lang="en-US" sz="1600" i="1"/>
                                  <m:t>𝑀</m:t>
                                </m:r>
                              </m:sub>
                              <m:sup>
                                <m:r>
                                  <a:rPr lang="en-US" sz="1600"/>
                                  <m:t>2</m:t>
                                </m:r>
                              </m:sup>
                            </m:sSubSup>
                            <m:r>
                              <a:rPr lang="en-US" sz="1600"/>
                              <m:t>+</m:t>
                            </m:r>
                            <m:sSubSup>
                              <m:sSubSupPr>
                                <m:ctrlPr>
                                  <a:rPr lang="en-US" sz="1600" i="1"/>
                                </m:ctrlPr>
                              </m:sSubSupPr>
                              <m:e>
                                <m:r>
                                  <a:rPr lang="en-US" sz="1600" i="1"/>
                                  <m:t>𝜎</m:t>
                                </m:r>
                              </m:e>
                              <m:sub>
                                <m:r>
                                  <a:rPr lang="en-US" sz="1600"/>
                                  <m:t>∈</m:t>
                                </m:r>
                                <m:r>
                                  <a:rPr lang="en-US" sz="1600" i="1"/>
                                  <m:t>𝑖</m:t>
                                </m:r>
                              </m:sub>
                              <m:sup>
                                <m:r>
                                  <a:rPr lang="en-US" sz="1600"/>
                                  <m:t>2</m:t>
                                </m:r>
                              </m:sup>
                            </m:sSubSup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sz="1600" i="1"/>
                            </m:ctrlPr>
                          </m:fPr>
                          <m:num>
                            <m:r>
                              <a:rPr lang="en-US" sz="1600"/>
                              <m:t>1</m:t>
                            </m:r>
                          </m:num>
                          <m:den>
                            <m:r>
                              <a:rPr lang="en-US" sz="1600"/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sk-SK" sz="1600" dirty="0" smtClean="0"/>
              </a:p>
              <a:p>
                <a:endParaRPr lang="sk-SK" sz="1600" dirty="0"/>
              </a:p>
              <a:p>
                <a:r>
                  <a:rPr lang="sk-SK" sz="1600" dirty="0" smtClean="0"/>
                  <a:t>Celkové riziko CP </a:t>
                </a:r>
                <a:r>
                  <a:rPr lang="sk-SK" sz="1600" i="1" dirty="0" smtClean="0"/>
                  <a:t>i</a:t>
                </a:r>
                <a:r>
                  <a:rPr lang="sk-SK" sz="1600" dirty="0" smtClean="0"/>
                  <a:t> merané jeho smerodajnou odchýlkou označenou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𝜎</m:t>
                        </m:r>
                      </m:e>
                      <m:sub>
                        <m:r>
                          <a:rPr lang="en-US" sz="1600" i="1"/>
                          <m:t>𝑖</m:t>
                        </m:r>
                      </m:sub>
                    </m:sSub>
                  </m:oMath>
                </a14:m>
                <a:r>
                  <a:rPr lang="sk-SK" sz="1600" dirty="0" smtClean="0"/>
                  <a:t>, je možné rozložiť na dva komponenty</a:t>
                </a:r>
              </a:p>
              <a:p>
                <a:r>
                  <a:rPr lang="sk-SK" sz="1600" dirty="0" smtClean="0"/>
                  <a:t>Prvý komponent je časť, ktorá sa vzťahuje k pohybu trhového portfólia – je rovná súčinu štvorca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𝛽</m:t>
                    </m:r>
                  </m:oMath>
                </a14:m>
                <a:r>
                  <a:rPr lang="sk-SK" sz="1600" dirty="0" smtClean="0"/>
                  <a:t> </a:t>
                </a:r>
                <a:r>
                  <a:rPr lang="sk-SK" sz="1600" dirty="0" smtClean="0"/>
                  <a:t>daného CP a </a:t>
                </a:r>
                <a:r>
                  <a:rPr lang="sk-SK" sz="1600" dirty="0" smtClean="0"/>
                  <a:t>rozptylu trhového portfólia a často sa nazýva </a:t>
                </a:r>
                <a:r>
                  <a:rPr lang="sk-SK" sz="1600" b="1" dirty="0" smtClean="0"/>
                  <a:t>trhové</a:t>
                </a:r>
                <a:r>
                  <a:rPr lang="sk-SK" sz="1600" dirty="0" smtClean="0"/>
                  <a:t> alebo </a:t>
                </a:r>
                <a:r>
                  <a:rPr lang="sk-SK" sz="1600" b="1" dirty="0" smtClean="0"/>
                  <a:t>systematické riziko</a:t>
                </a:r>
                <a:r>
                  <a:rPr lang="sk-SK" sz="1600" dirty="0" smtClean="0"/>
                  <a:t> CP</a:t>
                </a:r>
              </a:p>
              <a:p>
                <a:r>
                  <a:rPr lang="sk-SK" sz="1600" dirty="0" smtClean="0"/>
                  <a:t>Druhý komponent  je časť, ktorá sa nevzťahuje k pohybu trhového </a:t>
                </a:r>
                <a:r>
                  <a:rPr lang="sk-SK" sz="1600" dirty="0" smtClean="0"/>
                  <a:t>portfólia</a:t>
                </a:r>
                <a:endParaRPr lang="sk-SK" sz="1600" dirty="0" smtClean="0"/>
              </a:p>
              <a:p>
                <a:r>
                  <a:rPr lang="sk-SK" sz="1600" dirty="0" smtClean="0"/>
                  <a:t>Je označovaná ako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>
                            <a:latin typeface="Cambria Math"/>
                          </a:rPr>
                          <m:t>∈</m:t>
                        </m:r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6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sk-SK" sz="1600" dirty="0" smtClean="0"/>
                  <a:t> a často je nazývaná ako </a:t>
                </a:r>
                <a:r>
                  <a:rPr lang="sk-SK" sz="1600" b="1" dirty="0" smtClean="0"/>
                  <a:t>jedinečné </a:t>
                </a:r>
                <a:r>
                  <a:rPr lang="sk-SK" sz="1600" dirty="0" smtClean="0"/>
                  <a:t>alebo </a:t>
                </a:r>
                <a:r>
                  <a:rPr lang="sk-SK" sz="1600" b="1" dirty="0" smtClean="0"/>
                  <a:t>nesystematické riziko </a:t>
                </a:r>
                <a:r>
                  <a:rPr lang="sk-SK" sz="1600" dirty="0" smtClean="0"/>
                  <a:t>CP</a:t>
                </a:r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1"/>
                <a:ext cx="8229600" cy="3886200"/>
              </a:xfrm>
              <a:blipFill rotWithShape="1">
                <a:blip r:embed="rId2"/>
                <a:stretch>
                  <a:fillRect l="-222" t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8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iamka trhu cenných papierov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 - &amp;quot;Podrobnejšia analýza očakávanej výnosnosti&amp;quot;&quot;/&gt;&lt;property id=&quot;20307&quot; value=&quot;258&quot;/&gt;&lt;/object&gt;&lt;object type=&quot;3&quot; unique_id=&quot;10052&quot;&gt;&lt;property id=&quot;20148&quot; value=&quot;5&quot;/&gt;&lt;property id=&quot;20300&quot; value=&quot;Slide 7&quot;/&gt;&lt;property id=&quot;20307&quot; value=&quot;259&quot;/&gt;&lt;/object&gt;&lt;object type=&quot;3&quot; unique_id=&quot;10071&quot;&gt;&lt;property id=&quot;20148&quot; value=&quot;5&quot;/&gt;&lt;property id=&quot;20300&quot; value=&quot;Slide 8&quot;/&gt;&lt;property id=&quot;20307&quot; value=&quot;260&quot;/&gt;&lt;/object&gt;&lt;object type=&quot;3&quot; unique_id=&quot;10100&quot;&gt;&lt;property id=&quot;20148&quot; value=&quot;5&quot;/&gt;&lt;property id=&quot;20300&quot; value=&quot;Slide 9 - &amp;quot;Trhové a jedinečné riziko&amp;quot;&quot;/&gt;&lt;property id=&quot;20307&quot; value=&quot;261&quot;/&gt;&lt;/object&gt;&lt;object type=&quot;3&quot; unique_id=&quot;10101&quot;&gt;&lt;property id=&quot;20148&quot; value=&quot;5&quot;/&gt;&lt;property id=&quot;20300&quot; value=&quot;Slide 10 - &amp;quot;Prečo rozdeľovať riziko na dve časti&amp;quot;&quot;/&gt;&lt;property id=&quot;20307&quot; value=&quot;262&quot;/&gt;&lt;/object&gt;&lt;object type=&quot;3&quot; unique_id=&quot;10120&quot;&gt;&lt;property id=&quot;20148&quot; value=&quot;5&quot;/&gt;&lt;property id=&quot;20300&quot; value=&quot;Slide 4&quot;/&gt;&lt;property id=&quot;20307&quot; value=&quot;263&quot;/&gt;&lt;/object&gt;&lt;object type=&quot;3&quot; unique_id=&quot;10121&quot;&gt;&lt;property id=&quot;20148&quot; value=&quot;5&quot;/&gt;&lt;property id=&quot;20300&quot; value=&quot;Slide 5&quot;/&gt;&lt;property id=&quot;20307&quot; value=&quot;264&quot;/&gt;&lt;/object&gt;&lt;object type=&quot;3&quot; unique_id=&quot;10166&quot;&gt;&lt;property id=&quot;20148&quot; value=&quot;5&quot;/&gt;&lt;property id=&quot;20300&quot; value=&quot;Slide 6 - &amp;quot;Rôzne spôsoby vyjadrenia SML&amp;quot;&quot;/&gt;&lt;property id=&quot;20307&quot; value=&quot;265&quot;/&gt;&lt;/object&gt;&lt;object type=&quot;3&quot; unique_id=&quot;10227&quot;&gt;&lt;property id=&quot;20148&quot; value=&quot;5&quot;/&gt;&lt;property id=&quot;20300&quot; value=&quot;Slide 11 - &amp;quot;Rovnovážne očakávané výnosnosti &amp;quot;&quot;/&gt;&lt;property id=&quot;20307&quot; value=&quot;266&quot;/&gt;&lt;/object&gt;&lt;/object&gt;&lt;/object&gt;&lt;/database&gt;"/>
  <p:tag name="ISPRING_RESOURCE_PATHS_HASH" val="8ce696e9412443ecc57c32ed4796326ae4778a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1568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MathType 6.0 Equation</vt:lpstr>
      <vt:lpstr>Priamka trhu cenných papierov</vt:lpstr>
      <vt:lpstr>PowerPoint Presentation</vt:lpstr>
      <vt:lpstr>Podrobnejšia analýza očakávanej výnosnosti</vt:lpstr>
      <vt:lpstr>PowerPoint Presentation</vt:lpstr>
      <vt:lpstr>PowerPoint Presentation</vt:lpstr>
      <vt:lpstr>Rôzne spôsoby vyjadrenia SML</vt:lpstr>
      <vt:lpstr>PowerPoint Presentation</vt:lpstr>
      <vt:lpstr>PowerPoint Presentation</vt:lpstr>
      <vt:lpstr>Trhové a jedinečné riziko</vt:lpstr>
      <vt:lpstr>Prečo rozdeľovať riziko na dve časti</vt:lpstr>
      <vt:lpstr>Rovnovážne očakávané výnosnosti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Priamka trhu cenných papierov</dc:title>
  <dc:creator>Administrator</dc:creator>
  <cp:lastModifiedBy>Administrator</cp:lastModifiedBy>
  <cp:revision>25</cp:revision>
  <dcterms:created xsi:type="dcterms:W3CDTF">2012-03-19T14:44:58Z</dcterms:created>
  <dcterms:modified xsi:type="dcterms:W3CDTF">2012-03-20T09:59:04Z</dcterms:modified>
</cp:coreProperties>
</file>