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4" r:id="rId7"/>
    <p:sldId id="262" r:id="rId8"/>
    <p:sldId id="263" r:id="rId9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9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6F3C8-939A-4A29-8F7F-6114F252331D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CE1FE-CFFB-4E5A-86BA-62AA1C6AA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323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6F3C8-939A-4A29-8F7F-6114F252331D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CE1FE-CFFB-4E5A-86BA-62AA1C6AA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544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6F3C8-939A-4A29-8F7F-6114F252331D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CE1FE-CFFB-4E5A-86BA-62AA1C6AA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595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6F3C8-939A-4A29-8F7F-6114F252331D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CE1FE-CFFB-4E5A-86BA-62AA1C6AA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162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6F3C8-939A-4A29-8F7F-6114F252331D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CE1FE-CFFB-4E5A-86BA-62AA1C6AA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33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6F3C8-939A-4A29-8F7F-6114F252331D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CE1FE-CFFB-4E5A-86BA-62AA1C6AA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05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6F3C8-939A-4A29-8F7F-6114F252331D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CE1FE-CFFB-4E5A-86BA-62AA1C6AA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548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6F3C8-939A-4A29-8F7F-6114F252331D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CE1FE-CFFB-4E5A-86BA-62AA1C6AA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056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6F3C8-939A-4A29-8F7F-6114F252331D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CE1FE-CFFB-4E5A-86BA-62AA1C6AA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134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6F3C8-939A-4A29-8F7F-6114F252331D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CE1FE-CFFB-4E5A-86BA-62AA1C6AA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09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6F3C8-939A-4A29-8F7F-6114F252331D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4CE1FE-CFFB-4E5A-86BA-62AA1C6AA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67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6F3C8-939A-4A29-8F7F-6114F252331D}" type="datetimeFigureOut">
              <a:rPr lang="en-US" smtClean="0"/>
              <a:t>3/27/2012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CE1FE-CFFB-4E5A-86BA-62AA1C6AAB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044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dirty="0" smtClean="0"/>
              <a:t>Charakteristická priamka</a:t>
            </a:r>
            <a:endParaRPr lang="en-US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295400"/>
                <a:ext cx="8458200" cy="4830763"/>
              </a:xfrm>
            </p:spPr>
            <p:txBody>
              <a:bodyPr>
                <a:normAutofit fontScale="85000" lnSpcReduction="10000"/>
              </a:bodyPr>
              <a:lstStyle/>
              <a:p>
                <a:r>
                  <a:rPr lang="sk-SK" sz="1800" dirty="0" smtClean="0"/>
                  <a:t>Pri rovnováhe bude očakávaná výnosnosť CP </a:t>
                </a:r>
                <a:r>
                  <a:rPr lang="sk-SK" sz="1800" i="1" dirty="0" smtClean="0"/>
                  <a:t>i </a:t>
                </a:r>
                <a:r>
                  <a:rPr lang="sk-SK" sz="1800" dirty="0" smtClean="0"/>
                  <a:t>daná nasledovnou rovnicou: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800" i="1">
                            <a:latin typeface="Cambria Math"/>
                          </a:rPr>
                        </m:ctrlPr>
                      </m:sSubSupPr>
                      <m:e>
                        <m:acc>
                          <m:accPr>
                            <m:chr m:val="̅"/>
                            <m:ctrlPr>
                              <a:rPr lang="en-US" sz="18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800" i="1">
                                <a:latin typeface="Cambria Math"/>
                              </a:rPr>
                              <m:t>𝑟</m:t>
                            </m:r>
                          </m:e>
                        </m:acc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𝑖</m:t>
                        </m:r>
                      </m:sub>
                      <m:sup>
                        <m:r>
                          <a:rPr lang="en-US" sz="1800" i="1">
                            <a:latin typeface="Cambria Math"/>
                          </a:rPr>
                          <m:t>𝑒</m:t>
                        </m:r>
                      </m:sup>
                    </m:sSubSup>
                    <m:r>
                      <a:rPr lang="en-US" sz="180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𝑓</m:t>
                        </m:r>
                      </m:sub>
                    </m:sSub>
                    <m:r>
                      <a:rPr lang="en-US" sz="1800">
                        <a:latin typeface="Cambria Math"/>
                      </a:rPr>
                      <m:t>+(</m:t>
                    </m:r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sz="18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800" i="1">
                                <a:latin typeface="Cambria Math"/>
                              </a:rPr>
                              <m:t>𝑟</m:t>
                            </m:r>
                          </m:e>
                        </m:acc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𝑀</m:t>
                        </m:r>
                      </m:sub>
                    </m:sSub>
                    <m:r>
                      <a:rPr lang="en-US" sz="1800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𝑓</m:t>
                        </m:r>
                      </m:sub>
                    </m:sSub>
                    <m:r>
                      <a:rPr lang="en-US" sz="1800">
                        <a:latin typeface="Cambria Math"/>
                      </a:rPr>
                      <m:t>).</m:t>
                    </m:r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𝛽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sk-SK" sz="1800" dirty="0" smtClean="0"/>
                  <a:t> </a:t>
                </a:r>
              </a:p>
              <a:p>
                <a:r>
                  <a:rPr lang="sk-SK" sz="1800" dirty="0" smtClean="0"/>
                  <a:t>Rovnicu môžeme prepísať nasledovne: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800" i="1">
                            <a:latin typeface="Cambria Math"/>
                          </a:rPr>
                        </m:ctrlPr>
                      </m:sSubSupPr>
                      <m:e>
                        <m:acc>
                          <m:accPr>
                            <m:chr m:val="̅"/>
                            <m:ctrlPr>
                              <a:rPr lang="en-US" sz="18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800" i="1">
                                <a:latin typeface="Cambria Math"/>
                              </a:rPr>
                              <m:t>𝑟</m:t>
                            </m:r>
                          </m:e>
                        </m:acc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𝑖</m:t>
                        </m:r>
                      </m:sub>
                      <m:sup>
                        <m:r>
                          <a:rPr lang="en-US" sz="1800" i="1">
                            <a:latin typeface="Cambria Math"/>
                          </a:rPr>
                          <m:t>𝑒</m:t>
                        </m:r>
                      </m:sup>
                    </m:sSubSup>
                    <m:r>
                      <a:rPr lang="en-US" sz="1800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𝑓</m:t>
                        </m:r>
                      </m:sub>
                    </m:sSub>
                    <m:r>
                      <a:rPr lang="en-US" sz="1800">
                        <a:latin typeface="Cambria Math"/>
                      </a:rPr>
                      <m:t>=(</m:t>
                    </m:r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sz="18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800" i="1">
                                <a:latin typeface="Cambria Math"/>
                              </a:rPr>
                              <m:t>𝑟</m:t>
                            </m:r>
                          </m:e>
                        </m:acc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𝑀</m:t>
                        </m:r>
                      </m:sub>
                    </m:sSub>
                    <m:r>
                      <a:rPr lang="en-US" sz="1800">
                        <a:latin typeface="Cambria Math"/>
                      </a:rPr>
                      <m:t>−</m:t>
                    </m:r>
                    <m:r>
                      <a:rPr lang="en-US" sz="1800" i="1">
                        <a:latin typeface="Cambria Math"/>
                      </a:rPr>
                      <m:t>𝑟𝑓</m:t>
                    </m:r>
                    <m:r>
                      <a:rPr lang="en-US" sz="1800">
                        <a:latin typeface="Cambria Math"/>
                      </a:rPr>
                      <m:t>).</m:t>
                    </m:r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𝛽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sk-SK" sz="1800" dirty="0" smtClean="0"/>
              </a:p>
              <a:p>
                <a:r>
                  <a:rPr lang="sk-SK" sz="1800" dirty="0" smtClean="0"/>
                  <a:t>A získame informácie o tom, že rovnovážna očakávaná výnosnosť cenného papiera je rovná súčinu nadmernej výnosnosti trhového portfólia a koeficientu beta CP</a:t>
                </a:r>
              </a:p>
              <a:p>
                <a:r>
                  <a:rPr lang="sk-SK" sz="1800" dirty="0" smtClean="0"/>
                  <a:t>Predchádzajúca rovnica nie je modelom toho aká bude skutočná nadmerná výnosnosť CP </a:t>
                </a:r>
              </a:p>
              <a:p>
                <a:r>
                  <a:rPr lang="sk-SK" sz="1800" dirty="0" smtClean="0"/>
                  <a:t>Pre tento účel použijeme proces generujúci výnosnosť – </a:t>
                </a:r>
                <a:r>
                  <a:rPr lang="sk-SK" sz="1800" b="1" dirty="0" smtClean="0"/>
                  <a:t>charakteristická priamka </a:t>
                </a:r>
                <a:r>
                  <a:rPr lang="sk-SK" sz="1800" dirty="0" smtClean="0"/>
                  <a:t>je typom procesu ktorý generuje výnosnosť a je založená na rovnici: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00" i="1">
                              <a:latin typeface="Cambria Math"/>
                            </a:rPr>
                          </m:ctrlPr>
                        </m:sSubSupPr>
                        <m:e>
                          <m:acc>
                            <m:accPr>
                              <m:chr m:val="̅"/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1800" i="1"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en-US" sz="1800" i="1">
                              <a:latin typeface="Cambria Math"/>
                            </a:rPr>
                            <m:t>𝑖</m:t>
                          </m:r>
                        </m:sub>
                        <m:sup>
                          <m:r>
                            <a:rPr lang="en-US" sz="1800" i="1">
                              <a:latin typeface="Cambria Math"/>
                            </a:rPr>
                            <m:t>𝑒</m:t>
                          </m:r>
                        </m:sup>
                      </m:sSubSup>
                      <m:r>
                        <a:rPr lang="en-US" sz="180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1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800" i="1">
                              <a:latin typeface="Cambria Math"/>
                            </a:rPr>
                            <m:t>𝑓</m:t>
                          </m:r>
                        </m:sub>
                      </m:sSub>
                      <m:r>
                        <a:rPr lang="en-US" sz="1800">
                          <a:latin typeface="Cambria Math"/>
                        </a:rPr>
                        <m:t>=(</m:t>
                      </m:r>
                      <m:sSub>
                        <m:sSubPr>
                          <m:ctrlPr>
                            <a:rPr lang="en-US" sz="1800" i="1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1800" i="1"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en-US" sz="1800" i="1">
                              <a:latin typeface="Cambria Math"/>
                            </a:rPr>
                            <m:t>𝑀</m:t>
                          </m:r>
                        </m:sub>
                      </m:sSub>
                      <m:r>
                        <a:rPr lang="en-US" sz="1800">
                          <a:latin typeface="Cambria Math"/>
                        </a:rPr>
                        <m:t>−</m:t>
                      </m:r>
                      <m:r>
                        <a:rPr lang="en-US" sz="1800" i="1">
                          <a:latin typeface="Cambria Math"/>
                        </a:rPr>
                        <m:t>𝑟𝑓</m:t>
                      </m:r>
                      <m:r>
                        <a:rPr lang="en-US" sz="1800">
                          <a:latin typeface="Cambria Math"/>
                        </a:rPr>
                        <m:t>).</m:t>
                      </m:r>
                      <m:sSub>
                        <m:sSubPr>
                          <m:ctrlPr>
                            <a:rPr lang="en-US" sz="1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/>
                            </a:rPr>
                            <m:t>𝛽</m:t>
                          </m:r>
                        </m:e>
                        <m:sub>
                          <m:r>
                            <a:rPr lang="en-US" sz="1800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180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1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>
                              <a:latin typeface="Cambria Math"/>
                            </a:rPr>
                            <m:t>∈</m:t>
                          </m:r>
                        </m:e>
                        <m:sub>
                          <m:r>
                            <a:rPr lang="en-US" sz="1800" i="1">
                              <a:latin typeface="Cambria Math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sk-SK" sz="1800" dirty="0" smtClean="0"/>
              </a:p>
              <a:p>
                <a:r>
                  <a:rPr lang="sk-SK" sz="1800" dirty="0" smtClean="0"/>
                  <a:t>Kde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800" i="1">
                            <a:latin typeface="Cambria Math"/>
                          </a:rPr>
                        </m:ctrlPr>
                      </m:sSubSupPr>
                      <m:e>
                        <m:acc>
                          <m:accPr>
                            <m:chr m:val="̅"/>
                            <m:ctrlPr>
                              <a:rPr lang="en-US" sz="18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800" i="1">
                                <a:latin typeface="Cambria Math"/>
                              </a:rPr>
                              <m:t>𝑟</m:t>
                            </m:r>
                          </m:e>
                        </m:acc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𝑖</m:t>
                        </m:r>
                      </m:sub>
                      <m:sup/>
                    </m:sSubSup>
                  </m:oMath>
                </a14:m>
                <a:r>
                  <a:rPr lang="sk-SK" sz="1800" dirty="0" smtClean="0"/>
                  <a:t> je skutočná výnosnosť CP </a:t>
                </a:r>
                <a:r>
                  <a:rPr lang="sk-SK" sz="1800" i="1" dirty="0" smtClean="0"/>
                  <a:t>i</a:t>
                </a:r>
                <a:r>
                  <a:rPr lang="sk-SK" sz="1800" dirty="0" smtClean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sk-SK" sz="1800" dirty="0" smtClean="0"/>
                  <a:t> </a:t>
                </a:r>
                <a:r>
                  <a:rPr lang="sk-SK" sz="1800" dirty="0" smtClean="0"/>
                  <a:t>bezriziková sadzba,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sz="18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800" i="1">
                                <a:latin typeface="Cambria Math"/>
                              </a:rPr>
                              <m:t>𝑟</m:t>
                            </m:r>
                          </m:e>
                        </m:acc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𝑀</m:t>
                        </m:r>
                      </m:sub>
                    </m:sSub>
                  </m:oMath>
                </a14:m>
                <a:r>
                  <a:rPr lang="sk-SK" sz="1800" dirty="0" smtClean="0"/>
                  <a:t> skutočná výnosnosť trhového portfólia,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𝛽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sk-SK" sz="1800" dirty="0" smtClean="0"/>
                  <a:t> je beta CP a posledný člen je známy ako náhodná </a:t>
                </a:r>
                <a:r>
                  <a:rPr lang="sk-SK" sz="1800" smtClean="0"/>
                  <a:t>chyba </a:t>
                </a:r>
                <a:r>
                  <a:rPr lang="sk-SK" sz="1800" smtClean="0"/>
                  <a:t>CP</a:t>
                </a:r>
                <a:endParaRPr lang="sk-SK" sz="1800" dirty="0" smtClean="0"/>
              </a:p>
              <a:p>
                <a:r>
                  <a:rPr lang="sk-SK" sz="1800" dirty="0" smtClean="0"/>
                  <a:t>Náhodná chyba CP je náhodná veličina s nulovou očakávanou hodnotou a smerodajnou odchýlkou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/>
                        </m:ctrlPr>
                      </m:sSubPr>
                      <m:e>
                        <m:r>
                          <a:rPr lang="en-US" sz="1600" i="1"/>
                          <m:t>𝜎</m:t>
                        </m:r>
                      </m:e>
                      <m:sub>
                        <m:r>
                          <a:rPr lang="en-US" sz="1600" i="1"/>
                          <m:t>𝑒𝑖</m:t>
                        </m:r>
                      </m:sub>
                    </m:sSub>
                  </m:oMath>
                </a14:m>
                <a:endParaRPr lang="sk-SK" sz="1800" dirty="0" smtClean="0"/>
              </a:p>
              <a:p>
                <a:r>
                  <a:rPr lang="sk-SK" sz="1800" dirty="0" smtClean="0"/>
                  <a:t>Smernica charakteristickej priamky sa rovná beta CP, preto pomocou beta meriame citlivosť výnosnosti cenného papiera na výnosnosti trhového portfólia</a:t>
                </a:r>
              </a:p>
              <a:p>
                <a:r>
                  <a:rPr lang="sk-SK" sz="1800" dirty="0" smtClean="0"/>
                  <a:t>Pozitívna hodnota beta znamená, že čím vyššia výnosnosť trhového portfólia tým bude vyššia výnosnosť CP</a:t>
                </a:r>
              </a:p>
              <a:p>
                <a:r>
                  <a:rPr lang="sk-SK" sz="1800" dirty="0" smtClean="0"/>
                  <a:t>Beta CP </a:t>
                </a:r>
                <a:r>
                  <a:rPr lang="en-US" sz="1800" dirty="0" smtClean="0"/>
                  <a:t>&gt;</a:t>
                </a:r>
                <a:r>
                  <a:rPr lang="sk-SK" sz="1800" dirty="0" smtClean="0"/>
                  <a:t> 1 ide o agresívny CP, výnosnosť CP citlivejšie reaguje na zmenu výnosnosti trhového portfólia</a:t>
                </a:r>
              </a:p>
              <a:p>
                <a:r>
                  <a:rPr lang="sk-SK" sz="1800" dirty="0" smtClean="0"/>
                  <a:t>Beta CP </a:t>
                </a:r>
                <a:r>
                  <a:rPr lang="en-US" sz="1800" dirty="0" smtClean="0"/>
                  <a:t>&lt; </a:t>
                </a:r>
                <a:r>
                  <a:rPr lang="sk-SK" sz="1800" dirty="0" smtClean="0"/>
                  <a:t>1 ide o defenzívny CP, výnosnosť CP menej citlivejšie reaguje  na zmenu výnosnosti trhového portfólia 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295400"/>
                <a:ext cx="8458200" cy="4830763"/>
              </a:xfrm>
              <a:blipFill rotWithShape="1">
                <a:blip r:embed="rId2"/>
                <a:stretch>
                  <a:fillRect l="-144" t="-505" r="-5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5229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z="3200" dirty="0" smtClean="0"/>
              <a:t>Diverzifikácia</a:t>
            </a:r>
            <a:r>
              <a:rPr lang="sk-SK" dirty="0" smtClean="0"/>
              <a:t>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sk-SK" sz="2000" dirty="0" smtClean="0"/>
                  <a:t>Celkové riziko ľubovoľného CP merané smerodajnou odchýlkou sa skladá z dvoch častí</a:t>
                </a:r>
                <a:r>
                  <a:rPr lang="sk-SK" sz="2000" dirty="0" smtClean="0"/>
                  <a:t>:</a:t>
                </a:r>
                <a:endParaRPr lang="en-US" sz="20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i="1">
                              <a:latin typeface="Cambria Math"/>
                            </a:rPr>
                            <m:t>𝜎</m:t>
                          </m:r>
                        </m:e>
                        <m:sub>
                          <m:r>
                            <a:rPr lang="en-US" sz="2000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200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2000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en-US" sz="200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sz="2000">
                                  <a:latin typeface="Cambria Math"/>
                                </a:rPr>
                                <m:t>.</m:t>
                              </m:r>
                              <m:sSubSup>
                                <m:sSubSup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sz="2000" i="1">
                                      <a:latin typeface="Cambria Math"/>
                                    </a:rPr>
                                    <m:t>𝑀</m:t>
                                  </m:r>
                                </m:sub>
                                <m:sup>
                                  <m:r>
                                    <a:rPr lang="en-US" sz="200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sz="2000">
                                  <a:latin typeface="Cambria Math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2000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i="1">
                                      <a:latin typeface="Cambria Math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sz="2000">
                                      <a:latin typeface="Cambria Math"/>
                                    </a:rPr>
                                    <m:t>∈</m:t>
                                  </m:r>
                                  <m:r>
                                    <a:rPr lang="en-US" sz="2000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  <m:sup>
                                  <m:r>
                                    <a:rPr lang="en-US" sz="200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d>
                        </m:e>
                        <m:sup>
                          <m:f>
                            <m:fPr>
                              <m:type m:val="lin"/>
                              <m:ctrlPr>
                                <a:rPr lang="en-US" sz="20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2000" dirty="0" smtClean="0"/>
              </a:p>
              <a:p>
                <a:pPr marL="0" indent="0">
                  <a:buNone/>
                </a:pPr>
                <a:endParaRPr lang="sk-SK" sz="2000" dirty="0" smtClean="0"/>
              </a:p>
              <a:p>
                <a:pPr lvl="1"/>
                <a:r>
                  <a:rPr lang="sk-SK" sz="2000" dirty="0" smtClean="0"/>
                  <a:t>Trhové – systematické – riziko -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/>
                          </a:rPr>
                          <m:t>𝛽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𝑖</m:t>
                        </m:r>
                      </m:sub>
                      <m:sup>
                        <m:r>
                          <a:rPr lang="en-US" sz="2000">
                            <a:latin typeface="Cambria Math"/>
                          </a:rPr>
                          <m:t>2</m:t>
                        </m:r>
                      </m:sup>
                    </m:sSubSup>
                    <m:r>
                      <a:rPr lang="en-US" sz="2000">
                        <a:latin typeface="Cambria Math"/>
                      </a:rPr>
                      <m:t>.</m:t>
                    </m:r>
                    <m:sSubSup>
                      <m:sSubSupPr>
                        <m:ctrlPr>
                          <a:rPr lang="en-US" sz="2000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𝑀</m:t>
                        </m:r>
                      </m:sub>
                      <m:sup>
                        <m:r>
                          <a:rPr lang="en-US" sz="2000">
                            <a:latin typeface="Cambria Math"/>
                          </a:rPr>
                          <m:t>2</m:t>
                        </m:r>
                      </m:sup>
                    </m:sSubSup>
                  </m:oMath>
                </a14:m>
                <a:endParaRPr lang="sk-SK" sz="2000" dirty="0" smtClean="0"/>
              </a:p>
              <a:p>
                <a:pPr lvl="1"/>
                <a:r>
                  <a:rPr lang="sk-SK" sz="2000" dirty="0" smtClean="0"/>
                  <a:t>Jedinečné – nesystematické – riziko  -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sz="2000">
                            <a:latin typeface="Cambria Math"/>
                          </a:rPr>
                          <m:t>∈</m:t>
                        </m:r>
                        <m:r>
                          <a:rPr lang="en-US" sz="2000" i="1">
                            <a:latin typeface="Cambria Math"/>
                          </a:rPr>
                          <m:t>𝑖</m:t>
                        </m:r>
                      </m:sub>
                      <m:sup>
                        <m:r>
                          <a:rPr lang="en-US" sz="2000">
                            <a:latin typeface="Cambria Math"/>
                          </a:rPr>
                          <m:t>2</m:t>
                        </m:r>
                      </m:sup>
                    </m:sSubSup>
                  </m:oMath>
                </a14:m>
                <a:endParaRPr lang="sk-SK" sz="2000" dirty="0" smtClean="0"/>
              </a:p>
              <a:p>
                <a:r>
                  <a:rPr lang="sk-SK" sz="2000" dirty="0" smtClean="0"/>
                  <a:t>Charakteristická priamka je vhodnou interpretáciou člena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000" i="1" smtClean="0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2000" i="1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sz="2000">
                            <a:latin typeface="Cambria Math"/>
                          </a:rPr>
                          <m:t>∈</m:t>
                        </m:r>
                        <m:r>
                          <a:rPr lang="en-US" sz="2000" i="1">
                            <a:latin typeface="Cambria Math"/>
                          </a:rPr>
                          <m:t>𝑖</m:t>
                        </m:r>
                      </m:sub>
                      <m:sup>
                        <m:r>
                          <a:rPr lang="en-US" sz="2000">
                            <a:latin typeface="Cambria Math"/>
                          </a:rPr>
                          <m:t>2</m:t>
                        </m:r>
                      </m:sup>
                    </m:sSubSup>
                  </m:oMath>
                </a14:m>
                <a:r>
                  <a:rPr lang="sk-SK" sz="2000" dirty="0" smtClean="0"/>
                  <a:t>, tento člen je </a:t>
                </a:r>
                <a:r>
                  <a:rPr lang="sk-SK" sz="2000" dirty="0" smtClean="0"/>
                  <a:t>rozptyl </a:t>
                </a:r>
                <a:r>
                  <a:rPr lang="sk-SK" sz="2000" dirty="0" smtClean="0"/>
                  <a:t>náhodnej chyby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000">
                            <a:latin typeface="Cambria Math"/>
                          </a:rPr>
                          <m:t>∈</m:t>
                        </m:r>
                      </m:e>
                      <m:sub>
                        <m:r>
                          <a:rPr lang="en-US" sz="2000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sk-SK" sz="2000" dirty="0"/>
              </a:p>
              <a:p>
                <a:pPr marL="457200" lvl="1" indent="0">
                  <a:buNone/>
                </a:pPr>
                <a:endParaRPr lang="en-US" sz="20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593" t="-674" r="-12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528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/>
          </a:bodyPr>
          <a:lstStyle/>
          <a:p>
            <a:r>
              <a:rPr lang="sk-SK" sz="3200" dirty="0" smtClean="0"/>
              <a:t>Celkové riziko portfólia</a:t>
            </a:r>
            <a:endParaRPr lang="en-US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990600"/>
                <a:ext cx="8458200" cy="5562600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sk-SK" sz="1800" dirty="0" smtClean="0"/>
                  <a:t>Skutočnú nadmernú výnosnosť portfólia môžeme zapísať nasledovne: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800" i="1"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en-US" sz="180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1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800" i="1">
                              <a:latin typeface="Cambria Math"/>
                            </a:rPr>
                            <m:t>𝑓</m:t>
                          </m:r>
                        </m:sub>
                      </m:sSub>
                      <m:r>
                        <a:rPr lang="en-US" sz="180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800" i="1">
                              <a:latin typeface="Cambria Math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limLoc m:val="undOvr"/>
                              <m:grow m:val="on"/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a:rPr lang="en-US" sz="1800" i="1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sz="1800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1800" i="1">
                                  <a:latin typeface="Cambria Math"/>
                                </a:rPr>
                                <m:t>𝑁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sz="1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1800">
                                  <a:latin typeface="Cambria Math"/>
                                </a:rPr>
                                <m:t>.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e>
                      </m:d>
                      <m:r>
                        <a:rPr lang="en-US" sz="1800">
                          <a:latin typeface="Cambria Math"/>
                        </a:rPr>
                        <m:t>−</m:t>
                      </m:r>
                      <m:r>
                        <a:rPr lang="en-US" sz="1800" i="1">
                          <a:latin typeface="Cambria Math"/>
                        </a:rPr>
                        <m:t>𝑟𝑓</m:t>
                      </m:r>
                      <m:r>
                        <a:rPr lang="en-US" sz="180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en-US" sz="1800" i="1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sz="1800" i="1">
                              <a:latin typeface="Cambria Math"/>
                            </a:rPr>
                            <m:t>𝑖</m:t>
                          </m:r>
                          <m:r>
                            <a:rPr lang="en-US" sz="180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800" i="1">
                              <a:latin typeface="Cambria Math"/>
                            </a:rPr>
                            <m:t>𝑁</m:t>
                          </m:r>
                        </m:sup>
                        <m:e>
                          <m:sSub>
                            <m:sSub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1800">
                              <a:latin typeface="Cambria Math"/>
                            </a:rPr>
                            <m:t>.</m:t>
                          </m:r>
                          <m:d>
                            <m:d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1800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/>
                                    </a:rPr>
                                    <m:t>𝑓</m:t>
                                  </m:r>
                                </m:sub>
                              </m:sSub>
                            </m:e>
                          </m:d>
                        </m:e>
                      </m:nary>
                    </m:oMath>
                  </m:oMathPara>
                </a14:m>
                <a:endParaRPr lang="sk-SK" sz="1800" dirty="0" smtClean="0"/>
              </a:p>
              <a:p>
                <a:r>
                  <a:rPr lang="sk-SK" sz="1800" dirty="0" smtClean="0"/>
                  <a:t>Dosadením pravej strany rovnice za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1800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𝑓</m:t>
                        </m:r>
                      </m:sub>
                    </m:sSub>
                  </m:oMath>
                </a14:m>
                <a:r>
                  <a:rPr lang="sk-SK" sz="1800" dirty="0" smtClean="0"/>
                  <a:t> dostaneme charakteristickú priamku portfólia: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800" i="1"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en-US" sz="180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1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800" i="1">
                              <a:latin typeface="Cambria Math"/>
                            </a:rPr>
                            <m:t>𝑓</m:t>
                          </m:r>
                        </m:sub>
                      </m:sSub>
                      <m:r>
                        <a:rPr lang="en-US" sz="180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1800" i="1">
                              <a:latin typeface="Cambria Math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limLoc m:val="undOvr"/>
                              <m:grow m:val="on"/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a:rPr lang="en-US" sz="1800" i="1">
                                  <a:latin typeface="Cambria Math"/>
                                </a:rPr>
                                <m:t>𝑖</m:t>
                              </m:r>
                              <m:r>
                                <a:rPr lang="en-US" sz="1800">
                                  <a:latin typeface="Cambria Math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US" sz="1800" i="1">
                                  <a:latin typeface="Cambria Math"/>
                                </a:rPr>
                                <m:t>𝑁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sz="1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sz="1800">
                                  <a:latin typeface="Cambria Math"/>
                                </a:rPr>
                                <m:t>.</m:t>
                              </m:r>
                              <m:sSub>
                                <m:sSubPr>
                                  <m:ctrlPr>
                                    <a:rPr lang="en-US" sz="18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nary>
                        </m:e>
                      </m:d>
                      <m:r>
                        <a:rPr lang="en-US" sz="1800">
                          <a:latin typeface="Cambria Math"/>
                        </a:rPr>
                        <m:t>−</m:t>
                      </m:r>
                      <m:r>
                        <a:rPr lang="en-US" sz="1800" i="1">
                          <a:latin typeface="Cambria Math"/>
                        </a:rPr>
                        <m:t>𝑟𝑓</m:t>
                      </m:r>
                      <m:r>
                        <a:rPr lang="en-US" sz="180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grow m:val="on"/>
                          <m:ctrlPr>
                            <a:rPr lang="en-US" sz="1800" i="1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sz="1800" i="1">
                              <a:latin typeface="Cambria Math"/>
                            </a:rPr>
                            <m:t>𝑖</m:t>
                          </m:r>
                          <m:r>
                            <a:rPr lang="en-US" sz="180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US" sz="1800" i="1">
                              <a:latin typeface="Cambria Math"/>
                            </a:rPr>
                            <m:t>𝑁</m:t>
                          </m:r>
                        </m:sup>
                        <m:e>
                          <m:sSub>
                            <m:sSubPr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1800">
                              <a:latin typeface="Cambria Math"/>
                            </a:rPr>
                            <m:t>.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dPr>
                            <m:e>
                              <m:d>
                                <m:dPr>
                                  <m:endChr m:val=""/>
                                  <m:ctrlPr>
                                    <a:rPr lang="en-US" sz="18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18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̅"/>
                                          <m:ctrlPr>
                                            <a:rPr lang="en-US" sz="1800" i="1">
                                              <a:latin typeface="Cambria Math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1800" i="1">
                                              <a:latin typeface="Cambria Math"/>
                                            </a:rPr>
                                            <m:t>𝑟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US" sz="1800" i="1">
                                          <a:latin typeface="Cambria Math"/>
                                        </a:rPr>
                                        <m:t>𝑀</m:t>
                                      </m:r>
                                    </m:sub>
                                  </m:sSub>
                                  <m:r>
                                    <a:rPr lang="en-US" sz="180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sz="1800" i="1">
                                      <a:latin typeface="Cambria Math"/>
                                    </a:rPr>
                                    <m:t>𝑟𝑓</m:t>
                                  </m:r>
                                  <m:r>
                                    <a:rPr lang="en-US" sz="1800">
                                      <a:latin typeface="Cambria Math"/>
                                    </a:rPr>
                                    <m:t>).</m:t>
                                  </m:r>
                                  <m:sSub>
                                    <m:sSubPr>
                                      <m:ctrlPr>
                                        <a:rPr lang="en-US" sz="18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i="1">
                                          <a:latin typeface="Cambria Math"/>
                                        </a:rPr>
                                        <m:t>𝛽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r>
                                    <a:rPr lang="en-US" sz="1800">
                                      <a:latin typeface="Cambria Math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US" sz="1800" i="1"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>
                                          <a:latin typeface="Cambria Math"/>
                                        </a:rPr>
                                        <m:t>∈</m:t>
                                      </m:r>
                                    </m:e>
                                    <m:sub>
                                      <m:r>
                                        <a:rPr lang="en-US" sz="1800" i="1">
                                          <a:latin typeface="Cambria Math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e>
                      </m:nary>
                      <m:r>
                        <a:rPr lang="en-US" sz="1800">
                          <a:latin typeface="Cambria Math"/>
                        </a:rPr>
                        <m:t>=(</m:t>
                      </m:r>
                      <m:sSub>
                        <m:sSubPr>
                          <m:ctrlPr>
                            <a:rPr lang="en-US" sz="1800" i="1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sz="1800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1800" i="1"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en-US" sz="1800" i="1">
                              <a:latin typeface="Cambria Math"/>
                            </a:rPr>
                            <m:t>𝑀</m:t>
                          </m:r>
                        </m:sub>
                      </m:sSub>
                      <m:r>
                        <a:rPr lang="en-US" sz="1800">
                          <a:latin typeface="Cambria Math"/>
                        </a:rPr>
                        <m:t>−</m:t>
                      </m:r>
                      <m:r>
                        <a:rPr lang="en-US" sz="1800" i="1">
                          <a:latin typeface="Cambria Math"/>
                        </a:rPr>
                        <m:t>𝑟𝑓</m:t>
                      </m:r>
                      <m:r>
                        <a:rPr lang="en-US" sz="1800">
                          <a:latin typeface="Cambria Math"/>
                        </a:rPr>
                        <m:t>).</m:t>
                      </m:r>
                      <m:sSub>
                        <m:sSubPr>
                          <m:ctrlPr>
                            <a:rPr lang="en-US" sz="18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1" i="1">
                              <a:latin typeface="Cambria Math"/>
                            </a:rPr>
                            <m:t>𝜷</m:t>
                          </m:r>
                        </m:e>
                        <m:sub>
                          <m:r>
                            <a:rPr lang="en-US" sz="1800" b="1" i="1">
                              <a:latin typeface="Cambria Math"/>
                            </a:rPr>
                            <m:t>𝒑</m:t>
                          </m:r>
                        </m:sub>
                      </m:sSub>
                      <m:r>
                        <a:rPr lang="en-US" sz="180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1800" b="1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1" i="0">
                              <a:latin typeface="Cambria Math"/>
                            </a:rPr>
                            <m:t>∈</m:t>
                          </m:r>
                        </m:e>
                        <m:sub>
                          <m:r>
                            <a:rPr lang="en-US" sz="1800" b="1" i="1">
                              <a:latin typeface="Cambria Math"/>
                            </a:rPr>
                            <m:t>𝒑</m:t>
                          </m:r>
                        </m:sub>
                      </m:sSub>
                    </m:oMath>
                  </m:oMathPara>
                </a14:m>
                <a:endParaRPr lang="en-US" sz="1800" b="1" dirty="0" smtClean="0"/>
              </a:p>
              <a:p>
                <a:pPr marL="0" indent="0">
                  <a:buNone/>
                </a:pPr>
                <a:endParaRPr lang="sk-SK" sz="1800" b="1" dirty="0" smtClean="0"/>
              </a:p>
              <a:p>
                <a:r>
                  <a:rPr lang="sk-SK" sz="1800" dirty="0" smtClean="0"/>
                  <a:t>Kde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𝛽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𝑝</m:t>
                        </m:r>
                      </m:sub>
                    </m:sSub>
                    <m:r>
                      <a:rPr lang="en-US" sz="180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limLoc m:val="undOvr"/>
                        <m:grow m:val="on"/>
                        <m:ctrlPr>
                          <a:rPr lang="en-US" sz="1800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1800" i="1">
                            <a:latin typeface="Cambria Math"/>
                          </a:rPr>
                          <m:t>𝑖</m:t>
                        </m:r>
                        <m:r>
                          <a:rPr lang="en-US" sz="180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sz="1800" i="1">
                            <a:latin typeface="Cambria Math"/>
                          </a:rPr>
                          <m:t>𝑁</m:t>
                        </m:r>
                      </m:sup>
                      <m:e>
                        <m:sSub>
                          <m:sSubPr>
                            <m:ctrlPr>
                              <a:rPr lang="en-US" sz="1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800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lang="en-US" sz="1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latin typeface="Cambria Math"/>
                              </a:rPr>
                              <m:t>𝛽</m:t>
                            </m:r>
                          </m:e>
                          <m:sub>
                            <m:r>
                              <a:rPr lang="en-US" sz="1800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sk-SK" sz="1800" dirty="0" smtClean="0"/>
                  <a:t> 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>
                            <a:latin typeface="Cambria Math"/>
                          </a:rPr>
                          <m:t>∈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𝑝</m:t>
                        </m:r>
                      </m:sub>
                    </m:sSub>
                    <m:r>
                      <a:rPr lang="en-US" sz="180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limLoc m:val="undOvr"/>
                        <m:grow m:val="on"/>
                        <m:ctrlPr>
                          <a:rPr lang="en-US" sz="1800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1800" i="1">
                            <a:latin typeface="Cambria Math"/>
                          </a:rPr>
                          <m:t>𝑖</m:t>
                        </m:r>
                        <m:r>
                          <a:rPr lang="en-US" sz="180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sz="1800" i="1">
                            <a:latin typeface="Cambria Math"/>
                          </a:rPr>
                          <m:t>𝑁</m:t>
                        </m:r>
                      </m:sup>
                      <m:e>
                        <m:sSub>
                          <m:sSubPr>
                            <m:ctrlPr>
                              <a:rPr lang="en-US" sz="1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800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sSub>
                          <m:sSubPr>
                            <m:ctrlPr>
                              <a:rPr lang="en-US" sz="18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>
                                <a:latin typeface="Cambria Math"/>
                              </a:rPr>
                              <m:t>∈</m:t>
                            </m:r>
                          </m:e>
                          <m:sub>
                            <m:r>
                              <a:rPr lang="en-US" sz="1800" i="1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endParaRPr lang="sk-SK" sz="1800" dirty="0" smtClean="0"/>
              </a:p>
              <a:p>
                <a:endParaRPr lang="en-US" sz="1800" dirty="0" smtClean="0"/>
              </a:p>
              <a:p>
                <a:r>
                  <a:rPr lang="sk-SK" sz="1800" dirty="0" smtClean="0"/>
                  <a:t>Beta </a:t>
                </a:r>
                <a:r>
                  <a:rPr lang="sk-SK" sz="1800" dirty="0" smtClean="0"/>
                  <a:t>portfólia je váženým priemerom beta jednotlivých CP beta </a:t>
                </a:r>
                <a:r>
                  <a:rPr lang="sk-SK" sz="1800" i="1" dirty="0" smtClean="0"/>
                  <a:t>i</a:t>
                </a:r>
                <a:r>
                  <a:rPr lang="sk-SK" sz="1800" dirty="0" smtClean="0"/>
                  <a:t> s využitím relatívnych proporcií v portfóliu ako váh</a:t>
                </a:r>
              </a:p>
              <a:p>
                <a:r>
                  <a:rPr lang="sk-SK" sz="1800" dirty="0" smtClean="0"/>
                  <a:t>Podobne je náhodná chyba portfólia váženým priemerom náhodných chýb CP opäť s využitím relatívnych proporcií v portfóliu ako váh</a:t>
                </a:r>
              </a:p>
              <a:p>
                <a:r>
                  <a:rPr lang="sk-SK" sz="1800" dirty="0" smtClean="0"/>
                  <a:t>Charakteristická </a:t>
                </a:r>
                <a:r>
                  <a:rPr lang="sk-SK" sz="1800" dirty="0" smtClean="0"/>
                  <a:t>priamka portfólia je </a:t>
                </a:r>
                <a:r>
                  <a:rPr lang="sk-SK" sz="1800" dirty="0" smtClean="0"/>
                  <a:t>teda priamym rozšírením charakteristickej priamky jednotlivých CP</a:t>
                </a:r>
              </a:p>
              <a:p>
                <a:r>
                  <a:rPr lang="sk-SK" sz="1800" dirty="0" smtClean="0"/>
                  <a:t>Celkové riziko portfólia merané smerodajnou odchýlkou výnosnosti portfólia bude počítané pomocou nasledovného vzťahu: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𝜎</m:t>
                          </m:r>
                        </m:e>
                        <m:sub>
                          <m:r>
                            <a:rPr lang="sk-SK" sz="1600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en-US" sz="160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600" i="1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1600" i="1">
                                  <a:latin typeface="Cambria Math"/>
                                </a:rPr>
                              </m:ctrlPr>
                            </m:dPr>
                            <m:e>
                              <m:sSubSup>
                                <m:sSubSupPr>
                                  <m:ctrlPr>
                                    <a:rPr lang="en-US" sz="1600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600" i="1">
                                      <a:latin typeface="Cambria Math"/>
                                    </a:rPr>
                                    <m:t>𝛽</m:t>
                                  </m:r>
                                </m:e>
                                <m:sub>
                                  <m:r>
                                    <a:rPr lang="sk-SK" sz="1600" b="0" i="1" smtClean="0">
                                      <a:latin typeface="Cambria Math"/>
                                    </a:rPr>
                                    <m:t>𝑝</m:t>
                                  </m:r>
                                </m:sub>
                                <m:sup>
                                  <m:r>
                                    <a:rPr lang="en-US" sz="160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sz="1600">
                                  <a:latin typeface="Cambria Math"/>
                                </a:rPr>
                                <m:t>.</m:t>
                              </m:r>
                              <m:sSubSup>
                                <m:sSubSupPr>
                                  <m:ctrlPr>
                                    <a:rPr lang="en-US" sz="1600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600" i="1">
                                      <a:latin typeface="Cambria Math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/>
                                    </a:rPr>
                                    <m:t>𝑀</m:t>
                                  </m:r>
                                </m:sub>
                                <m:sup>
                                  <m:r>
                                    <a:rPr lang="en-US" sz="160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  <m:r>
                                <a:rPr lang="en-US" sz="1600">
                                  <a:latin typeface="Cambria Math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1600" i="1"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600" i="1">
                                      <a:latin typeface="Cambria Math"/>
                                    </a:rPr>
                                    <m:t>𝜎</m:t>
                                  </m:r>
                                </m:e>
                                <m:sub>
                                  <m:r>
                                    <a:rPr lang="en-US" sz="1600">
                                      <a:latin typeface="Cambria Math"/>
                                    </a:rPr>
                                    <m:t>∈</m:t>
                                  </m:r>
                                  <m:r>
                                    <a:rPr lang="sk-SK" sz="1600" b="0" i="1" smtClean="0">
                                      <a:latin typeface="Cambria Math"/>
                                    </a:rPr>
                                    <m:t>𝑝</m:t>
                                  </m:r>
                                </m:sub>
                                <m:sup>
                                  <m:r>
                                    <a:rPr lang="en-US" sz="160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bSup>
                            </m:e>
                          </m:d>
                        </m:e>
                        <m:sup>
                          <m:f>
                            <m:fPr>
                              <m:type m:val="lin"/>
                              <m:ctrlPr>
                                <a:rPr lang="en-US" sz="1600" i="1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60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60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sk-SK" sz="1800" dirty="0" smtClean="0"/>
              </a:p>
              <a:p>
                <a:pPr marL="0" indent="0">
                  <a:buNone/>
                </a:pPr>
                <a:r>
                  <a:rPr lang="sk-SK" sz="1800" dirty="0" smtClean="0"/>
                  <a:t>Kde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600" i="1">
                            <a:latin typeface="Cambria Math"/>
                          </a:rPr>
                          <m:t>𝛽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𝑝</m:t>
                        </m:r>
                      </m:sub>
                      <m:sup>
                        <m:r>
                          <a:rPr lang="en-US" sz="1600">
                            <a:latin typeface="Cambria Math"/>
                          </a:rPr>
                          <m:t>2</m:t>
                        </m:r>
                      </m:sup>
                    </m:sSubSup>
                    <m:r>
                      <a:rPr lang="en-US" sz="160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600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dPr>
                          <m:e>
                            <m:nary>
                              <m:naryPr>
                                <m:chr m:val="∑"/>
                                <m:limLoc m:val="undOvr"/>
                                <m:grow m:val="on"/>
                                <m:ctrlPr>
                                  <a:rPr lang="en-US" sz="1600" i="1">
                                    <a:latin typeface="Cambria Math"/>
                                  </a:rPr>
                                </m:ctrlPr>
                              </m:naryPr>
                              <m:sub>
                                <m:r>
                                  <a:rPr lang="en-US" sz="1600" i="1">
                                    <a:latin typeface="Cambria Math"/>
                                  </a:rPr>
                                  <m:t>𝑖</m:t>
                                </m:r>
                                <m:r>
                                  <a:rPr lang="en-US" sz="1600">
                                    <a:latin typeface="Cambria Math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sz="1600" i="1">
                                    <a:latin typeface="Cambria Math"/>
                                  </a:rPr>
                                  <m:t>𝑁</m:t>
                                </m:r>
                              </m:sup>
                              <m:e>
                                <m:sSub>
                                  <m:sSubPr>
                                    <m:ctrlPr>
                                      <a:rPr lang="en-US" sz="16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  <m:r>
                                  <a:rPr lang="en-US" sz="1600">
                                    <a:latin typeface="Cambria Math"/>
                                  </a:rPr>
                                  <m:t>.</m:t>
                                </m:r>
                                <m:sSub>
                                  <m:sSubPr>
                                    <m:ctrlPr>
                                      <a:rPr lang="en-US" sz="1600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𝛽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</m:nary>
                          </m:e>
                        </m:d>
                      </m:e>
                      <m:sup>
                        <m:r>
                          <a:rPr lang="en-US" sz="160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sk-SK" sz="1800" dirty="0" smtClean="0"/>
                  <a:t>a za predpokladu, že komponenty chýb výnosností CP nie sú korelované: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600" i="1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𝑒𝑝</m:t>
                        </m:r>
                      </m:sub>
                      <m:sup>
                        <m:r>
                          <a:rPr lang="en-US" sz="1600">
                            <a:latin typeface="Cambria Math"/>
                          </a:rPr>
                          <m:t>2</m:t>
                        </m:r>
                      </m:sup>
                    </m:sSubSup>
                    <m:r>
                      <a:rPr lang="en-US" sz="1600"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limLoc m:val="undOvr"/>
                        <m:grow m:val="on"/>
                        <m:ctrlPr>
                          <a:rPr lang="en-US" sz="1600" i="1"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1600" i="1">
                            <a:latin typeface="Cambria Math"/>
                          </a:rPr>
                          <m:t>𝑖</m:t>
                        </m:r>
                        <m:r>
                          <a:rPr lang="en-US" sz="160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sz="1600" i="1">
                            <a:latin typeface="Cambria Math"/>
                          </a:rPr>
                          <m:t>𝑁</m:t>
                        </m:r>
                      </m:sup>
                      <m:e>
                        <m:sSubSup>
                          <m:sSubSup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1600" i="1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600" i="1">
                                <a:latin typeface="Cambria Math"/>
                              </a:rPr>
                              <m:t>𝑖</m:t>
                            </m:r>
                          </m:sub>
                          <m:sup>
                            <m:r>
                              <a:rPr lang="en-US" sz="1600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  <m:r>
                          <a:rPr lang="en-US" sz="1600">
                            <a:latin typeface="Cambria Math"/>
                          </a:rPr>
                          <m:t>.</m:t>
                        </m:r>
                        <m:sSubSup>
                          <m:sSubSupPr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sSubSupPr>
                          <m:e>
                            <m:r>
                              <a:rPr lang="en-US" sz="1600" i="1">
                                <a:latin typeface="Cambria Math"/>
                              </a:rPr>
                              <m:t>𝜎</m:t>
                            </m:r>
                          </m:e>
                          <m:sub>
                            <m:r>
                              <a:rPr lang="en-US" sz="1600" i="1">
                                <a:latin typeface="Cambria Math"/>
                              </a:rPr>
                              <m:t>𝑒𝑖</m:t>
                            </m:r>
                          </m:sub>
                          <m:sup>
                            <m:r>
                              <a:rPr lang="en-US" sz="1600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</m:e>
                    </m:nary>
                  </m:oMath>
                </a14:m>
                <a:endParaRPr lang="sk-SK" sz="1800" dirty="0" smtClean="0"/>
              </a:p>
              <a:p>
                <a:pPr marL="0" indent="0">
                  <a:buNone/>
                </a:pPr>
                <a:r>
                  <a:rPr lang="sk-SK" sz="1800" dirty="0" smtClean="0"/>
                  <a:t>Celkové riziko portfólia je zložené z dvoch komponentov podobných komponentom celkového rizika jednotlivých CP – trhové riziko a jedinečné riziko</a:t>
                </a:r>
              </a:p>
              <a:p>
                <a:endParaRPr lang="en-US" sz="18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990600"/>
                <a:ext cx="8458200" cy="5562600"/>
              </a:xfrm>
              <a:blipFill rotWithShape="1">
                <a:blip r:embed="rId2"/>
                <a:stretch>
                  <a:fillRect l="-144" t="-7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98244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dirty="0" smtClean="0"/>
              <a:t>Trhové riziko portfólia</a:t>
            </a:r>
            <a:endParaRPr lang="en-US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sk-SK" sz="1800" dirty="0" smtClean="0"/>
                  <a:t>Obecne platí, že čím viac je </a:t>
                </a:r>
                <a:r>
                  <a:rPr lang="sk-SK" sz="1800" dirty="0" smtClean="0"/>
                  <a:t>portfólio </a:t>
                </a:r>
                <a:r>
                  <a:rPr lang="sk-SK" sz="1800" dirty="0" smtClean="0"/>
                  <a:t>diverzifikované (čím viac rôznych CP je v portfóliu) tým </a:t>
                </a:r>
                <a:r>
                  <a:rPr lang="sk-SK" sz="1800" dirty="0" smtClean="0"/>
                  <a:t>menšia bude </a:t>
                </a:r>
                <a:r>
                  <a:rPr lang="sk-SK" sz="1800" dirty="0" smtClean="0"/>
                  <a:t>každá proporcia (podiel)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1800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sk-SK" sz="1800" dirty="0" smtClean="0"/>
              </a:p>
              <a:p>
                <a:r>
                  <a:rPr lang="sk-SK" sz="1800" dirty="0" smtClean="0"/>
                  <a:t>To nebude mať za následok ani výrazné zníženie, ani zvýšenie beta </a:t>
                </a:r>
                <a:r>
                  <a:rPr lang="sk-SK" sz="1800" dirty="0" smtClean="0"/>
                  <a:t>portfólia </a:t>
                </a:r>
                <a:r>
                  <a:rPr lang="sk-SK" sz="1800" dirty="0" smtClean="0"/>
                  <a:t>pokiaľ nepridáme do portfólia CP s vysokým resp. s nízkym beta</a:t>
                </a:r>
              </a:p>
              <a:p>
                <a:r>
                  <a:rPr lang="sk-SK" sz="1800" dirty="0" smtClean="0"/>
                  <a:t>Pretože </a:t>
                </a:r>
                <a:r>
                  <a:rPr lang="sk-SK" sz="1800" dirty="0" smtClean="0"/>
                  <a:t>beta </a:t>
                </a:r>
                <a:r>
                  <a:rPr lang="sk-SK" sz="1800" dirty="0" smtClean="0"/>
                  <a:t>portfólia je priemerom beta jeho CP, nie je žiadny dôvod sa domnievať, že zvýšením diverzifikácie sa beta portfólia a tým aj trhové riziko zmení nejakým určitým smerom</a:t>
                </a:r>
              </a:p>
              <a:p>
                <a:r>
                  <a:rPr lang="sk-SK" sz="1800" b="1" dirty="0" smtClean="0"/>
                  <a:t>Preto diverzifikácia vedie k priemerovaniu trhového rizika</a:t>
                </a:r>
              </a:p>
              <a:p>
                <a:r>
                  <a:rPr lang="sk-SK" sz="1800" dirty="0" smtClean="0"/>
                  <a:t>Keď sa ekonomická situácia zhorší (alebo zlepší) väčšina cien CP klesne </a:t>
                </a:r>
                <a:r>
                  <a:rPr lang="sk-SK" sz="1800" dirty="0" smtClean="0"/>
                  <a:t>resp. </a:t>
                </a:r>
                <a:r>
                  <a:rPr lang="sk-SK" sz="1800" dirty="0" smtClean="0"/>
                  <a:t>vzrastie</a:t>
                </a:r>
              </a:p>
              <a:p>
                <a:r>
                  <a:rPr lang="sk-SK" sz="1800" dirty="0" smtClean="0"/>
                  <a:t>Bez ohľadu na veľkosť diverzifikácie bude výnosnosť portfólia vždy citlivá na </a:t>
                </a:r>
                <a:r>
                  <a:rPr lang="sk-SK" sz="1800" dirty="0" smtClean="0"/>
                  <a:t>takéto vplyvy </a:t>
                </a:r>
                <a:r>
                  <a:rPr lang="sk-SK" sz="1800" dirty="0" smtClean="0"/>
                  <a:t>trhu</a:t>
                </a:r>
                <a:endParaRPr lang="en-US" sz="18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444" t="-674" r="-5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874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dirty="0" smtClean="0"/>
              <a:t>Jedinečné riziko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dirty="0" smtClean="0"/>
              <a:t>U jedinečného rizika je situácia odlišná</a:t>
            </a:r>
          </a:p>
          <a:p>
            <a:r>
              <a:rPr lang="sk-SK" dirty="0" smtClean="0"/>
              <a:t>V portfóliu </a:t>
            </a:r>
            <a:r>
              <a:rPr lang="sk-SK" dirty="0" smtClean="0"/>
              <a:t>niektoré </a:t>
            </a:r>
            <a:r>
              <a:rPr lang="sk-SK" dirty="0" smtClean="0"/>
              <a:t>akcie </a:t>
            </a:r>
            <a:r>
              <a:rPr lang="sk-SK" dirty="0" smtClean="0"/>
              <a:t>budú rásť </a:t>
            </a:r>
            <a:r>
              <a:rPr lang="sk-SK" dirty="0" smtClean="0"/>
              <a:t>v dôsledku neočakávaných dobrých správ špecifických pre spoločnosť, ktorá emitovala dané CP</a:t>
            </a:r>
          </a:p>
          <a:p>
            <a:r>
              <a:rPr lang="sk-SK" dirty="0" smtClean="0"/>
              <a:t>Iné CP môžu </a:t>
            </a:r>
            <a:r>
              <a:rPr lang="sk-SK" dirty="0" smtClean="0"/>
              <a:t>klesať v </a:t>
            </a:r>
            <a:r>
              <a:rPr lang="sk-SK" dirty="0" smtClean="0"/>
              <a:t>dôsledku neočakávaných zlých správ špecifických pre danú spoločnosť</a:t>
            </a:r>
          </a:p>
          <a:p>
            <a:r>
              <a:rPr lang="sk-SK" dirty="0" smtClean="0"/>
              <a:t>Dá sa ale očakávať, že približne rovnaký počet spoločností budú očakávať dobré a zlé správy čo vedie k malému predpokladanému vplyvu na výnosnosť „dobre diverzifikovaného“ portfólia</a:t>
            </a:r>
          </a:p>
          <a:p>
            <a:r>
              <a:rPr lang="sk-SK" dirty="0" smtClean="0"/>
              <a:t>To znamená, že čím je portfólio diverzifikovanejšie, tým menšie je jeho jedinečné riziko a </a:t>
            </a:r>
            <a:r>
              <a:rPr lang="sk-SK" dirty="0" smtClean="0"/>
              <a:t>v tomto </a:t>
            </a:r>
            <a:r>
              <a:rPr lang="sk-SK" dirty="0" smtClean="0"/>
              <a:t>dôsledku aj celkové riziko</a:t>
            </a:r>
          </a:p>
          <a:p>
            <a:r>
              <a:rPr lang="sk-SK" dirty="0" smtClean="0"/>
              <a:t>Môžeme tento fenomén aj kvantifikovať za predpokladu, že náhodné chyby výnosností sú nekorelované </a:t>
            </a:r>
          </a:p>
          <a:p>
            <a:endParaRPr lang="sk-SK" dirty="0" smtClean="0"/>
          </a:p>
          <a:p>
            <a:endParaRPr lang="sk-SK" dirty="0" smtClean="0"/>
          </a:p>
          <a:p>
            <a:pPr marL="0" indent="0">
              <a:buNone/>
            </a:pPr>
            <a:endParaRPr lang="sk-SK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20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dirty="0" smtClean="0"/>
              <a:t>Jedinečné riziko</a:t>
            </a:r>
            <a:endParaRPr lang="en-US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55000" lnSpcReduction="20000"/>
              </a:bodyPr>
              <a:lstStyle/>
              <a:p>
                <a:r>
                  <a:rPr lang="sk-SK" dirty="0"/>
                  <a:t>V situácií keď množstvo investované do každého CP bude rovnaké, potom podiel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sk-SK" dirty="0"/>
                  <a:t> bude rovný 1/N a úroveň </a:t>
                </a:r>
                <a:r>
                  <a:rPr lang="sk-SK" dirty="0" smtClean="0"/>
                  <a:t>jedinečného rizika </a:t>
                </a:r>
                <a:r>
                  <a:rPr lang="sk-SK" dirty="0"/>
                  <a:t>bude </a:t>
                </a:r>
                <a:r>
                  <a:rPr lang="sk-SK" dirty="0" smtClean="0"/>
                  <a:t>nasledovná:</a:t>
                </a:r>
                <a:endParaRPr lang="sk-SK" dirty="0"/>
              </a:p>
              <a:p>
                <a:pPr marL="0" indent="0" algn="ctr">
                  <a:buNone/>
                </a:pPr>
                <a:r>
                  <a:rPr lang="sk-SK" dirty="0"/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>
                            <a:latin typeface="Cambria Math"/>
                          </a:rPr>
                          <m:t>∈</m:t>
                        </m:r>
                        <m:r>
                          <a:rPr lang="en-US" i="1">
                            <a:latin typeface="Cambria Math"/>
                          </a:rPr>
                          <m:t>𝑝</m:t>
                        </m:r>
                      </m:sub>
                      <m:sup>
                        <m:r>
                          <a:rPr lang="en-US">
                            <a:latin typeface="Cambria Math"/>
                          </a:rPr>
                          <m:t>2</m:t>
                        </m:r>
                      </m:sup>
                    </m:sSubSup>
                    <m:r>
                      <a:rPr lang="en-US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nary>
                          <m:naryPr>
                            <m:chr m:val="∑"/>
                            <m:limLoc m:val="undOvr"/>
                            <m:grow m:val="on"/>
                            <m:ctrlPr>
                              <a:rPr lang="en-US" i="1"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  <m:r>
                              <a:rPr lang="en-US">
                                <a:latin typeface="Cambria Math"/>
                              </a:rPr>
                              <m:t>=1</m:t>
                            </m:r>
                          </m:sub>
                          <m:sup>
                            <m:r>
                              <a:rPr lang="en-US" i="1">
                                <a:latin typeface="Cambria Math"/>
                              </a:rPr>
                              <m:t>𝑁</m:t>
                            </m:r>
                          </m:sup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i="1"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i="1">
                                        <a:latin typeface="Cambria Math"/>
                                      </a:rPr>
                                      <m:t>𝑁</m:t>
                                    </m:r>
                                  </m:den>
                                </m:f>
                              </m:e>
                            </m:d>
                          </m:e>
                        </m:nary>
                      </m:e>
                      <m:sup>
                        <m:r>
                          <a:rPr lang="en-US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>
                        <a:latin typeface="Cambria Math"/>
                      </a:rPr>
                      <m:t>.</m:t>
                    </m:r>
                    <m:sSubSup>
                      <m:sSubSupPr>
                        <m:ctrlPr>
                          <a:rPr lang="en-US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/>
                          </a:rPr>
                          <m:t>𝜎</m:t>
                        </m:r>
                      </m:e>
                      <m:sub>
                        <m:r>
                          <a:rPr lang="en-US">
                            <a:latin typeface="Cambria Math"/>
                          </a:rPr>
                          <m:t>∈</m:t>
                        </m:r>
                        <m:r>
                          <a:rPr lang="en-US" i="1">
                            <a:latin typeface="Cambria Math"/>
                          </a:rPr>
                          <m:t>𝑖</m:t>
                        </m:r>
                      </m:sub>
                      <m:sup>
                        <m:r>
                          <a:rPr lang="en-US">
                            <a:latin typeface="Cambria Math"/>
                          </a:rPr>
                          <m:t>2</m:t>
                        </m:r>
                      </m:sup>
                    </m:sSubSup>
                    <m:r>
                      <a:rPr lang="en-US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𝑁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/>
                              </a:rPr>
                            </m:ctrlPr>
                          </m:fPr>
                          <m:num>
                            <m:sSubSup>
                              <m:sSubSup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US">
                                    <a:latin typeface="Cambria Math"/>
                                  </a:rPr>
                                  <m:t>∈1</m:t>
                                </m:r>
                              </m:sub>
                              <m:sup>
                                <m:r>
                                  <a:rPr lang="en-US">
                                    <a:latin typeface="Cambria Math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n-US">
                                <a:latin typeface="Cambria Math"/>
                              </a:rPr>
                              <m:t>+</m:t>
                            </m:r>
                            <m:sSubSup>
                              <m:sSubSup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US">
                                    <a:latin typeface="Cambria Math"/>
                                  </a:rPr>
                                  <m:t>∈2</m:t>
                                </m:r>
                              </m:sub>
                              <m:sup>
                                <m:r>
                                  <a:rPr lang="en-US">
                                    <a:latin typeface="Cambria Math"/>
                                  </a:rPr>
                                  <m:t>2</m:t>
                                </m:r>
                              </m:sup>
                            </m:sSubSup>
                            <m:r>
                              <a:rPr lang="en-US">
                                <a:latin typeface="Cambria Math"/>
                              </a:rPr>
                              <m:t>+...+</m:t>
                            </m:r>
                            <m:sSubSup>
                              <m:sSubSup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𝜎</m:t>
                                </m:r>
                              </m:e>
                              <m:sub>
                                <m:r>
                                  <a:rPr lang="en-US">
                                    <a:latin typeface="Cambria Math"/>
                                  </a:rPr>
                                  <m:t>∈</m:t>
                                </m:r>
                                <m:r>
                                  <a:rPr lang="en-US" i="1">
                                    <a:latin typeface="Cambria Math"/>
                                  </a:rPr>
                                  <m:t>𝑁</m:t>
                                </m:r>
                              </m:sub>
                              <m:sup>
                                <m:r>
                                  <a:rPr lang="en-US">
                                    <a:latin typeface="Cambria Math"/>
                                  </a:rPr>
                                  <m:t>2</m:t>
                                </m:r>
                              </m:sup>
                            </m:sSubSup>
                          </m:num>
                          <m:den>
                            <m:r>
                              <a:rPr lang="en-US" i="1">
                                <a:latin typeface="Cambria Math"/>
                              </a:rPr>
                              <m:t>𝑁</m:t>
                            </m:r>
                          </m:den>
                        </m:f>
                      </m:e>
                    </m:d>
                  </m:oMath>
                </a14:m>
                <a:endParaRPr lang="sk-SK" dirty="0" smtClean="0"/>
              </a:p>
              <a:p>
                <a:pPr marL="0" indent="0" algn="ctr">
                  <a:buNone/>
                </a:pPr>
                <a:endParaRPr lang="sk-SK" dirty="0"/>
              </a:p>
              <a:p>
                <a:r>
                  <a:rPr lang="sk-SK" dirty="0"/>
                  <a:t>Hodnota v hranatých zátvorkách je priemerom jedinečného rizika jednotlivých CP</a:t>
                </a:r>
              </a:p>
              <a:p>
                <a:r>
                  <a:rPr lang="sk-SK" dirty="0"/>
                  <a:t>Ale jedinečné riziko portfólia je iba 1/N z tejto hodnoty, lebo člen (1/N) sa objavuje mimo hranatej zátvorky</a:t>
                </a:r>
              </a:p>
              <a:p>
                <a:r>
                  <a:rPr lang="sk-SK" dirty="0"/>
                  <a:t>Keď sa </a:t>
                </a:r>
                <a:r>
                  <a:rPr lang="sk-SK" dirty="0" smtClean="0"/>
                  <a:t>portfólio </a:t>
                </a:r>
                <a:r>
                  <a:rPr lang="sk-SK" dirty="0"/>
                  <a:t>diverzifikuje viacej, počet CP </a:t>
                </a:r>
                <a:r>
                  <a:rPr lang="sk-SK" dirty="0" smtClean="0"/>
                  <a:t>t.j. N </a:t>
                </a:r>
                <a:r>
                  <a:rPr lang="sk-SK" dirty="0"/>
                  <a:t>rastie, to znamená že 1/N sa zmenšuje a preto má výsledné portfólio menšie riziko</a:t>
                </a:r>
              </a:p>
              <a:p>
                <a:r>
                  <a:rPr lang="sk-SK" dirty="0"/>
                  <a:t>Pre zníženie jedinečného rizika stačí znížiť maximálnu čiastku investovanú do jedného CP pri zvýšení N</a:t>
                </a:r>
              </a:p>
              <a:p>
                <a:r>
                  <a:rPr lang="sk-SK" dirty="0"/>
                  <a:t>Diverzifikácia môže podstatným spôsobom znížiť jedinečné riziko</a:t>
                </a:r>
              </a:p>
              <a:p>
                <a:r>
                  <a:rPr lang="sk-SK" dirty="0"/>
                  <a:t>Portfólio ktoré obsahuje viac ako 20 CP, bude mať zanedbateľnú veľkosť jedinečného rizika, to znamená, že jeho celkové riziko bude približne </a:t>
                </a:r>
                <a:r>
                  <a:rPr lang="sk-SK" dirty="0" smtClean="0"/>
                  <a:t>rovnaké </a:t>
                </a:r>
                <a:r>
                  <a:rPr lang="sk-SK" dirty="0"/>
                  <a:t>trhovému riziku, takéto portfólia sú „dobre diverzifikované“</a:t>
                </a:r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444" t="-1752" r="-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9767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dirty="0" smtClean="0"/>
              <a:t>Nerovnováha</a:t>
            </a:r>
            <a:endParaRPr lang="en-US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sk-SK" sz="2000" dirty="0" smtClean="0"/>
                  <a:t>investori trávia veľa času vyhľadávaním CP, ktoré sa zdajú byť nesprávne ohodnocované</a:t>
                </a:r>
              </a:p>
              <a:p>
                <a:r>
                  <a:rPr lang="sk-SK" sz="1800" dirty="0" smtClean="0"/>
                  <a:t>Existujú dva typy nesprávne ohodnotených CP:</a:t>
                </a:r>
              </a:p>
              <a:p>
                <a:pPr lvl="1"/>
                <a:r>
                  <a:rPr lang="sk-SK" sz="1800" dirty="0" smtClean="0"/>
                  <a:t>Cenný papier je podhodnotený – príliš lacný – keď jeho očakávaná výnosnosť je vyššia ako príslušná očakávaná výnosnosť CP </a:t>
                </a:r>
                <a:r>
                  <a:rPr lang="sk-SK" sz="1800" dirty="0" smtClean="0"/>
                  <a:t>so </a:t>
                </a:r>
                <a:r>
                  <a:rPr lang="sk-SK" sz="1800" dirty="0" smtClean="0"/>
                  <a:t>zrovnateľnými atribútmi</a:t>
                </a:r>
              </a:p>
              <a:p>
                <a:pPr lvl="1"/>
                <a:r>
                  <a:rPr lang="sk-SK" sz="1800" dirty="0" smtClean="0"/>
                  <a:t> CP je nadhodnotený – príliš drahý – keď </a:t>
                </a:r>
                <a:r>
                  <a:rPr lang="sk-SK" sz="1800" dirty="0" smtClean="0"/>
                  <a:t>jeho </a:t>
                </a:r>
                <a:r>
                  <a:rPr lang="sk-SK" sz="1800" dirty="0" smtClean="0"/>
                  <a:t>očakávaná výnosnosť </a:t>
                </a:r>
                <a:r>
                  <a:rPr lang="sk-SK" sz="1800" dirty="0" smtClean="0"/>
                  <a:t>je nižšia </a:t>
                </a:r>
                <a:r>
                  <a:rPr lang="sk-SK" sz="1800" dirty="0" smtClean="0"/>
                  <a:t>ako príslušná očakávaná výnosnosť CP </a:t>
                </a:r>
                <a:r>
                  <a:rPr lang="sk-SK" sz="1800" dirty="0" smtClean="0"/>
                  <a:t>so </a:t>
                </a:r>
                <a:r>
                  <a:rPr lang="sk-SK" sz="1800" dirty="0" smtClean="0"/>
                  <a:t>zrovnateľnými atribútmi</a:t>
                </a:r>
              </a:p>
              <a:p>
                <a:r>
                  <a:rPr lang="sk-SK" sz="2200" dirty="0" smtClean="0"/>
                  <a:t>Pre CAPM je podstatný iba jeden atribút – beta a príslušná očakávaná výnosnosť je tá, ktorá je daná SML podľa </a:t>
                </a:r>
                <a:r>
                  <a:rPr lang="sk-SK" sz="2200" dirty="0" smtClean="0"/>
                  <a:t>rovnice</a:t>
                </a:r>
              </a:p>
              <a:p>
                <a:pPr marL="0" indent="0" algn="ctr">
                  <a:buNone/>
                </a:pPr>
                <a:r>
                  <a:rPr lang="sk-SK" sz="2200" dirty="0" smtClean="0"/>
                  <a:t>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i="1">
                            <a:latin typeface="Cambria Math"/>
                          </a:rPr>
                        </m:ctrlPr>
                      </m:sSubSupPr>
                      <m:e>
                        <m:acc>
                          <m:accPr>
                            <m:chr m:val="̅"/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𝑟</m:t>
                            </m:r>
                          </m:e>
                        </m:acc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𝑖</m:t>
                        </m:r>
                      </m:sub>
                      <m:sup>
                        <m:r>
                          <a:rPr lang="en-US" sz="2400" i="1">
                            <a:latin typeface="Cambria Math"/>
                          </a:rPr>
                          <m:t>𝑒</m:t>
                        </m:r>
                      </m:sup>
                    </m:sSubSup>
                    <m:r>
                      <a:rPr lang="en-US" sz="2400">
                        <a:latin typeface="Cambria Math"/>
                      </a:rPr>
                      <m:t>−</m:t>
                    </m:r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𝑓</m:t>
                        </m:r>
                      </m:sub>
                    </m:sSub>
                    <m:r>
                      <a:rPr lang="en-US" sz="2400">
                        <a:latin typeface="Cambria Math"/>
                      </a:rPr>
                      <m:t>=(</m:t>
                    </m:r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sz="24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400" i="1">
                                <a:latin typeface="Cambria Math"/>
                              </a:rPr>
                              <m:t>𝑟</m:t>
                            </m:r>
                          </m:e>
                        </m:acc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𝑀</m:t>
                        </m:r>
                      </m:sub>
                    </m:sSub>
                    <m:r>
                      <a:rPr lang="en-US" sz="2400">
                        <a:latin typeface="Cambria Math"/>
                      </a:rPr>
                      <m:t>−</m:t>
                    </m:r>
                    <m:r>
                      <a:rPr lang="en-US" sz="2400" i="1">
                        <a:latin typeface="Cambria Math"/>
                      </a:rPr>
                      <m:t>𝑟𝑓</m:t>
                    </m:r>
                    <m:r>
                      <a:rPr lang="en-US" sz="2400">
                        <a:latin typeface="Cambria Math"/>
                      </a:rPr>
                      <m:t>).</m:t>
                    </m:r>
                    <m:sSub>
                      <m:sSubPr>
                        <m:ctrlPr>
                          <a:rPr lang="en-US" sz="2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400" i="1">
                            <a:latin typeface="Cambria Math"/>
                          </a:rPr>
                          <m:t>𝛽</m:t>
                        </m:r>
                      </m:e>
                      <m:sub>
                        <m:r>
                          <a:rPr lang="en-US" sz="2400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endParaRPr lang="sk-SK" sz="2200" dirty="0"/>
              </a:p>
              <a:p>
                <a:r>
                  <a:rPr lang="sk-SK" sz="2200" dirty="0" smtClean="0"/>
                  <a:t>Ceny CP a očakávané výnosnosti sú buď v zhode s danou rovnovážnou teóriou alebo nie</a:t>
                </a:r>
              </a:p>
              <a:p>
                <a:r>
                  <a:rPr lang="sk-SK" sz="2200" dirty="0" smtClean="0"/>
                  <a:t>CP nemusí byť nesprávne ocenený aj keď si niektorí investori myslia že je nesprávne ocenený</a:t>
                </a:r>
                <a:endParaRPr lang="en-US" sz="22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815" t="-1348" r="-519" b="-17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6912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sk-SK" sz="3200" dirty="0" smtClean="0"/>
              <a:t>A</a:t>
            </a:r>
            <a:r>
              <a:rPr lang="sk-SK" sz="3200" dirty="0" smtClean="0"/>
              <a:t>lfa – miera nadhodnotenia/podhodnotenia CP</a:t>
            </a:r>
            <a:endParaRPr lang="en-US" sz="3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43000"/>
                <a:ext cx="8229600" cy="5181600"/>
              </a:xfrm>
            </p:spPr>
            <p:txBody>
              <a:bodyPr>
                <a:noAutofit/>
              </a:bodyPr>
              <a:lstStyle/>
              <a:p>
                <a:r>
                  <a:rPr lang="sk-SK" sz="1600" dirty="0" smtClean="0"/>
                  <a:t>Rozsah investorovej viere v nesprávnom ohodnotením CP môže byť meraný pomocou alfa</a:t>
                </a:r>
              </a:p>
              <a:p>
                <a:r>
                  <a:rPr lang="sk-SK" sz="1600" dirty="0" smtClean="0"/>
                  <a:t>Ide o porovnanie očakávanej výnosnosti CP označenej ako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600" i="1">
                                <a:latin typeface="Cambria Math"/>
                              </a:rPr>
                              <m:t>𝑟</m:t>
                            </m:r>
                          </m:e>
                        </m:acc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sk-SK" sz="1600" dirty="0" smtClean="0"/>
                  <a:t> s rovnovážnou očakávanou výnosnosťou CP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1600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600" i="1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𝑖</m:t>
                        </m:r>
                      </m:sub>
                      <m:sup>
                        <m:r>
                          <a:rPr lang="en-US" sz="1600" i="1">
                            <a:latin typeface="Cambria Math"/>
                          </a:rPr>
                          <m:t>𝑒</m:t>
                        </m:r>
                      </m:sup>
                    </m:sSubSup>
                    <m:r>
                      <a:rPr lang="en-US" sz="1600" i="1">
                        <a:latin typeface="Cambria Math"/>
                      </a:rPr>
                      <m:t> </m:t>
                    </m:r>
                  </m:oMath>
                </a14:m>
                <a:endParaRPr lang="sk-SK" sz="1600" dirty="0" smtClean="0"/>
              </a:p>
              <a:p>
                <a:r>
                  <a:rPr lang="sk-SK" sz="1600" dirty="0" smtClean="0"/>
                  <a:t>Rovnovážna </a:t>
                </a:r>
                <a:r>
                  <a:rPr lang="sk-SK" sz="1600" dirty="0" smtClean="0"/>
                  <a:t>očakávaná výnosnosť CP je taká, aká by „mala byť“ pri správnom ohodnotení CP</a:t>
                </a:r>
              </a:p>
              <a:p>
                <a:r>
                  <a:rPr lang="sk-SK" sz="1600" dirty="0" smtClean="0"/>
                  <a:t>Alfa CP je rozdiel medzi očakávanou výnosnosťou a príslušnou (rovnovážnou) očakávanou výnosnosťou: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/>
                          </a:rPr>
                          <m:t>𝛼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160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1600" i="1">
                            <a:latin typeface="Cambria Math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US" sz="1600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600" i="1">
                                <a:latin typeface="Cambria Math"/>
                              </a:rPr>
                              <m:t>𝑟</m:t>
                            </m:r>
                          </m:e>
                        </m:acc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𝑖</m:t>
                        </m:r>
                      </m:sub>
                    </m:sSub>
                    <m:r>
                      <a:rPr lang="en-US" sz="1600">
                        <a:latin typeface="Cambria Math"/>
                      </a:rPr>
                      <m:t>−</m:t>
                    </m:r>
                    <m:sSubSup>
                      <m:sSubSupPr>
                        <m:ctrlPr>
                          <a:rPr lang="en-US" sz="1600" i="1">
                            <a:latin typeface="Cambria Math"/>
                          </a:rPr>
                        </m:ctrlPr>
                      </m:sSubSupPr>
                      <m:e>
                        <m:r>
                          <a:rPr lang="en-US" sz="1600" i="1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sz="1600" i="1">
                            <a:latin typeface="Cambria Math"/>
                          </a:rPr>
                          <m:t>𝑖</m:t>
                        </m:r>
                      </m:sub>
                      <m:sup>
                        <m:r>
                          <a:rPr lang="en-US" sz="1600" i="1">
                            <a:latin typeface="Cambria Math"/>
                          </a:rPr>
                          <m:t>𝑒</m:t>
                        </m:r>
                      </m:sup>
                    </m:sSubSup>
                  </m:oMath>
                </a14:m>
                <a:endParaRPr lang="sk-SK" sz="1600" dirty="0" smtClean="0"/>
              </a:p>
              <a:p>
                <a:r>
                  <a:rPr lang="sk-SK" sz="1600" dirty="0" smtClean="0"/>
                  <a:t>CP bude nesprávne ohodnotený a v nerovnováhe, keď podľa investora bude mať nenulové alfa</a:t>
                </a:r>
              </a:p>
              <a:p>
                <a:r>
                  <a:rPr lang="sk-SK" sz="1600" dirty="0" smtClean="0"/>
                  <a:t>Rovnicu rovnovážnej očakávanej výnosnosti ľubovoľného CP podľa CAPM môžeme prepísať nasledovne: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/>
                            </a:rPr>
                            <m:t>𝛼</m:t>
                          </m:r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160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600" i="1"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sz="1600" i="1"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𝑟</m:t>
                              </m:r>
                            </m:e>
                          </m:acc>
                        </m:e>
                        <m:sub>
                          <m:r>
                            <a:rPr lang="en-US" sz="1600" i="1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sz="1600">
                          <a:latin typeface="Cambria Math"/>
                        </a:rPr>
                        <m:t>−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60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/>
                                </a:rPr>
                                <m:t>𝑓</m:t>
                              </m:r>
                            </m:sub>
                          </m:sSub>
                          <m:r>
                            <a:rPr lang="en-US" sz="1600">
                              <a:latin typeface="Cambria Math"/>
                            </a:rPr>
                            <m:t>+</m:t>
                          </m:r>
                          <m:d>
                            <m:dPr>
                              <m:ctrlPr>
                                <a:rPr lang="en-US" sz="1600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6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acc>
                                    <m:accPr>
                                      <m:chr m:val="̅"/>
                                      <m:ctrlPr>
                                        <a:rPr lang="en-US" sz="1600" i="1"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sz="1600" i="1"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</m:acc>
                                </m:e>
                                <m:sub>
                                  <m:r>
                                    <a:rPr lang="en-US" sz="1600" i="1">
                                      <a:latin typeface="Cambria Math"/>
                                    </a:rPr>
                                    <m:t>𝑀</m:t>
                                  </m:r>
                                </m:sub>
                              </m:sSub>
                              <m:r>
                                <a:rPr lang="en-US" sz="1600">
                                  <a:latin typeface="Cambria Math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sz="160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600" i="1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sz="1600" i="1">
                                      <a:latin typeface="Cambria Math"/>
                                    </a:rPr>
                                    <m:t>𝑓</m:t>
                                  </m:r>
                                </m:sub>
                              </m:sSub>
                            </m:e>
                          </m:d>
                          <m:sSub>
                            <m:sSubPr>
                              <m:ctrlPr>
                                <a:rPr lang="en-US" sz="160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600" i="1">
                                  <a:latin typeface="Cambria Math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sz="1600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sk-SK" sz="1600" dirty="0" smtClean="0"/>
              </a:p>
              <a:p>
                <a:r>
                  <a:rPr lang="sk-SK" sz="1600" dirty="0" smtClean="0"/>
                  <a:t>Rovnica ukazuje, že investor bude považovať CP za nesprávne ohodnotený podľa CAPM, ak si bude myslieť, že má nenulové alfa </a:t>
                </a:r>
              </a:p>
              <a:p>
                <a:r>
                  <a:rPr lang="sk-SK" sz="1600" dirty="0" smtClean="0"/>
                  <a:t>Podľa CAPM mieru nadhodnotenia/podhodnotenia môžeme určiť nasledovne: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"/>
                          <m:ctrlPr>
                            <a:rPr lang="en-US" sz="1600"/>
                          </m:ctrlPr>
                        </m:dPr>
                        <m:e>
                          <m:sSub>
                            <m:sSubPr>
                              <m:ctrlPr>
                                <a:rPr lang="en-US" sz="1600"/>
                              </m:ctrlPr>
                            </m:sSubPr>
                            <m:e>
                              <m:r>
                                <a:rPr lang="en-US" sz="1600" i="1"/>
                                <m:t>𝛼</m:t>
                              </m:r>
                            </m:e>
                            <m:sub>
                              <m:r>
                                <a:rPr lang="en-US" sz="1600" i="1"/>
                                <m:t>𝑖</m:t>
                              </m:r>
                            </m:sub>
                          </m:sSub>
                          <m:r>
                            <a:rPr lang="en-US" sz="1600"/>
                            <m:t>=</m:t>
                          </m:r>
                          <m:r>
                            <a:rPr lang="en-US" sz="1600" i="1"/>
                            <m:t>𝑎</m:t>
                          </m:r>
                          <m:r>
                            <a:rPr lang="en-US" sz="1600"/>
                            <m:t>−</m:t>
                          </m:r>
                          <m:sSub>
                            <m:sSubPr>
                              <m:ctrlPr>
                                <a:rPr lang="en-US" sz="1600" i="1"/>
                              </m:ctrlPr>
                            </m:sSubPr>
                            <m:e>
                              <m:r>
                                <a:rPr lang="en-US" sz="1600" i="1"/>
                                <m:t>𝛽</m:t>
                              </m:r>
                            </m:e>
                            <m:sub>
                              <m:r>
                                <a:rPr lang="en-US" sz="1600" i="1"/>
                                <m:t>𝑖</m:t>
                              </m:r>
                            </m:sub>
                          </m:sSub>
                          <m:r>
                            <a:rPr lang="en-US" sz="1600"/>
                            <m:t>∗(1−</m:t>
                          </m:r>
                          <m:sSub>
                            <m:sSubPr>
                              <m:ctrlPr>
                                <a:rPr lang="en-US" sz="1600" i="1"/>
                              </m:ctrlPr>
                            </m:sSubPr>
                            <m:e>
                              <m:r>
                                <a:rPr lang="en-US" sz="1600" i="1"/>
                                <m:t>𝑟</m:t>
                              </m:r>
                            </m:e>
                            <m:sub>
                              <m:r>
                                <a:rPr lang="en-US" sz="1600" i="1"/>
                                <m:t>𝑓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sk-SK" sz="1600" dirty="0" smtClean="0"/>
              </a:p>
              <a:p>
                <a:r>
                  <a:rPr lang="sk-SK" sz="1600" dirty="0" smtClean="0"/>
                  <a:t>CP s pozitívnym odhadovaným alfa bude ležať nad SML a bude považovaný za podhodnotený</a:t>
                </a:r>
              </a:p>
              <a:p>
                <a:r>
                  <a:rPr lang="sk-SK" sz="1600" dirty="0" smtClean="0"/>
                  <a:t>CP s negatívnym odhadovaným alfa bude ležať pod SML a bude považovaný za nadhodnotený</a:t>
                </a:r>
              </a:p>
              <a:p>
                <a:r>
                  <a:rPr lang="sk-SK" sz="1600" dirty="0" smtClean="0"/>
                  <a:t>CP, ktoré budú považované za správne ohodnotené budú mať odhadované alfa = 0 a budú ležať na SML</a:t>
                </a:r>
                <a:endParaRPr lang="en-US" sz="16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43000"/>
                <a:ext cx="8229600" cy="5181600"/>
              </a:xfrm>
              <a:blipFill rotWithShape="1">
                <a:blip r:embed="rId2"/>
                <a:stretch>
                  <a:fillRect l="-222" t="-353" b="-35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64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1 - &amp;quot;Charakteristická priamka&amp;quot;&quot;/&gt;&lt;property id=&quot;20307&quot; value=&quot;257&quot;/&gt;&lt;/object&gt;&lt;object type=&quot;3&quot; unique_id=&quot;10006&quot;&gt;&lt;property id=&quot;20148&quot; value=&quot;5&quot;/&gt;&lt;property id=&quot;20300&quot; value=&quot;Slide 2 - &amp;quot;Diverzifikácia &amp;quot;&quot;/&gt;&lt;property id=&quot;20307&quot; value=&quot;258&quot;/&gt;&lt;/object&gt;&lt;object type=&quot;3&quot; unique_id=&quot;10007&quot;&gt;&lt;property id=&quot;20148&quot; value=&quot;5&quot;/&gt;&lt;property id=&quot;20300&quot; value=&quot;Slide 3 - &amp;quot;Celkové riziko portfólia&amp;quot;&quot;/&gt;&lt;property id=&quot;20307&quot; value=&quot;259&quot;/&gt;&lt;/object&gt;&lt;object type=&quot;3&quot; unique_id=&quot;10068&quot;&gt;&lt;property id=&quot;20148&quot; value=&quot;5&quot;/&gt;&lt;property id=&quot;20300&quot; value=&quot;Slide 4 - &amp;quot;Trhové riziko portfólia&amp;quot;&quot;/&gt;&lt;property id=&quot;20307&quot; value=&quot;260&quot;/&gt;&lt;/object&gt;&lt;object type=&quot;3&quot; unique_id=&quot;10069&quot;&gt;&lt;property id=&quot;20148&quot; value=&quot;5&quot;/&gt;&lt;property id=&quot;20300&quot; value=&quot;Slide 5 - &amp;quot;Jedinečné riziko&amp;quot;&quot;/&gt;&lt;property id=&quot;20307&quot; value=&quot;261&quot;/&gt;&lt;/object&gt;&lt;object type=&quot;3&quot; unique_id=&quot;10118&quot;&gt;&lt;property id=&quot;20148&quot; value=&quot;5&quot;/&gt;&lt;property id=&quot;20300&quot; value=&quot;Slide 7 - &amp;quot;Nerovnováha&amp;quot;&quot;/&gt;&lt;property id=&quot;20307&quot; value=&quot;262&quot;/&gt;&lt;/object&gt;&lt;object type=&quot;3&quot; unique_id=&quot;10119&quot;&gt;&lt;property id=&quot;20148&quot; value=&quot;5&quot;/&gt;&lt;property id=&quot;20300&quot; value=&quot;Slide 8 - &amp;quot;Alfa – miera nadhodnotenia/podhodnotenia CP&amp;quot;&quot;/&gt;&lt;property id=&quot;20307&quot; value=&quot;263&quot;/&gt;&lt;/object&gt;&lt;object type=&quot;3&quot; unique_id=&quot;10130&quot;&gt;&lt;property id=&quot;20148&quot; value=&quot;5&quot;/&gt;&lt;property id=&quot;20300&quot; value=&quot;Slide 6 - &amp;quot;Jedinečné riziko&amp;quot;&quot;/&gt;&lt;property id=&quot;20307&quot; value=&quot;264&quot;/&gt;&lt;/object&gt;&lt;/object&gt;&lt;/object&gt;&lt;/database&gt;"/>
  <p:tag name="ISPRING_RESOURCE_PATHS_HASH" val="6cefca26cfd723173d4fc5f1a1f41ba8a745a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298</TotalTime>
  <Words>1571</Words>
  <Application>Microsoft Office PowerPoint</Application>
  <PresentationFormat>On-screen Show (4:3)</PresentationFormat>
  <Paragraphs>84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Charakteristická priamka</vt:lpstr>
      <vt:lpstr>Diverzifikácia </vt:lpstr>
      <vt:lpstr>Celkové riziko portfólia</vt:lpstr>
      <vt:lpstr>Trhové riziko portfólia</vt:lpstr>
      <vt:lpstr>Jedinečné riziko</vt:lpstr>
      <vt:lpstr>Jedinečné riziko</vt:lpstr>
      <vt:lpstr>Nerovnováha</vt:lpstr>
      <vt:lpstr>Alfa – miera nadhodnotenia/podhodnotenia CP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Administrator</cp:lastModifiedBy>
  <cp:revision>28</cp:revision>
  <dcterms:created xsi:type="dcterms:W3CDTF">2012-03-26T12:19:32Z</dcterms:created>
  <dcterms:modified xsi:type="dcterms:W3CDTF">2012-03-27T09:04:30Z</dcterms:modified>
</cp:coreProperties>
</file>