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C422-54E9-4E63-A126-7511EEF60C25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7640-7DB3-4307-8188-08EA085C8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46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C422-54E9-4E63-A126-7511EEF60C25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7640-7DB3-4307-8188-08EA085C8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6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C422-54E9-4E63-A126-7511EEF60C25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7640-7DB3-4307-8188-08EA085C8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1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C422-54E9-4E63-A126-7511EEF60C25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7640-7DB3-4307-8188-08EA085C8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2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C422-54E9-4E63-A126-7511EEF60C25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7640-7DB3-4307-8188-08EA085C8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1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C422-54E9-4E63-A126-7511EEF60C25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7640-7DB3-4307-8188-08EA085C8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C422-54E9-4E63-A126-7511EEF60C25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7640-7DB3-4307-8188-08EA085C8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224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C422-54E9-4E63-A126-7511EEF60C25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7640-7DB3-4307-8188-08EA085C8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09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C422-54E9-4E63-A126-7511EEF60C25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7640-7DB3-4307-8188-08EA085C8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0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C422-54E9-4E63-A126-7511EEF60C25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7640-7DB3-4307-8188-08EA085C8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8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C422-54E9-4E63-A126-7511EEF60C25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7640-7DB3-4307-8188-08EA085C8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81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9C422-54E9-4E63-A126-7511EEF60C25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47640-7DB3-4307-8188-08EA085C8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91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Analýza </a:t>
            </a:r>
            <a:r>
              <a:rPr lang="sk-SK" sz="3200" smtClean="0"/>
              <a:t>investičných zámerov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/>
              <a:t>Racionálny postup prípravy a hodnotenia projektov z hľadiska práce s rizikom a neistotou je založený na prístupe, ktorý zahrnuje predovšetkým tieto fázy:</a:t>
            </a:r>
            <a:endParaRPr lang="en-US" dirty="0"/>
          </a:p>
          <a:p>
            <a:r>
              <a:rPr lang="sk-SK" dirty="0"/>
              <a:t>1. identifikácia faktorov rizika,</a:t>
            </a:r>
            <a:endParaRPr lang="en-US" dirty="0"/>
          </a:p>
          <a:p>
            <a:r>
              <a:rPr lang="sk-SK" dirty="0"/>
              <a:t>2. stanovenie významnosti faktorov rizika,</a:t>
            </a:r>
            <a:endParaRPr lang="en-US" dirty="0"/>
          </a:p>
          <a:p>
            <a:r>
              <a:rPr lang="sk-SK" dirty="0"/>
              <a:t>3. stanovenie miery rizika, resp. meranie rizika,</a:t>
            </a:r>
            <a:endParaRPr lang="en-US" dirty="0"/>
          </a:p>
          <a:p>
            <a:r>
              <a:rPr lang="sk-SK" dirty="0"/>
              <a:t>4. hodnotenie rizika,</a:t>
            </a:r>
            <a:endParaRPr lang="en-US" dirty="0"/>
          </a:p>
          <a:p>
            <a:r>
              <a:rPr lang="sk-SK" dirty="0"/>
              <a:t>5. príprava a realizácia opatrení zameraných na oslabenie príčin vzniku rizika</a:t>
            </a:r>
            <a:endParaRPr lang="en-US" dirty="0"/>
          </a:p>
          <a:p>
            <a:r>
              <a:rPr lang="sk-SK" dirty="0"/>
              <a:t>6. príprava a realizácia opatrení na zníženie nepriaznivých dopadov rizika,</a:t>
            </a:r>
            <a:endParaRPr lang="en-US" dirty="0"/>
          </a:p>
          <a:p>
            <a:r>
              <a:rPr lang="sk-SK" dirty="0"/>
              <a:t>7. príprava plánu korekčných opatrení a sledovanie vývoja faktorov rizika,</a:t>
            </a:r>
            <a:endParaRPr lang="en-US" dirty="0"/>
          </a:p>
          <a:p>
            <a:r>
              <a:rPr lang="sk-SK" dirty="0"/>
              <a:t>8. spracovanie dokumentácie prípravy a hodnotenia rizika podnikateľského projektu.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83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Fázy simulačných postupov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sk-SK" dirty="0" smtClean="0"/>
              <a:t>definovanie </a:t>
            </a:r>
            <a:r>
              <a:rPr lang="sk-SK" dirty="0"/>
              <a:t>variantov hodnotenia (príprava </a:t>
            </a:r>
            <a:r>
              <a:rPr lang="sk-SK" dirty="0" smtClean="0"/>
              <a:t>scenárov</a:t>
            </a:r>
            <a:r>
              <a:rPr lang="sk-SK" dirty="0"/>
              <a:t>)</a:t>
            </a:r>
            <a:endParaRPr lang="en-US" dirty="0"/>
          </a:p>
          <a:p>
            <a:pPr lvl="0"/>
            <a:r>
              <a:rPr lang="sk-SK" dirty="0"/>
              <a:t>vlastná </a:t>
            </a:r>
            <a:r>
              <a:rPr lang="sk-SK" dirty="0" smtClean="0"/>
              <a:t>analýza </a:t>
            </a:r>
            <a:r>
              <a:rPr lang="sk-SK" dirty="0"/>
              <a:t>rizika, ktorá má niekoľko krokov:</a:t>
            </a:r>
            <a:endParaRPr lang="en-US" dirty="0"/>
          </a:p>
          <a:p>
            <a:pPr lvl="1"/>
            <a:r>
              <a:rPr lang="sk-SK" dirty="0"/>
              <a:t>špecifikácia náhodných veličín ovplyvňujúcich zvolené kritérium rozhodovania</a:t>
            </a:r>
            <a:endParaRPr lang="en-US" dirty="0"/>
          </a:p>
          <a:p>
            <a:pPr lvl="1"/>
            <a:r>
              <a:rPr lang="sk-SK" dirty="0"/>
              <a:t>konštrukcia matematického modelu v závislosti zvoleného kritéria od vstupných premenných</a:t>
            </a:r>
            <a:endParaRPr lang="en-US" dirty="0"/>
          </a:p>
          <a:p>
            <a:pPr lvl="1"/>
            <a:r>
              <a:rPr lang="sk-SK" dirty="0"/>
              <a:t>identifikácia rozhodujúcich faktorov rizika – vymedzenie zo zoznamu náhodných veličín tie premenné, ktoré signifikantne ovplyvňujú kriteriálny ukazovateľ. </a:t>
            </a:r>
            <a:r>
              <a:rPr lang="sk-SK" dirty="0" smtClean="0"/>
              <a:t>Jedná </a:t>
            </a:r>
            <a:r>
              <a:rPr lang="sk-SK" dirty="0"/>
              <a:t>sa o </a:t>
            </a:r>
            <a:r>
              <a:rPr lang="sk-SK" cap="small" dirty="0"/>
              <a:t>analýzu </a:t>
            </a:r>
            <a:r>
              <a:rPr lang="sk-SK" cap="small" dirty="0" smtClean="0"/>
              <a:t>citlivosti</a:t>
            </a:r>
            <a:r>
              <a:rPr lang="sk-SK" dirty="0" smtClean="0"/>
              <a:t>– </a:t>
            </a:r>
            <a:r>
              <a:rPr lang="sk-SK" dirty="0"/>
              <a:t>percentuálna zmena NPV vo vzťahu k percentuálnej zmene </a:t>
            </a:r>
            <a:r>
              <a:rPr lang="sk-SK" dirty="0" smtClean="0"/>
              <a:t>faktora</a:t>
            </a:r>
            <a:endParaRPr lang="en-US" dirty="0"/>
          </a:p>
          <a:p>
            <a:pPr lvl="1"/>
            <a:r>
              <a:rPr lang="sk-SK" dirty="0"/>
              <a:t>definovanie vzájomných závislostí medzi faktormi rizika (</a:t>
            </a:r>
            <a:r>
              <a:rPr lang="sk-SK" cap="small" dirty="0"/>
              <a:t>korelačné koeficienty</a:t>
            </a:r>
            <a:r>
              <a:rPr lang="sk-SK" dirty="0"/>
              <a:t>)</a:t>
            </a:r>
            <a:endParaRPr lang="en-US" dirty="0"/>
          </a:p>
          <a:p>
            <a:pPr lvl="1"/>
            <a:r>
              <a:rPr lang="sk-SK" dirty="0"/>
              <a:t>aplikácia simulačných postupov – definovanie faktorov rizika ako náhodných veličín s určitým typom rozdelenia a odhad parametrov týchto rozdelení</a:t>
            </a:r>
            <a:endParaRPr lang="en-US" dirty="0"/>
          </a:p>
          <a:p>
            <a:pPr lvl="0"/>
            <a:r>
              <a:rPr lang="sk-SK" dirty="0"/>
              <a:t>vyhodnotenie variantov so zohľadnením rizika – </a:t>
            </a:r>
            <a:r>
              <a:rPr lang="sk-SK" dirty="0" smtClean="0"/>
              <a:t> napr. uplatnenie </a:t>
            </a:r>
            <a:r>
              <a:rPr lang="sk-SK" b="1" dirty="0"/>
              <a:t>stochastickej dominancie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36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P</a:t>
            </a:r>
            <a:r>
              <a:rPr lang="sk-SK" sz="3600" dirty="0" smtClean="0"/>
              <a:t>rehľad softwaru pre analýzu rizika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/>
              <a:t>najznámejším je produkt @Risk od firmy </a:t>
            </a:r>
            <a:r>
              <a:rPr lang="sk-SK" dirty="0" err="1"/>
              <a:t>Palisade</a:t>
            </a:r>
            <a:r>
              <a:rPr lang="sk-SK" dirty="0"/>
              <a:t> </a:t>
            </a:r>
            <a:r>
              <a:rPr lang="sk-SK" dirty="0" err="1"/>
              <a:t>Corporation</a:t>
            </a:r>
            <a:r>
              <a:rPr lang="sk-SK" dirty="0"/>
              <a:t>.. Analýza rizika je kvantitatívnou metódou, ktorá generuje výsledky možných budúcich situácií pomocou pravdepodobnostného hodnotenia.</a:t>
            </a:r>
            <a:endParaRPr lang="en-US" dirty="0"/>
          </a:p>
          <a:p>
            <a:r>
              <a:rPr lang="sk-SK" dirty="0"/>
              <a:t>Používa sa vzorkovanie, ktoré už bolo spomínane Monte Carlo a </a:t>
            </a:r>
            <a:r>
              <a:rPr lang="sk-SK" dirty="0" err="1"/>
              <a:t>Latin</a:t>
            </a:r>
            <a:r>
              <a:rPr lang="sk-SK" dirty="0"/>
              <a:t> </a:t>
            </a:r>
            <a:r>
              <a:rPr lang="sk-SK" dirty="0" err="1"/>
              <a:t>Hypercube</a:t>
            </a:r>
            <a:r>
              <a:rPr lang="sk-SK" dirty="0"/>
              <a:t>.</a:t>
            </a:r>
            <a:endParaRPr lang="en-US" dirty="0"/>
          </a:p>
          <a:p>
            <a:pPr marL="0" indent="0">
              <a:buNone/>
            </a:pPr>
            <a:r>
              <a:rPr lang="sk-SK" b="1" dirty="0" err="1" smtClean="0"/>
              <a:t>Decision</a:t>
            </a:r>
            <a:r>
              <a:rPr lang="sk-SK" b="1" dirty="0" smtClean="0"/>
              <a:t> </a:t>
            </a:r>
            <a:r>
              <a:rPr lang="sk-SK" b="1" dirty="0" err="1"/>
              <a:t>Tools</a:t>
            </a:r>
            <a:r>
              <a:rPr lang="sk-SK" b="1" dirty="0"/>
              <a:t> </a:t>
            </a:r>
            <a:r>
              <a:rPr lang="sk-SK" dirty="0"/>
              <a:t>– integrovaný </a:t>
            </a:r>
            <a:r>
              <a:rPr lang="sk-SK" dirty="0" err="1"/>
              <a:t>softvétový</a:t>
            </a:r>
            <a:r>
              <a:rPr lang="sk-SK" dirty="0"/>
              <a:t> balík od </a:t>
            </a:r>
            <a:r>
              <a:rPr lang="sk-SK" dirty="0" err="1"/>
              <a:t>Palisade</a:t>
            </a:r>
            <a:r>
              <a:rPr lang="sk-SK" dirty="0"/>
              <a:t> </a:t>
            </a:r>
            <a:r>
              <a:rPr lang="sk-SK" dirty="0" smtClean="0"/>
              <a:t>	</a:t>
            </a:r>
            <a:r>
              <a:rPr lang="sk-SK" dirty="0" err="1" smtClean="0"/>
              <a:t>Corporation</a:t>
            </a:r>
            <a:r>
              <a:rPr lang="sk-SK" dirty="0" smtClean="0"/>
              <a:t> určený </a:t>
            </a:r>
            <a:r>
              <a:rPr lang="sk-SK" dirty="0"/>
              <a:t>na modelovanie a analýzu rizika, ktorý v </a:t>
            </a:r>
            <a:r>
              <a:rPr lang="sk-SK" dirty="0" smtClean="0"/>
              <a:t>sebe </a:t>
            </a:r>
            <a:r>
              <a:rPr lang="sk-SK" dirty="0"/>
              <a:t>zahŕňa </a:t>
            </a:r>
            <a:r>
              <a:rPr lang="sk-SK" dirty="0" smtClean="0"/>
              <a:t>7 </a:t>
            </a:r>
            <a:r>
              <a:rPr lang="sk-SK" dirty="0"/>
              <a:t>produktov:</a:t>
            </a:r>
            <a:endParaRPr lang="en-US" dirty="0"/>
          </a:p>
          <a:p>
            <a:pPr lvl="1"/>
            <a:r>
              <a:rPr lang="sk-SK" dirty="0" smtClean="0"/>
              <a:t>@</a:t>
            </a:r>
            <a:r>
              <a:rPr lang="sk-SK" dirty="0"/>
              <a:t>Risk – analýza rizika</a:t>
            </a:r>
            <a:endParaRPr lang="en-US" dirty="0"/>
          </a:p>
          <a:p>
            <a:pPr lvl="1"/>
            <a:r>
              <a:rPr lang="sk-SK" dirty="0" err="1" smtClean="0"/>
              <a:t>Precision</a:t>
            </a:r>
            <a:r>
              <a:rPr lang="sk-SK" dirty="0" smtClean="0"/>
              <a:t> </a:t>
            </a:r>
            <a:r>
              <a:rPr lang="sk-SK" dirty="0" err="1"/>
              <a:t>Tree</a:t>
            </a:r>
            <a:r>
              <a:rPr lang="sk-SK" dirty="0"/>
              <a:t> – vzťahové diagramy a rozhodovacie stromy</a:t>
            </a:r>
            <a:endParaRPr lang="en-US" dirty="0"/>
          </a:p>
          <a:p>
            <a:pPr lvl="1"/>
            <a:r>
              <a:rPr lang="sk-SK" dirty="0" err="1" smtClean="0"/>
              <a:t>TopRank</a:t>
            </a:r>
            <a:r>
              <a:rPr lang="sk-SK" dirty="0" smtClean="0"/>
              <a:t> </a:t>
            </a:r>
            <a:r>
              <a:rPr lang="sk-SK" dirty="0"/>
              <a:t>– realizuje analýzu citlivosti</a:t>
            </a:r>
            <a:endParaRPr lang="en-US" dirty="0"/>
          </a:p>
          <a:p>
            <a:pPr lvl="1"/>
            <a:r>
              <a:rPr lang="sk-SK" dirty="0" err="1" smtClean="0"/>
              <a:t>BestFit</a:t>
            </a:r>
            <a:r>
              <a:rPr lang="sk-SK" dirty="0" smtClean="0"/>
              <a:t> </a:t>
            </a:r>
            <a:r>
              <a:rPr lang="sk-SK" dirty="0"/>
              <a:t>– programová podpora na určenie vhodného typu rozdelenia </a:t>
            </a:r>
            <a:r>
              <a:rPr lang="sk-SK" dirty="0" smtClean="0"/>
              <a:t>pravdepodobnosti </a:t>
            </a:r>
            <a:r>
              <a:rPr lang="sk-SK" dirty="0"/>
              <a:t>pre vstupné </a:t>
            </a:r>
            <a:r>
              <a:rPr lang="sk-SK" dirty="0" smtClean="0"/>
              <a:t>premenné</a:t>
            </a:r>
          </a:p>
          <a:p>
            <a:pPr lvl="1"/>
            <a:r>
              <a:rPr lang="sk-SK" dirty="0" err="1"/>
              <a:t>RiskView</a:t>
            </a:r>
            <a:r>
              <a:rPr lang="sk-SK" dirty="0"/>
              <a:t> – výkonný nástoj na prezeranie, výber, ale aj tvorbu pravdepodobnostných rozdelení, pričom stačí nakresliť tvar krivky distribučnej funkcie a vložiť do programu @Risk</a:t>
            </a:r>
            <a:endParaRPr lang="en-US" dirty="0"/>
          </a:p>
          <a:p>
            <a:pPr lvl="1"/>
            <a:r>
              <a:rPr lang="sk-SK" dirty="0" err="1" smtClean="0"/>
              <a:t>NeuralTools</a:t>
            </a:r>
            <a:r>
              <a:rPr lang="sk-SK" dirty="0" smtClean="0"/>
              <a:t> </a:t>
            </a:r>
            <a:r>
              <a:rPr lang="sk-SK" dirty="0"/>
              <a:t>– riešenie </a:t>
            </a:r>
            <a:r>
              <a:rPr lang="sk-SK" dirty="0" smtClean="0"/>
              <a:t>problémov </a:t>
            </a:r>
            <a:r>
              <a:rPr lang="sk-SK" dirty="0"/>
              <a:t>pomocou neurónových sietí</a:t>
            </a:r>
            <a:endParaRPr lang="en-US" dirty="0"/>
          </a:p>
          <a:p>
            <a:pPr lvl="1"/>
            <a:r>
              <a:rPr lang="sk-SK" dirty="0" err="1" smtClean="0"/>
              <a:t>StatTools</a:t>
            </a:r>
            <a:r>
              <a:rPr lang="sk-SK" dirty="0" smtClean="0"/>
              <a:t> </a:t>
            </a:r>
            <a:r>
              <a:rPr lang="sk-SK" dirty="0"/>
              <a:t>– základná štatistická analýza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66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Pravidlá rozhodovania za </a:t>
            </a:r>
            <a:r>
              <a:rPr lang="sk-SK" sz="3600" dirty="0" smtClean="0"/>
              <a:t>rizika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Slúžia </a:t>
            </a:r>
            <a:r>
              <a:rPr lang="sk-SK" dirty="0"/>
              <a:t>ako podpora pre </a:t>
            </a:r>
            <a:r>
              <a:rPr lang="sk-SK" dirty="0" smtClean="0"/>
              <a:t>rozhodovateľa </a:t>
            </a:r>
          </a:p>
          <a:p>
            <a:r>
              <a:rPr lang="sk-SK" dirty="0" smtClean="0"/>
              <a:t>Používajú </a:t>
            </a:r>
            <a:r>
              <a:rPr lang="sk-SK" dirty="0"/>
              <a:t>sa na určenie preferenčného usporiadania rizikových variantov, určenie poradia variantov podľa zvoleného </a:t>
            </a:r>
            <a:r>
              <a:rPr lang="sk-SK" dirty="0" smtClean="0"/>
              <a:t>kritéria </a:t>
            </a:r>
            <a:endParaRPr lang="en-US" dirty="0"/>
          </a:p>
          <a:p>
            <a:r>
              <a:rPr lang="sk-SK" dirty="0"/>
              <a:t>Pravidlá možno použiť vtedy ak poznáme rozdelenie pravdepodobností, kritéria hodnotenia pre jednotlivé rizikové </a:t>
            </a:r>
            <a:r>
              <a:rPr lang="sk-SK" dirty="0" smtClean="0"/>
              <a:t>varianty </a:t>
            </a:r>
          </a:p>
          <a:p>
            <a:r>
              <a:rPr lang="sk-SK" dirty="0" smtClean="0"/>
              <a:t>Základné </a:t>
            </a:r>
            <a:r>
              <a:rPr lang="sk-SK" dirty="0"/>
              <a:t>pravidlá:</a:t>
            </a:r>
            <a:endParaRPr lang="en-US" dirty="0"/>
          </a:p>
          <a:p>
            <a:pPr lvl="1"/>
            <a:r>
              <a:rPr lang="sk-SK" i="1" dirty="0"/>
              <a:t> pravidlo očakávanej (strednej) hodnoty, </a:t>
            </a:r>
            <a:endParaRPr lang="sk-SK" i="1" dirty="0" smtClean="0"/>
          </a:p>
          <a:p>
            <a:pPr lvl="1"/>
            <a:r>
              <a:rPr lang="sk-SK" i="1" dirty="0" smtClean="0"/>
              <a:t>pravidlo </a:t>
            </a:r>
            <a:r>
              <a:rPr lang="sk-SK" i="1" dirty="0"/>
              <a:t>očakávanej (strednej) hodnoty a rozptylu (smerodajnej odchýlky), </a:t>
            </a:r>
            <a:endParaRPr lang="sk-SK" i="1" dirty="0" smtClean="0"/>
          </a:p>
          <a:p>
            <a:pPr lvl="1"/>
            <a:r>
              <a:rPr lang="sk-SK" i="1" dirty="0" smtClean="0"/>
              <a:t>pravidlá </a:t>
            </a:r>
            <a:r>
              <a:rPr lang="sk-SK" i="1" dirty="0"/>
              <a:t>rozhodovania založené na stochastickej dominancii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6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fontScale="62500" lnSpcReduction="20000"/>
          </a:bodyPr>
          <a:lstStyle/>
          <a:p>
            <a:r>
              <a:rPr lang="sk-SK" b="1" dirty="0"/>
              <a:t>Pravidlo očakávanej (strednej) hodnoty </a:t>
            </a:r>
            <a:r>
              <a:rPr lang="sk-SK" dirty="0"/>
              <a:t>– je založené na výpočte očakávaných (stredných) hodnôt zvoleného kritéria hodnotenia rizikových variantov. Variant s najvyššou očakávanou hodnotou je variantom optimálnym. Pravidlo je možné použiť na usporiadanie variantov v prípade, že </a:t>
            </a:r>
            <a:r>
              <a:rPr lang="sk-SK" dirty="0" err="1" smtClean="0"/>
              <a:t>rozhodovateľ</a:t>
            </a:r>
            <a:r>
              <a:rPr lang="sk-SK" dirty="0" smtClean="0"/>
              <a:t> </a:t>
            </a:r>
            <a:r>
              <a:rPr lang="sk-SK" dirty="0"/>
              <a:t>má neutrálny postoj k riziku.</a:t>
            </a:r>
            <a:endParaRPr lang="en-US" dirty="0"/>
          </a:p>
          <a:p>
            <a:r>
              <a:rPr lang="sk-SK" b="1" dirty="0" smtClean="0"/>
              <a:t>Pravidlo </a:t>
            </a:r>
            <a:r>
              <a:rPr lang="sk-SK" b="1" dirty="0"/>
              <a:t>očakávanej hodnoty a rozptylu </a:t>
            </a:r>
            <a:r>
              <a:rPr lang="sk-SK" dirty="0"/>
              <a:t>– očakávaná hodnota, tak ako v predchádzajúcom prípade, vystupuje ako miera výhodnosti variantov rozhodovania. Rozptyl vystupuje ako miera rizika týchto projektov.</a:t>
            </a:r>
            <a:endParaRPr lang="en-US" dirty="0"/>
          </a:p>
          <a:p>
            <a:r>
              <a:rPr lang="sk-SK" dirty="0"/>
              <a:t>Toto pravidlo možno formulovať takto: investor preferuje rizikový variant A pred </a:t>
            </a:r>
            <a:r>
              <a:rPr lang="sk-SK" dirty="0" smtClean="0"/>
              <a:t>rizikovým variantom </a:t>
            </a:r>
            <a:r>
              <a:rPr lang="sk-SK" dirty="0"/>
              <a:t>B, ak:</a:t>
            </a:r>
            <a:endParaRPr lang="en-US" dirty="0"/>
          </a:p>
          <a:p>
            <a:pPr lvl="1"/>
            <a:r>
              <a:rPr lang="sk-SK" dirty="0" smtClean="0"/>
              <a:t>očakávaná </a:t>
            </a:r>
            <a:r>
              <a:rPr lang="sk-SK" dirty="0"/>
              <a:t>hodnota variantu A je väčšia alebo sa rovná očakávanej hodnote variantu B a súčasne rozptyl variantu A je menší ako rozptyl variantu B. </a:t>
            </a:r>
            <a:endParaRPr lang="en-US" dirty="0"/>
          </a:p>
          <a:p>
            <a:pPr lvl="1"/>
            <a:r>
              <a:rPr lang="sk-SK" dirty="0" smtClean="0"/>
              <a:t>rozptyl </a:t>
            </a:r>
            <a:r>
              <a:rPr lang="sk-SK" dirty="0"/>
              <a:t>variantu A je menší alebo rovný rozptylu variantu B a súčasne očakávaná hodnota variantu A je väčšia než očakávaná hodnota variantu B. </a:t>
            </a:r>
            <a:endParaRPr lang="en-US" dirty="0"/>
          </a:p>
          <a:p>
            <a:r>
              <a:rPr lang="sk-SK" dirty="0"/>
              <a:t>Niektorí autori odporúčajú, aby sa namiesto štandardnej odchýlky resp. rozptylu používal variačný koeficient. Dôvodom je, že nie je vždy možné určiť, ktorý variant je výhodnejší na základe strednej hodnoty a rozptylu. Nahradením rozptylu variačným koeficientom sa tento problém čiastočne odstráni.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3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sk-SK" sz="3200" dirty="0" smtClean="0"/>
              <a:t>Pravidlo stochastickej </a:t>
            </a:r>
            <a:r>
              <a:rPr lang="sk-SK" sz="3200" dirty="0" smtClean="0"/>
              <a:t>dominancie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k-SK" dirty="0"/>
              <a:t> </a:t>
            </a:r>
            <a:r>
              <a:rPr lang="sk-SK" b="1" dirty="0" smtClean="0"/>
              <a:t>Stochastická </a:t>
            </a:r>
            <a:r>
              <a:rPr lang="sk-SK" b="1" dirty="0"/>
              <a:t>dominancia I. </a:t>
            </a:r>
            <a:r>
              <a:rPr lang="sk-SK" b="1" dirty="0" smtClean="0"/>
              <a:t>stupňa </a:t>
            </a:r>
            <a:endParaRPr lang="en-US" b="1" dirty="0"/>
          </a:p>
          <a:p>
            <a:r>
              <a:rPr lang="sk-SK" dirty="0"/>
              <a:t>Rizikový variant A je preferovaný pred rizikovým variantom B (t.j. variant A dominuje variant B, variant A je dominantý,variant B je dominovaný), ak distribučná funkcia variantu A leží vpravo od distribučnej funkcie variantu B a distribučné funkcie sa nepretínajú</a:t>
            </a:r>
            <a:endParaRPr lang="en-US" dirty="0"/>
          </a:p>
          <a:p>
            <a:pPr marL="0" indent="0">
              <a:buNone/>
            </a:pPr>
            <a:r>
              <a:rPr lang="sk-SK" dirty="0"/>
              <a:t> </a:t>
            </a:r>
            <a:endParaRPr lang="en-US" dirty="0"/>
          </a:p>
          <a:p>
            <a:pPr marL="0" indent="0">
              <a:buNone/>
            </a:pPr>
            <a:r>
              <a:rPr lang="sk-SK" b="1" dirty="0"/>
              <a:t>Stochastická dominancia II. </a:t>
            </a:r>
            <a:r>
              <a:rPr lang="sk-SK" b="1" dirty="0" smtClean="0"/>
              <a:t>stupňa</a:t>
            </a:r>
            <a:endParaRPr lang="en-US" b="1" dirty="0"/>
          </a:p>
          <a:p>
            <a:r>
              <a:rPr lang="sk-SK" dirty="0"/>
              <a:t>Rizikový variant A je preferovaný pred rizikovým variantom B, ak distribučná funkcia variantu A leží vpravo od distribučnej funkcie variantu B, distribučné funkcie sa pretínajú a plocha prekríženia v dolnej oblasti definičného oboru je väčšia ako plocha prekríženia v hornej oblasti definičného oboru.</a:t>
            </a:r>
            <a:endParaRPr lang="en-US" dirty="0"/>
          </a:p>
          <a:p>
            <a:pPr marL="0" indent="0">
              <a:buNone/>
            </a:pPr>
            <a:r>
              <a:rPr lang="sk-SK" dirty="0"/>
              <a:t> </a:t>
            </a:r>
            <a:endParaRPr lang="en-US" dirty="0"/>
          </a:p>
          <a:p>
            <a:pPr marL="0" indent="0">
              <a:buNone/>
            </a:pPr>
            <a:r>
              <a:rPr lang="sk-SK" b="1" dirty="0"/>
              <a:t>Stochastická dominancia III. </a:t>
            </a:r>
            <a:r>
              <a:rPr lang="sk-SK" b="1" dirty="0" smtClean="0"/>
              <a:t>stupňa</a:t>
            </a:r>
            <a:endParaRPr lang="en-US" b="1" dirty="0"/>
          </a:p>
          <a:p>
            <a:r>
              <a:rPr lang="sk-SK" dirty="0"/>
              <a:t>Rizikový variant A je preferovaný pred rizikovým variantom B, ak distribučná funkcia variantu A leží vpravo od distribučnej funkcie variantu B, distribučné funkcie sa pretínajú a plocha prekríženia v dolnej oblasti definičného oboru je menšia ako plocha prekríženia v hornej oblasti definičného oboru</a:t>
            </a:r>
            <a:r>
              <a:rPr lang="sk-SK" dirty="0" smtClean="0"/>
              <a:t>.</a:t>
            </a:r>
          </a:p>
          <a:p>
            <a:r>
              <a:rPr lang="sk-SK" dirty="0"/>
              <a:t>Je však potrebné poznať mieru averzie (koeficient averzie) </a:t>
            </a:r>
            <a:r>
              <a:rPr lang="sk-SK" dirty="0" smtClean="0"/>
              <a:t>investora k</a:t>
            </a:r>
            <a:r>
              <a:rPr lang="sk-SK" dirty="0"/>
              <a:t> riziku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18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Identifikácia faktorov rizika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>
            <a:normAutofit fontScale="77500" lnSpcReduction="20000"/>
          </a:bodyPr>
          <a:lstStyle/>
          <a:p>
            <a:r>
              <a:rPr lang="sk-SK" sz="3100" dirty="0"/>
              <a:t>N</a:t>
            </a:r>
            <a:r>
              <a:rPr lang="sk-SK" sz="3100" dirty="0" smtClean="0"/>
              <a:t>áplňou </a:t>
            </a:r>
            <a:r>
              <a:rPr lang="sk-SK" sz="3100" dirty="0"/>
              <a:t>tejto fázy je stanovenie faktorov rizika, ako aj veličín, ktorých možný budúci vývoj by mohol ovplyvniť, a to nielen negatívne, ale aj pozitívne dopady a účinky podnikateľského </a:t>
            </a:r>
            <a:r>
              <a:rPr lang="sk-SK" sz="3100" dirty="0" smtClean="0"/>
              <a:t>projektu</a:t>
            </a:r>
          </a:p>
          <a:p>
            <a:r>
              <a:rPr lang="sk-SK" sz="3100" dirty="0" smtClean="0"/>
              <a:t>Stanovenie </a:t>
            </a:r>
            <a:r>
              <a:rPr lang="sk-SK" sz="3100" dirty="0"/>
              <a:t>faktorov rizika nemožno spravidla podporiť pomocou nejakých modelových taktík, ale spočíva prevažne na znalostiach, skúsenostiach a intuícií pracovníkov, ktorí sa na príprave podnikateľského projektu </a:t>
            </a:r>
            <a:r>
              <a:rPr lang="sk-SK" sz="3100" dirty="0" smtClean="0"/>
              <a:t>podieľajú </a:t>
            </a:r>
          </a:p>
          <a:p>
            <a:r>
              <a:rPr lang="sk-SK" sz="3100" dirty="0" smtClean="0"/>
              <a:t>Táto </a:t>
            </a:r>
            <a:r>
              <a:rPr lang="sk-SK" sz="3100" dirty="0"/>
              <a:t>fáza analýzy rizika má výrazne tvorivý charakter a ich výsledky závisia od toho, do akej miery sa podarí vytvoriť prostredie stimulujúce hľadanie možných príčin prípadného budúceho neúspechu </a:t>
            </a:r>
            <a:r>
              <a:rPr lang="sk-SK" sz="3100" dirty="0" smtClean="0"/>
              <a:t>projektu</a:t>
            </a:r>
            <a:endParaRPr lang="en-US" sz="3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20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Stanovenie významnosti faktorov rizika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Významnosť </a:t>
            </a:r>
            <a:r>
              <a:rPr lang="sk-SK" dirty="0"/>
              <a:t>faktorov rizika je chápaná ako </a:t>
            </a:r>
            <a:r>
              <a:rPr lang="sk-SK" dirty="0" smtClean="0"/>
              <a:t>určitý potenciálny </a:t>
            </a:r>
            <a:r>
              <a:rPr lang="sk-SK" dirty="0"/>
              <a:t>stupeň ohrozenia úspechu </a:t>
            </a:r>
            <a:r>
              <a:rPr lang="sk-SK" dirty="0" smtClean="0"/>
              <a:t>projektu</a:t>
            </a:r>
          </a:p>
          <a:p>
            <a:r>
              <a:rPr lang="sk-SK" dirty="0" smtClean="0"/>
              <a:t>Možno </a:t>
            </a:r>
            <a:r>
              <a:rPr lang="sk-SK" dirty="0"/>
              <a:t>ju posudzovať dvoma odlišnými spôsobmi: </a:t>
            </a:r>
            <a:r>
              <a:rPr lang="sk-SK" i="1" dirty="0"/>
              <a:t>expertným hodnotením a analýzou </a:t>
            </a:r>
            <a:r>
              <a:rPr lang="sk-SK" i="1" dirty="0" smtClean="0"/>
              <a:t>citlivosti</a:t>
            </a:r>
            <a:endParaRPr lang="en-US" dirty="0"/>
          </a:p>
          <a:p>
            <a:r>
              <a:rPr lang="sk-SK" i="1" dirty="0" smtClean="0"/>
              <a:t>Expertné </a:t>
            </a:r>
            <a:r>
              <a:rPr lang="sk-SK" i="1" dirty="0"/>
              <a:t>hodnotenie významnosti faktorov rizika </a:t>
            </a:r>
            <a:r>
              <a:rPr lang="sk-SK" dirty="0"/>
              <a:t>– možno ho uplatniť, keď faktory rizika majú povahu </a:t>
            </a:r>
            <a:r>
              <a:rPr lang="sk-SK" dirty="0" smtClean="0"/>
              <a:t>dvojhodnotových </a:t>
            </a:r>
            <a:r>
              <a:rPr lang="sk-SK" dirty="0"/>
              <a:t>náhodných </a:t>
            </a:r>
            <a:r>
              <a:rPr lang="sk-SK" dirty="0" smtClean="0"/>
              <a:t>veličín </a:t>
            </a:r>
          </a:p>
          <a:p>
            <a:r>
              <a:rPr lang="sk-SK" dirty="0" smtClean="0"/>
              <a:t>Podstata </a:t>
            </a:r>
            <a:r>
              <a:rPr lang="sk-SK" dirty="0"/>
              <a:t>expertného hodnotenia významnosti faktorov rizika spočíva v tom, že sa táto významnosť posudzuje pomocou dvoch </a:t>
            </a:r>
            <a:r>
              <a:rPr lang="sk-SK" dirty="0" smtClean="0"/>
              <a:t>hľadísk</a:t>
            </a:r>
          </a:p>
          <a:p>
            <a:r>
              <a:rPr lang="sk-SK" dirty="0" smtClean="0"/>
              <a:t> </a:t>
            </a:r>
            <a:r>
              <a:rPr lang="sk-SK" dirty="0"/>
              <a:t>Prvé z nich tvorí pravdepodobnosť výskytu faktora rizika a druhé – intenzita negatívneho vplyvu, ktorý má výskyt faktora rizika na efekt </a:t>
            </a:r>
            <a:r>
              <a:rPr lang="sk-SK" dirty="0" smtClean="0"/>
              <a:t>projektu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93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000" dirty="0" smtClean="0"/>
              <a:t>Stanovenie významnosti faktorov riz</a:t>
            </a:r>
            <a:r>
              <a:rPr lang="sk-SK" dirty="0" smtClean="0"/>
              <a:t>ika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i="1" dirty="0"/>
              <a:t>Analýza citlivosti </a:t>
            </a:r>
            <a:r>
              <a:rPr lang="sk-SK" dirty="0"/>
              <a:t>– vychádza z explicitného zobrazenia vplyvu faktorov rizika na efekty projektu</a:t>
            </a:r>
            <a:endParaRPr lang="en-US" dirty="0"/>
          </a:p>
          <a:p>
            <a:r>
              <a:rPr lang="sk-SK" dirty="0" smtClean="0"/>
              <a:t>Vyjadrené </a:t>
            </a:r>
            <a:r>
              <a:rPr lang="sk-SK" dirty="0"/>
              <a:t>napr. pomocou výnosnosti projektu, </a:t>
            </a:r>
            <a:r>
              <a:rPr lang="sk-SK" dirty="0" smtClean="0"/>
              <a:t>NPV, IRR</a:t>
            </a:r>
            <a:endParaRPr lang="en-US" dirty="0"/>
          </a:p>
          <a:p>
            <a:r>
              <a:rPr lang="sk-SK" dirty="0"/>
              <a:t>Poznanie závislosti zisku (</a:t>
            </a:r>
            <a:r>
              <a:rPr lang="sk-SK" dirty="0" smtClean="0"/>
              <a:t>resp. </a:t>
            </a:r>
            <a:r>
              <a:rPr lang="sk-SK" dirty="0"/>
              <a:t>iného kritéria) od faktorov rizika, resp. ďalších veličín deterministickej povahy umožňuje potom zisťovať dopady zmien hodnôt faktorov </a:t>
            </a:r>
            <a:r>
              <a:rPr lang="sk-SK" dirty="0" smtClean="0"/>
              <a:t>rizika</a:t>
            </a:r>
            <a:endParaRPr lang="en-US" dirty="0"/>
          </a:p>
          <a:p>
            <a:r>
              <a:rPr lang="sk-SK" dirty="0"/>
              <a:t>Faktory rizika, ktorých na možné zmeny je dané kritérium vysoko citlivé, sú potom veľmi významné, a naopak faktory, ktorých zmeny ovplyvňujú zvolené kritérium hodnotenia len málo, možno zo súboru faktorov rizika vylúčiť a pracovať s nimi ďalej ako s deterministickými </a:t>
            </a:r>
            <a:r>
              <a:rPr lang="sk-SK" dirty="0" smtClean="0"/>
              <a:t>veličinami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3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Metódy a modely merania </a:t>
            </a:r>
            <a:r>
              <a:rPr lang="sk-SK" sz="3600" dirty="0" smtClean="0"/>
              <a:t>rizika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47500" lnSpcReduction="20000"/>
          </a:bodyPr>
          <a:lstStyle/>
          <a:p>
            <a:r>
              <a:rPr lang="sk-SK" sz="3800" b="1" dirty="0"/>
              <a:t>Pravdepodobnostné stromy </a:t>
            </a:r>
            <a:r>
              <a:rPr lang="sk-SK" sz="3800" dirty="0"/>
              <a:t>- predstavujú grafický nástroj zobrazenia rizikových variantov a ich dôsledkov (vzhľadom na určité kritéria hodnotenia kvantitatívnej </a:t>
            </a:r>
            <a:r>
              <a:rPr lang="sk-SK" sz="3800" dirty="0" smtClean="0"/>
              <a:t>povahy)</a:t>
            </a:r>
          </a:p>
          <a:p>
            <a:r>
              <a:rPr lang="sk-SK" sz="3800" dirty="0" smtClean="0"/>
              <a:t>Využívajú </a:t>
            </a:r>
            <a:r>
              <a:rPr lang="sk-SK" sz="3800" dirty="0"/>
              <a:t>pojmový aparát teórie grafov a sú realizované ako postupnosť uzlov a hrán orientovaného </a:t>
            </a:r>
            <a:r>
              <a:rPr lang="sk-SK" sz="3800" dirty="0" smtClean="0"/>
              <a:t>grafu</a:t>
            </a:r>
            <a:endParaRPr lang="en-US" sz="3800" dirty="0"/>
          </a:p>
          <a:p>
            <a:r>
              <a:rPr lang="sk-SK" sz="3800" i="1" dirty="0"/>
              <a:t>Uzly </a:t>
            </a:r>
            <a:r>
              <a:rPr lang="sk-SK" sz="3800" dirty="0"/>
              <a:t>sa označujú spravidla krúžkami a zobrazujú obyčajne faktory rizika ovplyvňujúce výsledky určitých aktivít, resp. zobrazujú tieto rizikové aktivity, ktorých budúce výsledky sú </a:t>
            </a:r>
            <a:r>
              <a:rPr lang="sk-SK" sz="3800" dirty="0" smtClean="0"/>
              <a:t>neisté </a:t>
            </a:r>
            <a:endParaRPr lang="en-US" sz="3800" dirty="0"/>
          </a:p>
          <a:p>
            <a:r>
              <a:rPr lang="sk-SK" sz="3800" i="1" dirty="0"/>
              <a:t>Hrany </a:t>
            </a:r>
            <a:r>
              <a:rPr lang="sk-SK" sz="3800" dirty="0"/>
              <a:t>pravdepodobnostného stromu vychádzajúce z týchto uzlov potom zobrazujú možné výsledky rizikových </a:t>
            </a:r>
            <a:r>
              <a:rPr lang="sk-SK" sz="3800" dirty="0" smtClean="0"/>
              <a:t>aktivít </a:t>
            </a:r>
          </a:p>
          <a:p>
            <a:r>
              <a:rPr lang="sk-SK" sz="3800" i="1" dirty="0" smtClean="0"/>
              <a:t>Vetvy </a:t>
            </a:r>
            <a:r>
              <a:rPr lang="sk-SK" sz="3800" dirty="0"/>
              <a:t>pravdepodobnostného stromu tvorené postupnosťou uzlov a hrán zobrazujú jednotlivé kombinácie rizikových aktivít, im zodpovedajúce pravdepodobnosti a hodnoty zvoleného kritéria hodnotenia, ku ktorým vedú jednotlivé rizikové </a:t>
            </a:r>
            <a:r>
              <a:rPr lang="sk-SK" sz="3800" dirty="0" smtClean="0"/>
              <a:t>situácie</a:t>
            </a:r>
            <a:endParaRPr lang="en-US" sz="3800" dirty="0"/>
          </a:p>
          <a:p>
            <a:r>
              <a:rPr lang="sk-SK" sz="3800" dirty="0"/>
              <a:t>Výhodou pravdepodobnostných stromov je jednoduchosť ich konštrukcie, </a:t>
            </a:r>
            <a:r>
              <a:rPr lang="sk-SK" sz="3800" dirty="0" smtClean="0"/>
              <a:t>prehľadnosť </a:t>
            </a:r>
            <a:r>
              <a:rPr lang="sk-SK" sz="3800" dirty="0"/>
              <a:t>a </a:t>
            </a:r>
            <a:r>
              <a:rPr lang="sk-SK" sz="3800" dirty="0" smtClean="0"/>
              <a:t>zrozumiteľnosť</a:t>
            </a:r>
            <a:endParaRPr lang="en-US" sz="3800" dirty="0"/>
          </a:p>
          <a:p>
            <a:r>
              <a:rPr lang="sk-SK" sz="3800" dirty="0"/>
              <a:t>Z povahy pravdepodobnostného stromu však vyplýva, že sa môže použiť len na zobrazenie diskrétnych faktorov rizika, resp. diskrétnych dôsledkov </a:t>
            </a:r>
            <a:r>
              <a:rPr lang="sk-SK" sz="3800" dirty="0" smtClean="0"/>
              <a:t>variantov</a:t>
            </a:r>
            <a:endParaRPr lang="en-US" sz="3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56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Metódy a modely merania rizika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b="1" dirty="0"/>
              <a:t>Rozhodovacie stromy </a:t>
            </a:r>
            <a:r>
              <a:rPr lang="sk-SK" sz="2000" dirty="0"/>
              <a:t>– predstavujú jeden z najvýznamnejších nástrojov rozhodovacej </a:t>
            </a:r>
            <a:r>
              <a:rPr lang="sk-SK" sz="2000" dirty="0" smtClean="0"/>
              <a:t>analýzy</a:t>
            </a:r>
            <a:endParaRPr lang="en-US" sz="2000" dirty="0"/>
          </a:p>
          <a:p>
            <a:r>
              <a:rPr lang="sk-SK" sz="2000" dirty="0"/>
              <a:t>Umožňujú nielen zobraziť dôsledky rizikových variantov vzhľadom na zvolené kritérium hodnotenia, ale slúžia aj na stanovenie optimálnej rozhodovacej stratégie vo viac etapových rozhodovacích </a:t>
            </a:r>
            <a:r>
              <a:rPr lang="sk-SK" sz="2000" dirty="0" smtClean="0"/>
              <a:t>procesoch</a:t>
            </a:r>
            <a:endParaRPr lang="en-US" sz="2000" dirty="0"/>
          </a:p>
          <a:p>
            <a:r>
              <a:rPr lang="sk-SK" sz="2000" dirty="0"/>
              <a:t>Rozhodovacie stromy predstavujú určitý grafický nástroj zobrazenia rozhodovacích </a:t>
            </a:r>
            <a:r>
              <a:rPr lang="sk-SK" sz="2000" dirty="0" smtClean="0"/>
              <a:t>procesov využívajúcich </a:t>
            </a:r>
            <a:r>
              <a:rPr lang="sk-SK" sz="2000" dirty="0"/>
              <a:t>pojmový aparát teórie </a:t>
            </a:r>
            <a:r>
              <a:rPr lang="sk-SK" sz="2000" dirty="0" smtClean="0"/>
              <a:t>grafov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462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Metódy a modely merania rizika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sk-SK" sz="2400" b="1" dirty="0"/>
              <a:t>Metódy počítačovej </a:t>
            </a:r>
            <a:r>
              <a:rPr lang="sk-SK" sz="2400" b="1" dirty="0" smtClean="0"/>
              <a:t>simulácie</a:t>
            </a:r>
            <a:r>
              <a:rPr lang="sk-SK" sz="2400" dirty="0" smtClean="0"/>
              <a:t> - využitie </a:t>
            </a:r>
            <a:r>
              <a:rPr lang="sk-SK" sz="2400" dirty="0"/>
              <a:t>simulačných metód je spojené s riešením zložitých problémov, </a:t>
            </a:r>
            <a:r>
              <a:rPr lang="sk-SK" sz="2400" dirty="0" smtClean="0"/>
              <a:t>kde komplexnosť </a:t>
            </a:r>
            <a:r>
              <a:rPr lang="sk-SK" sz="2400" dirty="0"/>
              <a:t>súčasného pôsobenia množstva faktorov sťažuje použitie optimalizačných </a:t>
            </a:r>
            <a:r>
              <a:rPr lang="sk-SK" sz="2400" dirty="0" smtClean="0"/>
              <a:t>metód </a:t>
            </a:r>
          </a:p>
          <a:p>
            <a:r>
              <a:rPr lang="sk-SK" sz="2400" dirty="0" smtClean="0"/>
              <a:t>Na </a:t>
            </a:r>
            <a:r>
              <a:rPr lang="sk-SK" sz="2400" dirty="0"/>
              <a:t>rozdiel od iných metód simulačný model musí byť presne konštruovaný pre </a:t>
            </a:r>
            <a:r>
              <a:rPr lang="sk-SK" sz="2400" dirty="0" smtClean="0"/>
              <a:t>každú problémovú situáciu</a:t>
            </a:r>
            <a:endParaRPr lang="en-US" sz="2400" dirty="0"/>
          </a:p>
          <a:p>
            <a:r>
              <a:rPr lang="sk-SK" sz="2400" dirty="0"/>
              <a:t>Jadrom modelu je simulácia, ktorá zabezpečuje kombináciu hodnôt vstupných premenných </a:t>
            </a:r>
            <a:r>
              <a:rPr lang="sk-SK" sz="2400" dirty="0" smtClean="0"/>
              <a:t>na generovanie </a:t>
            </a:r>
            <a:r>
              <a:rPr lang="sk-SK" sz="2400" dirty="0"/>
              <a:t>možných </a:t>
            </a:r>
            <a:r>
              <a:rPr lang="sk-SK" sz="2400" dirty="0" smtClean="0"/>
              <a:t>výsledkov</a:t>
            </a:r>
          </a:p>
          <a:p>
            <a:pPr marL="0" indent="0">
              <a:buNone/>
            </a:pPr>
            <a:r>
              <a:rPr lang="sk-SK" sz="2400" i="1" dirty="0" smtClean="0"/>
              <a:t>      Príklad</a:t>
            </a:r>
            <a:r>
              <a:rPr lang="sk-SK" sz="2400" dirty="0"/>
              <a:t>: </a:t>
            </a:r>
            <a:r>
              <a:rPr lang="sk-SK" sz="2400" dirty="0" smtClean="0"/>
              <a:t>Tržby </a:t>
            </a:r>
            <a:r>
              <a:rPr lang="sk-SK" sz="2400" dirty="0"/>
              <a:t>= 80 alebo120</a:t>
            </a:r>
            <a:endParaRPr lang="en-US" sz="2400" dirty="0"/>
          </a:p>
          <a:p>
            <a:pPr marL="0" indent="0">
              <a:buNone/>
            </a:pPr>
            <a:r>
              <a:rPr lang="sk-SK" sz="2400" dirty="0" smtClean="0"/>
              <a:t>	Náklady </a:t>
            </a:r>
            <a:r>
              <a:rPr lang="sk-SK" sz="2400" dirty="0"/>
              <a:t>= 100 alebo 120</a:t>
            </a:r>
            <a:endParaRPr lang="en-US" sz="2400" dirty="0"/>
          </a:p>
          <a:p>
            <a:pPr marL="0" indent="0">
              <a:buNone/>
            </a:pPr>
            <a:r>
              <a:rPr lang="sk-SK" sz="2400" dirty="0" smtClean="0"/>
              <a:t>	Pre </a:t>
            </a:r>
            <a:r>
              <a:rPr lang="sk-SK" sz="2400" dirty="0"/>
              <a:t>každú vstupnú premennú sú 2 možné hodnoty. Simulácia uvažuje </a:t>
            </a:r>
            <a:r>
              <a:rPr lang="sk-SK" sz="2400" dirty="0" smtClean="0"/>
              <a:t>	o </a:t>
            </a:r>
            <a:r>
              <a:rPr lang="sk-SK" sz="2400" dirty="0"/>
              <a:t>všetkých možných kombináciách resp. situáciách pre tieto </a:t>
            </a:r>
            <a:r>
              <a:rPr lang="sk-SK" sz="2400" dirty="0" smtClean="0"/>
              <a:t>	premenné </a:t>
            </a:r>
            <a:r>
              <a:rPr lang="sk-SK" sz="2400" dirty="0"/>
              <a:t>vypočítaním možných hodnôt pre výsledok (Zisk). </a:t>
            </a:r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	</a:t>
            </a:r>
            <a:r>
              <a:rPr lang="sk-SK" sz="2400" dirty="0" smtClean="0"/>
              <a:t>Sú </a:t>
            </a:r>
            <a:r>
              <a:rPr lang="sk-SK" sz="2400" dirty="0"/>
              <a:t>to 4 možné situácie: Zisk = Tržby – Náklady, </a:t>
            </a:r>
            <a:endParaRPr lang="en-US" sz="2400" dirty="0"/>
          </a:p>
          <a:p>
            <a:pPr marL="457200" lvl="1" indent="0">
              <a:buNone/>
            </a:pPr>
            <a:r>
              <a:rPr lang="sk-SK" sz="2000" dirty="0" smtClean="0"/>
              <a:t>	</a:t>
            </a:r>
            <a:r>
              <a:rPr lang="sk-SK" sz="2100" dirty="0" smtClean="0"/>
              <a:t>-</a:t>
            </a:r>
            <a:r>
              <a:rPr lang="sk-SK" sz="2100" dirty="0"/>
              <a:t>20 = 80 – 100</a:t>
            </a:r>
            <a:endParaRPr lang="en-US" sz="2100" dirty="0"/>
          </a:p>
          <a:p>
            <a:pPr marL="0" indent="0">
              <a:buNone/>
            </a:pPr>
            <a:r>
              <a:rPr lang="sk-SK" sz="2100" dirty="0" smtClean="0"/>
              <a:t>	-</a:t>
            </a:r>
            <a:r>
              <a:rPr lang="sk-SK" sz="2100" dirty="0"/>
              <a:t>40 = 80 – 120</a:t>
            </a:r>
            <a:endParaRPr lang="en-US" sz="2100" dirty="0"/>
          </a:p>
          <a:p>
            <a:pPr marL="0" indent="0">
              <a:buNone/>
            </a:pPr>
            <a:r>
              <a:rPr lang="sk-SK" sz="2100" dirty="0" smtClean="0"/>
              <a:t>	20 </a:t>
            </a:r>
            <a:r>
              <a:rPr lang="sk-SK" sz="2100" dirty="0"/>
              <a:t>= 120 – 100</a:t>
            </a:r>
            <a:endParaRPr lang="en-US" sz="2100" dirty="0"/>
          </a:p>
          <a:p>
            <a:pPr marL="0" indent="0">
              <a:buNone/>
            </a:pPr>
            <a:r>
              <a:rPr lang="sk-SK" sz="2100" dirty="0" smtClean="0"/>
              <a:t>	0 </a:t>
            </a:r>
            <a:r>
              <a:rPr lang="sk-SK" sz="2100" dirty="0"/>
              <a:t>= 120 – </a:t>
            </a:r>
            <a:r>
              <a:rPr lang="sk-SK" sz="2100" dirty="0" smtClean="0"/>
              <a:t>120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9314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Metódy a modely merania rizika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400"/>
          </a:xfrm>
        </p:spPr>
        <p:txBody>
          <a:bodyPr>
            <a:normAutofit fontScale="92500" lnSpcReduction="20000"/>
          </a:bodyPr>
          <a:lstStyle/>
          <a:p>
            <a:r>
              <a:rPr lang="sk-SK" sz="2800" b="1" dirty="0" smtClean="0"/>
              <a:t>Metódy počítačovej </a:t>
            </a:r>
            <a:r>
              <a:rPr lang="sk-SK" sz="2800" b="1" dirty="0" smtClean="0"/>
              <a:t>simulácie</a:t>
            </a:r>
            <a:r>
              <a:rPr lang="sk-SK" sz="2800" dirty="0" smtClean="0"/>
              <a:t> </a:t>
            </a:r>
            <a:r>
              <a:rPr lang="sk-SK" sz="2800" dirty="0"/>
              <a:t>sú založené na tom, že faktory rizika definujeme ako náhodné veličiny s určitými rozdeleniami a v dostatočnom počte iterácií simulujeme ich hodnoty, čím na výstupe získame </a:t>
            </a:r>
            <a:r>
              <a:rPr lang="sk-SK" sz="2800" i="1" dirty="0"/>
              <a:t>rozdelenie hodnôt kriteriálneho </a:t>
            </a:r>
            <a:r>
              <a:rPr lang="sk-SK" sz="2800" i="1" dirty="0" smtClean="0"/>
              <a:t>ukazovateľa</a:t>
            </a:r>
            <a:r>
              <a:rPr lang="sk-SK" sz="2800" dirty="0" smtClean="0"/>
              <a:t> </a:t>
            </a:r>
          </a:p>
          <a:p>
            <a:r>
              <a:rPr lang="sk-SK" sz="2800" dirty="0" smtClean="0"/>
              <a:t>Aj </a:t>
            </a:r>
            <a:r>
              <a:rPr lang="sk-SK" sz="2800" dirty="0"/>
              <a:t>keď vstupné faktory nemajú normálne rozdelenie, výsledný kriteriálny ukazovateľ má normálne </a:t>
            </a:r>
            <a:r>
              <a:rPr lang="sk-SK" sz="2800" dirty="0" smtClean="0"/>
              <a:t>rozdelenie </a:t>
            </a:r>
          </a:p>
          <a:p>
            <a:r>
              <a:rPr lang="sk-SK" sz="2800" dirty="0" smtClean="0"/>
              <a:t>Používame </a:t>
            </a:r>
            <a:r>
              <a:rPr lang="sk-SK" sz="2800" dirty="0"/>
              <a:t>ich vtedy, keď náhodných vstupov je veľa a kde nie je možné analytickým postupom odvodiť rozdelenie náhodných </a:t>
            </a:r>
            <a:r>
              <a:rPr lang="sk-SK" sz="2800" dirty="0" smtClean="0"/>
              <a:t>veličín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58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Simulácia Monte Carlo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55000" lnSpcReduction="20000"/>
          </a:bodyPr>
          <a:lstStyle/>
          <a:p>
            <a:r>
              <a:rPr lang="sk-SK" dirty="0"/>
              <a:t>Pri simulácii výsledkom nie je iba možný výskyt nepriaznivých situácií, ale úlohou hodnotiteľa je stanoviť </a:t>
            </a:r>
            <a:r>
              <a:rPr lang="sk-SK" dirty="0" smtClean="0"/>
              <a:t>pravdepodobnostné </a:t>
            </a:r>
            <a:r>
              <a:rPr lang="sk-SK" dirty="0"/>
              <a:t>ohodnotenie výsledkov všetkých možných variantov </a:t>
            </a:r>
            <a:r>
              <a:rPr lang="sk-SK" dirty="0" smtClean="0"/>
              <a:t>riešenia</a:t>
            </a:r>
            <a:endParaRPr lang="en-US" dirty="0"/>
          </a:p>
          <a:p>
            <a:r>
              <a:rPr lang="sk-SK" b="1" i="1" dirty="0"/>
              <a:t>počítačová simulácia Monte </a:t>
            </a:r>
            <a:r>
              <a:rPr lang="sk-SK" b="1" i="1" dirty="0" smtClean="0"/>
              <a:t>Carlo</a:t>
            </a:r>
            <a:r>
              <a:rPr lang="sk-SK" dirty="0"/>
              <a:t> </a:t>
            </a:r>
            <a:r>
              <a:rPr lang="sk-SK" dirty="0" smtClean="0"/>
              <a:t>–ide </a:t>
            </a:r>
            <a:r>
              <a:rPr lang="sk-SK" dirty="0"/>
              <a:t>o špecifickú techniku výberu vzoriek.</a:t>
            </a:r>
            <a:endParaRPr lang="en-US" dirty="0"/>
          </a:p>
          <a:p>
            <a:r>
              <a:rPr lang="sk-SK" dirty="0"/>
              <a:t>Všeobecne vzorkovanie chápeme ako proces, pomocou ktorého vstupné parametre pre ľubovoľný model možno vybrať  zo vstupných hodnôt distribučnej funkcie. </a:t>
            </a:r>
            <a:endParaRPr lang="sk-SK" dirty="0" smtClean="0"/>
          </a:p>
          <a:p>
            <a:r>
              <a:rPr lang="sk-SK" dirty="0" smtClean="0"/>
              <a:t>Vzorkovanie </a:t>
            </a:r>
            <a:r>
              <a:rPr lang="sk-SK" dirty="0"/>
              <a:t>technikou Monte Carlo sa vzťahuje na tradičné techniky používajúce náhodné čísla na vzorkovanie z pravdepodobnostného </a:t>
            </a:r>
            <a:r>
              <a:rPr lang="sk-SK" dirty="0" smtClean="0"/>
              <a:t>rozdelenia</a:t>
            </a:r>
            <a:endParaRPr lang="en-US" dirty="0"/>
          </a:p>
          <a:p>
            <a:r>
              <a:rPr lang="sk-SK" dirty="0"/>
              <a:t>Uvedenú metódu možno uplatniť, keď sú faktory rizika spojité náhodné veličiny, resp. síce </a:t>
            </a:r>
            <a:r>
              <a:rPr lang="sk-SK" dirty="0" smtClean="0"/>
              <a:t>majú diskrétny </a:t>
            </a:r>
            <a:r>
              <a:rPr lang="sk-SK" dirty="0"/>
              <a:t>charakter, ale môžu nadobúdať veľký počet </a:t>
            </a:r>
            <a:r>
              <a:rPr lang="sk-SK" dirty="0" smtClean="0"/>
              <a:t>hodnôt</a:t>
            </a:r>
            <a:endParaRPr lang="sk-SK" dirty="0" smtClean="0"/>
          </a:p>
          <a:p>
            <a:r>
              <a:rPr lang="sk-SK" dirty="0" smtClean="0"/>
              <a:t>Metóda </a:t>
            </a:r>
            <a:r>
              <a:rPr lang="sk-SK" dirty="0"/>
              <a:t>vyžaduje určenie rozdelení pravdepodobnosti pre všetky vstupné náhodné premenné (faktory rizika</a:t>
            </a:r>
            <a:r>
              <a:rPr lang="sk-SK" dirty="0" smtClean="0"/>
              <a:t>)</a:t>
            </a:r>
            <a:endParaRPr lang="en-US" dirty="0"/>
          </a:p>
          <a:p>
            <a:r>
              <a:rPr lang="sk-SK" dirty="0"/>
              <a:t>Počítačový program zabezpečuje, aby boli častejšie volené pravdepodobnejšie hodnoty a menej často hodnoty ležiace na okrajoch </a:t>
            </a:r>
            <a:r>
              <a:rPr lang="sk-SK" dirty="0" smtClean="0"/>
              <a:t>rozdelení </a:t>
            </a:r>
            <a:endParaRPr lang="sk-SK" dirty="0" smtClean="0"/>
          </a:p>
          <a:p>
            <a:r>
              <a:rPr lang="sk-SK" dirty="0" smtClean="0"/>
              <a:t>Takéto </a:t>
            </a:r>
            <a:r>
              <a:rPr lang="sk-SK" dirty="0"/>
              <a:t>vzorkovanie je v počítači iteračným procesom (niekoľko stoviek alebo tisíc iterácií), ktorý prebieha dovtedy, kým dostatočný počet iterácií nezabezpečí stabilné výsledky týkajúce sa hustoty </a:t>
            </a:r>
            <a:r>
              <a:rPr lang="sk-SK" dirty="0" smtClean="0"/>
              <a:t>rozdelenia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89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" val="dc37da6d8cf793ca9671c82538b8359ac8b2ec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1 - &amp;quot;Analýza investičných zámerov&amp;quot;&quot;/&gt;&lt;property id=&quot;20307&quot; value=&quot;257&quot;/&gt;&lt;/object&gt;&lt;object type=&quot;3&quot; unique_id=&quot;10006&quot;&gt;&lt;property id=&quot;20148&quot; value=&quot;5&quot;/&gt;&lt;property id=&quot;20300&quot; value=&quot;Slide 2 - &amp;quot;Identifikácia faktorov rizika&amp;quot;&quot;/&gt;&lt;property id=&quot;20307&quot; value=&quot;258&quot;/&gt;&lt;/object&gt;&lt;object type=&quot;3&quot; unique_id=&quot;10007&quot;&gt;&lt;property id=&quot;20148&quot; value=&quot;5&quot;/&gt;&lt;property id=&quot;20300&quot; value=&quot;Slide 3 - &amp;quot;Stanovenie významnosti faktorov rizika &amp;quot;&quot;/&gt;&lt;property id=&quot;20307&quot; value=&quot;259&quot;/&gt;&lt;/object&gt;&lt;object type=&quot;3&quot; unique_id=&quot;10008&quot;&gt;&lt;property id=&quot;20148&quot; value=&quot;5&quot;/&gt;&lt;property id=&quot;20300&quot; value=&quot;Slide 4 - &amp;quot;Stanovenie významnosti faktorov rizika &amp;quot;&quot;/&gt;&lt;property id=&quot;20307&quot; value=&quot;260&quot;/&gt;&lt;/object&gt;&lt;object type=&quot;3&quot; unique_id=&quot;10009&quot;&gt;&lt;property id=&quot;20148&quot; value=&quot;5&quot;/&gt;&lt;property id=&quot;20300&quot; value=&quot;Slide 5 - &amp;quot;Metódy a modely merania rizika&amp;quot;&quot;/&gt;&lt;property id=&quot;20307&quot; value=&quot;261&quot;/&gt;&lt;/object&gt;&lt;object type=&quot;3&quot; unique_id=&quot;10090&quot;&gt;&lt;property id=&quot;20148&quot; value=&quot;5&quot;/&gt;&lt;property id=&quot;20300&quot; value=&quot;Slide 6 - &amp;quot;Metódy a modely merania rizika&amp;quot;&quot;/&gt;&lt;property id=&quot;20307&quot; value=&quot;262&quot;/&gt;&lt;/object&gt;&lt;object type=&quot;3&quot; unique_id=&quot;10091&quot;&gt;&lt;property id=&quot;20148&quot; value=&quot;5&quot;/&gt;&lt;property id=&quot;20300&quot; value=&quot;Slide 7 - &amp;quot;Metódy a modely merania rizika&amp;quot;&quot;/&gt;&lt;property id=&quot;20307&quot; value=&quot;263&quot;/&gt;&lt;/object&gt;&lt;object type=&quot;3&quot; unique_id=&quot;10092&quot;&gt;&lt;property id=&quot;20148&quot; value=&quot;5&quot;/&gt;&lt;property id=&quot;20300&quot; value=&quot;Slide 8 - &amp;quot;Metódy a modely merania rizika&amp;quot;&quot;/&gt;&lt;property id=&quot;20307&quot; value=&quot;264&quot;/&gt;&lt;/object&gt;&lt;object type=&quot;3&quot; unique_id=&quot;10093&quot;&gt;&lt;property id=&quot;20148&quot; value=&quot;5&quot;/&gt;&lt;property id=&quot;20300&quot; value=&quot;Slide 10 - &amp;quot;Fázy simulačných postupov&amp;quot;&quot;/&gt;&lt;property id=&quot;20307&quot; value=&quot;265&quot;/&gt;&lt;/object&gt;&lt;object type=&quot;3&quot; unique_id=&quot;10154&quot;&gt;&lt;property id=&quot;20148&quot; value=&quot;5&quot;/&gt;&lt;property id=&quot;20300&quot; value=&quot;Slide 9 - &amp;quot;Simulácia Monte Carlo&amp;quot;&quot;/&gt;&lt;property id=&quot;20307&quot; value=&quot;266&quot;/&gt;&lt;/object&gt;&lt;object type=&quot;3&quot; unique_id=&quot;10233&quot;&gt;&lt;property id=&quot;20148&quot; value=&quot;5&quot;/&gt;&lt;property id=&quot;20300&quot; value=&quot;Slide 11 - &amp;quot;Prehľad softwaru pre analýzu rizika&amp;quot;&quot;/&gt;&lt;property id=&quot;20307&quot; value=&quot;267&quot;/&gt;&lt;/object&gt;&lt;object type=&quot;3&quot; unique_id=&quot;10234&quot;&gt;&lt;property id=&quot;20148&quot; value=&quot;5&quot;/&gt;&lt;property id=&quot;20300&quot; value=&quot;Slide 12 - &amp;quot;Pravidlá rozhodovania za rizika&amp;quot;&quot;/&gt;&lt;property id=&quot;20307&quot; value=&quot;268&quot;/&gt;&lt;/object&gt;&lt;object type=&quot;3&quot; unique_id=&quot;10295&quot;&gt;&lt;property id=&quot;20148&quot; value=&quot;5&quot;/&gt;&lt;property id=&quot;20300&quot; value=&quot;Slide 13&quot;/&gt;&lt;property id=&quot;20307&quot; value=&quot;269&quot;/&gt;&lt;/object&gt;&lt;object type=&quot;3&quot; unique_id=&quot;10296&quot;&gt;&lt;property id=&quot;20148&quot; value=&quot;5&quot;/&gt;&lt;property id=&quot;20300&quot; value=&quot;Slide 14 - &amp;quot;Pravidlo stochastickej dominancie &amp;quot;&quot;/&gt;&lt;property id=&quot;20307&quot; value=&quot;27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1181</Words>
  <Application>Microsoft Office PowerPoint</Application>
  <PresentationFormat>On-screen Show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Analýza investičných zámerov</vt:lpstr>
      <vt:lpstr>Identifikácia faktorov rizika</vt:lpstr>
      <vt:lpstr>Stanovenie významnosti faktorov rizika </vt:lpstr>
      <vt:lpstr>Stanovenie významnosti faktorov rizika </vt:lpstr>
      <vt:lpstr>Metódy a modely merania rizika</vt:lpstr>
      <vt:lpstr>Metódy a modely merania rizika</vt:lpstr>
      <vt:lpstr>Metódy a modely merania rizika</vt:lpstr>
      <vt:lpstr>Metódy a modely merania rizika</vt:lpstr>
      <vt:lpstr>Simulácia Monte Carlo</vt:lpstr>
      <vt:lpstr>Fázy simulačných postupov</vt:lpstr>
      <vt:lpstr>Prehľad softwaru pre analýzu rizika</vt:lpstr>
      <vt:lpstr>Pravidlá rozhodovania za rizika</vt:lpstr>
      <vt:lpstr>PowerPoint Presentation</vt:lpstr>
      <vt:lpstr>Pravidlo stochastickej dominancie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21</cp:revision>
  <dcterms:created xsi:type="dcterms:W3CDTF">2012-04-02T20:58:41Z</dcterms:created>
  <dcterms:modified xsi:type="dcterms:W3CDTF">2012-04-03T11:21:13Z</dcterms:modified>
</cp:coreProperties>
</file>