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3" r:id="rId4"/>
    <p:sldId id="284" r:id="rId5"/>
    <p:sldId id="258" r:id="rId6"/>
    <p:sldId id="259" r:id="rId7"/>
    <p:sldId id="260" r:id="rId8"/>
    <p:sldId id="261" r:id="rId9"/>
    <p:sldId id="262" r:id="rId10"/>
    <p:sldId id="270" r:id="rId11"/>
    <p:sldId id="277" r:id="rId12"/>
    <p:sldId id="269" r:id="rId13"/>
    <p:sldId id="278" r:id="rId14"/>
    <p:sldId id="279" r:id="rId15"/>
    <p:sldId id="263" r:id="rId16"/>
    <p:sldId id="280" r:id="rId17"/>
    <p:sldId id="281" r:id="rId18"/>
    <p:sldId id="264" r:id="rId19"/>
    <p:sldId id="282" r:id="rId20"/>
    <p:sldId id="271" r:id="rId21"/>
    <p:sldId id="265" r:id="rId22"/>
    <p:sldId id="266" r:id="rId23"/>
    <p:sldId id="267" r:id="rId24"/>
    <p:sldId id="268" r:id="rId25"/>
    <p:sldId id="274" r:id="rId26"/>
    <p:sldId id="272" r:id="rId27"/>
    <p:sldId id="275" r:id="rId28"/>
    <p:sldId id="276" r:id="rId2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72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EE9E897-B6D0-40A4-997C-2F363E5248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0441CAD0-7E86-482C-86E3-BBFD386F87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9D745FB-F822-4664-AAB6-9727E5F11E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85080484-8A60-4A47-A027-2AAA39FE2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53941A39-DC11-42FD-9FBE-4E6A7FF8E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864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7AFA9BB-0CE1-4133-9467-97140A0D7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A14155A9-1E4A-46B0-B514-2C54439B0CD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D0CAFEA-C637-4083-A9FE-9367B2DC41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9B616FD5-8329-453C-B75E-9460B164C8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2F9B3DD-2672-433E-82A8-9DAFB7E0D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10682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F4B4CF4E-1544-4230-9E67-3C88A691B7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B94A2156-8BBA-4D00-80B8-5B0E734D13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042E0D1-447A-4A00-900D-3E959F03CE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4E1B28D-74CC-4A46-B481-0AC65031CE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BE1C058C-B22D-4289-B61E-B4931441F1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60931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87BCB-2399-4094-902F-0C055C5727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CFC9426-CBC4-4394-B9FC-9188B80BB4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064B7A05-719C-42D6-8BEE-7F4FDD528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A1EF407A-DC31-4F6E-BC6D-74C1DC39F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391C7FC-68A0-41FB-B18A-8A8BDA420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8788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C42FF4-05BE-4F79-9C95-C6F7E53FA8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8183B0B-3CA4-4BFB-A3E4-60998F32C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891E99A-24AD-49F7-8782-4559809EC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7ADC0C00-927E-4E59-8E38-ACAFDA88A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2E3EE8D4-F224-452F-A6F6-CFFE55CEA6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72184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B4E4CE-4D19-4B56-927D-2E1C9769D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BC8522D-9C4D-459B-8F5F-62CB8D3CBC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538DD0A6-8BC2-4CC5-AFB5-81AE3F7CC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AE4B3CAB-44B5-4633-8769-DBA6D7C41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31203E0-0620-4FD2-800C-DC3E57F83E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CC1CEDA0-BD0A-427B-BB62-A9EC12C23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68764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E93FD6-DB20-46BF-8790-39C9B2C6D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7D911F0-A8BB-4021-9B86-F8E1D001B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AD915C46-1597-4B94-8A52-5C776D5B70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8F46919-A285-4C08-ABFD-9E4E046137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BDE7A529-C4E1-4421-892C-650315884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BC56D16D-BFCC-40BA-B2A2-B2BC4725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015D0884-77E0-4C1E-877B-BA2A229BE9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15E60213-5847-4E09-A519-F6A393B3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10547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40572DC-DAD2-4F48-B9F8-70A31283A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E178EFCA-5C76-414B-A45F-527C59566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DB663A09-00F1-4CC1-AEC2-CF6C1522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CCCD2D3A-C94A-4759-BDA4-9D2DDAEBF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99831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9BC5F65A-9D49-4C9C-83EB-571C4E59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750D8599-7A1F-44DC-9D10-FB7F061B4C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CBD3F6A6-A654-46B7-BEB7-DCD332EE9A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861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7B68D00-A0BB-4124-A7B4-C4344F0B7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EBFB1F9-9A99-4D00-AACE-F7EFDE127D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8C353F12-94D8-4153-A8F6-63308775B1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E4ABE54C-0E0B-47FF-95A3-991B13C374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42FEE45B-33F8-4697-9703-3951004C80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AC18F12-8811-49FE-84AE-C33B76205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944383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17A55F2-C3F6-4D64-938D-A9AB399969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76230612-6894-41AF-BB9F-BE0915B729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97105A7-8453-40EA-8B81-B2480DAFB6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95A2DF9-810A-451C-A403-8D93FD8670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3C7EA62A-36B2-4267-B8FB-230A395854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15F29E36-3A2A-4587-8E3C-A20F211886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31405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5B421985-732B-48BC-A80F-BC3561007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7203A80-2EA1-44BD-9AC4-6676340CD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9982323F-E538-4031-AD46-FB169ADA3D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2932C8-8CAE-4DBC-90D1-0E7D65F8592C}" type="datetimeFigureOut">
              <a:rPr lang="sk-SK" smtClean="0"/>
              <a:t>26. 9. 2022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52B8D1BB-936C-4A8A-9B60-ABD82E94F44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011A1F0-9711-4740-B2DD-3B34EDCF5C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8BC22B-6DC0-4AA9-9B37-75FC339EA0A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448440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FF3283-8094-4E29-804D-3AD4841BB60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Technická analýza a fundamentálna analýza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C272E2F-D43C-40B1-95C8-0F4AC82C602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53073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ADE2C-DFF6-4B70-AF3A-12A7BC59F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4375" y="303212"/>
            <a:ext cx="10515600" cy="1325563"/>
          </a:xfrm>
        </p:spPr>
        <p:txBody>
          <a:bodyPr/>
          <a:lstStyle/>
          <a:p>
            <a:r>
              <a:rPr lang="sk-SK" dirty="0" err="1"/>
              <a:t>Supporty</a:t>
            </a:r>
            <a:r>
              <a:rPr lang="sk-SK" dirty="0"/>
              <a:t> a </a:t>
            </a:r>
            <a:r>
              <a:rPr lang="sk-SK" dirty="0" err="1"/>
              <a:t>resistancie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302C6CA-8260-447A-8EB4-F3EA49AD5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D8AF7DA2-FAF3-46F7-A914-5F0F0E149D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431925"/>
            <a:ext cx="12575451" cy="5426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3040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D1D28-EB02-122B-F9D0-4AD1070D6E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Pravidlá – trendové čiary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0DD6D0-D519-3E54-8496-04E40C50F9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Obchodovať v smere trendovej čiary, v rastúcom trende hľadať príležitosti k nákupu, vyhnúť sa predaji a opačne</a:t>
            </a:r>
          </a:p>
          <a:p>
            <a:r>
              <a:rPr lang="sk-SK" dirty="0"/>
              <a:t>Trendová čiara tvorí </a:t>
            </a:r>
            <a:r>
              <a:rPr lang="sk-SK" dirty="0" err="1"/>
              <a:t>supporty</a:t>
            </a:r>
            <a:r>
              <a:rPr lang="sk-SK" dirty="0"/>
              <a:t> a </a:t>
            </a:r>
            <a:r>
              <a:rPr lang="sk-SK" dirty="0" err="1"/>
              <a:t>resistancie</a:t>
            </a:r>
            <a:endParaRPr lang="sk-SK" dirty="0"/>
          </a:p>
          <a:p>
            <a:r>
              <a:rPr lang="sk-SK" dirty="0"/>
              <a:t>Strmé trendové čiary predchádzajú ostrým prerazeniam</a:t>
            </a:r>
          </a:p>
          <a:p>
            <a:r>
              <a:rPr lang="sk-SK" dirty="0"/>
              <a:t>Ceny po prerazení trendovej čiary často znovu zastavia na svojom poslednom vrchole</a:t>
            </a:r>
          </a:p>
          <a:p>
            <a:r>
              <a:rPr lang="sk-SK" dirty="0"/>
              <a:t>Trendový kanál – dve paralelné línie, napr. pri rastúcom trende, trendová čiara cez dná a paralelná čiara cez vrcholy</a:t>
            </a:r>
          </a:p>
        </p:txBody>
      </p:sp>
    </p:spTree>
    <p:extLst>
      <p:ext uri="{BB962C8B-B14F-4D97-AF65-F5344CB8AC3E}">
        <p14:creationId xmlns:p14="http://schemas.microsoft.com/office/powerpoint/2010/main" val="16955168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6A10A7-DC73-4B22-B698-AF2340496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Trendové čiary</a:t>
            </a:r>
          </a:p>
        </p:txBody>
      </p:sp>
      <p:pic>
        <p:nvPicPr>
          <p:cNvPr id="5" name="Zástupný objekt pre obsah 4">
            <a:extLst>
              <a:ext uri="{FF2B5EF4-FFF2-40B4-BE49-F238E27FC236}">
                <a16:creationId xmlns:a16="http://schemas.microsoft.com/office/drawing/2014/main" id="{ACA133F0-8FFE-43F6-8D56-18CBFD248E2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0181" y="1463674"/>
            <a:ext cx="11502743" cy="5175697"/>
          </a:xfrm>
        </p:spPr>
      </p:pic>
    </p:spTree>
    <p:extLst>
      <p:ext uri="{BB962C8B-B14F-4D97-AF65-F5344CB8AC3E}">
        <p14:creationId xmlns:p14="http://schemas.microsoft.com/office/powerpoint/2010/main" val="22493805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257D60-91CB-E67E-AD81-841EA543F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Kĺzavé priemery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37919657-3E06-685F-CCD5-21460521A0BA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sk-SK" dirty="0"/>
                  <a:t>Jednoduchý kĺzavý priemer</a:t>
                </a:r>
              </a:p>
              <a:p>
                <a14:m>
                  <m:oMath xmlns:m="http://schemas.openxmlformats.org/officeDocument/2006/math">
                    <m:r>
                      <a:rPr lang="sk-SK" b="0" i="1" smtClean="0">
                        <a:latin typeface="Cambria Math" panose="02040503050406030204" pitchFamily="18" charset="0"/>
                      </a:rPr>
                      <m:t>𝑀𝐴</m:t>
                    </m:r>
                    <m:r>
                      <a:rPr lang="sk-SK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sk-SK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sk-S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sk-S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+…+</m:t>
                        </m:r>
                        <m:sSub>
                          <m:sSubPr>
                            <m:ctrlPr>
                              <a:rPr lang="sk-SK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𝑃</m:t>
                            </m:r>
                          </m:e>
                          <m:sub>
                            <m:r>
                              <a:rPr lang="sk-SK" b="0" i="1" smtClean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sub>
                        </m:sSub>
                      </m:num>
                      <m:den>
                        <m:r>
                          <a:rPr lang="sk-SK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den>
                    </m:f>
                  </m:oMath>
                </a14:m>
                <a:endParaRPr lang="sk-SK" dirty="0"/>
              </a:p>
              <a:p>
                <a:pPr lvl="1"/>
                <a:r>
                  <a:rPr lang="sk-SK" dirty="0"/>
                  <a:t>Jeho nedostatok je, že sa zmení dvakrát, s pridaním nového údaju a so zmiznutím posledného údaju, výrazné hlavne pri výskyte extrémnych hodnôt</a:t>
                </a:r>
              </a:p>
              <a:p>
                <a:r>
                  <a:rPr lang="sk-SK" dirty="0"/>
                  <a:t>Exponenciálny kĺzavý priemer</a:t>
                </a:r>
              </a:p>
              <a:p>
                <a:pPr marL="1371600" lvl="3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𝐸𝑀𝐴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𝑇𝑜𝑑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∗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sk-SK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sk-SK" i="1">
                              <a:latin typeface="Cambria Math" panose="02040503050406030204" pitchFamily="18" charset="0"/>
                            </a:rPr>
                            <m:t>𝐸𝑀𝐴</m:t>
                          </m:r>
                        </m:e>
                        <m:sub>
                          <m:r>
                            <a:rPr lang="sk-SK" b="0" i="1" smtClean="0">
                              <a:latin typeface="Cambria Math" panose="02040503050406030204" pitchFamily="18" charset="0"/>
                            </a:rPr>
                            <m:t>𝑦𝑒𝑠𝑡</m:t>
                          </m:r>
                        </m:sub>
                      </m:sSub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∗(1−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𝐾</m:t>
                      </m:r>
                      <m:r>
                        <a:rPr lang="sk-SK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sk-SK" dirty="0"/>
              </a:p>
              <a:p>
                <a:pPr marL="1371600" lvl="3" indent="0">
                  <a:buNone/>
                </a:pPr>
                <a:r>
                  <a:rPr lang="sk-SK" dirty="0"/>
                  <a:t>Kde K=2/(N+1)</a:t>
                </a:r>
              </a:p>
              <a:p>
                <a:pPr marL="1371600" lvl="3" indent="0">
                  <a:buNone/>
                </a:pPr>
                <a:r>
                  <a:rPr lang="sk-SK" dirty="0"/>
                  <a:t>N počet dní pre ktoré EMA počítame</a:t>
                </a:r>
              </a:p>
              <a:p>
                <a:pPr marL="1371600" lvl="3" indent="0">
                  <a:buNone/>
                </a:pPr>
                <a:r>
                  <a:rPr lang="sk-SK" dirty="0"/>
                  <a:t>EMA </a:t>
                </a:r>
                <a:r>
                  <a:rPr lang="sk-SK" dirty="0" err="1"/>
                  <a:t>yest</a:t>
                </a:r>
                <a:r>
                  <a:rPr lang="sk-SK" dirty="0"/>
                  <a:t> včerajšia hodnota EMA</a:t>
                </a:r>
              </a:p>
              <a:p>
                <a:pPr lvl="1"/>
                <a:r>
                  <a:rPr lang="sk-SK" dirty="0"/>
                  <a:t>Prikladá vyššiu váhu aktuálnym dátam v porovnaní s jednoduchým EMA</a:t>
                </a:r>
              </a:p>
              <a:p>
                <a:r>
                  <a:rPr lang="sk-SK" dirty="0"/>
                  <a:t>Vážený kĺzavý priemer</a:t>
                </a:r>
              </a:p>
              <a:p>
                <a:pPr lvl="1"/>
                <a:r>
                  <a:rPr lang="sk-SK" dirty="0"/>
                  <a:t>Priradíme váhy jednotlivým pozorovaniam podľa potreby</a:t>
                </a:r>
              </a:p>
              <a:p>
                <a:pPr marL="0" indent="0">
                  <a:buNone/>
                </a:pPr>
                <a:r>
                  <a:rPr lang="sk-SK" dirty="0"/>
                  <a:t>Na </a:t>
                </a:r>
                <a:r>
                  <a:rPr lang="sk-SK" dirty="0" err="1"/>
                  <a:t>dlhodobejší</a:t>
                </a:r>
                <a:r>
                  <a:rPr lang="sk-SK" dirty="0"/>
                  <a:t> trend je potrebný spravidla dlhší kĺzavý priemer</a:t>
                </a:r>
              </a:p>
              <a:p>
                <a:endParaRPr lang="sk-SK" dirty="0"/>
              </a:p>
            </p:txBody>
          </p:sp>
        </mc:Choice>
        <mc:Fallback>
          <p:sp>
            <p:nvSpPr>
              <p:cNvPr id="3" name="Zástupný objekt pre obsah 2">
                <a:extLst>
                  <a:ext uri="{FF2B5EF4-FFF2-40B4-BE49-F238E27FC236}">
                    <a16:creationId xmlns:a16="http://schemas.microsoft.com/office/drawing/2014/main" id="{37919657-3E06-685F-CCD5-21460521A0B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3501" b="-3641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5449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604F04B-56F0-D8D7-A59C-D7B68BF4AD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Pravidlá obchodovania 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9A0A42C-14FD-AFBD-0251-678F00F729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Pri rastúcom EMA nakupovať, za cenu v blízkosti, prípadne pod kĺzavým priemerom</a:t>
            </a:r>
          </a:p>
          <a:p>
            <a:r>
              <a:rPr lang="sk-SK" dirty="0"/>
              <a:t>Pri klesajúcom EMA obchodovať krátke pozície, za cenu blízko kĺzavého priemeru, prípadne nad ním</a:t>
            </a:r>
          </a:p>
          <a:p>
            <a:r>
              <a:rPr lang="sk-SK" dirty="0"/>
              <a:t>Pri plochej krivke EMA sa jedná o </a:t>
            </a:r>
            <a:r>
              <a:rPr lang="sk-SK" dirty="0" err="1"/>
              <a:t>netrendujúci</a:t>
            </a:r>
            <a:r>
              <a:rPr lang="sk-SK" dirty="0"/>
              <a:t> trh</a:t>
            </a:r>
          </a:p>
        </p:txBody>
      </p:sp>
    </p:spTree>
    <p:extLst>
      <p:ext uri="{BB962C8B-B14F-4D97-AF65-F5344CB8AC3E}">
        <p14:creationId xmlns:p14="http://schemas.microsoft.com/office/powerpoint/2010/main" val="22611515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3D8AED7-97A7-4D2F-9DBB-9AF0FABD9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Kĺzavý priemer – napr. 14d. EMA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330C61A9-9228-4FFA-BFEF-8F2CECD64B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FCFC1A6B-3849-4831-862F-876E8113E42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748" y="1690688"/>
            <a:ext cx="11479851" cy="506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8310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DDEDECF-69F6-10F8-9BC8-45A1EA22A4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MACD – </a:t>
            </a:r>
            <a:r>
              <a:rPr lang="sk-SK" dirty="0" err="1"/>
              <a:t>moving</a:t>
            </a:r>
            <a:r>
              <a:rPr lang="sk-SK" dirty="0"/>
              <a:t> </a:t>
            </a:r>
            <a:r>
              <a:rPr lang="sk-SK" dirty="0" err="1"/>
              <a:t>average</a:t>
            </a:r>
            <a:r>
              <a:rPr lang="sk-SK" dirty="0"/>
              <a:t> </a:t>
            </a:r>
            <a:r>
              <a:rPr lang="sk-SK" dirty="0" err="1"/>
              <a:t>convergence</a:t>
            </a:r>
            <a:r>
              <a:rPr lang="sk-SK" dirty="0"/>
              <a:t> </a:t>
            </a:r>
            <a:r>
              <a:rPr lang="sk-SK" dirty="0" err="1"/>
              <a:t>divergence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E46694-3257-A187-7AC7-5CBBFD057A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Tvorená dvomi kĺzavými priemermi</a:t>
            </a:r>
          </a:p>
          <a:p>
            <a:r>
              <a:rPr lang="sk-SK" dirty="0"/>
              <a:t>Signál k nákupu vzniká, keď rýchla krivka prekríži pomalú signálnu krivku</a:t>
            </a:r>
          </a:p>
          <a:p>
            <a:r>
              <a:rPr lang="sk-SK" dirty="0"/>
              <a:t>Postup:</a:t>
            </a:r>
          </a:p>
          <a:p>
            <a:pPr lvl="1"/>
            <a:r>
              <a:rPr lang="sk-SK" dirty="0"/>
              <a:t>Spočítajte EMA 12</a:t>
            </a:r>
          </a:p>
          <a:p>
            <a:pPr lvl="1"/>
            <a:r>
              <a:rPr lang="sk-SK" dirty="0"/>
              <a:t>Spočítajte EMA 26</a:t>
            </a:r>
          </a:p>
          <a:p>
            <a:pPr lvl="1"/>
            <a:r>
              <a:rPr lang="sk-SK" dirty="0"/>
              <a:t>Odpočítajte EMA12-EMA26=rýchla krivka MACD</a:t>
            </a:r>
          </a:p>
          <a:p>
            <a:pPr lvl="1"/>
            <a:r>
              <a:rPr lang="sk-SK" dirty="0"/>
              <a:t>Spočítajte EMA9 z rýchlej krivky MACD a získate signálnu krivku</a:t>
            </a:r>
          </a:p>
          <a:p>
            <a:r>
              <a:rPr lang="sk-SK" dirty="0"/>
              <a:t>MACD </a:t>
            </a:r>
            <a:r>
              <a:rPr lang="sk-SK" dirty="0" err="1"/>
              <a:t>histogram</a:t>
            </a:r>
            <a:r>
              <a:rPr lang="sk-SK" dirty="0"/>
              <a:t>=MACD-signálna krivka</a:t>
            </a:r>
          </a:p>
        </p:txBody>
      </p:sp>
    </p:spTree>
    <p:extLst>
      <p:ext uri="{BB962C8B-B14F-4D97-AF65-F5344CB8AC3E}">
        <p14:creationId xmlns:p14="http://schemas.microsoft.com/office/powerpoint/2010/main" val="9201043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2D5D1F-898A-9D23-2CE6-79646AFE2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MACD </a:t>
            </a:r>
            <a:r>
              <a:rPr lang="sk-SK" dirty="0" err="1"/>
              <a:t>histogram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1B91F18-F618-7559-8C74-607C493747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Nakupovať, keď MACD </a:t>
            </a:r>
            <a:r>
              <a:rPr lang="sk-SK" dirty="0" err="1"/>
              <a:t>histogram</a:t>
            </a:r>
            <a:r>
              <a:rPr lang="sk-SK" dirty="0"/>
              <a:t> prestane klesať a začne rásť</a:t>
            </a:r>
          </a:p>
          <a:p>
            <a:r>
              <a:rPr lang="sk-SK" dirty="0"/>
              <a:t>Predávať, keď MACD </a:t>
            </a:r>
            <a:r>
              <a:rPr lang="sk-SK" dirty="0" err="1"/>
              <a:t>histogram</a:t>
            </a:r>
            <a:r>
              <a:rPr lang="sk-SK" dirty="0"/>
              <a:t> prestane rásť a začne klesať</a:t>
            </a:r>
          </a:p>
          <a:p>
            <a:r>
              <a:rPr lang="sk-SK" dirty="0"/>
              <a:t>Silný predajný signál, ak cena rastie, ale MACD začne klesať</a:t>
            </a:r>
          </a:p>
          <a:p>
            <a:r>
              <a:rPr lang="sk-SK" dirty="0"/>
              <a:t>Silný nákupný signál, ak cena klesá, ale MACD začne rásť</a:t>
            </a:r>
          </a:p>
        </p:txBody>
      </p:sp>
    </p:spTree>
    <p:extLst>
      <p:ext uri="{BB962C8B-B14F-4D97-AF65-F5344CB8AC3E}">
        <p14:creationId xmlns:p14="http://schemas.microsoft.com/office/powerpoint/2010/main" val="233640211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C79B0-3838-46A5-8C32-9D3034D9B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MACD 12 a 26 EMA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F48D473-0E45-445D-A30A-13C58E0333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C330FC1F-5130-41E0-B3A9-E436FC5A40F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3040" y="1690688"/>
            <a:ext cx="10935060" cy="4805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9215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7E324-93F0-537F-613A-D27E8CF71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/>
              <a:t>Volume</a:t>
            </a:r>
            <a:r>
              <a:rPr lang="sk-SK" dirty="0"/>
              <a:t> – objem obchodov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7510B22-839E-6244-245F-DD348F5757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Napr. podľa NYSE počet obchodovaných akcií, alebo kontraktov</a:t>
            </a:r>
          </a:p>
          <a:p>
            <a:r>
              <a:rPr lang="sk-SK" dirty="0"/>
              <a:t>Prípadne počet obchodov, ktoré sa uskutočnili, (</a:t>
            </a:r>
            <a:r>
              <a:rPr lang="sk-SK" dirty="0" err="1"/>
              <a:t>London</a:t>
            </a:r>
            <a:r>
              <a:rPr lang="sk-SK" dirty="0"/>
              <a:t> Stock Exchange)</a:t>
            </a:r>
          </a:p>
          <a:p>
            <a:r>
              <a:rPr lang="sk-SK" dirty="0"/>
              <a:t>Vysoký objem potvrdzuje trendy</a:t>
            </a:r>
          </a:p>
          <a:p>
            <a:r>
              <a:rPr lang="sk-SK" dirty="0"/>
              <a:t>Pri pokračujúcom trende, a klesajúcom objeme sa blíži trend k obratu</a:t>
            </a:r>
          </a:p>
          <a:p>
            <a:r>
              <a:rPr lang="sk-SK" dirty="0"/>
              <a:t>Možné tiež používať kĺzavé priemery k určeniu trendov </a:t>
            </a:r>
            <a:r>
              <a:rPr lang="sk-SK" dirty="0" err="1"/>
              <a:t>volume</a:t>
            </a:r>
            <a:r>
              <a:rPr lang="sk-SK" dirty="0"/>
              <a:t> indikátora</a:t>
            </a:r>
          </a:p>
        </p:txBody>
      </p:sp>
    </p:spTree>
    <p:extLst>
      <p:ext uri="{BB962C8B-B14F-4D97-AF65-F5344CB8AC3E}">
        <p14:creationId xmlns:p14="http://schemas.microsoft.com/office/powerpoint/2010/main" val="7747780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C19603-4948-4075-B08A-457BFCDAB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Investičné možnosti (najpopulárnejšie)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E4F6417-8F9A-42E0-9365-5CEB62D291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k-SK" sz="3800" b="1" dirty="0"/>
              <a:t>Podielové fondy</a:t>
            </a:r>
          </a:p>
          <a:p>
            <a:r>
              <a:rPr lang="sk-SK" sz="3800" b="1" dirty="0"/>
              <a:t>Exchange </a:t>
            </a:r>
            <a:r>
              <a:rPr lang="sk-SK" sz="3800" b="1" dirty="0" err="1"/>
              <a:t>traded</a:t>
            </a:r>
            <a:r>
              <a:rPr lang="sk-SK" sz="3800" b="1" dirty="0"/>
              <a:t> </a:t>
            </a:r>
            <a:r>
              <a:rPr lang="sk-SK" sz="3800" b="1" dirty="0" err="1"/>
              <a:t>fund</a:t>
            </a:r>
            <a:r>
              <a:rPr lang="sk-SK" sz="3800" b="1" dirty="0"/>
              <a:t> – ETF fondy -</a:t>
            </a:r>
            <a:r>
              <a:rPr lang="sk-SK" sz="3800" dirty="0"/>
              <a:t>sú na burze obchodované fondy, ktoré kopírujú napríklad vývoj indexov, komodít, dlhopisov, alebo kôš vybraných aktív. ETF sú v mnohých ohľadoch podobné podielovým fondom, sú však kótované na burzách a obchodované počas dňa. </a:t>
            </a:r>
          </a:p>
          <a:p>
            <a:r>
              <a:rPr lang="sk-SK" sz="3800" b="1" dirty="0"/>
              <a:t>Zahraničné meny – </a:t>
            </a:r>
            <a:r>
              <a:rPr lang="sk-SK" sz="3800" b="1" dirty="0" err="1"/>
              <a:t>forex</a:t>
            </a:r>
            <a:r>
              <a:rPr lang="sk-SK" sz="3800" b="1" dirty="0"/>
              <a:t> </a:t>
            </a:r>
            <a:r>
              <a:rPr lang="sk-SK" sz="3800" dirty="0"/>
              <a:t>- Slovo FOREX je skrátené pomenovanie pre FOREIGN EXCHANGE, je to globálny devízový trh kde sa obchoduje s menami z celého sveta. </a:t>
            </a:r>
          </a:p>
          <a:p>
            <a:r>
              <a:rPr lang="sk-SK" sz="3800" b="1" dirty="0"/>
              <a:t>Kryptomeny </a:t>
            </a:r>
            <a:r>
              <a:rPr lang="sk-SK" sz="3800" dirty="0"/>
              <a:t>-Kryptomena je typ digitálnej meny či elektronických peňazí, čo je novodobý druh meny/peňazí. Podľa vyjadrenia Generálneho finančného riaditeľstva sa však nejedná o menu, ale o nehmotnú hnuteľnú vec. Tieto peniaze sú tvorené elektronicky. 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9103163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F87DAF-9D26-4D68-8DC5-18FFE469C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Indikátor objemu obchodov-</a:t>
            </a:r>
            <a:r>
              <a:rPr lang="sk-SK" dirty="0" err="1"/>
              <a:t>volume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8CFDC58B-A503-4ABE-B518-5B876965C2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B2C173C-4D43-4621-A130-D366FB6B8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9711" y="1621802"/>
            <a:ext cx="10996014" cy="52361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0084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71342A9-81B2-45C2-9FCC-C55C23CD15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Fundamentálna analýza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A850E8E-2198-4D29-9154-AAFE3CB6AC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Analýza založená na vývoji fundamentov, teda podmienok na trhu, resp. situácii podniku</a:t>
            </a:r>
          </a:p>
          <a:p>
            <a:r>
              <a:rPr lang="sk-SK" dirty="0"/>
              <a:t>Napr. vývoj makroekonomických ukazovateľov, hospodársky výsledok, neočakávaná kríza a pod.</a:t>
            </a:r>
          </a:p>
          <a:p>
            <a:r>
              <a:rPr lang="sk-SK" dirty="0"/>
              <a:t>Nečakaná kríza v podniku, nehoda, škandál, napr. falšovanie účtovníctva, zlé renomé atď.</a:t>
            </a:r>
          </a:p>
          <a:p>
            <a:r>
              <a:rPr lang="sk-SK" dirty="0"/>
              <a:t>Korelácia vývoja akcií s vývojom fundamentov, napr. ceny ropy a akcie rafinérii, ceny kryptomien a spoločnosť ktorá predáva grafické karty</a:t>
            </a:r>
          </a:p>
          <a:p>
            <a:r>
              <a:rPr lang="sk-SK" dirty="0"/>
              <a:t>Väčšinou je aplikovaná pri obchodovaní </a:t>
            </a:r>
            <a:r>
              <a:rPr lang="sk-SK" dirty="0" err="1"/>
              <a:t>dlhodobejšieho</a:t>
            </a:r>
            <a:r>
              <a:rPr lang="sk-SK" dirty="0"/>
              <a:t> charakteru</a:t>
            </a:r>
          </a:p>
        </p:txBody>
      </p:sp>
    </p:spTree>
    <p:extLst>
      <p:ext uri="{BB962C8B-B14F-4D97-AF65-F5344CB8AC3E}">
        <p14:creationId xmlns:p14="http://schemas.microsoft.com/office/powerpoint/2010/main" val="4285660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888AD5-4AD1-4A3A-8FE0-C3F41FC44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Najčastejšie používané ukazovatele pri hodnotení akcií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A561061-AA27-4B60-8103-9B8D50E562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P/E – pomer ceny akcie a čistého zisku na akciu </a:t>
            </a:r>
            <a:br>
              <a:rPr lang="sk-SK" dirty="0"/>
            </a:br>
            <a:r>
              <a:rPr lang="sk-SK" dirty="0"/>
              <a:t>- vysoký pomer môže znamenať že je akcia príliš drahá, alebo investori očakávajú vysoký rast spoločnosti </a:t>
            </a:r>
          </a:p>
          <a:p>
            <a:r>
              <a:rPr lang="sk-SK" dirty="0"/>
              <a:t>EPS – </a:t>
            </a:r>
            <a:r>
              <a:rPr lang="sk-SK" dirty="0" err="1"/>
              <a:t>earnings</a:t>
            </a:r>
            <a:r>
              <a:rPr lang="sk-SK" dirty="0"/>
              <a:t> per </a:t>
            </a:r>
            <a:r>
              <a:rPr lang="sk-SK" dirty="0" err="1"/>
              <a:t>share</a:t>
            </a:r>
            <a:r>
              <a:rPr lang="sk-SK" dirty="0"/>
              <a:t> – zisk na akciu – vyšší indikátor znamená vyššiu hodnotu pre investorov</a:t>
            </a:r>
          </a:p>
          <a:p>
            <a:r>
              <a:rPr lang="sk-SK" dirty="0"/>
              <a:t>P/B – pomer trhovej kapitalizácie a účtovnej hodnoty podniku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1132377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BEACE-14E6-4CBF-B8D7-B08AC7DFC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7 </a:t>
            </a:r>
            <a:r>
              <a:rPr lang="sk-SK" dirty="0" err="1"/>
              <a:t>kritérii</a:t>
            </a:r>
            <a:r>
              <a:rPr lang="sk-SK" dirty="0"/>
              <a:t> výberu akcií pre opatrného investora podľa </a:t>
            </a:r>
            <a:r>
              <a:rPr lang="sk-SK" dirty="0" err="1"/>
              <a:t>Benjamina</a:t>
            </a:r>
            <a:r>
              <a:rPr lang="sk-SK" dirty="0"/>
              <a:t> </a:t>
            </a:r>
            <a:r>
              <a:rPr lang="sk-SK" dirty="0" err="1"/>
              <a:t>Grahama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37E0699-702D-4E05-B6AD-7DFBF34584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Dostatočne veľká spoločnosť</a:t>
            </a:r>
          </a:p>
          <a:p>
            <a:r>
              <a:rPr lang="sk-SK" dirty="0"/>
              <a:t>Dostatočne veľká finančná pozícia – obežné aktíva prevyšujú krátkodobé záväzky</a:t>
            </a:r>
          </a:p>
          <a:p>
            <a:r>
              <a:rPr lang="sk-SK" dirty="0"/>
              <a:t>Neprerušená výplata dividend za posledných 20 rokov</a:t>
            </a:r>
          </a:p>
          <a:p>
            <a:r>
              <a:rPr lang="sk-SK" dirty="0"/>
              <a:t>Kladný výsledok hospodárenia za posledných 10 rokov</a:t>
            </a:r>
          </a:p>
          <a:p>
            <a:r>
              <a:rPr lang="sk-SK" dirty="0"/>
              <a:t>Zisk na akciu rástol za posledných 10 rokov </a:t>
            </a:r>
            <a:r>
              <a:rPr lang="sk-SK" dirty="0" err="1"/>
              <a:t>aspon</a:t>
            </a:r>
            <a:r>
              <a:rPr lang="sk-SK" dirty="0"/>
              <a:t> o 1/3</a:t>
            </a:r>
          </a:p>
          <a:p>
            <a:r>
              <a:rPr lang="sk-SK" dirty="0"/>
              <a:t>Cena akcií je maximálne o polovicu vyššia ako účtovná hodnota čistých aktív</a:t>
            </a:r>
          </a:p>
          <a:p>
            <a:r>
              <a:rPr lang="sk-SK" dirty="0"/>
              <a:t>Cena akcie je maximálne 15 násobkom priemerného zisku na akciu za posledné tri roky</a:t>
            </a:r>
          </a:p>
        </p:txBody>
      </p:sp>
    </p:spTree>
    <p:extLst>
      <p:ext uri="{BB962C8B-B14F-4D97-AF65-F5344CB8AC3E}">
        <p14:creationId xmlns:p14="http://schemas.microsoft.com/office/powerpoint/2010/main" val="38262425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AF1DDD0-EB82-4F0B-AA4A-08B30FEFB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Odporúčania pre podnikavého investora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C430D4F-250F-497B-89B8-746EE83850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Finančné zdravie</a:t>
            </a:r>
          </a:p>
          <a:p>
            <a:pPr marL="0" indent="0">
              <a:buNone/>
            </a:pPr>
            <a:r>
              <a:rPr lang="sk-SK" dirty="0"/>
              <a:t> – pomer obežných aktív a krátkodobých záväzkov najmenej 1,5</a:t>
            </a:r>
          </a:p>
          <a:p>
            <a:pPr>
              <a:buFontTx/>
              <a:buChar char="-"/>
            </a:pPr>
            <a:r>
              <a:rPr lang="sk-SK" dirty="0" err="1"/>
              <a:t>Zadĺženie</a:t>
            </a:r>
            <a:r>
              <a:rPr lang="sk-SK" dirty="0"/>
              <a:t> nie je vyššie ako 110% čistých obežných aktív</a:t>
            </a:r>
          </a:p>
          <a:p>
            <a:r>
              <a:rPr lang="sk-SK" dirty="0"/>
              <a:t>Stabilita ziskov – za posledných 5 rokov nevykázala záporný výsledok</a:t>
            </a:r>
          </a:p>
          <a:p>
            <a:r>
              <a:rPr lang="sk-SK" dirty="0"/>
              <a:t>Dividendové výplaty – aspoň nejaká dividenda</a:t>
            </a:r>
          </a:p>
          <a:p>
            <a:r>
              <a:rPr lang="sk-SK" dirty="0"/>
              <a:t>Rast zisku</a:t>
            </a:r>
          </a:p>
          <a:p>
            <a:r>
              <a:rPr lang="sk-SK" dirty="0"/>
              <a:t>Cena – menej než 120% čistých hmotných aktív.</a:t>
            </a:r>
          </a:p>
        </p:txBody>
      </p:sp>
    </p:spTree>
    <p:extLst>
      <p:ext uri="{BB962C8B-B14F-4D97-AF65-F5344CB8AC3E}">
        <p14:creationId xmlns:p14="http://schemas.microsoft.com/office/powerpoint/2010/main" val="33166733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17C48-6F9A-4A7E-98CB-09E30133AB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D81E0081-C33D-4C5D-B0A3-DBFE775BC5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3E1A7D4C-3F56-4B0F-83C5-61DD470205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8526" y="438633"/>
            <a:ext cx="10148574" cy="60542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699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42E769-60AB-4160-B1D2-6F209C25D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6D2B012-C09F-4091-B151-D6581ADF8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618F1DA1-67FE-4A7A-8300-5CD178872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2473" y="796422"/>
            <a:ext cx="9824990" cy="5918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568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F44F8C6-3ABE-41D5-9015-D24CD82209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AEE5E97-8127-4F25-9D73-E033FD1570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20D8D938-5772-48D6-A365-824BC2C97B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507" y="496389"/>
            <a:ext cx="10057040" cy="5800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226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B7DBA97-711E-47F7-AEE4-77883CBCE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A838B809-ECF0-4C01-80D1-7BB0ACCBDF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D0F1A665-F07A-4680-936D-90B351C344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65125"/>
            <a:ext cx="10220326" cy="617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84780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70D90F-8B4F-4370-3AC9-E5C31BA945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4F47DDD-F546-B698-D896-FD05059CF3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/>
            <a:r>
              <a:rPr lang="sk-SK" b="1" dirty="0"/>
              <a:t>Komodity – </a:t>
            </a:r>
            <a:r>
              <a:rPr lang="sk-SK" b="1" dirty="0" err="1"/>
              <a:t>futures</a:t>
            </a:r>
            <a:r>
              <a:rPr lang="sk-SK" b="1" dirty="0"/>
              <a:t> kontrakty </a:t>
            </a:r>
            <a:r>
              <a:rPr lang="sk-SK" dirty="0"/>
              <a:t>s dopredu dohodnutou termínovou cenou, obchodovaných na organizovaných trhoch alebo burzách. Ak chceme investovať formou </a:t>
            </a:r>
            <a:r>
              <a:rPr lang="sk-SK" dirty="0" err="1"/>
              <a:t>futures</a:t>
            </a:r>
            <a:r>
              <a:rPr lang="sk-SK" dirty="0"/>
              <a:t> kontraktom na určitú komoditu, dávame iba zálohu (tzv. </a:t>
            </a:r>
            <a:r>
              <a:rPr lang="sk-SK" dirty="0" err="1"/>
              <a:t>Margin</a:t>
            </a:r>
            <a:r>
              <a:rPr lang="sk-SK" dirty="0"/>
              <a:t>), ktorá predstavuje zlomok celkovej hodnoty kontraktu. </a:t>
            </a:r>
            <a:r>
              <a:rPr lang="sk-SK" dirty="0" err="1"/>
              <a:t>Futures</a:t>
            </a:r>
            <a:r>
              <a:rPr lang="sk-SK" dirty="0"/>
              <a:t> sú typickým </a:t>
            </a:r>
            <a:r>
              <a:rPr lang="sk-SK" dirty="0" err="1"/>
              <a:t>marginovým</a:t>
            </a:r>
            <a:r>
              <a:rPr lang="sk-SK" dirty="0"/>
              <a:t> produktom. V skutočnosti toto množstvo komodít teda nekupujeme (ani nepredávame), ale iba ich kontrolujeme, preto nie je nutné platiť celú cenu, ale iba spomínaný </a:t>
            </a:r>
            <a:r>
              <a:rPr lang="sk-SK" dirty="0" err="1"/>
              <a:t>margin</a:t>
            </a:r>
            <a:r>
              <a:rPr lang="sk-SK" dirty="0"/>
              <a:t>.</a:t>
            </a:r>
          </a:p>
          <a:p>
            <a:pPr algn="l"/>
            <a:r>
              <a:rPr lang="sk-SK" dirty="0"/>
              <a:t>Veľkosť </a:t>
            </a:r>
            <a:r>
              <a:rPr lang="sk-SK" dirty="0" err="1"/>
              <a:t>marginu</a:t>
            </a:r>
            <a:r>
              <a:rPr lang="sk-SK" dirty="0"/>
              <a:t> sa zvyčajne pohybuje v mnohých percentách (5 – 30 %) z nominálnej ceny kontraktu. Obecne záleží na type podkladového aktíva a tiež na volatilite. Požiadavky na </a:t>
            </a:r>
            <a:r>
              <a:rPr lang="sk-SK" dirty="0" err="1"/>
              <a:t>margin</a:t>
            </a:r>
            <a:r>
              <a:rPr lang="sk-SK" dirty="0"/>
              <a:t> si určujú burzy a môžu jeho výšku v závislosti na rôznych trhových faktoroch meniť. Vďaka </a:t>
            </a:r>
            <a:r>
              <a:rPr lang="sk-SK" dirty="0" err="1"/>
              <a:t>marginu</a:t>
            </a:r>
            <a:r>
              <a:rPr lang="sk-SK" dirty="0"/>
              <a:t> môžeme kontrolovať kontrakt za zlomok jeho ceny, inkasujeme však celý rozdiel z prípadného cenového posunu. Táto výhoda je označovaná za efekt finančnej páky (pákový efekt).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6115847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464BBE-AE5F-070F-95F0-DCAD82E22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AD52C2C-9F11-158E-1BE9-98D503FED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l"/>
            <a:r>
              <a:rPr lang="sk-SK" sz="3300" b="1" dirty="0"/>
              <a:t>Akcie – rozdielové zmluvy CFD - </a:t>
            </a:r>
            <a:r>
              <a:rPr lang="sk-SK" b="0" i="1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CFD kontrakt je dohoda o vyplatení rozdielu medzi cenou aktíva v dobe, kedy bola pozícia otvorená k okamihu uzatvorenia tejto pozície."</a:t>
            </a:r>
            <a:endParaRPr lang="sk-SK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CFD znamená </a:t>
            </a:r>
            <a:r>
              <a:rPr lang="sk-SK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contract</a:t>
            </a: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for</a:t>
            </a: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sk-SK" b="0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difference</a:t>
            </a: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alebo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kontrakty pre vyrovnanie rozdielu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niekedy tiež označované ako rozdielové zmluvy</a:t>
            </a:r>
          </a:p>
          <a:p>
            <a:pPr algn="l"/>
            <a:r>
              <a:rPr lang="sk-SK" b="0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Čo je na tomto deriváte zaujímavé, že pri obchodovaní nikdy nevlastníte podkladové aktívum, avšak môžete špekulovať na cenové pohyby takého aktíva. Je to práve z dôvodu, že CFD kontrakty sú deriváty, ktoré sledujú cenu podkladového aktíva</a:t>
            </a:r>
          </a:p>
          <a:p>
            <a:r>
              <a:rPr lang="sk-SK" b="1" dirty="0"/>
              <a:t>Akcie - Fyzické akcie</a:t>
            </a:r>
          </a:p>
          <a:p>
            <a:r>
              <a:rPr lang="sk-SK" dirty="0"/>
              <a:t>Dlhopisy</a:t>
            </a:r>
          </a:p>
          <a:p>
            <a:r>
              <a:rPr lang="sk-SK" dirty="0"/>
              <a:t>Ďalšie možnosti</a:t>
            </a:r>
          </a:p>
          <a:p>
            <a:pPr algn="l"/>
            <a:endParaRPr lang="sk-SK" b="0" i="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99498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109A98-2B29-4A26-8F74-4A4A9C2BB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Aké faktory zohľadňovať?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9D10426-4C4D-41A5-8A1F-F57C8A8EA4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Investovať prostriedky ktoré si môžem dovoliť riskovať</a:t>
            </a:r>
          </a:p>
          <a:p>
            <a:r>
              <a:rPr lang="sk-SK" dirty="0"/>
              <a:t>Investovať daňovo efektívne</a:t>
            </a:r>
          </a:p>
          <a:p>
            <a:r>
              <a:rPr lang="sk-SK" dirty="0"/>
              <a:t>Pozor na poplatky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838728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5A20C7-D138-4D89-BFE5-E3D7FD9894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Technická analýza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CD882E8-8972-4B39-9FCC-8D3906992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Slúži pre analýzu správania sa trhu bez ohľadu na vývoj fundamentálnych faktorov</a:t>
            </a:r>
          </a:p>
          <a:p>
            <a:r>
              <a:rPr lang="sk-SK" dirty="0"/>
              <a:t>Využíva sa hlavne pri krátkodobých obchodoch</a:t>
            </a:r>
          </a:p>
          <a:p>
            <a:r>
              <a:rPr lang="sk-SK" dirty="0"/>
              <a:t>Je založená len na analýze vývoja ceny</a:t>
            </a:r>
          </a:p>
          <a:p>
            <a:r>
              <a:rPr lang="sk-SK" dirty="0"/>
              <a:t>Analýza zahŕňa:</a:t>
            </a:r>
          </a:p>
          <a:p>
            <a:r>
              <a:rPr lang="sk-SK" dirty="0"/>
              <a:t>Klasickú analýzu grafov</a:t>
            </a:r>
          </a:p>
          <a:p>
            <a:r>
              <a:rPr lang="sk-SK" dirty="0"/>
              <a:t>Kĺzavé priemery, ich konvergencie a divergencie</a:t>
            </a:r>
          </a:p>
          <a:p>
            <a:r>
              <a:rPr lang="sk-SK" dirty="0"/>
              <a:t>Rôzne ďalšie indikátory zhody a sentimentu, ktoré sa vyvíjajú s pokračujúcim rozvojom výpočtovej techniky</a:t>
            </a:r>
          </a:p>
        </p:txBody>
      </p:sp>
    </p:spTree>
    <p:extLst>
      <p:ext uri="{BB962C8B-B14F-4D97-AF65-F5344CB8AC3E}">
        <p14:creationId xmlns:p14="http://schemas.microsoft.com/office/powerpoint/2010/main" val="27849212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7EF3B4-8992-49FD-88D1-580467486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Technická analýza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63F88FF-3800-4425-9484-433772DADD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err="1"/>
              <a:t>Supporty</a:t>
            </a:r>
            <a:r>
              <a:rPr lang="sk-SK" dirty="0"/>
              <a:t> a </a:t>
            </a:r>
            <a:r>
              <a:rPr lang="sk-SK" dirty="0" err="1"/>
              <a:t>resistancie</a:t>
            </a:r>
            <a:endParaRPr lang="sk-SK" dirty="0"/>
          </a:p>
          <a:p>
            <a:r>
              <a:rPr lang="sk-SK" dirty="0"/>
              <a:t>Analýza trendu</a:t>
            </a:r>
          </a:p>
          <a:p>
            <a:r>
              <a:rPr lang="sk-SK" dirty="0"/>
              <a:t>Formácie v grafoch</a:t>
            </a:r>
          </a:p>
          <a:p>
            <a:r>
              <a:rPr lang="sk-SK" dirty="0"/>
              <a:t>Kĺzavé priemery</a:t>
            </a:r>
          </a:p>
          <a:p>
            <a:r>
              <a:rPr lang="sk-SK" dirty="0"/>
              <a:t>Konvergencie/divergencie kĺzavých priemerov</a:t>
            </a:r>
          </a:p>
          <a:p>
            <a:r>
              <a:rPr lang="sk-SK" dirty="0"/>
              <a:t>Objem obchodov</a:t>
            </a:r>
          </a:p>
          <a:p>
            <a:r>
              <a:rPr lang="sk-SK" dirty="0"/>
              <a:t>Psychologické indikátory, indikátory sentimentu</a:t>
            </a:r>
          </a:p>
          <a:p>
            <a:r>
              <a:rPr lang="sk-SK" dirty="0"/>
              <a:t>Mnohé ďalšie</a:t>
            </a:r>
          </a:p>
        </p:txBody>
      </p:sp>
    </p:spTree>
    <p:extLst>
      <p:ext uri="{BB962C8B-B14F-4D97-AF65-F5344CB8AC3E}">
        <p14:creationId xmlns:p14="http://schemas.microsoft.com/office/powerpoint/2010/main" val="10331368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38BCCEE-0B51-40A5-98E9-A46E3278F4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22E2EA9-ED76-48F2-B185-A34EC8AB51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sk-SK" dirty="0" err="1"/>
              <a:t>Support</a:t>
            </a:r>
            <a:r>
              <a:rPr lang="sk-SK" dirty="0"/>
              <a:t> – cenová hladina, pri ktorej sú nákupy také silné, že prerušia pokles cien. </a:t>
            </a:r>
          </a:p>
          <a:p>
            <a:r>
              <a:rPr lang="sk-SK" dirty="0" err="1"/>
              <a:t>Resistancia</a:t>
            </a:r>
            <a:r>
              <a:rPr lang="sk-SK" dirty="0"/>
              <a:t> – cenová hladina, pri ktorej sú predaje tak silné, že zvrátia pokles cien</a:t>
            </a:r>
          </a:p>
          <a:p>
            <a:r>
              <a:rPr lang="sk-SK" dirty="0"/>
              <a:t>Je vhodné kresliť </a:t>
            </a:r>
            <a:r>
              <a:rPr lang="sk-SK" dirty="0" err="1"/>
              <a:t>supporty</a:t>
            </a:r>
            <a:r>
              <a:rPr lang="sk-SK" dirty="0"/>
              <a:t> a </a:t>
            </a:r>
            <a:r>
              <a:rPr lang="sk-SK" dirty="0" err="1"/>
              <a:t>resistancie</a:t>
            </a:r>
            <a:r>
              <a:rPr lang="sk-SK" dirty="0"/>
              <a:t> cez </a:t>
            </a:r>
            <a:r>
              <a:rPr lang="sk-SK" dirty="0" err="1"/>
              <a:t>vačšie</a:t>
            </a:r>
            <a:r>
              <a:rPr lang="sk-SK" dirty="0"/>
              <a:t> množstvo cenových hladín- ukazujú miesta, kde </a:t>
            </a:r>
            <a:r>
              <a:rPr lang="sk-SK" dirty="0" err="1"/>
              <a:t>vačšina</a:t>
            </a:r>
            <a:r>
              <a:rPr lang="sk-SK" dirty="0"/>
              <a:t> obchodníkov zvrátila svoje rozhodnutie</a:t>
            </a:r>
          </a:p>
          <a:p>
            <a:r>
              <a:rPr lang="sk-SK" dirty="0"/>
              <a:t>Slabšie </a:t>
            </a:r>
            <a:r>
              <a:rPr lang="sk-SK" dirty="0" err="1"/>
              <a:t>supporty</a:t>
            </a:r>
            <a:r>
              <a:rPr lang="sk-SK" dirty="0"/>
              <a:t> a </a:t>
            </a:r>
            <a:r>
              <a:rPr lang="sk-SK" dirty="0" err="1"/>
              <a:t>resistancie</a:t>
            </a:r>
            <a:r>
              <a:rPr lang="sk-SK" dirty="0"/>
              <a:t> trendy len pozastavujú, zatiaľ čo silnejšie ich obracajú</a:t>
            </a:r>
          </a:p>
          <a:p>
            <a:r>
              <a:rPr lang="sk-SK" dirty="0"/>
              <a:t>Čím dlhší </a:t>
            </a:r>
            <a:r>
              <a:rPr lang="sk-SK" dirty="0" err="1"/>
              <a:t>support</a:t>
            </a:r>
            <a:r>
              <a:rPr lang="sk-SK" dirty="0"/>
              <a:t> alebo </a:t>
            </a:r>
            <a:r>
              <a:rPr lang="sk-SK" dirty="0" err="1"/>
              <a:t>resistancia</a:t>
            </a:r>
            <a:r>
              <a:rPr lang="sk-SK" dirty="0"/>
              <a:t> (časovo), tým je silnejšia</a:t>
            </a:r>
          </a:p>
          <a:p>
            <a:r>
              <a:rPr lang="sk-SK" dirty="0"/>
              <a:t>Prerazenie úrovne </a:t>
            </a:r>
            <a:r>
              <a:rPr lang="sk-SK" dirty="0" err="1"/>
              <a:t>supportu</a:t>
            </a:r>
            <a:r>
              <a:rPr lang="sk-SK" dirty="0"/>
              <a:t> a </a:t>
            </a:r>
            <a:r>
              <a:rPr lang="sk-SK" dirty="0" err="1"/>
              <a:t>resistancie</a:t>
            </a:r>
            <a:r>
              <a:rPr lang="sk-SK" dirty="0"/>
              <a:t> je potvrdené vyšším objemom</a:t>
            </a:r>
          </a:p>
        </p:txBody>
      </p:sp>
    </p:spTree>
    <p:extLst>
      <p:ext uri="{BB962C8B-B14F-4D97-AF65-F5344CB8AC3E}">
        <p14:creationId xmlns:p14="http://schemas.microsoft.com/office/powerpoint/2010/main" val="4282369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4DD8A58-05C7-4D2D-97B2-EABC1FE3D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F16CB503-E6AF-40C5-A6BB-B6DCA6B520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k-SK"/>
          </a:p>
        </p:txBody>
      </p:sp>
      <p:pic>
        <p:nvPicPr>
          <p:cNvPr id="5" name="Obrázok 4">
            <a:extLst>
              <a:ext uri="{FF2B5EF4-FFF2-40B4-BE49-F238E27FC236}">
                <a16:creationId xmlns:a16="http://schemas.microsoft.com/office/drawing/2014/main" id="{991E8A7C-0FFC-4497-9D2A-51C2BD7C59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464" y="365125"/>
            <a:ext cx="12159071" cy="5578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439227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1988</TotalTime>
  <Words>1211</Words>
  <Application>Microsoft Office PowerPoint</Application>
  <PresentationFormat>Širokouhlá</PresentationFormat>
  <Paragraphs>117</Paragraphs>
  <Slides>28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28</vt:i4>
      </vt:variant>
    </vt:vector>
  </HeadingPairs>
  <TitlesOfParts>
    <vt:vector size="34" baseType="lpstr">
      <vt:lpstr>Arial</vt:lpstr>
      <vt:lpstr>Arial</vt:lpstr>
      <vt:lpstr>Calibri</vt:lpstr>
      <vt:lpstr>Calibri Light</vt:lpstr>
      <vt:lpstr>Cambria Math</vt:lpstr>
      <vt:lpstr>Motív Office</vt:lpstr>
      <vt:lpstr>Technická analýza a fundamentálna analýza</vt:lpstr>
      <vt:lpstr>Investičné možnosti (najpopulárnejšie)</vt:lpstr>
      <vt:lpstr>Prezentácia programu PowerPoint</vt:lpstr>
      <vt:lpstr>Prezentácia programu PowerPoint</vt:lpstr>
      <vt:lpstr>Aké faktory zohľadňovať?</vt:lpstr>
      <vt:lpstr>Technická analýza</vt:lpstr>
      <vt:lpstr>Technická analýza</vt:lpstr>
      <vt:lpstr>Prezentácia programu PowerPoint</vt:lpstr>
      <vt:lpstr>Prezentácia programu PowerPoint</vt:lpstr>
      <vt:lpstr>Supporty a resistancie</vt:lpstr>
      <vt:lpstr>Pravidlá – trendové čiary</vt:lpstr>
      <vt:lpstr>Trendové čiary</vt:lpstr>
      <vt:lpstr>Kĺzavé priemery</vt:lpstr>
      <vt:lpstr>Pravidlá obchodovania </vt:lpstr>
      <vt:lpstr>Kĺzavý priemer – napr. 14d. EMA</vt:lpstr>
      <vt:lpstr>MACD – moving average convergence divergence</vt:lpstr>
      <vt:lpstr>MACD histogram</vt:lpstr>
      <vt:lpstr>MACD 12 a 26 EMA</vt:lpstr>
      <vt:lpstr>Volume – objem obchodov</vt:lpstr>
      <vt:lpstr>Indikátor objemu obchodov-volume</vt:lpstr>
      <vt:lpstr>Fundamentálna analýza</vt:lpstr>
      <vt:lpstr>Najčastejšie používané ukazovatele pri hodnotení akcií</vt:lpstr>
      <vt:lpstr>7 kritérii výberu akcií pre opatrného investora podľa Benjamina Grahama</vt:lpstr>
      <vt:lpstr>Odporúčania pre podnikavého investora</vt:lpstr>
      <vt:lpstr>Prezentácia programu PowerPoint</vt:lpstr>
      <vt:lpstr>Prezentácia programu PowerPoint</vt:lpstr>
      <vt:lpstr>Prezentácia programu PowerPoint</vt:lpstr>
      <vt:lpstr>Prezentácia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Technická analýza</dc:title>
  <dc:creator>Jozef Palkovič</dc:creator>
  <cp:lastModifiedBy>Jozef Palkovič</cp:lastModifiedBy>
  <cp:revision>15</cp:revision>
  <dcterms:created xsi:type="dcterms:W3CDTF">2022-01-30T20:28:00Z</dcterms:created>
  <dcterms:modified xsi:type="dcterms:W3CDTF">2022-09-26T20:42:12Z</dcterms:modified>
</cp:coreProperties>
</file>