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9" r:id="rId1"/>
  </p:sldMasterIdLst>
  <p:notesMasterIdLst>
    <p:notesMasterId r:id="rId58"/>
  </p:notesMasterIdLst>
  <p:handoutMasterIdLst>
    <p:handoutMasterId r:id="rId59"/>
  </p:handoutMasterIdLst>
  <p:sldIdLst>
    <p:sldId id="302" r:id="rId2"/>
    <p:sldId id="304" r:id="rId3"/>
    <p:sldId id="305" r:id="rId4"/>
    <p:sldId id="307" r:id="rId5"/>
    <p:sldId id="332" r:id="rId6"/>
    <p:sldId id="308" r:id="rId7"/>
    <p:sldId id="309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288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327" r:id="rId28"/>
    <p:sldId id="284" r:id="rId29"/>
    <p:sldId id="329" r:id="rId30"/>
    <p:sldId id="285" r:id="rId31"/>
    <p:sldId id="286" r:id="rId32"/>
    <p:sldId id="289" r:id="rId33"/>
    <p:sldId id="290" r:id="rId34"/>
    <p:sldId id="333" r:id="rId35"/>
    <p:sldId id="334" r:id="rId36"/>
    <p:sldId id="335" r:id="rId37"/>
    <p:sldId id="336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37" r:id="rId48"/>
    <p:sldId id="338" r:id="rId49"/>
    <p:sldId id="328" r:id="rId50"/>
    <p:sldId id="300" r:id="rId51"/>
    <p:sldId id="301" r:id="rId52"/>
    <p:sldId id="339" r:id="rId53"/>
    <p:sldId id="340" r:id="rId54"/>
    <p:sldId id="341" r:id="rId55"/>
    <p:sldId id="342" r:id="rId56"/>
    <p:sldId id="322" r:id="rId5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70605"/>
    <a:srgbClr val="0A0906"/>
    <a:srgbClr val="0C0B08"/>
    <a:srgbClr val="0F0D09"/>
    <a:srgbClr val="FF66FF"/>
    <a:srgbClr val="0000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1" autoAdjust="0"/>
  </p:normalViewPr>
  <p:slideViewPr>
    <p:cSldViewPr snapToGrid="0">
      <p:cViewPr>
        <p:scale>
          <a:sx n="50" d="100"/>
          <a:sy n="50" d="100"/>
        </p:scale>
        <p:origin x="-1740" y="-63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080"/>
    </p:cViewPr>
  </p:sorterViewPr>
  <p:notesViewPr>
    <p:cSldViewPr snapToGrid="0">
      <p:cViewPr varScale="1">
        <p:scale>
          <a:sx n="59" d="100"/>
          <a:sy n="59" d="100"/>
        </p:scale>
        <p:origin x="-56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44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45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emf"/><Relationship Id="rId1" Type="http://schemas.openxmlformats.org/officeDocument/2006/relationships/image" Target="../media/image52.wmf"/><Relationship Id="rId4" Type="http://schemas.openxmlformats.org/officeDocument/2006/relationships/image" Target="../media/image55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4" Type="http://schemas.openxmlformats.org/officeDocument/2006/relationships/image" Target="../media/image2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4C4485C-21B9-476B-A84D-C887E0DD7C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98ACEC8-6D78-4E0A-B051-1EC772C955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k-S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A6D2994-B5AA-4529-8A2F-F706C15E6A2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228D98-7FFC-4BAF-B426-36CEB37C7B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6C1207-B304-4C12-968D-ABE3F92F7AA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550" y="266700"/>
            <a:ext cx="832485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790700"/>
            <a:ext cx="3810000" cy="4381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790700"/>
            <a:ext cx="3810000" cy="4381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2766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0104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3BCAD-24F2-47ED-A514-07AC17EE58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550" y="266700"/>
            <a:ext cx="832485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790700"/>
            <a:ext cx="3810000" cy="4381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790700"/>
            <a:ext cx="3810000" cy="2114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5400" y="4057650"/>
            <a:ext cx="3810000" cy="2114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2766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0104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00EE6-D47C-41B5-AA3B-C1F6196C8B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>
          <a:xfrm>
            <a:off x="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D29C48-E47E-480A-9FEE-36CB960E266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DA1E3F3B-0ECD-4326-935E-2AC946FAA88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18CDBC-4E15-4621-8871-A47100B83F0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3ADA5-FC37-4AD8-8680-BDF1B2177E1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50F28-016B-4040-8CB1-EFA5F585BA2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40E1E2-C85B-49CD-B406-C48411CBD6C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621B53-E3AB-460B-9143-0585A96C1EF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C760D3FA-0D21-4A55-AC64-8366714786F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6806D18A-3332-4F4F-AEEF-86FA7F925BC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  <p:sldLayoutId id="2147484062" r:id="rId12"/>
    <p:sldLayoutId id="2147484063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7.bin"/><Relationship Id="rId10" Type="http://schemas.openxmlformats.org/officeDocument/2006/relationships/oleObject" Target="../embeddings/oleObject12.bin"/><Relationship Id="rId4" Type="http://schemas.openxmlformats.org/officeDocument/2006/relationships/image" Target="../media/image10.emf"/><Relationship Id="rId9" Type="http://schemas.openxmlformats.org/officeDocument/2006/relationships/oleObject" Target="../embeddings/oleObject11.bin"/><Relationship Id="rId14" Type="http://schemas.openxmlformats.org/officeDocument/2006/relationships/oleObject" Target="../embeddings/oleObject1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8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44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45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48.bin"/><Relationship Id="rId5" Type="http://schemas.openxmlformats.org/officeDocument/2006/relationships/oleObject" Target="../embeddings/oleObject47.bin"/><Relationship Id="rId4" Type="http://schemas.openxmlformats.org/officeDocument/2006/relationships/image" Target="../media/image34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54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5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62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65.bin"/><Relationship Id="rId5" Type="http://schemas.openxmlformats.org/officeDocument/2006/relationships/oleObject" Target="../embeddings/oleObject64.bin"/><Relationship Id="rId4" Type="http://schemas.openxmlformats.org/officeDocument/2006/relationships/oleObject" Target="../embeddings/Microsoft_Office_Excel_97-2003_Worksheet1.xls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70.bin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14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AE5B630F-33A0-4E16-89F9-A12F794355C2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/>
        <p:txBody>
          <a:bodyPr lIns="72000" tIns="36000" bIns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/>
              <a:t>ŠTATISTICKÁ INDUKCIA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Označenia</a:t>
            </a:r>
            <a:endParaRPr lang="en-GB" dirty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458200" y="6016625"/>
            <a:ext cx="457200" cy="365125"/>
          </a:xfrm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C2927BE4-8DBC-469B-B064-D0EC9B1497AA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66800" y="1600200"/>
            <a:ext cx="7772400" cy="2286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sz="2800" dirty="0" smtClean="0"/>
              <a:t>Parameter</a:t>
            </a:r>
          </a:p>
          <a:p>
            <a:pPr lvl="1" eaLnBrk="1" hangingPunct="1">
              <a:lnSpc>
                <a:spcPct val="80000"/>
              </a:lnSpc>
            </a:pPr>
            <a:r>
              <a:rPr lang="sk-SK" sz="2800" dirty="0" smtClean="0"/>
              <a:t>charakteristika popisujúca základný súbor</a:t>
            </a:r>
          </a:p>
          <a:p>
            <a:pPr eaLnBrk="1" hangingPunct="1">
              <a:lnSpc>
                <a:spcPct val="80000"/>
              </a:lnSpc>
            </a:pPr>
            <a:r>
              <a:rPr lang="sk-SK" sz="2800" dirty="0" smtClean="0"/>
              <a:t>Výberová charakteristika</a:t>
            </a:r>
          </a:p>
          <a:p>
            <a:pPr lvl="1" eaLnBrk="1" hangingPunct="1">
              <a:lnSpc>
                <a:spcPct val="80000"/>
              </a:lnSpc>
            </a:pPr>
            <a:r>
              <a:rPr lang="sk-SK" sz="2800" dirty="0" smtClean="0"/>
              <a:t>charakteristika popisujúca výberový súbor</a:t>
            </a:r>
          </a:p>
          <a:p>
            <a:pPr lvl="1" eaLnBrk="1" hangingPunct="1">
              <a:lnSpc>
                <a:spcPct val="80000"/>
              </a:lnSpc>
            </a:pPr>
            <a:r>
              <a:rPr lang="sk-SK" sz="2800" dirty="0" smtClean="0"/>
              <a:t>je odhadom parametrov základného súboru</a:t>
            </a:r>
            <a:endParaRPr lang="en-GB" sz="2800" dirty="0" smtClean="0"/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990600" y="4722813"/>
            <a:ext cx="3587750" cy="396875"/>
          </a:xfrm>
          <a:prstGeom prst="rect">
            <a:avLst/>
          </a:prstGeom>
          <a:solidFill>
            <a:srgbClr val="CCECFF"/>
          </a:solidFill>
          <a:ln w="28575">
            <a:solidFill>
              <a:schemeClr val="accent2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 marL="384175" eaLnBrk="0" hangingPunct="0">
              <a:spcBef>
                <a:spcPct val="20000"/>
              </a:spcBef>
              <a:buFont typeface="Marlett" pitchFamily="2" charset="2"/>
              <a:buNone/>
            </a:pPr>
            <a:r>
              <a:rPr lang="sk-SK" sz="1600" b="1" dirty="0">
                <a:solidFill>
                  <a:srgbClr val="070605"/>
                </a:solidFill>
                <a:latin typeface="Tahoma" pitchFamily="34" charset="0"/>
                <a:sym typeface="Symbol" pitchFamily="18" charset="2"/>
              </a:rPr>
              <a:t> - stredná hodnota</a:t>
            </a:r>
            <a:endParaRPr lang="sk-SK" sz="1600" b="1" dirty="0">
              <a:solidFill>
                <a:srgbClr val="070605"/>
              </a:solidFill>
              <a:latin typeface="Tahoma" pitchFamily="34" charset="0"/>
            </a:endParaRP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990600" y="5129213"/>
            <a:ext cx="3587750" cy="396875"/>
          </a:xfrm>
          <a:prstGeom prst="rect">
            <a:avLst/>
          </a:prstGeom>
          <a:solidFill>
            <a:srgbClr val="CCECFF"/>
          </a:solidFill>
          <a:ln w="28575">
            <a:solidFill>
              <a:schemeClr val="accent2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 marL="384175" eaLnBrk="0" hangingPunct="0">
              <a:spcBef>
                <a:spcPct val="20000"/>
              </a:spcBef>
              <a:buFont typeface="Marlett" pitchFamily="2" charset="2"/>
              <a:buNone/>
            </a:pPr>
            <a:r>
              <a:rPr lang="sk-SK" sz="1600" b="1" dirty="0">
                <a:solidFill>
                  <a:srgbClr val="070605"/>
                </a:solidFill>
                <a:latin typeface="Tahoma" pitchFamily="34" charset="0"/>
                <a:sym typeface="Symbol" pitchFamily="18" charset="2"/>
              </a:rPr>
              <a:t></a:t>
            </a:r>
            <a:r>
              <a:rPr lang="sk-SK" sz="1600" b="1" baseline="30000" dirty="0">
                <a:solidFill>
                  <a:srgbClr val="070605"/>
                </a:solidFill>
                <a:latin typeface="Tahoma" pitchFamily="34" charset="0"/>
                <a:sym typeface="Symbol" pitchFamily="18" charset="2"/>
              </a:rPr>
              <a:t>2 </a:t>
            </a:r>
            <a:r>
              <a:rPr lang="sk-SK" sz="1600" b="1" dirty="0">
                <a:solidFill>
                  <a:srgbClr val="070605"/>
                </a:solidFill>
                <a:latin typeface="Tahoma" pitchFamily="34" charset="0"/>
                <a:sym typeface="Symbol" pitchFamily="18" charset="2"/>
              </a:rPr>
              <a:t>- rozptyl</a:t>
            </a:r>
            <a:endParaRPr lang="sk-SK" sz="1600" b="1" dirty="0">
              <a:solidFill>
                <a:srgbClr val="070605"/>
              </a:solidFill>
              <a:latin typeface="Tahoma" pitchFamily="34" charset="0"/>
            </a:endParaRPr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4602163" y="5121275"/>
            <a:ext cx="4094162" cy="396875"/>
          </a:xfrm>
          <a:prstGeom prst="rect">
            <a:avLst/>
          </a:prstGeom>
          <a:solidFill>
            <a:srgbClr val="FFECD9"/>
          </a:solidFill>
          <a:ln w="28575">
            <a:solidFill>
              <a:srgbClr val="FF0000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 marL="384175" eaLnBrk="0" hangingPunct="0">
              <a:spcBef>
                <a:spcPct val="20000"/>
              </a:spcBef>
              <a:buFont typeface="Marlett" pitchFamily="2" charset="2"/>
              <a:buNone/>
            </a:pPr>
            <a:r>
              <a:rPr lang="sk-SK" sz="1600" b="1" dirty="0">
                <a:solidFill>
                  <a:srgbClr val="0A0906"/>
                </a:solidFill>
                <a:latin typeface="Tahoma" pitchFamily="34" charset="0"/>
              </a:rPr>
              <a:t>s</a:t>
            </a:r>
            <a:r>
              <a:rPr lang="sk-SK" sz="1600" b="1" baseline="-25000" dirty="0">
                <a:solidFill>
                  <a:srgbClr val="0A0906"/>
                </a:solidFill>
                <a:latin typeface="Tahoma" pitchFamily="34" charset="0"/>
              </a:rPr>
              <a:t>1</a:t>
            </a:r>
            <a:r>
              <a:rPr lang="sk-SK" sz="1600" b="1" baseline="30000" dirty="0">
                <a:solidFill>
                  <a:srgbClr val="0A0906"/>
                </a:solidFill>
                <a:latin typeface="Tahoma" pitchFamily="34" charset="0"/>
              </a:rPr>
              <a:t>2 </a:t>
            </a:r>
            <a:r>
              <a:rPr lang="sk-SK" sz="1600" b="1" dirty="0">
                <a:solidFill>
                  <a:srgbClr val="0A0906"/>
                </a:solidFill>
                <a:latin typeface="Tahoma" pitchFamily="34" charset="0"/>
              </a:rPr>
              <a:t>- výberový rozptyl</a:t>
            </a:r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990600" y="5510213"/>
            <a:ext cx="3587750" cy="396875"/>
          </a:xfrm>
          <a:prstGeom prst="rect">
            <a:avLst/>
          </a:prstGeom>
          <a:solidFill>
            <a:srgbClr val="CCECFF"/>
          </a:solidFill>
          <a:ln w="28575">
            <a:solidFill>
              <a:schemeClr val="accent2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 marL="384175" eaLnBrk="0" hangingPunct="0">
              <a:spcBef>
                <a:spcPct val="20000"/>
              </a:spcBef>
              <a:buFont typeface="Marlett" pitchFamily="2" charset="2"/>
              <a:buNone/>
            </a:pPr>
            <a:r>
              <a:rPr lang="sk-SK" sz="1600" b="1" dirty="0">
                <a:solidFill>
                  <a:srgbClr val="070605"/>
                </a:solidFill>
                <a:latin typeface="Tahoma" pitchFamily="34" charset="0"/>
                <a:sym typeface="Symbol" pitchFamily="18" charset="2"/>
              </a:rPr>
              <a:t> - smerodajná odchýlka</a:t>
            </a:r>
            <a:endParaRPr lang="sk-SK" sz="1600" b="1" dirty="0">
              <a:solidFill>
                <a:srgbClr val="070605"/>
              </a:solidFill>
              <a:latin typeface="Tahoma" pitchFamily="34" charset="0"/>
            </a:endParaRPr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4602163" y="5502275"/>
            <a:ext cx="4094162" cy="396875"/>
          </a:xfrm>
          <a:prstGeom prst="rect">
            <a:avLst/>
          </a:prstGeom>
          <a:solidFill>
            <a:srgbClr val="FFECD9"/>
          </a:solidFill>
          <a:ln w="28575">
            <a:solidFill>
              <a:srgbClr val="FF0000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 marL="384175" eaLnBrk="0" hangingPunct="0">
              <a:spcBef>
                <a:spcPct val="20000"/>
              </a:spcBef>
              <a:buFont typeface="Marlett" pitchFamily="2" charset="2"/>
              <a:buNone/>
            </a:pPr>
            <a:r>
              <a:rPr lang="sk-SK" sz="1600" b="1" dirty="0">
                <a:solidFill>
                  <a:srgbClr val="070605"/>
                </a:solidFill>
                <a:latin typeface="Tahoma" pitchFamily="34" charset="0"/>
              </a:rPr>
              <a:t>s</a:t>
            </a:r>
            <a:r>
              <a:rPr lang="sk-SK" sz="1600" b="1" baseline="-25000" dirty="0">
                <a:solidFill>
                  <a:srgbClr val="070605"/>
                </a:solidFill>
                <a:latin typeface="Tahoma" pitchFamily="34" charset="0"/>
              </a:rPr>
              <a:t>1</a:t>
            </a:r>
            <a:r>
              <a:rPr lang="sk-SK" sz="1600" b="1" dirty="0">
                <a:solidFill>
                  <a:srgbClr val="070605"/>
                </a:solidFill>
                <a:latin typeface="Tahoma" pitchFamily="34" charset="0"/>
              </a:rPr>
              <a:t> - výberová </a:t>
            </a:r>
            <a:r>
              <a:rPr lang="sk-SK" sz="1600" b="1" dirty="0">
                <a:solidFill>
                  <a:srgbClr val="070605"/>
                </a:solidFill>
                <a:latin typeface="Tahoma" pitchFamily="34" charset="0"/>
                <a:sym typeface="Symbol" pitchFamily="18" charset="2"/>
              </a:rPr>
              <a:t>smerodajná odchýlka</a:t>
            </a:r>
            <a:endParaRPr lang="sk-SK" sz="1600" b="1" dirty="0">
              <a:solidFill>
                <a:srgbClr val="070605"/>
              </a:solidFill>
              <a:latin typeface="Tahoma" pitchFamily="34" charset="0"/>
            </a:endParaRPr>
          </a:p>
        </p:txBody>
      </p:sp>
      <p:sp>
        <p:nvSpPr>
          <p:cNvPr id="68617" name="Rectangle 9"/>
          <p:cNvSpPr>
            <a:spLocks noChangeArrowheads="1"/>
          </p:cNvSpPr>
          <p:nvPr/>
        </p:nvSpPr>
        <p:spPr bwMode="auto">
          <a:xfrm>
            <a:off x="990600" y="5903913"/>
            <a:ext cx="3587750" cy="396875"/>
          </a:xfrm>
          <a:prstGeom prst="rect">
            <a:avLst/>
          </a:prstGeom>
          <a:solidFill>
            <a:srgbClr val="CCECFF"/>
          </a:solidFill>
          <a:ln w="28575">
            <a:solidFill>
              <a:schemeClr val="accent2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 marL="384175" eaLnBrk="0" hangingPunct="0">
              <a:spcBef>
                <a:spcPct val="20000"/>
              </a:spcBef>
              <a:buFont typeface="Marlett" pitchFamily="2" charset="2"/>
              <a:buNone/>
            </a:pPr>
            <a:r>
              <a:rPr lang="sk-SK" sz="1600" b="1" dirty="0">
                <a:solidFill>
                  <a:srgbClr val="070605"/>
                </a:solidFill>
                <a:latin typeface="Tahoma" pitchFamily="34" charset="0"/>
                <a:sym typeface="Symbol" pitchFamily="18" charset="2"/>
              </a:rPr>
              <a:t> – podiel (rel. početnosť)</a:t>
            </a:r>
            <a:endParaRPr lang="sk-SK" sz="1600" b="1" dirty="0">
              <a:solidFill>
                <a:srgbClr val="070605"/>
              </a:solidFill>
              <a:latin typeface="Tahoma" pitchFamily="34" charset="0"/>
            </a:endParaRPr>
          </a:p>
        </p:txBody>
      </p:sp>
      <p:sp>
        <p:nvSpPr>
          <p:cNvPr id="68618" name="Rectangle 10"/>
          <p:cNvSpPr>
            <a:spLocks noChangeArrowheads="1"/>
          </p:cNvSpPr>
          <p:nvPr/>
        </p:nvSpPr>
        <p:spPr bwMode="auto">
          <a:xfrm>
            <a:off x="4602163" y="5908675"/>
            <a:ext cx="4094162" cy="396875"/>
          </a:xfrm>
          <a:prstGeom prst="rect">
            <a:avLst/>
          </a:prstGeom>
          <a:solidFill>
            <a:srgbClr val="FFECD9"/>
          </a:solidFill>
          <a:ln w="28575">
            <a:solidFill>
              <a:srgbClr val="FF0000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 marL="384175" eaLnBrk="0" hangingPunct="0">
              <a:spcBef>
                <a:spcPct val="20000"/>
              </a:spcBef>
              <a:buFont typeface="Marlett" pitchFamily="2" charset="2"/>
              <a:buNone/>
            </a:pPr>
            <a:r>
              <a:rPr lang="sk-SK" sz="1600" b="1" dirty="0">
                <a:solidFill>
                  <a:srgbClr val="070605"/>
                </a:solidFill>
                <a:latin typeface="Tahoma" pitchFamily="34" charset="0"/>
              </a:rPr>
              <a:t>p – výberový podiel</a:t>
            </a:r>
          </a:p>
        </p:txBody>
      </p:sp>
      <p:grpSp>
        <p:nvGrpSpPr>
          <p:cNvPr id="68619" name="Group 11"/>
          <p:cNvGrpSpPr>
            <a:grpSpLocks/>
          </p:cNvGrpSpPr>
          <p:nvPr/>
        </p:nvGrpSpPr>
        <p:grpSpPr bwMode="auto">
          <a:xfrm>
            <a:off x="990600" y="3698875"/>
            <a:ext cx="3587750" cy="641350"/>
            <a:chOff x="374" y="2226"/>
            <a:chExt cx="2260" cy="404"/>
          </a:xfrm>
        </p:grpSpPr>
        <p:sp>
          <p:nvSpPr>
            <p:cNvPr id="68620" name="Rectangle 12"/>
            <p:cNvSpPr>
              <a:spLocks noChangeArrowheads="1"/>
            </p:cNvSpPr>
            <p:nvPr/>
          </p:nvSpPr>
          <p:spPr bwMode="auto">
            <a:xfrm>
              <a:off x="374" y="2226"/>
              <a:ext cx="2260" cy="382"/>
            </a:xfrm>
            <a:prstGeom prst="rect">
              <a:avLst/>
            </a:prstGeom>
            <a:solidFill>
              <a:srgbClr val="3399FF"/>
            </a:solidFill>
            <a:ln w="28575">
              <a:solidFill>
                <a:schemeClr val="accent2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Font typeface="Marlett" pitchFamily="2" charset="2"/>
                <a:buNone/>
                <a:defRPr/>
              </a:pPr>
              <a:r>
                <a:rPr lang="sk-SK" sz="16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Parameter základného súboru</a:t>
              </a:r>
            </a:p>
          </p:txBody>
        </p:sp>
        <p:sp>
          <p:nvSpPr>
            <p:cNvPr id="28696" name="Line 13"/>
            <p:cNvSpPr>
              <a:spLocks noChangeShapeType="1"/>
            </p:cNvSpPr>
            <p:nvPr/>
          </p:nvSpPr>
          <p:spPr bwMode="auto">
            <a:xfrm flipV="1">
              <a:off x="374" y="2629"/>
              <a:ext cx="2253" cy="1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</p:grpSp>
      <p:grpSp>
        <p:nvGrpSpPr>
          <p:cNvPr id="68622" name="Group 14"/>
          <p:cNvGrpSpPr>
            <a:grpSpLocks/>
          </p:cNvGrpSpPr>
          <p:nvPr/>
        </p:nvGrpSpPr>
        <p:grpSpPr bwMode="auto">
          <a:xfrm>
            <a:off x="4602163" y="3703638"/>
            <a:ext cx="4094162" cy="628650"/>
            <a:chOff x="2649" y="2229"/>
            <a:chExt cx="2579" cy="396"/>
          </a:xfrm>
        </p:grpSpPr>
        <p:sp>
          <p:nvSpPr>
            <p:cNvPr id="68623" name="Rectangle 15"/>
            <p:cNvSpPr>
              <a:spLocks noChangeArrowheads="1"/>
            </p:cNvSpPr>
            <p:nvPr/>
          </p:nvSpPr>
          <p:spPr bwMode="auto">
            <a:xfrm>
              <a:off x="2649" y="2229"/>
              <a:ext cx="2579" cy="382"/>
            </a:xfrm>
            <a:prstGeom prst="rect">
              <a:avLst/>
            </a:prstGeom>
            <a:solidFill>
              <a:srgbClr val="FFCC99"/>
            </a:solidFill>
            <a:ln w="28575">
              <a:solidFill>
                <a:srgbClr val="FF0000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84175" eaLnBrk="0" hangingPunct="0">
                <a:spcBef>
                  <a:spcPct val="20000"/>
                </a:spcBef>
                <a:buFont typeface="Marlett" pitchFamily="2" charset="2"/>
                <a:buNone/>
                <a:defRPr/>
              </a:pPr>
              <a:r>
                <a:rPr lang="sk-SK" sz="1600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Štatistika výberového súboru</a:t>
              </a:r>
            </a:p>
          </p:txBody>
        </p:sp>
        <p:sp>
          <p:nvSpPr>
            <p:cNvPr id="28694" name="Line 16"/>
            <p:cNvSpPr>
              <a:spLocks noChangeShapeType="1"/>
            </p:cNvSpPr>
            <p:nvPr/>
          </p:nvSpPr>
          <p:spPr bwMode="auto">
            <a:xfrm flipV="1">
              <a:off x="2654" y="2624"/>
              <a:ext cx="2571" cy="1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68625" name="Rectangle 17"/>
          <p:cNvSpPr>
            <a:spLocks noChangeArrowheads="1"/>
          </p:cNvSpPr>
          <p:nvPr/>
        </p:nvSpPr>
        <p:spPr bwMode="auto">
          <a:xfrm>
            <a:off x="976313" y="4337050"/>
            <a:ext cx="3587750" cy="396875"/>
          </a:xfrm>
          <a:prstGeom prst="rect">
            <a:avLst/>
          </a:prstGeom>
          <a:solidFill>
            <a:srgbClr val="CCECFF"/>
          </a:solidFill>
          <a:ln w="28575">
            <a:solidFill>
              <a:schemeClr val="accent2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 marL="384175" eaLnBrk="0" hangingPunct="0">
              <a:spcBef>
                <a:spcPct val="20000"/>
              </a:spcBef>
              <a:buFont typeface="Marlett" pitchFamily="2" charset="2"/>
              <a:buNone/>
            </a:pPr>
            <a:r>
              <a:rPr lang="sk-SK" sz="1600" dirty="0">
                <a:solidFill>
                  <a:srgbClr val="070605"/>
                </a:solidFill>
                <a:latin typeface="Tahoma" pitchFamily="34" charset="0"/>
                <a:sym typeface="Symbol" pitchFamily="18" charset="2"/>
              </a:rPr>
              <a:t>N</a:t>
            </a:r>
            <a:r>
              <a:rPr lang="sk-SK" sz="1600" b="1" dirty="0">
                <a:solidFill>
                  <a:srgbClr val="070605"/>
                </a:solidFill>
                <a:latin typeface="Tahoma" pitchFamily="34" charset="0"/>
                <a:sym typeface="Symbol" pitchFamily="18" charset="2"/>
              </a:rPr>
              <a:t> - rozsah</a:t>
            </a:r>
            <a:endParaRPr lang="sk-SK" sz="1600" b="1" dirty="0">
              <a:solidFill>
                <a:srgbClr val="070605"/>
              </a:solidFill>
              <a:latin typeface="Tahoma" pitchFamily="34" charset="0"/>
            </a:endParaRPr>
          </a:p>
        </p:txBody>
      </p:sp>
      <p:sp>
        <p:nvSpPr>
          <p:cNvPr id="68626" name="Rectangle 18"/>
          <p:cNvSpPr>
            <a:spLocks noChangeArrowheads="1"/>
          </p:cNvSpPr>
          <p:nvPr/>
        </p:nvSpPr>
        <p:spPr bwMode="auto">
          <a:xfrm>
            <a:off x="4606925" y="4329113"/>
            <a:ext cx="4094163" cy="396875"/>
          </a:xfrm>
          <a:prstGeom prst="rect">
            <a:avLst/>
          </a:prstGeom>
          <a:solidFill>
            <a:srgbClr val="FFECD9"/>
          </a:solidFill>
          <a:ln w="28575">
            <a:solidFill>
              <a:srgbClr val="FF0000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 marL="384175" eaLnBrk="0" hangingPunct="0">
              <a:spcBef>
                <a:spcPct val="20000"/>
              </a:spcBef>
              <a:buFont typeface="Marlett" pitchFamily="2" charset="2"/>
              <a:buNone/>
            </a:pPr>
            <a:r>
              <a:rPr lang="sk-SK" sz="1600" dirty="0">
                <a:solidFill>
                  <a:srgbClr val="0C0B08"/>
                </a:solidFill>
                <a:latin typeface="Tahoma" pitchFamily="34" charset="0"/>
              </a:rPr>
              <a:t>n</a:t>
            </a:r>
            <a:r>
              <a:rPr lang="sk-SK" sz="1600" b="1" baseline="70000" dirty="0">
                <a:solidFill>
                  <a:srgbClr val="0C0B08"/>
                </a:solidFill>
                <a:latin typeface="Tahoma" pitchFamily="34" charset="0"/>
              </a:rPr>
              <a:t> </a:t>
            </a:r>
            <a:r>
              <a:rPr lang="sk-SK" sz="1600" b="1" dirty="0">
                <a:solidFill>
                  <a:srgbClr val="0C0B08"/>
                </a:solidFill>
                <a:latin typeface="Tahoma" pitchFamily="34" charset="0"/>
              </a:rPr>
              <a:t>- rozsah výberového súboru</a:t>
            </a:r>
          </a:p>
        </p:txBody>
      </p:sp>
      <p:grpSp>
        <p:nvGrpSpPr>
          <p:cNvPr id="68627" name="Group 19"/>
          <p:cNvGrpSpPr>
            <a:grpSpLocks/>
          </p:cNvGrpSpPr>
          <p:nvPr/>
        </p:nvGrpSpPr>
        <p:grpSpPr bwMode="auto">
          <a:xfrm>
            <a:off x="4602163" y="4727575"/>
            <a:ext cx="4094162" cy="396875"/>
            <a:chOff x="2899" y="3144"/>
            <a:chExt cx="2579" cy="250"/>
          </a:xfrm>
        </p:grpSpPr>
        <p:sp>
          <p:nvSpPr>
            <p:cNvPr id="28691" name="Rectangle 20"/>
            <p:cNvSpPr>
              <a:spLocks noChangeArrowheads="1"/>
            </p:cNvSpPr>
            <p:nvPr/>
          </p:nvSpPr>
          <p:spPr bwMode="auto">
            <a:xfrm>
              <a:off x="2899" y="3144"/>
              <a:ext cx="2579" cy="250"/>
            </a:xfrm>
            <a:prstGeom prst="rect">
              <a:avLst/>
            </a:prstGeom>
            <a:solidFill>
              <a:srgbClr val="FFECD9"/>
            </a:solidFill>
            <a:ln w="28575">
              <a:solidFill>
                <a:srgbClr val="FF0000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pPr marL="384175" eaLnBrk="0" hangingPunct="0">
                <a:spcBef>
                  <a:spcPct val="20000"/>
                </a:spcBef>
                <a:buFont typeface="Marlett" pitchFamily="2" charset="2"/>
                <a:buNone/>
              </a:pPr>
              <a:r>
                <a:rPr lang="sk-SK" sz="1600" b="1" dirty="0">
                  <a:solidFill>
                    <a:schemeClr val="bg2"/>
                  </a:solidFill>
                  <a:latin typeface="Tahoma" pitchFamily="34" charset="0"/>
                </a:rPr>
                <a:t>  </a:t>
              </a:r>
              <a:r>
                <a:rPr lang="sk-SK" sz="1600" b="1" baseline="70000" dirty="0">
                  <a:solidFill>
                    <a:schemeClr val="bg2"/>
                  </a:solidFill>
                  <a:latin typeface="Tahoma" pitchFamily="34" charset="0"/>
                </a:rPr>
                <a:t> </a:t>
              </a:r>
              <a:r>
                <a:rPr lang="sk-SK" sz="1600" b="1" dirty="0">
                  <a:solidFill>
                    <a:schemeClr val="bg2"/>
                  </a:solidFill>
                  <a:latin typeface="Tahoma" pitchFamily="34" charset="0"/>
                </a:rPr>
                <a:t>- </a:t>
              </a:r>
              <a:r>
                <a:rPr lang="sk-SK" sz="1600" b="1" dirty="0">
                  <a:solidFill>
                    <a:srgbClr val="0A0906"/>
                  </a:solidFill>
                  <a:latin typeface="Tahoma" pitchFamily="34" charset="0"/>
                </a:rPr>
                <a:t>výberový priemer</a:t>
              </a:r>
            </a:p>
          </p:txBody>
        </p:sp>
        <p:graphicFrame>
          <p:nvGraphicFramePr>
            <p:cNvPr id="28692" name="Object 21"/>
            <p:cNvGraphicFramePr>
              <a:graphicFrameLocks noChangeAspect="1"/>
            </p:cNvGraphicFramePr>
            <p:nvPr/>
          </p:nvGraphicFramePr>
          <p:xfrm>
            <a:off x="3152" y="3168"/>
            <a:ext cx="160" cy="192"/>
          </p:xfrm>
          <a:graphic>
            <a:graphicData uri="http://schemas.openxmlformats.org/presentationml/2006/ole">
              <p:oleObj spid="_x0000_s28692" name="Equation" r:id="rId3" imgW="126835" imgH="152202" progId="Equation.3">
                <p:embed/>
              </p:oleObj>
            </a:graphicData>
          </a:graphic>
        </p:graphicFrame>
      </p:grp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1009650" y="6323013"/>
            <a:ext cx="3587750" cy="396875"/>
          </a:xfrm>
          <a:prstGeom prst="rect">
            <a:avLst/>
          </a:prstGeom>
          <a:solidFill>
            <a:srgbClr val="CCECFF"/>
          </a:solidFill>
          <a:ln w="28575">
            <a:solidFill>
              <a:schemeClr val="accent2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 marL="384175" eaLnBrk="0" hangingPunct="0">
              <a:spcBef>
                <a:spcPct val="20000"/>
              </a:spcBef>
              <a:buFont typeface="Marlett" pitchFamily="2" charset="2"/>
              <a:buNone/>
            </a:pPr>
            <a:r>
              <a:rPr lang="sk-SK" sz="1600" b="1" dirty="0">
                <a:solidFill>
                  <a:srgbClr val="070605"/>
                </a:solidFill>
                <a:latin typeface="Tahoma" pitchFamily="34" charset="0"/>
                <a:sym typeface="Symbol" pitchFamily="18" charset="2"/>
              </a:rPr>
              <a:t>Q – všeobecné označenie</a:t>
            </a:r>
            <a:endParaRPr lang="sk-SK" sz="1600" b="1" dirty="0">
              <a:solidFill>
                <a:srgbClr val="070605"/>
              </a:solidFill>
              <a:latin typeface="Tahoma" pitchFamily="34" charset="0"/>
            </a:endParaRPr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4602163" y="6327775"/>
            <a:ext cx="4094162" cy="396875"/>
          </a:xfrm>
          <a:prstGeom prst="rect">
            <a:avLst/>
          </a:prstGeom>
          <a:solidFill>
            <a:srgbClr val="FFECD9"/>
          </a:solidFill>
          <a:ln w="28575">
            <a:solidFill>
              <a:srgbClr val="FF0000"/>
            </a:solidFill>
            <a:miter lim="800000"/>
            <a:headEnd/>
            <a:tailEnd type="none" w="lg" len="lg"/>
          </a:ln>
          <a:effectLst/>
        </p:spPr>
        <p:txBody>
          <a:bodyPr wrap="none" anchor="ctr"/>
          <a:lstStyle/>
          <a:p>
            <a:pPr marL="384175" eaLnBrk="0" hangingPunct="0">
              <a:spcBef>
                <a:spcPct val="20000"/>
              </a:spcBef>
              <a:buFont typeface="Marlett" pitchFamily="2" charset="2"/>
              <a:buNone/>
            </a:pPr>
            <a:r>
              <a:rPr lang="sk-SK" sz="1600" b="1" dirty="0">
                <a:solidFill>
                  <a:srgbClr val="070605"/>
                </a:solidFill>
                <a:latin typeface="Tahoma" pitchFamily="34" charset="0"/>
              </a:rPr>
              <a:t>u</a:t>
            </a:r>
            <a:r>
              <a:rPr lang="sk-SK" sz="1600" b="1" baseline="-25000" dirty="0">
                <a:solidFill>
                  <a:srgbClr val="070605"/>
                </a:solidFill>
                <a:latin typeface="Tahoma" pitchFamily="34" charset="0"/>
              </a:rPr>
              <a:t>n</a:t>
            </a:r>
            <a:r>
              <a:rPr lang="sk-SK" sz="1600" b="1" dirty="0">
                <a:solidFill>
                  <a:srgbClr val="070605"/>
                </a:solidFill>
                <a:latin typeface="Tahoma" pitchFamily="34" charset="0"/>
              </a:rPr>
              <a:t> – všeobecné označenie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6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6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500"/>
                                        <p:tgtEl>
                                          <p:spTgt spid="6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3" dur="5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7" dur="500"/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6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6" dur="5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nimBg="1" autoUpdateAnimBg="0"/>
      <p:bldP spid="68613" grpId="0" animBg="1" autoUpdateAnimBg="0"/>
      <p:bldP spid="68614" grpId="0" animBg="1" autoUpdateAnimBg="0"/>
      <p:bldP spid="68615" grpId="0" animBg="1" autoUpdateAnimBg="0"/>
      <p:bldP spid="68616" grpId="0" animBg="1" autoUpdateAnimBg="0"/>
      <p:bldP spid="68617" grpId="0" animBg="1" autoUpdateAnimBg="0"/>
      <p:bldP spid="68618" grpId="0" animBg="1" autoUpdateAnimBg="0"/>
      <p:bldP spid="68625" grpId="0" animBg="1" autoUpdateAnimBg="0"/>
      <p:bldP spid="68626" grpId="0" animBg="1" autoUpdateAnimBg="0"/>
      <p:bldP spid="25" grpId="0" animBg="1" autoUpdateAnimBg="0"/>
      <p:bldP spid="27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Štatistická </a:t>
            </a:r>
            <a:r>
              <a:rPr lang="sk-SK" dirty="0" smtClean="0"/>
              <a:t>indukcia</a:t>
            </a:r>
            <a:endParaRPr lang="en-GB" dirty="0"/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4F956194-EC5D-4FE5-811F-E6FBF0A32E1A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76250" y="1409700"/>
            <a:ext cx="8439150" cy="5067300"/>
          </a:xfrm>
        </p:spPr>
        <p:txBody>
          <a:bodyPr tIns="0" bIns="0"/>
          <a:lstStyle/>
          <a:p>
            <a:pPr eaLnBrk="1" hangingPunct="1">
              <a:lnSpc>
                <a:spcPct val="80000"/>
              </a:lnSpc>
            </a:pPr>
            <a:r>
              <a:rPr lang="sk-SK" sz="2800" dirty="0" smtClean="0"/>
              <a:t>cieľ – poznávať vlastnosti ZS na základe VS</a:t>
            </a:r>
          </a:p>
          <a:p>
            <a:pPr eaLnBrk="1" hangingPunct="1">
              <a:lnSpc>
                <a:spcPct val="80000"/>
              </a:lnSpc>
            </a:pPr>
            <a:r>
              <a:rPr lang="sk-SK" sz="2800" dirty="0" smtClean="0"/>
              <a:t>má dve základné úlohy:</a:t>
            </a:r>
          </a:p>
          <a:p>
            <a:pPr lvl="1" eaLnBrk="1" hangingPunct="1">
              <a:lnSpc>
                <a:spcPct val="80000"/>
              </a:lnSpc>
            </a:pPr>
            <a:r>
              <a:rPr lang="sk-SK" sz="2800" dirty="0" smtClean="0"/>
              <a:t>teória odhadu</a:t>
            </a:r>
          </a:p>
          <a:p>
            <a:pPr lvl="1" eaLnBrk="1" hangingPunct="1">
              <a:lnSpc>
                <a:spcPct val="80000"/>
              </a:lnSpc>
            </a:pPr>
            <a:r>
              <a:rPr lang="sk-SK" sz="2800" dirty="0" smtClean="0"/>
              <a:t>testovanie štatistických hypotéz</a:t>
            </a:r>
          </a:p>
          <a:p>
            <a:pPr eaLnBrk="1" hangingPunct="1">
              <a:lnSpc>
                <a:spcPct val="80000"/>
              </a:lnSpc>
            </a:pPr>
            <a:r>
              <a:rPr lang="sk-SK" sz="2800" dirty="0" smtClean="0"/>
              <a:t>pomocné úlohy:</a:t>
            </a:r>
          </a:p>
          <a:p>
            <a:pPr lvl="1" eaLnBrk="1" hangingPunct="1">
              <a:lnSpc>
                <a:spcPct val="80000"/>
              </a:lnSpc>
            </a:pPr>
            <a:r>
              <a:rPr lang="sk-SK" sz="2800" dirty="0" smtClean="0"/>
              <a:t>vytváranie VS – určovanie rozsahu VS, určenie spôsobu, druhu výberu jednotiek</a:t>
            </a:r>
          </a:p>
          <a:p>
            <a:pPr lvl="1" eaLnBrk="1" hangingPunct="1">
              <a:lnSpc>
                <a:spcPct val="80000"/>
              </a:lnSpc>
            </a:pPr>
            <a:r>
              <a:rPr lang="sk-SK" sz="2800" dirty="0" smtClean="0"/>
              <a:t>určenie teoretických rozdelení charakteristík získaných z výberových súborov  - keďže výberové charakteristiky sú z hľadiska ZS náhodné veličiny, je potrebné zvoliť správny model rozdelenia výberových charakteristík</a:t>
            </a:r>
          </a:p>
          <a:p>
            <a:pPr lvl="1" eaLnBrk="1" hangingPunct="1">
              <a:lnSpc>
                <a:spcPct val="80000"/>
              </a:lnSpc>
            </a:pPr>
            <a:endParaRPr lang="sk-SK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Vytváranie  výberového </a:t>
            </a:r>
            <a:r>
              <a:rPr lang="sk-SK" dirty="0"/>
              <a:t>súboru</a:t>
            </a:r>
            <a:endParaRPr lang="en-GB" dirty="0"/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02AABFA2-F4F3-4914-A852-2FDD38E07598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rozlišujeme rôzne druhy výberov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podľa kritéria pre výber jednotiek:</a:t>
            </a:r>
          </a:p>
          <a:p>
            <a:pPr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náhodný výber	</a:t>
            </a:r>
          </a:p>
          <a:p>
            <a:pPr lvl="2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každá štatistická jednotka má pravdepodobnosť dostať sa do VS a skutočnosť, či sa do neho dostane závisí len na náhode</a:t>
            </a:r>
          </a:p>
          <a:p>
            <a:pPr lvl="2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najpoužívanejší druh výberu </a:t>
            </a:r>
          </a:p>
          <a:p>
            <a:pPr lvl="2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možnosť uplatňovania princípov teórie pravdepodobnosti</a:t>
            </a:r>
          </a:p>
          <a:p>
            <a:pPr lvl="2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Vytváranie </a:t>
            </a:r>
            <a:r>
              <a:rPr lang="sk-SK" dirty="0" smtClean="0"/>
              <a:t> výberového súboru</a:t>
            </a:r>
            <a:endParaRPr lang="en-GB" dirty="0"/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90090118-C41C-4189-A92D-0C3268605FDB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sk-SK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zámerný výber</a:t>
            </a:r>
            <a:r>
              <a:rPr lang="sk-SK" sz="2800" dirty="0"/>
              <a:t> 	</a:t>
            </a:r>
          </a:p>
          <a:p>
            <a:pPr lvl="2" indent="-274320" eaLnBrk="1" fontAlgn="auto" hangingPunct="1">
              <a:spcAft>
                <a:spcPts val="0"/>
              </a:spcAft>
              <a:defRPr/>
            </a:pPr>
            <a:r>
              <a:rPr lang="sk-SK" sz="2800" dirty="0"/>
              <a:t>pred výberom zvolíme určité ohraničenia, podľa ktorých sa niektoré jednotky môžu dostať do VS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sk-SK" sz="28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samovýber</a:t>
            </a:r>
            <a:endParaRPr lang="sk-SK" sz="2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2" indent="-274320" eaLnBrk="1" fontAlgn="auto" hangingPunct="1">
              <a:spcAft>
                <a:spcPts val="0"/>
              </a:spcAft>
              <a:defRPr/>
            </a:pPr>
            <a:r>
              <a:rPr lang="sk-SK" sz="2800" dirty="0"/>
              <a:t>jednotka sama rozhoduje, či bude zaradená do výberového skúmania</a:t>
            </a:r>
          </a:p>
          <a:p>
            <a:pPr lvl="2" indent="-274320" eaLnBrk="1" fontAlgn="auto" hangingPunct="1">
              <a:spcAft>
                <a:spcPts val="0"/>
              </a:spcAft>
              <a:defRPr/>
            </a:pPr>
            <a:r>
              <a:rPr lang="sk-SK" sz="2800" dirty="0"/>
              <a:t>napr. osoby, ktoré sa prihlásia na nejakú výzvu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Vytváranie </a:t>
            </a:r>
            <a:r>
              <a:rPr lang="sk-SK" dirty="0" smtClean="0"/>
              <a:t> výberového </a:t>
            </a:r>
            <a:r>
              <a:rPr lang="sk-SK" dirty="0"/>
              <a:t>súboru</a:t>
            </a:r>
            <a:endParaRPr lang="en-GB" dirty="0"/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456F4CBE-C628-4451-9970-D678FC0B4B98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314450"/>
            <a:ext cx="8534400" cy="5257800"/>
          </a:xfrm>
        </p:spPr>
        <p:txBody>
          <a:bodyPr tIns="0" bIns="0" rtlCol="0">
            <a:normAutofit/>
          </a:bodyPr>
          <a:lstStyle/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podľa opakovateľnosti výberu jednotky</a:t>
            </a:r>
          </a:p>
          <a:p>
            <a:pPr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výber s opakovaním</a:t>
            </a:r>
          </a:p>
          <a:p>
            <a:pPr lvl="2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vybraná jednotka sa vracia späť do ZS</a:t>
            </a:r>
          </a:p>
          <a:p>
            <a:pPr lvl="2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je možné, že tá istá jednotka bude vybraná viackrát do VS</a:t>
            </a:r>
          </a:p>
          <a:p>
            <a:pPr lvl="2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pravdepodobnosť vybratia jednotky je stále rovnaká </a:t>
            </a:r>
          </a:p>
          <a:p>
            <a:pPr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výber bez opakovania</a:t>
            </a:r>
            <a:r>
              <a:rPr lang="sk-SK" sz="2800" dirty="0"/>
              <a:t> </a:t>
            </a:r>
          </a:p>
          <a:p>
            <a:pPr lvl="2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jednotka je vyberaná len raz</a:t>
            </a:r>
          </a:p>
          <a:p>
            <a:pPr lvl="2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výberom každej jednotky sa zvyšuje pravdepodobnosť vybratia zostávajúcich jednotiek ZS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Vytváranie </a:t>
            </a:r>
            <a:r>
              <a:rPr lang="sk-SK" dirty="0" smtClean="0"/>
              <a:t> výberového </a:t>
            </a:r>
            <a:r>
              <a:rPr lang="sk-SK" dirty="0"/>
              <a:t>súboru</a:t>
            </a:r>
            <a:endParaRPr lang="en-GB" dirty="0"/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D94296E7-9119-4A21-B494-094707042BA7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71550" y="1409700"/>
            <a:ext cx="7924800" cy="4381500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podľa členenia ZS</a:t>
            </a:r>
          </a:p>
          <a:p>
            <a:pPr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jednoduchý </a:t>
            </a:r>
          </a:p>
          <a:p>
            <a:pPr lvl="2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vyberáme jednotky z celého ZS</a:t>
            </a:r>
          </a:p>
          <a:p>
            <a:pPr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zložený</a:t>
            </a:r>
          </a:p>
          <a:p>
            <a:pPr lvl="2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skupinový</a:t>
            </a:r>
            <a:r>
              <a:rPr lang="sk-SK" sz="2800" dirty="0"/>
              <a:t> – ZS rozdelený do skupín, vyberáme len určité skupiny a v rámci nich skúmame všetky št. jednotky</a:t>
            </a:r>
          </a:p>
          <a:p>
            <a:pPr lvl="2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oblastný</a:t>
            </a:r>
            <a:r>
              <a:rPr lang="sk-SK" sz="2800" dirty="0"/>
              <a:t> – ZS rozdelený na oblasti, z každej oblasti vyberáme určitý počet št. </a:t>
            </a:r>
            <a:r>
              <a:rPr lang="sk-SK" sz="2800" dirty="0" smtClean="0"/>
              <a:t>jednotiek</a:t>
            </a:r>
            <a:endParaRPr lang="sk-SK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Teoretické rozdelenia</a:t>
            </a:r>
            <a:endParaRPr lang="en-GB" dirty="0"/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A20794FB-027E-430B-A120-60379F9D8AAD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47700" y="1276350"/>
            <a:ext cx="77724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sz="2800" dirty="0" smtClean="0"/>
              <a:t>v konkrétnom VS je výberová charakteristika (priemer, rozptyly, atď.) konštantnou veličinou</a:t>
            </a:r>
          </a:p>
          <a:p>
            <a:pPr eaLnBrk="1" hangingPunct="1">
              <a:lnSpc>
                <a:spcPct val="90000"/>
              </a:lnSpc>
            </a:pPr>
            <a:r>
              <a:rPr lang="sk-SK" sz="2800" dirty="0" smtClean="0"/>
              <a:t>z hľadiska skúmania ZS je však náhodnou veličinou</a:t>
            </a:r>
          </a:p>
          <a:p>
            <a:pPr eaLnBrk="1" hangingPunct="1">
              <a:lnSpc>
                <a:spcPct val="90000"/>
              </a:lnSpc>
            </a:pPr>
            <a:r>
              <a:rPr lang="sk-SK" sz="2800" dirty="0" smtClean="0"/>
              <a:t>z jedného ZS je možné vytvoriť veľký počet výberových súborov s určitým, vopred stanoveným rozsahom</a:t>
            </a:r>
          </a:p>
          <a:p>
            <a:pPr eaLnBrk="1" hangingPunct="1">
              <a:lnSpc>
                <a:spcPct val="90000"/>
              </a:lnSpc>
            </a:pPr>
            <a:r>
              <a:rPr lang="sk-SK" sz="2800" dirty="0" smtClean="0"/>
              <a:t>dostávame rôzne hodnoty výberových charakteristík</a:t>
            </a:r>
          </a:p>
          <a:p>
            <a:pPr eaLnBrk="1" hangingPunct="1">
              <a:lnSpc>
                <a:spcPct val="90000"/>
              </a:lnSpc>
            </a:pPr>
            <a:r>
              <a:rPr lang="sk-SK" sz="2800" dirty="0" smtClean="0"/>
              <a:t>každá výberová charakteristika je náhodnou veličinou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2800" dirty="0" smtClean="0"/>
          </a:p>
        </p:txBody>
      </p:sp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1543050"/>
            <a:ext cx="4691063" cy="50673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Teoretické rozdelenia</a:t>
            </a:r>
            <a:endParaRPr lang="en-GB" dirty="0"/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3A5CE460-73EF-403C-8034-36367669A0C3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sk-SK" sz="2800" smtClean="0"/>
              <a:t>každá náhodná veličina má svoje rozdelenie pravdepodobnosti</a:t>
            </a:r>
          </a:p>
          <a:p>
            <a:pPr eaLnBrk="1" hangingPunct="1"/>
            <a:r>
              <a:rPr lang="sk-SK" sz="2800" smtClean="0"/>
              <a:t>rozdelenia pravdepodobnosti výberovej charakteristiky závisia od:</a:t>
            </a:r>
          </a:p>
          <a:p>
            <a:pPr lvl="1" eaLnBrk="1" hangingPunct="1"/>
            <a:r>
              <a:rPr lang="sk-SK" sz="2800" smtClean="0"/>
              <a:t>rozdelenia pravdepodobnosti skúmanej premennej v ZS</a:t>
            </a:r>
          </a:p>
          <a:p>
            <a:pPr lvl="1" eaLnBrk="1" hangingPunct="1"/>
            <a:r>
              <a:rPr lang="sk-SK" sz="2800" smtClean="0"/>
              <a:t>typu výberovej charakteristiky</a:t>
            </a:r>
          </a:p>
          <a:p>
            <a:pPr lvl="1" eaLnBrk="1" hangingPunct="1"/>
            <a:r>
              <a:rPr lang="sk-SK" sz="2800" smtClean="0"/>
              <a:t>rozsahu VS</a:t>
            </a:r>
            <a:endParaRPr lang="en-GB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Teoretické rozdelenia</a:t>
            </a:r>
            <a:endParaRPr lang="en-GB" dirty="0"/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8BC50C1F-005F-4ABE-A02B-3C85F5CBC50C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sk-SK" sz="2800" smtClean="0"/>
              <a:t>najčastejšie používané rozdelenia:</a:t>
            </a:r>
          </a:p>
          <a:p>
            <a:pPr lvl="1" eaLnBrk="1" hangingPunct="1"/>
            <a:r>
              <a:rPr lang="sk-SK" sz="2800" smtClean="0"/>
              <a:t>normálne rozdelenie</a:t>
            </a:r>
          </a:p>
          <a:p>
            <a:pPr lvl="1" eaLnBrk="1" hangingPunct="1"/>
            <a:r>
              <a:rPr lang="sk-SK" sz="2800" smtClean="0"/>
              <a:t> </a:t>
            </a:r>
            <a:r>
              <a:rPr lang="sk-SK" sz="2800" smtClean="0">
                <a:latin typeface="Symbol" pitchFamily="18" charset="2"/>
              </a:rPr>
              <a:t>c</a:t>
            </a:r>
            <a:r>
              <a:rPr lang="sk-SK" sz="2800" baseline="30000" smtClean="0">
                <a:latin typeface="Symbol" pitchFamily="18" charset="2"/>
              </a:rPr>
              <a:t>2</a:t>
            </a:r>
            <a:r>
              <a:rPr lang="sk-SK" sz="2800" smtClean="0">
                <a:latin typeface="Symbol" pitchFamily="18" charset="2"/>
              </a:rPr>
              <a:t> </a:t>
            </a:r>
            <a:r>
              <a:rPr lang="sk-SK" sz="2800" smtClean="0"/>
              <a:t>rozdelenie</a:t>
            </a:r>
          </a:p>
          <a:p>
            <a:pPr lvl="1" eaLnBrk="1" hangingPunct="1"/>
            <a:r>
              <a:rPr lang="sk-SK" sz="2800" smtClean="0"/>
              <a:t>Studentovo rozdelenie</a:t>
            </a:r>
          </a:p>
          <a:p>
            <a:pPr lvl="1" eaLnBrk="1" hangingPunct="1"/>
            <a:r>
              <a:rPr lang="sk-SK" sz="2800" smtClean="0"/>
              <a:t>Fischerovo rozdelenie</a:t>
            </a:r>
            <a:endParaRPr lang="en-GB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14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3BD141DB-F861-4B50-8B99-6548F3D69D7A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 lIns="72000" tIns="36000" bIns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/>
              <a:t>TEÓRIA ODHADU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/>
              <a:t>Štatistická indukcia</a:t>
            </a:r>
            <a:endParaRPr lang="en-GB" b="1"/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02D20BDD-3BA6-4039-B115-5C125628779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43000" y="1790700"/>
            <a:ext cx="7772400" cy="4686300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3200" dirty="0"/>
              <a:t>zaoberá sa </a:t>
            </a:r>
            <a:r>
              <a:rPr lang="sk-SK" sz="32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výberovým skúmaním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3200" dirty="0"/>
              <a:t>vo všeobecnosti štatistické skúmanie rozlišujeme: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sk-SK" sz="3200" dirty="0"/>
              <a:t>vyčerpávajúce (úplné) zisťovanie</a:t>
            </a:r>
          </a:p>
          <a:p>
            <a:pPr lvl="2" indent="-274320" eaLnBrk="1" fontAlgn="auto" hangingPunct="1">
              <a:spcAft>
                <a:spcPts val="0"/>
              </a:spcAft>
              <a:defRPr/>
            </a:pPr>
            <a:r>
              <a:rPr lang="sk-SK" sz="3200" dirty="0"/>
              <a:t>skúmajú sa všetky štatistické jednotky v rámci štatistického súboru</a:t>
            </a:r>
          </a:p>
          <a:p>
            <a:pPr lvl="2" indent="-274320" eaLnBrk="1" fontAlgn="auto" hangingPunct="1">
              <a:spcAft>
                <a:spcPts val="0"/>
              </a:spcAft>
              <a:defRPr/>
            </a:pPr>
            <a:r>
              <a:rPr lang="sk-SK" sz="3200" dirty="0"/>
              <a:t>spadá do deskriptívnej (popisnej) štatistiky</a:t>
            </a:r>
          </a:p>
          <a:p>
            <a:pPr lvl="2" indent="-274320" eaLnBrk="1" fontAlgn="auto" hangingPunct="1">
              <a:spcAft>
                <a:spcPts val="0"/>
              </a:spcAft>
              <a:defRPr/>
            </a:pPr>
            <a:r>
              <a:rPr lang="sk-SK" sz="3200" dirty="0"/>
              <a:t>závery majú </a:t>
            </a:r>
            <a:r>
              <a:rPr lang="sk-SK" sz="3200" u="sng" dirty="0"/>
              <a:t>deterministický charakter</a:t>
            </a:r>
          </a:p>
          <a:p>
            <a:pPr lvl="2" indent="-274320" eaLnBrk="1" fontAlgn="auto" hangingPunct="1">
              <a:spcAft>
                <a:spcPts val="0"/>
              </a:spcAft>
              <a:defRPr/>
            </a:pPr>
            <a:endParaRPr lang="en-GB" sz="28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Teória odhadu</a:t>
            </a:r>
            <a:endParaRPr lang="en-GB" dirty="0"/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ADB4B843-ED2A-429E-9F43-1BADC1D71912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bodový odhad</a:t>
            </a:r>
            <a:r>
              <a:rPr lang="sk-SK" sz="2800" dirty="0">
                <a:solidFill>
                  <a:srgbClr val="FF0000"/>
                </a:solidFill>
              </a:rPr>
              <a:t> </a:t>
            </a:r>
            <a:r>
              <a:rPr lang="sk-SK" sz="2800" dirty="0"/>
              <a:t>– neznámy parameter ZS odhadujeme </a:t>
            </a:r>
            <a:r>
              <a:rPr lang="sk-SK" sz="2800" u="sng" dirty="0"/>
              <a:t>jedným číslom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intervalový odhad</a:t>
            </a:r>
            <a:r>
              <a:rPr lang="sk-SK" sz="2800" dirty="0">
                <a:solidFill>
                  <a:srgbClr val="FF0000"/>
                </a:solidFill>
              </a:rPr>
              <a:t> </a:t>
            </a:r>
            <a:r>
              <a:rPr lang="sk-SK" sz="2800" dirty="0"/>
              <a:t>– neznámy parameter ZS odhadujeme </a:t>
            </a:r>
            <a:r>
              <a:rPr lang="sk-SK" sz="2800" u="sng" dirty="0"/>
              <a:t>intervalom</a:t>
            </a:r>
            <a:r>
              <a:rPr lang="sk-SK" sz="2800" dirty="0"/>
              <a:t> s vopred stanovenou spoľahlivosťou</a:t>
            </a:r>
            <a:endParaRPr lang="en-GB" sz="2800" dirty="0"/>
          </a:p>
        </p:txBody>
      </p:sp>
      <p:grpSp>
        <p:nvGrpSpPr>
          <p:cNvPr id="29700" name="Group 4"/>
          <p:cNvGrpSpPr>
            <a:grpSpLocks/>
          </p:cNvGrpSpPr>
          <p:nvPr/>
        </p:nvGrpSpPr>
        <p:grpSpPr bwMode="auto">
          <a:xfrm>
            <a:off x="228600" y="2228850"/>
            <a:ext cx="800100" cy="1662113"/>
            <a:chOff x="152" y="438"/>
            <a:chExt cx="768" cy="1655"/>
          </a:xfrm>
        </p:grpSpPr>
        <p:grpSp>
          <p:nvGrpSpPr>
            <p:cNvPr id="39942" name="Group 5"/>
            <p:cNvGrpSpPr>
              <a:grpSpLocks/>
            </p:cNvGrpSpPr>
            <p:nvPr/>
          </p:nvGrpSpPr>
          <p:grpSpPr bwMode="auto">
            <a:xfrm>
              <a:off x="152" y="565"/>
              <a:ext cx="768" cy="1528"/>
              <a:chOff x="152" y="565"/>
              <a:chExt cx="768" cy="1528"/>
            </a:xfrm>
          </p:grpSpPr>
          <p:sp>
            <p:nvSpPr>
              <p:cNvPr id="39946" name="Freeform 6"/>
              <p:cNvSpPr>
                <a:spLocks/>
              </p:cNvSpPr>
              <p:nvPr/>
            </p:nvSpPr>
            <p:spPr bwMode="auto">
              <a:xfrm>
                <a:off x="397" y="651"/>
                <a:ext cx="301" cy="333"/>
              </a:xfrm>
              <a:custGeom>
                <a:avLst/>
                <a:gdLst>
                  <a:gd name="T0" fmla="*/ 79 w 602"/>
                  <a:gd name="T1" fmla="*/ 38 h 667"/>
                  <a:gd name="T2" fmla="*/ 66 w 602"/>
                  <a:gd name="T3" fmla="*/ 21 h 667"/>
                  <a:gd name="T4" fmla="*/ 47 w 602"/>
                  <a:gd name="T5" fmla="*/ 8 h 667"/>
                  <a:gd name="T6" fmla="*/ 31 w 602"/>
                  <a:gd name="T7" fmla="*/ 0 h 667"/>
                  <a:gd name="T8" fmla="*/ 18 w 602"/>
                  <a:gd name="T9" fmla="*/ 2 h 667"/>
                  <a:gd name="T10" fmla="*/ 8 w 602"/>
                  <a:gd name="T11" fmla="*/ 11 h 667"/>
                  <a:gd name="T12" fmla="*/ 0 w 602"/>
                  <a:gd name="T13" fmla="*/ 40 h 667"/>
                  <a:gd name="T14" fmla="*/ 3 w 602"/>
                  <a:gd name="T15" fmla="*/ 74 h 667"/>
                  <a:gd name="T16" fmla="*/ 11 w 602"/>
                  <a:gd name="T17" fmla="*/ 105 h 667"/>
                  <a:gd name="T18" fmla="*/ 20 w 602"/>
                  <a:gd name="T19" fmla="*/ 130 h 667"/>
                  <a:gd name="T20" fmla="*/ 36 w 602"/>
                  <a:gd name="T21" fmla="*/ 156 h 667"/>
                  <a:gd name="T22" fmla="*/ 50 w 602"/>
                  <a:gd name="T23" fmla="*/ 166 h 667"/>
                  <a:gd name="T24" fmla="*/ 70 w 602"/>
                  <a:gd name="T25" fmla="*/ 166 h 667"/>
                  <a:gd name="T26" fmla="*/ 90 w 602"/>
                  <a:gd name="T27" fmla="*/ 159 h 667"/>
                  <a:gd name="T28" fmla="*/ 99 w 602"/>
                  <a:gd name="T29" fmla="*/ 141 h 667"/>
                  <a:gd name="T30" fmla="*/ 105 w 602"/>
                  <a:gd name="T31" fmla="*/ 117 h 667"/>
                  <a:gd name="T32" fmla="*/ 103 w 602"/>
                  <a:gd name="T33" fmla="*/ 88 h 667"/>
                  <a:gd name="T34" fmla="*/ 149 w 602"/>
                  <a:gd name="T35" fmla="*/ 92 h 667"/>
                  <a:gd name="T36" fmla="*/ 151 w 602"/>
                  <a:gd name="T37" fmla="*/ 79 h 667"/>
                  <a:gd name="T38" fmla="*/ 99 w 602"/>
                  <a:gd name="T39" fmla="*/ 74 h 667"/>
                  <a:gd name="T40" fmla="*/ 85 w 602"/>
                  <a:gd name="T41" fmla="*/ 44 h 667"/>
                  <a:gd name="T42" fmla="*/ 79 w 602"/>
                  <a:gd name="T43" fmla="*/ 38 h 66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602" h="667">
                    <a:moveTo>
                      <a:pt x="314" y="154"/>
                    </a:moveTo>
                    <a:lnTo>
                      <a:pt x="261" y="85"/>
                    </a:lnTo>
                    <a:lnTo>
                      <a:pt x="187" y="34"/>
                    </a:lnTo>
                    <a:lnTo>
                      <a:pt x="121" y="0"/>
                    </a:lnTo>
                    <a:lnTo>
                      <a:pt x="69" y="9"/>
                    </a:lnTo>
                    <a:lnTo>
                      <a:pt x="31" y="47"/>
                    </a:lnTo>
                    <a:lnTo>
                      <a:pt x="0" y="163"/>
                    </a:lnTo>
                    <a:lnTo>
                      <a:pt x="12" y="296"/>
                    </a:lnTo>
                    <a:lnTo>
                      <a:pt x="44" y="423"/>
                    </a:lnTo>
                    <a:lnTo>
                      <a:pt x="78" y="522"/>
                    </a:lnTo>
                    <a:lnTo>
                      <a:pt x="144" y="625"/>
                    </a:lnTo>
                    <a:lnTo>
                      <a:pt x="200" y="667"/>
                    </a:lnTo>
                    <a:lnTo>
                      <a:pt x="278" y="667"/>
                    </a:lnTo>
                    <a:lnTo>
                      <a:pt x="357" y="638"/>
                    </a:lnTo>
                    <a:lnTo>
                      <a:pt x="396" y="564"/>
                    </a:lnTo>
                    <a:lnTo>
                      <a:pt x="418" y="471"/>
                    </a:lnTo>
                    <a:lnTo>
                      <a:pt x="410" y="355"/>
                    </a:lnTo>
                    <a:lnTo>
                      <a:pt x="593" y="368"/>
                    </a:lnTo>
                    <a:lnTo>
                      <a:pt x="602" y="317"/>
                    </a:lnTo>
                    <a:lnTo>
                      <a:pt x="393" y="296"/>
                    </a:lnTo>
                    <a:lnTo>
                      <a:pt x="340" y="176"/>
                    </a:lnTo>
                    <a:lnTo>
                      <a:pt x="314" y="154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9947" name="Freeform 7"/>
              <p:cNvSpPr>
                <a:spLocks/>
              </p:cNvSpPr>
              <p:nvPr/>
            </p:nvSpPr>
            <p:spPr bwMode="auto">
              <a:xfrm>
                <a:off x="152" y="565"/>
                <a:ext cx="346" cy="535"/>
              </a:xfrm>
              <a:custGeom>
                <a:avLst/>
                <a:gdLst>
                  <a:gd name="T0" fmla="*/ 101 w 692"/>
                  <a:gd name="T1" fmla="*/ 7 h 1069"/>
                  <a:gd name="T2" fmla="*/ 123 w 692"/>
                  <a:gd name="T3" fmla="*/ 0 h 1069"/>
                  <a:gd name="T4" fmla="*/ 140 w 692"/>
                  <a:gd name="T5" fmla="*/ 1 h 1069"/>
                  <a:gd name="T6" fmla="*/ 154 w 692"/>
                  <a:gd name="T7" fmla="*/ 11 h 1069"/>
                  <a:gd name="T8" fmla="*/ 163 w 692"/>
                  <a:gd name="T9" fmla="*/ 26 h 1069"/>
                  <a:gd name="T10" fmla="*/ 159 w 692"/>
                  <a:gd name="T11" fmla="*/ 42 h 1069"/>
                  <a:gd name="T12" fmla="*/ 147 w 692"/>
                  <a:gd name="T13" fmla="*/ 42 h 1069"/>
                  <a:gd name="T14" fmla="*/ 150 w 692"/>
                  <a:gd name="T15" fmla="*/ 29 h 1069"/>
                  <a:gd name="T16" fmla="*/ 140 w 692"/>
                  <a:gd name="T17" fmla="*/ 17 h 1069"/>
                  <a:gd name="T18" fmla="*/ 131 w 692"/>
                  <a:gd name="T19" fmla="*/ 13 h 1069"/>
                  <a:gd name="T20" fmla="*/ 114 w 692"/>
                  <a:gd name="T21" fmla="*/ 17 h 1069"/>
                  <a:gd name="T22" fmla="*/ 121 w 692"/>
                  <a:gd name="T23" fmla="*/ 30 h 1069"/>
                  <a:gd name="T24" fmla="*/ 123 w 692"/>
                  <a:gd name="T25" fmla="*/ 42 h 1069"/>
                  <a:gd name="T26" fmla="*/ 121 w 692"/>
                  <a:gd name="T27" fmla="*/ 52 h 1069"/>
                  <a:gd name="T28" fmla="*/ 105 w 692"/>
                  <a:gd name="T29" fmla="*/ 56 h 1069"/>
                  <a:gd name="T30" fmla="*/ 87 w 692"/>
                  <a:gd name="T31" fmla="*/ 53 h 1069"/>
                  <a:gd name="T32" fmla="*/ 84 w 692"/>
                  <a:gd name="T33" fmla="*/ 45 h 1069"/>
                  <a:gd name="T34" fmla="*/ 65 w 692"/>
                  <a:gd name="T35" fmla="*/ 65 h 1069"/>
                  <a:gd name="T36" fmla="*/ 55 w 692"/>
                  <a:gd name="T37" fmla="*/ 88 h 1069"/>
                  <a:gd name="T38" fmla="*/ 39 w 692"/>
                  <a:gd name="T39" fmla="*/ 117 h 1069"/>
                  <a:gd name="T40" fmla="*/ 30 w 692"/>
                  <a:gd name="T41" fmla="*/ 142 h 1069"/>
                  <a:gd name="T42" fmla="*/ 25 w 692"/>
                  <a:gd name="T43" fmla="*/ 167 h 1069"/>
                  <a:gd name="T44" fmla="*/ 29 w 692"/>
                  <a:gd name="T45" fmla="*/ 180 h 1069"/>
                  <a:gd name="T46" fmla="*/ 46 w 692"/>
                  <a:gd name="T47" fmla="*/ 196 h 1069"/>
                  <a:gd name="T48" fmla="*/ 82 w 692"/>
                  <a:gd name="T49" fmla="*/ 210 h 1069"/>
                  <a:gd name="T50" fmla="*/ 101 w 692"/>
                  <a:gd name="T51" fmla="*/ 216 h 1069"/>
                  <a:gd name="T52" fmla="*/ 121 w 692"/>
                  <a:gd name="T53" fmla="*/ 219 h 1069"/>
                  <a:gd name="T54" fmla="*/ 150 w 692"/>
                  <a:gd name="T55" fmla="*/ 231 h 1069"/>
                  <a:gd name="T56" fmla="*/ 172 w 692"/>
                  <a:gd name="T57" fmla="*/ 239 h 1069"/>
                  <a:gd name="T58" fmla="*/ 173 w 692"/>
                  <a:gd name="T59" fmla="*/ 254 h 1069"/>
                  <a:gd name="T60" fmla="*/ 163 w 692"/>
                  <a:gd name="T61" fmla="*/ 264 h 1069"/>
                  <a:gd name="T62" fmla="*/ 149 w 692"/>
                  <a:gd name="T63" fmla="*/ 268 h 1069"/>
                  <a:gd name="T64" fmla="*/ 130 w 692"/>
                  <a:gd name="T65" fmla="*/ 258 h 1069"/>
                  <a:gd name="T66" fmla="*/ 84 w 692"/>
                  <a:gd name="T67" fmla="*/ 234 h 1069"/>
                  <a:gd name="T68" fmla="*/ 46 w 692"/>
                  <a:gd name="T69" fmla="*/ 218 h 1069"/>
                  <a:gd name="T70" fmla="*/ 20 w 692"/>
                  <a:gd name="T71" fmla="*/ 200 h 1069"/>
                  <a:gd name="T72" fmla="*/ 2 w 692"/>
                  <a:gd name="T73" fmla="*/ 184 h 1069"/>
                  <a:gd name="T74" fmla="*/ 0 w 692"/>
                  <a:gd name="T75" fmla="*/ 165 h 1069"/>
                  <a:gd name="T76" fmla="*/ 10 w 692"/>
                  <a:gd name="T77" fmla="*/ 139 h 1069"/>
                  <a:gd name="T78" fmla="*/ 30 w 692"/>
                  <a:gd name="T79" fmla="*/ 101 h 1069"/>
                  <a:gd name="T80" fmla="*/ 48 w 692"/>
                  <a:gd name="T81" fmla="*/ 69 h 1069"/>
                  <a:gd name="T82" fmla="*/ 71 w 692"/>
                  <a:gd name="T83" fmla="*/ 35 h 1069"/>
                  <a:gd name="T84" fmla="*/ 88 w 692"/>
                  <a:gd name="T85" fmla="*/ 16 h 1069"/>
                  <a:gd name="T86" fmla="*/ 110 w 692"/>
                  <a:gd name="T87" fmla="*/ 7 h 1069"/>
                  <a:gd name="T88" fmla="*/ 101 w 692"/>
                  <a:gd name="T89" fmla="*/ 7 h 106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692" h="1069">
                    <a:moveTo>
                      <a:pt x="404" y="25"/>
                    </a:moveTo>
                    <a:lnTo>
                      <a:pt x="491" y="0"/>
                    </a:lnTo>
                    <a:lnTo>
                      <a:pt x="560" y="4"/>
                    </a:lnTo>
                    <a:lnTo>
                      <a:pt x="613" y="42"/>
                    </a:lnTo>
                    <a:lnTo>
                      <a:pt x="649" y="102"/>
                    </a:lnTo>
                    <a:lnTo>
                      <a:pt x="635" y="165"/>
                    </a:lnTo>
                    <a:lnTo>
                      <a:pt x="587" y="165"/>
                    </a:lnTo>
                    <a:lnTo>
                      <a:pt x="600" y="114"/>
                    </a:lnTo>
                    <a:lnTo>
                      <a:pt x="560" y="68"/>
                    </a:lnTo>
                    <a:lnTo>
                      <a:pt x="522" y="51"/>
                    </a:lnTo>
                    <a:lnTo>
                      <a:pt x="456" y="68"/>
                    </a:lnTo>
                    <a:lnTo>
                      <a:pt x="483" y="119"/>
                    </a:lnTo>
                    <a:lnTo>
                      <a:pt x="491" y="165"/>
                    </a:lnTo>
                    <a:lnTo>
                      <a:pt x="483" y="205"/>
                    </a:lnTo>
                    <a:lnTo>
                      <a:pt x="417" y="222"/>
                    </a:lnTo>
                    <a:lnTo>
                      <a:pt x="347" y="209"/>
                    </a:lnTo>
                    <a:lnTo>
                      <a:pt x="334" y="179"/>
                    </a:lnTo>
                    <a:lnTo>
                      <a:pt x="260" y="260"/>
                    </a:lnTo>
                    <a:lnTo>
                      <a:pt x="217" y="350"/>
                    </a:lnTo>
                    <a:lnTo>
                      <a:pt x="156" y="465"/>
                    </a:lnTo>
                    <a:lnTo>
                      <a:pt x="117" y="568"/>
                    </a:lnTo>
                    <a:lnTo>
                      <a:pt x="100" y="667"/>
                    </a:lnTo>
                    <a:lnTo>
                      <a:pt x="113" y="718"/>
                    </a:lnTo>
                    <a:lnTo>
                      <a:pt x="183" y="783"/>
                    </a:lnTo>
                    <a:lnTo>
                      <a:pt x="326" y="838"/>
                    </a:lnTo>
                    <a:lnTo>
                      <a:pt x="404" y="863"/>
                    </a:lnTo>
                    <a:lnTo>
                      <a:pt x="483" y="876"/>
                    </a:lnTo>
                    <a:lnTo>
                      <a:pt x="600" y="923"/>
                    </a:lnTo>
                    <a:lnTo>
                      <a:pt x="687" y="954"/>
                    </a:lnTo>
                    <a:lnTo>
                      <a:pt x="692" y="1013"/>
                    </a:lnTo>
                    <a:lnTo>
                      <a:pt x="649" y="1056"/>
                    </a:lnTo>
                    <a:lnTo>
                      <a:pt x="596" y="1069"/>
                    </a:lnTo>
                    <a:lnTo>
                      <a:pt x="517" y="1030"/>
                    </a:lnTo>
                    <a:lnTo>
                      <a:pt x="334" y="936"/>
                    </a:lnTo>
                    <a:lnTo>
                      <a:pt x="183" y="872"/>
                    </a:lnTo>
                    <a:lnTo>
                      <a:pt x="77" y="800"/>
                    </a:lnTo>
                    <a:lnTo>
                      <a:pt x="8" y="735"/>
                    </a:lnTo>
                    <a:lnTo>
                      <a:pt x="0" y="658"/>
                    </a:lnTo>
                    <a:lnTo>
                      <a:pt x="38" y="555"/>
                    </a:lnTo>
                    <a:lnTo>
                      <a:pt x="117" y="401"/>
                    </a:lnTo>
                    <a:lnTo>
                      <a:pt x="190" y="273"/>
                    </a:lnTo>
                    <a:lnTo>
                      <a:pt x="283" y="140"/>
                    </a:lnTo>
                    <a:lnTo>
                      <a:pt x="352" y="63"/>
                    </a:lnTo>
                    <a:lnTo>
                      <a:pt x="439" y="25"/>
                    </a:lnTo>
                    <a:lnTo>
                      <a:pt x="404" y="25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9948" name="Freeform 8"/>
              <p:cNvSpPr>
                <a:spLocks/>
              </p:cNvSpPr>
              <p:nvPr/>
            </p:nvSpPr>
            <p:spPr bwMode="auto">
              <a:xfrm>
                <a:off x="479" y="1009"/>
                <a:ext cx="181" cy="502"/>
              </a:xfrm>
              <a:custGeom>
                <a:avLst/>
                <a:gdLst>
                  <a:gd name="T0" fmla="*/ 6 w 362"/>
                  <a:gd name="T1" fmla="*/ 20 h 1004"/>
                  <a:gd name="T2" fmla="*/ 9 w 362"/>
                  <a:gd name="T3" fmla="*/ 7 h 1004"/>
                  <a:gd name="T4" fmla="*/ 24 w 362"/>
                  <a:gd name="T5" fmla="*/ 0 h 1004"/>
                  <a:gd name="T6" fmla="*/ 36 w 362"/>
                  <a:gd name="T7" fmla="*/ 0 h 1004"/>
                  <a:gd name="T8" fmla="*/ 53 w 362"/>
                  <a:gd name="T9" fmla="*/ 10 h 1004"/>
                  <a:gd name="T10" fmla="*/ 68 w 362"/>
                  <a:gd name="T11" fmla="*/ 33 h 1004"/>
                  <a:gd name="T12" fmla="*/ 79 w 362"/>
                  <a:gd name="T13" fmla="*/ 56 h 1004"/>
                  <a:gd name="T14" fmla="*/ 84 w 362"/>
                  <a:gd name="T15" fmla="*/ 88 h 1004"/>
                  <a:gd name="T16" fmla="*/ 89 w 362"/>
                  <a:gd name="T17" fmla="*/ 125 h 1004"/>
                  <a:gd name="T18" fmla="*/ 91 w 362"/>
                  <a:gd name="T19" fmla="*/ 162 h 1004"/>
                  <a:gd name="T20" fmla="*/ 91 w 362"/>
                  <a:gd name="T21" fmla="*/ 209 h 1004"/>
                  <a:gd name="T22" fmla="*/ 84 w 362"/>
                  <a:gd name="T23" fmla="*/ 238 h 1004"/>
                  <a:gd name="T24" fmla="*/ 73 w 362"/>
                  <a:gd name="T25" fmla="*/ 248 h 1004"/>
                  <a:gd name="T26" fmla="*/ 52 w 362"/>
                  <a:gd name="T27" fmla="*/ 251 h 1004"/>
                  <a:gd name="T28" fmla="*/ 30 w 362"/>
                  <a:gd name="T29" fmla="*/ 251 h 1004"/>
                  <a:gd name="T30" fmla="*/ 19 w 362"/>
                  <a:gd name="T31" fmla="*/ 238 h 1004"/>
                  <a:gd name="T32" fmla="*/ 13 w 362"/>
                  <a:gd name="T33" fmla="*/ 215 h 1004"/>
                  <a:gd name="T34" fmla="*/ 7 w 362"/>
                  <a:gd name="T35" fmla="*/ 193 h 1004"/>
                  <a:gd name="T36" fmla="*/ 3 w 362"/>
                  <a:gd name="T37" fmla="*/ 152 h 1004"/>
                  <a:gd name="T38" fmla="*/ 0 w 362"/>
                  <a:gd name="T39" fmla="*/ 106 h 1004"/>
                  <a:gd name="T40" fmla="*/ 0 w 362"/>
                  <a:gd name="T41" fmla="*/ 53 h 1004"/>
                  <a:gd name="T42" fmla="*/ 6 w 362"/>
                  <a:gd name="T43" fmla="*/ 29 h 1004"/>
                  <a:gd name="T44" fmla="*/ 6 w 362"/>
                  <a:gd name="T45" fmla="*/ 20 h 100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362" h="1004">
                    <a:moveTo>
                      <a:pt x="23" y="78"/>
                    </a:moveTo>
                    <a:lnTo>
                      <a:pt x="36" y="27"/>
                    </a:lnTo>
                    <a:lnTo>
                      <a:pt x="93" y="0"/>
                    </a:lnTo>
                    <a:lnTo>
                      <a:pt x="144" y="0"/>
                    </a:lnTo>
                    <a:lnTo>
                      <a:pt x="210" y="39"/>
                    </a:lnTo>
                    <a:lnTo>
                      <a:pt x="272" y="129"/>
                    </a:lnTo>
                    <a:lnTo>
                      <a:pt x="315" y="223"/>
                    </a:lnTo>
                    <a:lnTo>
                      <a:pt x="336" y="350"/>
                    </a:lnTo>
                    <a:lnTo>
                      <a:pt x="355" y="500"/>
                    </a:lnTo>
                    <a:lnTo>
                      <a:pt x="362" y="645"/>
                    </a:lnTo>
                    <a:lnTo>
                      <a:pt x="362" y="833"/>
                    </a:lnTo>
                    <a:lnTo>
                      <a:pt x="336" y="949"/>
                    </a:lnTo>
                    <a:lnTo>
                      <a:pt x="289" y="991"/>
                    </a:lnTo>
                    <a:lnTo>
                      <a:pt x="206" y="1004"/>
                    </a:lnTo>
                    <a:lnTo>
                      <a:pt x="119" y="1001"/>
                    </a:lnTo>
                    <a:lnTo>
                      <a:pt x="74" y="949"/>
                    </a:lnTo>
                    <a:lnTo>
                      <a:pt x="49" y="860"/>
                    </a:lnTo>
                    <a:lnTo>
                      <a:pt x="27" y="770"/>
                    </a:lnTo>
                    <a:lnTo>
                      <a:pt x="10" y="607"/>
                    </a:lnTo>
                    <a:lnTo>
                      <a:pt x="0" y="424"/>
                    </a:lnTo>
                    <a:lnTo>
                      <a:pt x="0" y="210"/>
                    </a:lnTo>
                    <a:lnTo>
                      <a:pt x="23" y="116"/>
                    </a:lnTo>
                    <a:lnTo>
                      <a:pt x="23" y="78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9949" name="Freeform 9"/>
              <p:cNvSpPr>
                <a:spLocks/>
              </p:cNvSpPr>
              <p:nvPr/>
            </p:nvSpPr>
            <p:spPr bwMode="auto">
              <a:xfrm>
                <a:off x="562" y="1023"/>
                <a:ext cx="277" cy="385"/>
              </a:xfrm>
              <a:custGeom>
                <a:avLst/>
                <a:gdLst>
                  <a:gd name="T0" fmla="*/ 8 w 552"/>
                  <a:gd name="T1" fmla="*/ 0 h 771"/>
                  <a:gd name="T2" fmla="*/ 36 w 552"/>
                  <a:gd name="T3" fmla="*/ 3 h 771"/>
                  <a:gd name="T4" fmla="*/ 65 w 552"/>
                  <a:gd name="T5" fmla="*/ 8 h 771"/>
                  <a:gd name="T6" fmla="*/ 96 w 552"/>
                  <a:gd name="T7" fmla="*/ 25 h 771"/>
                  <a:gd name="T8" fmla="*/ 118 w 552"/>
                  <a:gd name="T9" fmla="*/ 38 h 771"/>
                  <a:gd name="T10" fmla="*/ 132 w 552"/>
                  <a:gd name="T11" fmla="*/ 57 h 771"/>
                  <a:gd name="T12" fmla="*/ 139 w 552"/>
                  <a:gd name="T13" fmla="*/ 67 h 771"/>
                  <a:gd name="T14" fmla="*/ 126 w 552"/>
                  <a:gd name="T15" fmla="*/ 98 h 771"/>
                  <a:gd name="T16" fmla="*/ 105 w 552"/>
                  <a:gd name="T17" fmla="*/ 117 h 771"/>
                  <a:gd name="T18" fmla="*/ 80 w 552"/>
                  <a:gd name="T19" fmla="*/ 131 h 771"/>
                  <a:gd name="T20" fmla="*/ 66 w 552"/>
                  <a:gd name="T21" fmla="*/ 140 h 771"/>
                  <a:gd name="T22" fmla="*/ 44 w 552"/>
                  <a:gd name="T23" fmla="*/ 144 h 771"/>
                  <a:gd name="T24" fmla="*/ 43 w 552"/>
                  <a:gd name="T25" fmla="*/ 153 h 771"/>
                  <a:gd name="T26" fmla="*/ 60 w 552"/>
                  <a:gd name="T27" fmla="*/ 160 h 771"/>
                  <a:gd name="T28" fmla="*/ 85 w 552"/>
                  <a:gd name="T29" fmla="*/ 167 h 771"/>
                  <a:gd name="T30" fmla="*/ 109 w 552"/>
                  <a:gd name="T31" fmla="*/ 180 h 771"/>
                  <a:gd name="T32" fmla="*/ 100 w 552"/>
                  <a:gd name="T33" fmla="*/ 189 h 771"/>
                  <a:gd name="T34" fmla="*/ 90 w 552"/>
                  <a:gd name="T35" fmla="*/ 192 h 771"/>
                  <a:gd name="T36" fmla="*/ 76 w 552"/>
                  <a:gd name="T37" fmla="*/ 178 h 771"/>
                  <a:gd name="T38" fmla="*/ 54 w 552"/>
                  <a:gd name="T39" fmla="*/ 170 h 771"/>
                  <a:gd name="T40" fmla="*/ 36 w 552"/>
                  <a:gd name="T41" fmla="*/ 163 h 771"/>
                  <a:gd name="T42" fmla="*/ 36 w 552"/>
                  <a:gd name="T43" fmla="*/ 151 h 771"/>
                  <a:gd name="T44" fmla="*/ 39 w 552"/>
                  <a:gd name="T45" fmla="*/ 137 h 771"/>
                  <a:gd name="T46" fmla="*/ 50 w 552"/>
                  <a:gd name="T47" fmla="*/ 131 h 771"/>
                  <a:gd name="T48" fmla="*/ 85 w 552"/>
                  <a:gd name="T49" fmla="*/ 117 h 771"/>
                  <a:gd name="T50" fmla="*/ 105 w 552"/>
                  <a:gd name="T51" fmla="*/ 96 h 771"/>
                  <a:gd name="T52" fmla="*/ 119 w 552"/>
                  <a:gd name="T53" fmla="*/ 74 h 771"/>
                  <a:gd name="T54" fmla="*/ 116 w 552"/>
                  <a:gd name="T55" fmla="*/ 63 h 771"/>
                  <a:gd name="T56" fmla="*/ 105 w 552"/>
                  <a:gd name="T57" fmla="*/ 50 h 771"/>
                  <a:gd name="T58" fmla="*/ 79 w 552"/>
                  <a:gd name="T59" fmla="*/ 32 h 771"/>
                  <a:gd name="T60" fmla="*/ 47 w 552"/>
                  <a:gd name="T61" fmla="*/ 25 h 771"/>
                  <a:gd name="T62" fmla="*/ 26 w 552"/>
                  <a:gd name="T63" fmla="*/ 24 h 771"/>
                  <a:gd name="T64" fmla="*/ 8 w 552"/>
                  <a:gd name="T65" fmla="*/ 24 h 771"/>
                  <a:gd name="T66" fmla="*/ 0 w 552"/>
                  <a:gd name="T67" fmla="*/ 12 h 771"/>
                  <a:gd name="T68" fmla="*/ 8 w 552"/>
                  <a:gd name="T69" fmla="*/ 0 h 771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2" h="771">
                    <a:moveTo>
                      <a:pt x="30" y="0"/>
                    </a:moveTo>
                    <a:lnTo>
                      <a:pt x="143" y="13"/>
                    </a:lnTo>
                    <a:lnTo>
                      <a:pt x="260" y="34"/>
                    </a:lnTo>
                    <a:lnTo>
                      <a:pt x="383" y="103"/>
                    </a:lnTo>
                    <a:lnTo>
                      <a:pt x="470" y="154"/>
                    </a:lnTo>
                    <a:lnTo>
                      <a:pt x="526" y="228"/>
                    </a:lnTo>
                    <a:lnTo>
                      <a:pt x="552" y="270"/>
                    </a:lnTo>
                    <a:lnTo>
                      <a:pt x="500" y="395"/>
                    </a:lnTo>
                    <a:lnTo>
                      <a:pt x="417" y="471"/>
                    </a:lnTo>
                    <a:lnTo>
                      <a:pt x="317" y="526"/>
                    </a:lnTo>
                    <a:lnTo>
                      <a:pt x="264" y="561"/>
                    </a:lnTo>
                    <a:lnTo>
                      <a:pt x="173" y="578"/>
                    </a:lnTo>
                    <a:lnTo>
                      <a:pt x="169" y="612"/>
                    </a:lnTo>
                    <a:lnTo>
                      <a:pt x="239" y="642"/>
                    </a:lnTo>
                    <a:lnTo>
                      <a:pt x="339" y="669"/>
                    </a:lnTo>
                    <a:lnTo>
                      <a:pt x="434" y="720"/>
                    </a:lnTo>
                    <a:lnTo>
                      <a:pt x="396" y="758"/>
                    </a:lnTo>
                    <a:lnTo>
                      <a:pt x="356" y="771"/>
                    </a:lnTo>
                    <a:lnTo>
                      <a:pt x="300" y="715"/>
                    </a:lnTo>
                    <a:lnTo>
                      <a:pt x="213" y="680"/>
                    </a:lnTo>
                    <a:lnTo>
                      <a:pt x="143" y="655"/>
                    </a:lnTo>
                    <a:lnTo>
                      <a:pt x="143" y="604"/>
                    </a:lnTo>
                    <a:lnTo>
                      <a:pt x="156" y="549"/>
                    </a:lnTo>
                    <a:lnTo>
                      <a:pt x="200" y="526"/>
                    </a:lnTo>
                    <a:lnTo>
                      <a:pt x="339" y="471"/>
                    </a:lnTo>
                    <a:lnTo>
                      <a:pt x="417" y="386"/>
                    </a:lnTo>
                    <a:lnTo>
                      <a:pt x="473" y="296"/>
                    </a:lnTo>
                    <a:lnTo>
                      <a:pt x="460" y="253"/>
                    </a:lnTo>
                    <a:lnTo>
                      <a:pt x="417" y="201"/>
                    </a:lnTo>
                    <a:lnTo>
                      <a:pt x="313" y="129"/>
                    </a:lnTo>
                    <a:lnTo>
                      <a:pt x="187" y="103"/>
                    </a:lnTo>
                    <a:lnTo>
                      <a:pt x="104" y="99"/>
                    </a:lnTo>
                    <a:lnTo>
                      <a:pt x="30" y="99"/>
                    </a:lnTo>
                    <a:lnTo>
                      <a:pt x="0" y="51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9950" name="Freeform 10"/>
              <p:cNvSpPr>
                <a:spLocks/>
              </p:cNvSpPr>
              <p:nvPr/>
            </p:nvSpPr>
            <p:spPr bwMode="auto">
              <a:xfrm>
                <a:off x="584" y="1459"/>
                <a:ext cx="336" cy="623"/>
              </a:xfrm>
              <a:custGeom>
                <a:avLst/>
                <a:gdLst>
                  <a:gd name="T0" fmla="*/ 19 w 673"/>
                  <a:gd name="T1" fmla="*/ 0 h 1246"/>
                  <a:gd name="T2" fmla="*/ 4 w 673"/>
                  <a:gd name="T3" fmla="*/ 0 h 1246"/>
                  <a:gd name="T4" fmla="*/ 0 w 673"/>
                  <a:gd name="T5" fmla="*/ 23 h 1246"/>
                  <a:gd name="T6" fmla="*/ 11 w 673"/>
                  <a:gd name="T7" fmla="*/ 36 h 1246"/>
                  <a:gd name="T8" fmla="*/ 45 w 673"/>
                  <a:gd name="T9" fmla="*/ 67 h 1246"/>
                  <a:gd name="T10" fmla="*/ 76 w 673"/>
                  <a:gd name="T11" fmla="*/ 106 h 1246"/>
                  <a:gd name="T12" fmla="*/ 96 w 673"/>
                  <a:gd name="T13" fmla="*/ 147 h 1246"/>
                  <a:gd name="T14" fmla="*/ 99 w 673"/>
                  <a:gd name="T15" fmla="*/ 174 h 1246"/>
                  <a:gd name="T16" fmla="*/ 98 w 673"/>
                  <a:gd name="T17" fmla="*/ 193 h 1246"/>
                  <a:gd name="T18" fmla="*/ 89 w 673"/>
                  <a:gd name="T19" fmla="*/ 237 h 1246"/>
                  <a:gd name="T20" fmla="*/ 78 w 673"/>
                  <a:gd name="T21" fmla="*/ 272 h 1246"/>
                  <a:gd name="T22" fmla="*/ 68 w 673"/>
                  <a:gd name="T23" fmla="*/ 293 h 1246"/>
                  <a:gd name="T24" fmla="*/ 66 w 673"/>
                  <a:gd name="T25" fmla="*/ 306 h 1246"/>
                  <a:gd name="T26" fmla="*/ 76 w 673"/>
                  <a:gd name="T27" fmla="*/ 306 h 1246"/>
                  <a:gd name="T28" fmla="*/ 91 w 673"/>
                  <a:gd name="T29" fmla="*/ 301 h 1246"/>
                  <a:gd name="T30" fmla="*/ 96 w 673"/>
                  <a:gd name="T31" fmla="*/ 302 h 1246"/>
                  <a:gd name="T32" fmla="*/ 127 w 673"/>
                  <a:gd name="T33" fmla="*/ 304 h 1246"/>
                  <a:gd name="T34" fmla="*/ 151 w 673"/>
                  <a:gd name="T35" fmla="*/ 312 h 1246"/>
                  <a:gd name="T36" fmla="*/ 160 w 673"/>
                  <a:gd name="T37" fmla="*/ 308 h 1246"/>
                  <a:gd name="T38" fmla="*/ 168 w 673"/>
                  <a:gd name="T39" fmla="*/ 291 h 1246"/>
                  <a:gd name="T40" fmla="*/ 160 w 673"/>
                  <a:gd name="T41" fmla="*/ 283 h 1246"/>
                  <a:gd name="T42" fmla="*/ 124 w 673"/>
                  <a:gd name="T43" fmla="*/ 282 h 1246"/>
                  <a:gd name="T44" fmla="*/ 99 w 673"/>
                  <a:gd name="T45" fmla="*/ 285 h 1246"/>
                  <a:gd name="T46" fmla="*/ 86 w 673"/>
                  <a:gd name="T47" fmla="*/ 291 h 1246"/>
                  <a:gd name="T48" fmla="*/ 88 w 673"/>
                  <a:gd name="T49" fmla="*/ 277 h 1246"/>
                  <a:gd name="T50" fmla="*/ 101 w 673"/>
                  <a:gd name="T51" fmla="*/ 254 h 1246"/>
                  <a:gd name="T52" fmla="*/ 112 w 673"/>
                  <a:gd name="T53" fmla="*/ 219 h 1246"/>
                  <a:gd name="T54" fmla="*/ 121 w 673"/>
                  <a:gd name="T55" fmla="*/ 189 h 1246"/>
                  <a:gd name="T56" fmla="*/ 114 w 673"/>
                  <a:gd name="T57" fmla="*/ 155 h 1246"/>
                  <a:gd name="T58" fmla="*/ 104 w 673"/>
                  <a:gd name="T59" fmla="*/ 118 h 1246"/>
                  <a:gd name="T60" fmla="*/ 85 w 673"/>
                  <a:gd name="T61" fmla="*/ 76 h 1246"/>
                  <a:gd name="T62" fmla="*/ 56 w 673"/>
                  <a:gd name="T63" fmla="*/ 38 h 1246"/>
                  <a:gd name="T64" fmla="*/ 32 w 673"/>
                  <a:gd name="T65" fmla="*/ 10 h 1246"/>
                  <a:gd name="T66" fmla="*/ 19 w 673"/>
                  <a:gd name="T67" fmla="*/ 0 h 124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673" h="1246">
                    <a:moveTo>
                      <a:pt x="78" y="0"/>
                    </a:moveTo>
                    <a:lnTo>
                      <a:pt x="17" y="0"/>
                    </a:lnTo>
                    <a:lnTo>
                      <a:pt x="0" y="89"/>
                    </a:lnTo>
                    <a:lnTo>
                      <a:pt x="44" y="142"/>
                    </a:lnTo>
                    <a:lnTo>
                      <a:pt x="183" y="266"/>
                    </a:lnTo>
                    <a:lnTo>
                      <a:pt x="305" y="424"/>
                    </a:lnTo>
                    <a:lnTo>
                      <a:pt x="384" y="587"/>
                    </a:lnTo>
                    <a:lnTo>
                      <a:pt x="396" y="693"/>
                    </a:lnTo>
                    <a:lnTo>
                      <a:pt x="392" y="771"/>
                    </a:lnTo>
                    <a:lnTo>
                      <a:pt x="358" y="946"/>
                    </a:lnTo>
                    <a:lnTo>
                      <a:pt x="313" y="1088"/>
                    </a:lnTo>
                    <a:lnTo>
                      <a:pt x="275" y="1170"/>
                    </a:lnTo>
                    <a:lnTo>
                      <a:pt x="266" y="1221"/>
                    </a:lnTo>
                    <a:lnTo>
                      <a:pt x="305" y="1221"/>
                    </a:lnTo>
                    <a:lnTo>
                      <a:pt x="366" y="1204"/>
                    </a:lnTo>
                    <a:lnTo>
                      <a:pt x="384" y="1208"/>
                    </a:lnTo>
                    <a:lnTo>
                      <a:pt x="511" y="1216"/>
                    </a:lnTo>
                    <a:lnTo>
                      <a:pt x="607" y="1246"/>
                    </a:lnTo>
                    <a:lnTo>
                      <a:pt x="641" y="1229"/>
                    </a:lnTo>
                    <a:lnTo>
                      <a:pt x="673" y="1164"/>
                    </a:lnTo>
                    <a:lnTo>
                      <a:pt x="641" y="1130"/>
                    </a:lnTo>
                    <a:lnTo>
                      <a:pt x="498" y="1126"/>
                    </a:lnTo>
                    <a:lnTo>
                      <a:pt x="396" y="1139"/>
                    </a:lnTo>
                    <a:lnTo>
                      <a:pt x="345" y="1164"/>
                    </a:lnTo>
                    <a:lnTo>
                      <a:pt x="353" y="1105"/>
                    </a:lnTo>
                    <a:lnTo>
                      <a:pt x="405" y="1014"/>
                    </a:lnTo>
                    <a:lnTo>
                      <a:pt x="449" y="874"/>
                    </a:lnTo>
                    <a:lnTo>
                      <a:pt x="484" y="754"/>
                    </a:lnTo>
                    <a:lnTo>
                      <a:pt x="458" y="617"/>
                    </a:lnTo>
                    <a:lnTo>
                      <a:pt x="419" y="471"/>
                    </a:lnTo>
                    <a:lnTo>
                      <a:pt x="340" y="304"/>
                    </a:lnTo>
                    <a:lnTo>
                      <a:pt x="226" y="150"/>
                    </a:lnTo>
                    <a:lnTo>
                      <a:pt x="130" y="38"/>
                    </a:lnTo>
                    <a:lnTo>
                      <a:pt x="78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9951" name="Freeform 11"/>
              <p:cNvSpPr>
                <a:spLocks/>
              </p:cNvSpPr>
              <p:nvPr/>
            </p:nvSpPr>
            <p:spPr bwMode="auto">
              <a:xfrm>
                <a:off x="373" y="1458"/>
                <a:ext cx="226" cy="635"/>
              </a:xfrm>
              <a:custGeom>
                <a:avLst/>
                <a:gdLst>
                  <a:gd name="T0" fmla="*/ 79 w 452"/>
                  <a:gd name="T1" fmla="*/ 0 h 1270"/>
                  <a:gd name="T2" fmla="*/ 64 w 452"/>
                  <a:gd name="T3" fmla="*/ 30 h 1270"/>
                  <a:gd name="T4" fmla="*/ 55 w 452"/>
                  <a:gd name="T5" fmla="*/ 74 h 1270"/>
                  <a:gd name="T6" fmla="*/ 43 w 452"/>
                  <a:gd name="T7" fmla="*/ 122 h 1270"/>
                  <a:gd name="T8" fmla="*/ 32 w 452"/>
                  <a:gd name="T9" fmla="*/ 171 h 1270"/>
                  <a:gd name="T10" fmla="*/ 32 w 452"/>
                  <a:gd name="T11" fmla="*/ 190 h 1270"/>
                  <a:gd name="T12" fmla="*/ 43 w 452"/>
                  <a:gd name="T13" fmla="*/ 222 h 1270"/>
                  <a:gd name="T14" fmla="*/ 58 w 452"/>
                  <a:gd name="T15" fmla="*/ 239 h 1270"/>
                  <a:gd name="T16" fmla="*/ 72 w 452"/>
                  <a:gd name="T17" fmla="*/ 260 h 1270"/>
                  <a:gd name="T18" fmla="*/ 82 w 452"/>
                  <a:gd name="T19" fmla="*/ 276 h 1270"/>
                  <a:gd name="T20" fmla="*/ 78 w 452"/>
                  <a:gd name="T21" fmla="*/ 284 h 1270"/>
                  <a:gd name="T22" fmla="*/ 53 w 452"/>
                  <a:gd name="T23" fmla="*/ 287 h 1270"/>
                  <a:gd name="T24" fmla="*/ 12 w 452"/>
                  <a:gd name="T25" fmla="*/ 293 h 1270"/>
                  <a:gd name="T26" fmla="*/ 0 w 452"/>
                  <a:gd name="T27" fmla="*/ 303 h 1270"/>
                  <a:gd name="T28" fmla="*/ 10 w 452"/>
                  <a:gd name="T29" fmla="*/ 312 h 1270"/>
                  <a:gd name="T30" fmla="*/ 33 w 452"/>
                  <a:gd name="T31" fmla="*/ 318 h 1270"/>
                  <a:gd name="T32" fmla="*/ 59 w 452"/>
                  <a:gd name="T33" fmla="*/ 305 h 1270"/>
                  <a:gd name="T34" fmla="*/ 79 w 452"/>
                  <a:gd name="T35" fmla="*/ 296 h 1270"/>
                  <a:gd name="T36" fmla="*/ 104 w 452"/>
                  <a:gd name="T37" fmla="*/ 293 h 1270"/>
                  <a:gd name="T38" fmla="*/ 113 w 452"/>
                  <a:gd name="T39" fmla="*/ 290 h 1270"/>
                  <a:gd name="T40" fmla="*/ 110 w 452"/>
                  <a:gd name="T41" fmla="*/ 279 h 1270"/>
                  <a:gd name="T42" fmla="*/ 82 w 452"/>
                  <a:gd name="T43" fmla="*/ 252 h 1270"/>
                  <a:gd name="T44" fmla="*/ 65 w 452"/>
                  <a:gd name="T45" fmla="*/ 223 h 1270"/>
                  <a:gd name="T46" fmla="*/ 51 w 452"/>
                  <a:gd name="T47" fmla="*/ 203 h 1270"/>
                  <a:gd name="T48" fmla="*/ 49 w 452"/>
                  <a:gd name="T49" fmla="*/ 184 h 1270"/>
                  <a:gd name="T50" fmla="*/ 56 w 452"/>
                  <a:gd name="T51" fmla="*/ 152 h 1270"/>
                  <a:gd name="T52" fmla="*/ 71 w 452"/>
                  <a:gd name="T53" fmla="*/ 119 h 1270"/>
                  <a:gd name="T54" fmla="*/ 87 w 452"/>
                  <a:gd name="T55" fmla="*/ 63 h 1270"/>
                  <a:gd name="T56" fmla="*/ 102 w 452"/>
                  <a:gd name="T57" fmla="*/ 29 h 1270"/>
                  <a:gd name="T58" fmla="*/ 100 w 452"/>
                  <a:gd name="T59" fmla="*/ 10 h 1270"/>
                  <a:gd name="T60" fmla="*/ 87 w 452"/>
                  <a:gd name="T61" fmla="*/ 0 h 1270"/>
                  <a:gd name="T62" fmla="*/ 79 w 452"/>
                  <a:gd name="T63" fmla="*/ 0 h 127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452" h="1270">
                    <a:moveTo>
                      <a:pt x="313" y="0"/>
                    </a:moveTo>
                    <a:lnTo>
                      <a:pt x="256" y="120"/>
                    </a:lnTo>
                    <a:lnTo>
                      <a:pt x="217" y="295"/>
                    </a:lnTo>
                    <a:lnTo>
                      <a:pt x="169" y="488"/>
                    </a:lnTo>
                    <a:lnTo>
                      <a:pt x="126" y="684"/>
                    </a:lnTo>
                    <a:lnTo>
                      <a:pt x="126" y="757"/>
                    </a:lnTo>
                    <a:lnTo>
                      <a:pt x="169" y="886"/>
                    </a:lnTo>
                    <a:lnTo>
                      <a:pt x="230" y="954"/>
                    </a:lnTo>
                    <a:lnTo>
                      <a:pt x="287" y="1040"/>
                    </a:lnTo>
                    <a:lnTo>
                      <a:pt x="326" y="1103"/>
                    </a:lnTo>
                    <a:lnTo>
                      <a:pt x="309" y="1133"/>
                    </a:lnTo>
                    <a:lnTo>
                      <a:pt x="209" y="1146"/>
                    </a:lnTo>
                    <a:lnTo>
                      <a:pt x="47" y="1171"/>
                    </a:lnTo>
                    <a:lnTo>
                      <a:pt x="0" y="1211"/>
                    </a:lnTo>
                    <a:lnTo>
                      <a:pt x="39" y="1245"/>
                    </a:lnTo>
                    <a:lnTo>
                      <a:pt x="130" y="1270"/>
                    </a:lnTo>
                    <a:lnTo>
                      <a:pt x="235" y="1219"/>
                    </a:lnTo>
                    <a:lnTo>
                      <a:pt x="313" y="1184"/>
                    </a:lnTo>
                    <a:lnTo>
                      <a:pt x="413" y="1171"/>
                    </a:lnTo>
                    <a:lnTo>
                      <a:pt x="452" y="1159"/>
                    </a:lnTo>
                    <a:lnTo>
                      <a:pt x="439" y="1116"/>
                    </a:lnTo>
                    <a:lnTo>
                      <a:pt x="326" y="1006"/>
                    </a:lnTo>
                    <a:lnTo>
                      <a:pt x="260" y="890"/>
                    </a:lnTo>
                    <a:lnTo>
                      <a:pt x="204" y="812"/>
                    </a:lnTo>
                    <a:lnTo>
                      <a:pt x="196" y="736"/>
                    </a:lnTo>
                    <a:lnTo>
                      <a:pt x="222" y="608"/>
                    </a:lnTo>
                    <a:lnTo>
                      <a:pt x="283" y="475"/>
                    </a:lnTo>
                    <a:lnTo>
                      <a:pt x="348" y="249"/>
                    </a:lnTo>
                    <a:lnTo>
                      <a:pt x="405" y="116"/>
                    </a:lnTo>
                    <a:lnTo>
                      <a:pt x="400" y="38"/>
                    </a:lnTo>
                    <a:lnTo>
                      <a:pt x="348" y="0"/>
                    </a:lnTo>
                    <a:lnTo>
                      <a:pt x="313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</p:grpSp>
        <p:grpSp>
          <p:nvGrpSpPr>
            <p:cNvPr id="39943" name="Group 12"/>
            <p:cNvGrpSpPr>
              <a:grpSpLocks/>
            </p:cNvGrpSpPr>
            <p:nvPr/>
          </p:nvGrpSpPr>
          <p:grpSpPr bwMode="auto">
            <a:xfrm>
              <a:off x="615" y="438"/>
              <a:ext cx="139" cy="188"/>
              <a:chOff x="615" y="438"/>
              <a:chExt cx="139" cy="188"/>
            </a:xfrm>
          </p:grpSpPr>
          <p:sp>
            <p:nvSpPr>
              <p:cNvPr id="39944" name="Freeform 13"/>
              <p:cNvSpPr>
                <a:spLocks/>
              </p:cNvSpPr>
              <p:nvPr/>
            </p:nvSpPr>
            <p:spPr bwMode="auto">
              <a:xfrm>
                <a:off x="642" y="438"/>
                <a:ext cx="112" cy="131"/>
              </a:xfrm>
              <a:custGeom>
                <a:avLst/>
                <a:gdLst>
                  <a:gd name="T0" fmla="*/ 7 w 224"/>
                  <a:gd name="T1" fmla="*/ 3 h 260"/>
                  <a:gd name="T2" fmla="*/ 22 w 224"/>
                  <a:gd name="T3" fmla="*/ 0 h 260"/>
                  <a:gd name="T4" fmla="*/ 37 w 224"/>
                  <a:gd name="T5" fmla="*/ 1 h 260"/>
                  <a:gd name="T6" fmla="*/ 50 w 224"/>
                  <a:gd name="T7" fmla="*/ 8 h 260"/>
                  <a:gd name="T8" fmla="*/ 56 w 224"/>
                  <a:gd name="T9" fmla="*/ 19 h 260"/>
                  <a:gd name="T10" fmla="*/ 56 w 224"/>
                  <a:gd name="T11" fmla="*/ 29 h 260"/>
                  <a:gd name="T12" fmla="*/ 50 w 224"/>
                  <a:gd name="T13" fmla="*/ 42 h 260"/>
                  <a:gd name="T14" fmla="*/ 39 w 224"/>
                  <a:gd name="T15" fmla="*/ 50 h 260"/>
                  <a:gd name="T16" fmla="*/ 22 w 224"/>
                  <a:gd name="T17" fmla="*/ 50 h 260"/>
                  <a:gd name="T18" fmla="*/ 12 w 224"/>
                  <a:gd name="T19" fmla="*/ 56 h 260"/>
                  <a:gd name="T20" fmla="*/ 9 w 224"/>
                  <a:gd name="T21" fmla="*/ 66 h 260"/>
                  <a:gd name="T22" fmla="*/ 0 w 224"/>
                  <a:gd name="T23" fmla="*/ 62 h 260"/>
                  <a:gd name="T24" fmla="*/ 4 w 224"/>
                  <a:gd name="T25" fmla="*/ 50 h 260"/>
                  <a:gd name="T26" fmla="*/ 15 w 224"/>
                  <a:gd name="T27" fmla="*/ 42 h 260"/>
                  <a:gd name="T28" fmla="*/ 35 w 224"/>
                  <a:gd name="T29" fmla="*/ 40 h 260"/>
                  <a:gd name="T30" fmla="*/ 43 w 224"/>
                  <a:gd name="T31" fmla="*/ 32 h 260"/>
                  <a:gd name="T32" fmla="*/ 45 w 224"/>
                  <a:gd name="T33" fmla="*/ 20 h 260"/>
                  <a:gd name="T34" fmla="*/ 37 w 224"/>
                  <a:gd name="T35" fmla="*/ 10 h 260"/>
                  <a:gd name="T36" fmla="*/ 23 w 224"/>
                  <a:gd name="T37" fmla="*/ 10 h 260"/>
                  <a:gd name="T38" fmla="*/ 9 w 224"/>
                  <a:gd name="T39" fmla="*/ 13 h 260"/>
                  <a:gd name="T40" fmla="*/ 4 w 224"/>
                  <a:gd name="T41" fmla="*/ 10 h 260"/>
                  <a:gd name="T42" fmla="*/ 7 w 224"/>
                  <a:gd name="T43" fmla="*/ 3 h 26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24" h="260">
                    <a:moveTo>
                      <a:pt x="26" y="11"/>
                    </a:moveTo>
                    <a:lnTo>
                      <a:pt x="87" y="0"/>
                    </a:lnTo>
                    <a:lnTo>
                      <a:pt x="145" y="4"/>
                    </a:lnTo>
                    <a:lnTo>
                      <a:pt x="197" y="29"/>
                    </a:lnTo>
                    <a:lnTo>
                      <a:pt x="224" y="76"/>
                    </a:lnTo>
                    <a:lnTo>
                      <a:pt x="224" y="114"/>
                    </a:lnTo>
                    <a:lnTo>
                      <a:pt x="197" y="165"/>
                    </a:lnTo>
                    <a:lnTo>
                      <a:pt x="153" y="196"/>
                    </a:lnTo>
                    <a:lnTo>
                      <a:pt x="87" y="196"/>
                    </a:lnTo>
                    <a:lnTo>
                      <a:pt x="47" y="221"/>
                    </a:lnTo>
                    <a:lnTo>
                      <a:pt x="34" y="260"/>
                    </a:lnTo>
                    <a:lnTo>
                      <a:pt x="0" y="247"/>
                    </a:lnTo>
                    <a:lnTo>
                      <a:pt x="13" y="196"/>
                    </a:lnTo>
                    <a:lnTo>
                      <a:pt x="60" y="165"/>
                    </a:lnTo>
                    <a:lnTo>
                      <a:pt x="139" y="158"/>
                    </a:lnTo>
                    <a:lnTo>
                      <a:pt x="171" y="127"/>
                    </a:lnTo>
                    <a:lnTo>
                      <a:pt x="179" y="80"/>
                    </a:lnTo>
                    <a:lnTo>
                      <a:pt x="145" y="38"/>
                    </a:lnTo>
                    <a:lnTo>
                      <a:pt x="92" y="38"/>
                    </a:lnTo>
                    <a:lnTo>
                      <a:pt x="34" y="51"/>
                    </a:lnTo>
                    <a:lnTo>
                      <a:pt x="13" y="38"/>
                    </a:lnTo>
                    <a:lnTo>
                      <a:pt x="26" y="11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39945" name="Freeform 14"/>
              <p:cNvSpPr>
                <a:spLocks/>
              </p:cNvSpPr>
              <p:nvPr/>
            </p:nvSpPr>
            <p:spPr bwMode="auto">
              <a:xfrm>
                <a:off x="615" y="590"/>
                <a:ext cx="35" cy="36"/>
              </a:xfrm>
              <a:custGeom>
                <a:avLst/>
                <a:gdLst>
                  <a:gd name="T0" fmla="*/ 18 w 70"/>
                  <a:gd name="T1" fmla="*/ 1 h 71"/>
                  <a:gd name="T2" fmla="*/ 9 w 70"/>
                  <a:gd name="T3" fmla="*/ 0 h 71"/>
                  <a:gd name="T4" fmla="*/ 3 w 70"/>
                  <a:gd name="T5" fmla="*/ 7 h 71"/>
                  <a:gd name="T6" fmla="*/ 0 w 70"/>
                  <a:gd name="T7" fmla="*/ 17 h 71"/>
                  <a:gd name="T8" fmla="*/ 9 w 70"/>
                  <a:gd name="T9" fmla="*/ 18 h 71"/>
                  <a:gd name="T10" fmla="*/ 16 w 70"/>
                  <a:gd name="T11" fmla="*/ 13 h 71"/>
                  <a:gd name="T12" fmla="*/ 18 w 70"/>
                  <a:gd name="T13" fmla="*/ 1 h 7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0" h="71">
                    <a:moveTo>
                      <a:pt x="70" y="4"/>
                    </a:moveTo>
                    <a:lnTo>
                      <a:pt x="34" y="0"/>
                    </a:lnTo>
                    <a:lnTo>
                      <a:pt x="10" y="26"/>
                    </a:lnTo>
                    <a:lnTo>
                      <a:pt x="0" y="67"/>
                    </a:lnTo>
                    <a:lnTo>
                      <a:pt x="34" y="71"/>
                    </a:lnTo>
                    <a:lnTo>
                      <a:pt x="63" y="52"/>
                    </a:lnTo>
                    <a:lnTo>
                      <a:pt x="70" y="4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Bodový odhad</a:t>
            </a:r>
            <a:endParaRPr lang="en-GB" dirty="0"/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E849F200-8BDA-4C8B-B6E0-688EDBEC0DEB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600200"/>
            <a:ext cx="7772400" cy="4533900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2800" dirty="0"/>
              <a:t>odhad parametra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sk-SK" sz="2800" dirty="0"/>
              <a:t> základného súboru pomocou výberovej charakteristiky </a:t>
            </a:r>
            <a:r>
              <a:rPr lang="sk-SK" sz="28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sz="2800" baseline="-250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sk-SK" sz="2800" dirty="0"/>
              <a:t>, pri ktorom odhadujeme parameter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sk-SK" sz="2800" dirty="0"/>
              <a:t> </a:t>
            </a:r>
            <a:r>
              <a:rPr lang="sk-SK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jedným číslom</a:t>
            </a:r>
            <a:r>
              <a:rPr lang="sk-SK" sz="2800" dirty="0"/>
              <a:t>, jedným bodom.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2800" dirty="0"/>
              <a:t>symbolicky: </a:t>
            </a:r>
            <a:r>
              <a:rPr lang="sk-SK" sz="2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est</a:t>
            </a:r>
            <a:r>
              <a:rPr lang="sk-SK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Q = </a:t>
            </a:r>
            <a:r>
              <a:rPr lang="sk-SK" sz="2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sz="2800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endParaRPr lang="sk-SK" sz="2800" baseline="-25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-274320" eaLnBrk="1" fontAlgn="auto" hangingPunct="1">
              <a:lnSpc>
                <a:spcPct val="130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endParaRPr lang="sk-SK" sz="1400" b="1" dirty="0" smtClean="0"/>
          </a:p>
          <a:p>
            <a:pPr indent="-274320" eaLnBrk="1" fontAlgn="auto" hangingPunct="1">
              <a:lnSpc>
                <a:spcPct val="130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sk-SK" sz="2400" b="1" dirty="0" smtClean="0"/>
              <a:t>Najčastejšie </a:t>
            </a:r>
            <a:r>
              <a:rPr lang="sk-SK" sz="2400" b="1" dirty="0"/>
              <a:t>odhadujeme: </a:t>
            </a:r>
          </a:p>
          <a:p>
            <a:pPr lvl="1" indent="-274320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sk-SK" sz="2000" b="1" dirty="0"/>
              <a:t>strednú hodnotu </a:t>
            </a:r>
            <a:r>
              <a:rPr lang="sk-SK" sz="2000" b="1" i="1" dirty="0">
                <a:sym typeface="Symbol" pitchFamily="18" charset="2"/>
              </a:rPr>
              <a:t></a:t>
            </a:r>
          </a:p>
          <a:p>
            <a:pPr lvl="1" indent="-274320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sk-SK" sz="2000" b="1" dirty="0">
                <a:sym typeface="Symbol" pitchFamily="18" charset="2"/>
              </a:rPr>
              <a:t>rozptyl </a:t>
            </a:r>
            <a:r>
              <a:rPr lang="sk-SK" sz="2000" b="1" i="1" dirty="0">
                <a:sym typeface="Symbol" pitchFamily="18" charset="2"/>
              </a:rPr>
              <a:t></a:t>
            </a:r>
            <a:r>
              <a:rPr lang="sk-SK" sz="2000" b="1" i="1" baseline="52000" dirty="0">
                <a:sym typeface="Symbol" pitchFamily="18" charset="2"/>
              </a:rPr>
              <a:t>2</a:t>
            </a:r>
            <a:r>
              <a:rPr lang="sk-SK" sz="2000" b="1" dirty="0">
                <a:sym typeface="Symbol" pitchFamily="18" charset="2"/>
              </a:rPr>
              <a:t>a smerodajnú odchýlku </a:t>
            </a:r>
            <a:r>
              <a:rPr lang="sk-SK" sz="2000" b="1" i="1" dirty="0">
                <a:sym typeface="Symbol" pitchFamily="18" charset="2"/>
              </a:rPr>
              <a:t></a:t>
            </a:r>
          </a:p>
          <a:p>
            <a:pPr lvl="1" indent="-274320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sk-SK" sz="2000" b="1" dirty="0">
                <a:sym typeface="Symbol" pitchFamily="18" charset="2"/>
              </a:rPr>
              <a:t>podiel </a:t>
            </a:r>
            <a:r>
              <a:rPr lang="el-GR" sz="2000" b="1" dirty="0" smtClean="0">
                <a:cs typeface="Times New Roman" pitchFamily="18" charset="0"/>
                <a:sym typeface="Symbol" pitchFamily="18" charset="2"/>
              </a:rPr>
              <a:t>π</a:t>
            </a:r>
            <a:endParaRPr lang="el-GR" sz="2000" b="1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Bodový odhad</a:t>
            </a:r>
            <a:endParaRPr lang="en-GB" dirty="0"/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AF50B3EF-62D5-49B8-A6D6-7CBEEC0EDA03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04850" y="1409700"/>
            <a:ext cx="8001000" cy="5105400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2800" dirty="0"/>
              <a:t>výberová charakteristika je náhodná veličina, ktorej hodnoty kolíšu podľa toho, aké hodnoty </a:t>
            </a:r>
            <a:r>
              <a:rPr lang="sk-SK" sz="28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sk-SK" sz="2800" baseline="-250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</a:t>
            </a:r>
            <a:r>
              <a:rPr lang="sk-SK" sz="2800" dirty="0"/>
              <a:t> sa dostali do VS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2800" dirty="0" smtClean="0"/>
              <a:t>výberová </a:t>
            </a:r>
            <a:r>
              <a:rPr lang="sk-SK" sz="2800" dirty="0"/>
              <a:t>charakteristika sa môže líšiť od skutočnej hodnoty parametra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2800" dirty="0"/>
              <a:t>rozdiel medzi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sk-SK" sz="2800" dirty="0"/>
              <a:t> a </a:t>
            </a:r>
            <a:r>
              <a:rPr lang="sk-SK" sz="28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sz="2800" baseline="-250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sk-SK" sz="2800" dirty="0"/>
              <a:t> – </a:t>
            </a:r>
            <a:r>
              <a:rPr lang="sk-SK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chyba odhadu</a:t>
            </a:r>
            <a:r>
              <a:rPr lang="sk-SK" sz="2800" dirty="0"/>
              <a:t> </a:t>
            </a:r>
            <a:r>
              <a:rPr lang="en-GB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D</a:t>
            </a:r>
            <a:r>
              <a:rPr lang="sk-SK" sz="2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sz="2800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endParaRPr lang="sk-SK" sz="2800" baseline="-25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3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D</a:t>
            </a:r>
            <a:r>
              <a:rPr lang="sk-SK" sz="2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sz="2800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sk-SK" sz="2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=Q</a:t>
            </a:r>
            <a:r>
              <a:rPr lang="sk-SK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– </a:t>
            </a:r>
            <a:r>
              <a:rPr lang="sk-SK" sz="2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sz="2800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endParaRPr lang="sk-SK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2800" dirty="0"/>
              <a:t>požiadavkou je, aby chyba odhadu bola čo najmenšia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2800" dirty="0"/>
              <a:t>pri odhadoch použiť najlepšie odhady, t.j. také výberové charakteristiky, ktoré zaručujú malú chybu odhadu </a:t>
            </a:r>
            <a:r>
              <a:rPr lang="en-GB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D</a:t>
            </a:r>
            <a:r>
              <a:rPr lang="sk-SK" sz="28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sz="2800" baseline="-250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endParaRPr lang="en-GB" sz="2800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Bodový odhad</a:t>
            </a:r>
            <a:endParaRPr lang="en-GB" dirty="0"/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097BB6F8-30A7-4137-8FED-CA7648A3933E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2800" dirty="0"/>
              <a:t>výberová charakteristika </a:t>
            </a:r>
            <a:r>
              <a:rPr lang="sk-SK" sz="28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sz="2800" baseline="-250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sk-SK" sz="2800" dirty="0"/>
              <a:t>, ktorá je bodovým odhadom parametra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sk-SK" sz="2800" dirty="0"/>
              <a:t> ZS musí mať vlastnosti, ktoré zabezpečia, aby </a:t>
            </a:r>
            <a:r>
              <a:rPr lang="en-GB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D</a:t>
            </a:r>
            <a:r>
              <a:rPr lang="sk-SK" sz="28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sz="2800" baseline="-250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sk-SK" sz="2800" baseline="-25000" dirty="0"/>
              <a:t> </a:t>
            </a:r>
            <a:r>
              <a:rPr lang="sk-SK" sz="2800" dirty="0"/>
              <a:t>bola čo najmenšia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2800" u="sng" dirty="0"/>
              <a:t>základné vlastnosti</a:t>
            </a:r>
            <a:r>
              <a:rPr lang="sk-SK" sz="2800" dirty="0"/>
              <a:t> bodových odhadov: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sk-SK" sz="2800" dirty="0"/>
              <a:t>konzistencia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sk-SK" sz="2800" dirty="0" err="1"/>
              <a:t>neskreslenosť</a:t>
            </a:r>
            <a:endParaRPr lang="sk-SK" sz="2800" dirty="0"/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sk-SK" sz="2800" dirty="0"/>
              <a:t>výdatnosť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sk-SK" sz="2800" dirty="0" err="1"/>
              <a:t>suficiencia</a:t>
            </a:r>
            <a:endParaRPr lang="sk-SK" sz="2800" dirty="0"/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Konzistencia</a:t>
            </a:r>
            <a:endParaRPr lang="en-GB" dirty="0"/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FEEA530F-6C64-4C52-A5C9-551B7787E09F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00050" y="1790700"/>
            <a:ext cx="8515350" cy="1562100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2800" dirty="0"/>
              <a:t>výberová charakteristika </a:t>
            </a:r>
            <a:r>
              <a:rPr lang="sk-SK" sz="28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sz="2800" baseline="-250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sk-SK" sz="2800" dirty="0"/>
              <a:t> je konzistentným odhadom parametra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sk-SK" sz="2800" dirty="0"/>
              <a:t> ZS, ak platí: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sk-SK" sz="2800" dirty="0"/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sk-SK" sz="2800" dirty="0"/>
          </a:p>
        </p:txBody>
      </p:sp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3657600" y="2743200"/>
          <a:ext cx="3873500" cy="657225"/>
        </p:xfrm>
        <a:graphic>
          <a:graphicData uri="http://schemas.openxmlformats.org/presentationml/2006/ole">
            <p:oleObj spid="_x0000_s44037" name="Equation" r:id="rId3" imgW="1333500" imgH="292100" progId="Equation.3">
              <p:embed/>
            </p:oleObj>
          </a:graphicData>
        </a:graphic>
      </p:graphicFrame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400050" y="3543300"/>
            <a:ext cx="8439150" cy="293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sk-SK" sz="2800" dirty="0"/>
              <a:t>kde: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e</a:t>
            </a:r>
            <a:r>
              <a:rPr lang="sk-SK" sz="2800" dirty="0">
                <a:latin typeface="Symbol" pitchFamily="18" charset="2"/>
              </a:rPr>
              <a:t> </a:t>
            </a:r>
            <a:r>
              <a:rPr lang="sk-SK" sz="2800" dirty="0"/>
              <a:t>je ľubovoľné malé kladné číslo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sk-SK" sz="2800" dirty="0"/>
              <a:t>ak sa so zväčšujúcim rozsahom VS výberová charakteristika </a:t>
            </a:r>
            <a:r>
              <a:rPr lang="sk-SK" sz="28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sz="2800" baseline="-250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sk-SK" sz="2800" dirty="0"/>
              <a:t> blíži k parametru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sk-SK" sz="2800" dirty="0"/>
              <a:t>tzn.: čím je väčší rozsah VS, tým je väčšia pravdepodobnosť, že chyba odhadu neprekročí ľubovoľné malé číslo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e, </a:t>
            </a:r>
            <a:r>
              <a:rPr lang="sk-SK" sz="2800" dirty="0"/>
              <a:t>t.j. výberová charakteristika sa líši od parametra len minimálne. </a:t>
            </a:r>
            <a:endParaRPr lang="sk-SK" sz="2800" dirty="0">
              <a:latin typeface="Symbol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endParaRPr lang="en-GB" sz="2800" dirty="0"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Konzistencia</a:t>
            </a:r>
            <a:endParaRPr lang="en-GB" dirty="0"/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6BE90886-80AA-4842-86D9-98AD4A3142D5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rtlCol="0">
            <a:noAutofit/>
          </a:bodyPr>
          <a:lstStyle/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3200" dirty="0"/>
              <a:t>podstata konzistencie je v zákone veľkých čísel. Konzistencia zabezpečuje  v štatistickej praxi pri veľkých výberoch neveľkú chybu odhadu, čiže rozdiel medzi odhadom a parametrom sa teda s rastúcou veľkosťou výberu znižuje.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3200" dirty="0"/>
              <a:t>postačujúcou podmienkou konzistencie je </a:t>
            </a:r>
            <a:r>
              <a:rPr lang="sk-SK" sz="3200" dirty="0" err="1"/>
              <a:t>asymptotická</a:t>
            </a:r>
            <a:r>
              <a:rPr lang="sk-SK" sz="3200" dirty="0"/>
              <a:t> </a:t>
            </a:r>
            <a:r>
              <a:rPr lang="sk-SK" sz="3200" dirty="0" err="1"/>
              <a:t>neskreslenosť</a:t>
            </a:r>
            <a:r>
              <a:rPr lang="sk-SK" sz="3200" dirty="0"/>
              <a:t> odhadu </a:t>
            </a:r>
            <a:r>
              <a:rPr lang="sk-SK" sz="32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sz="3200" baseline="-250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sk-SK" sz="3200" dirty="0"/>
              <a:t>  a splnenie vzťahu: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sk-SK" sz="3200" dirty="0"/>
          </a:p>
        </p:txBody>
      </p:sp>
      <p:graphicFrame>
        <p:nvGraphicFramePr>
          <p:cNvPr id="45061" name="Object 4"/>
          <p:cNvGraphicFramePr>
            <a:graphicFrameLocks noChangeAspect="1"/>
          </p:cNvGraphicFramePr>
          <p:nvPr/>
        </p:nvGraphicFramePr>
        <p:xfrm>
          <a:off x="3733800" y="5981700"/>
          <a:ext cx="2546350" cy="628650"/>
        </p:xfrm>
        <a:graphic>
          <a:graphicData uri="http://schemas.openxmlformats.org/presentationml/2006/ole">
            <p:oleObj spid="_x0000_s45061" name="Equation" r:id="rId3" imgW="876300" imgH="279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err="1"/>
              <a:t>Neskreslenosť</a:t>
            </a:r>
            <a:endParaRPr lang="en-GB" dirty="0"/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6FB8BC6A-D302-4DE7-9E4C-D2FDB6694547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43000" y="1790700"/>
            <a:ext cx="7772400" cy="1028700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2800" dirty="0"/>
              <a:t>výberová charakteristika </a:t>
            </a:r>
            <a:r>
              <a:rPr lang="sk-SK" sz="28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sz="2800" baseline="-250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sk-SK" sz="2800" dirty="0"/>
              <a:t> je neskresleným odhadom parametra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sk-SK" sz="2800" dirty="0"/>
              <a:t> ZS, ak platí:	</a:t>
            </a:r>
            <a:endParaRPr lang="en-GB" sz="2800" dirty="0"/>
          </a:p>
        </p:txBody>
      </p:sp>
      <p:graphicFrame>
        <p:nvGraphicFramePr>
          <p:cNvPr id="46085" name="Object 4"/>
          <p:cNvGraphicFramePr>
            <a:graphicFrameLocks noChangeAspect="1"/>
          </p:cNvGraphicFramePr>
          <p:nvPr/>
        </p:nvGraphicFramePr>
        <p:xfrm>
          <a:off x="2049463" y="2819400"/>
          <a:ext cx="5019675" cy="485775"/>
        </p:xfrm>
        <a:graphic>
          <a:graphicData uri="http://schemas.openxmlformats.org/presentationml/2006/ole">
            <p:oleObj spid="_x0000_s46085" name="Equation" r:id="rId3" imgW="1726451" imgH="215806" progId="Equation.3">
              <p:embed/>
            </p:oleObj>
          </a:graphicData>
        </a:graphic>
      </p:graphicFrame>
      <p:graphicFrame>
        <p:nvGraphicFramePr>
          <p:cNvPr id="46086" name="Object 5"/>
          <p:cNvGraphicFramePr>
            <a:graphicFrameLocks noChangeAspect="1"/>
          </p:cNvGraphicFramePr>
          <p:nvPr/>
        </p:nvGraphicFramePr>
        <p:xfrm>
          <a:off x="3581400" y="4191000"/>
          <a:ext cx="2620963" cy="628650"/>
        </p:xfrm>
        <a:graphic>
          <a:graphicData uri="http://schemas.openxmlformats.org/presentationml/2006/ole">
            <p:oleObj spid="_x0000_s46086" name="Equation" r:id="rId4" imgW="901309" imgH="279279" progId="Equation.3">
              <p:embed/>
            </p:oleObj>
          </a:graphicData>
        </a:graphic>
      </p:graphicFrame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066800" y="32766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sk-SK" sz="2800" dirty="0" err="1"/>
              <a:t>asymptoticky</a:t>
            </a:r>
            <a:r>
              <a:rPr lang="sk-SK" sz="2800" dirty="0"/>
              <a:t> neskreslený odhad parametra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sk-SK" sz="2800" dirty="0"/>
              <a:t> je výberová charakteristika, pre ktorú platí: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err="1"/>
              <a:t>Neskreslenosť</a:t>
            </a:r>
            <a:endParaRPr lang="en-GB" dirty="0"/>
          </a:p>
        </p:txBody>
      </p:sp>
      <p:sp>
        <p:nvSpPr>
          <p:cNvPr id="4710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2C643DA9-06D5-4475-9F46-2116668E7D4B}" type="slidenum">
              <a:rPr lang="en-GB" smtClean="0"/>
              <a:pPr/>
              <a:t>27</a:t>
            </a:fld>
            <a:endParaRPr lang="en-GB" smtClean="0"/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247650" y="1752600"/>
            <a:ext cx="489585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sk-SK" sz="2700" dirty="0" err="1"/>
              <a:t>neskreslenosť</a:t>
            </a:r>
            <a:r>
              <a:rPr lang="sk-SK" sz="2700" dirty="0"/>
              <a:t> znamená, že stredná hodnota odchýlok odhadov zo všetkých možných VS s rozsahom </a:t>
            </a:r>
            <a:r>
              <a:rPr lang="sk-SK" sz="27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sk-SK" sz="2700" dirty="0"/>
              <a:t> od parametra </a:t>
            </a:r>
            <a:r>
              <a:rPr lang="sk-SK" sz="27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sk-SK" sz="2700" dirty="0"/>
              <a:t> sa rovná </a:t>
            </a:r>
            <a:r>
              <a:rPr lang="sk-SK" sz="27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sk-SK" sz="2700" dirty="0"/>
              <a:t>v každom konkrétnom prípade výberového skúmania sa dopúšťame chyby, avšak požadujeme aby stredná hodnota chýb bola rovná nule (t.j. aby sa  v priemere nulovali…)</a:t>
            </a:r>
            <a:endParaRPr lang="en-GB" sz="2700" dirty="0"/>
          </a:p>
        </p:txBody>
      </p:sp>
      <p:grpSp>
        <p:nvGrpSpPr>
          <p:cNvPr id="47109" name="Group 11"/>
          <p:cNvGrpSpPr>
            <a:grpSpLocks/>
          </p:cNvGrpSpPr>
          <p:nvPr/>
        </p:nvGrpSpPr>
        <p:grpSpPr bwMode="auto">
          <a:xfrm>
            <a:off x="4762500" y="2349500"/>
            <a:ext cx="4419600" cy="3263900"/>
            <a:chOff x="2784" y="336"/>
            <a:chExt cx="2784" cy="2056"/>
          </a:xfrm>
        </p:grpSpPr>
        <p:graphicFrame>
          <p:nvGraphicFramePr>
            <p:cNvPr id="47110" name="Object 12"/>
            <p:cNvGraphicFramePr>
              <a:graphicFrameLocks noChangeAspect="1"/>
            </p:cNvGraphicFramePr>
            <p:nvPr/>
          </p:nvGraphicFramePr>
          <p:xfrm>
            <a:off x="3648" y="1728"/>
            <a:ext cx="246" cy="288"/>
          </p:xfrm>
          <a:graphic>
            <a:graphicData uri="http://schemas.openxmlformats.org/presentationml/2006/ole">
              <p:oleObj spid="_x0000_s47110" name="Equation" r:id="rId3" imgW="139579" imgH="164957" progId="Equation.3">
                <p:embed/>
              </p:oleObj>
            </a:graphicData>
          </a:graphic>
        </p:graphicFrame>
        <p:pic>
          <p:nvPicPr>
            <p:cNvPr id="47111" name="Picture 1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84" y="336"/>
              <a:ext cx="2784" cy="2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aphicFrame>
          <p:nvGraphicFramePr>
            <p:cNvPr id="47112" name="Object 14"/>
            <p:cNvGraphicFramePr>
              <a:graphicFrameLocks noChangeAspect="1"/>
            </p:cNvGraphicFramePr>
            <p:nvPr/>
          </p:nvGraphicFramePr>
          <p:xfrm>
            <a:off x="3744" y="1104"/>
            <a:ext cx="246" cy="288"/>
          </p:xfrm>
          <a:graphic>
            <a:graphicData uri="http://schemas.openxmlformats.org/presentationml/2006/ole">
              <p:oleObj spid="_x0000_s47112" name="Equation" r:id="rId5" imgW="139579" imgH="164957" progId="Equation.3">
                <p:embed/>
              </p:oleObj>
            </a:graphicData>
          </a:graphic>
        </p:graphicFrame>
        <p:graphicFrame>
          <p:nvGraphicFramePr>
            <p:cNvPr id="47113" name="Object 15"/>
            <p:cNvGraphicFramePr>
              <a:graphicFrameLocks noChangeAspect="1"/>
            </p:cNvGraphicFramePr>
            <p:nvPr/>
          </p:nvGraphicFramePr>
          <p:xfrm>
            <a:off x="4224" y="1152"/>
            <a:ext cx="246" cy="288"/>
          </p:xfrm>
          <a:graphic>
            <a:graphicData uri="http://schemas.openxmlformats.org/presentationml/2006/ole">
              <p:oleObj spid="_x0000_s47113" name="Equation" r:id="rId6" imgW="139579" imgH="164957" progId="Equation.3">
                <p:embed/>
              </p:oleObj>
            </a:graphicData>
          </a:graphic>
        </p:graphicFrame>
        <p:graphicFrame>
          <p:nvGraphicFramePr>
            <p:cNvPr id="47114" name="Object 16"/>
            <p:cNvGraphicFramePr>
              <a:graphicFrameLocks noChangeAspect="1"/>
            </p:cNvGraphicFramePr>
            <p:nvPr/>
          </p:nvGraphicFramePr>
          <p:xfrm>
            <a:off x="3600" y="1728"/>
            <a:ext cx="246" cy="288"/>
          </p:xfrm>
          <a:graphic>
            <a:graphicData uri="http://schemas.openxmlformats.org/presentationml/2006/ole">
              <p:oleObj spid="_x0000_s47114" name="Equation" r:id="rId7" imgW="139579" imgH="164957" progId="Equation.3">
                <p:embed/>
              </p:oleObj>
            </a:graphicData>
          </a:graphic>
        </p:graphicFrame>
        <p:graphicFrame>
          <p:nvGraphicFramePr>
            <p:cNvPr id="47115" name="Object 17"/>
            <p:cNvGraphicFramePr>
              <a:graphicFrameLocks noChangeAspect="1"/>
            </p:cNvGraphicFramePr>
            <p:nvPr/>
          </p:nvGraphicFramePr>
          <p:xfrm>
            <a:off x="3840" y="720"/>
            <a:ext cx="246" cy="288"/>
          </p:xfrm>
          <a:graphic>
            <a:graphicData uri="http://schemas.openxmlformats.org/presentationml/2006/ole">
              <p:oleObj spid="_x0000_s47115" name="Equation" r:id="rId8" imgW="139579" imgH="164957" progId="Equation.3">
                <p:embed/>
              </p:oleObj>
            </a:graphicData>
          </a:graphic>
        </p:graphicFrame>
        <p:graphicFrame>
          <p:nvGraphicFramePr>
            <p:cNvPr id="47116" name="Object 18"/>
            <p:cNvGraphicFramePr>
              <a:graphicFrameLocks noChangeAspect="1"/>
            </p:cNvGraphicFramePr>
            <p:nvPr/>
          </p:nvGraphicFramePr>
          <p:xfrm>
            <a:off x="4320" y="1872"/>
            <a:ext cx="246" cy="288"/>
          </p:xfrm>
          <a:graphic>
            <a:graphicData uri="http://schemas.openxmlformats.org/presentationml/2006/ole">
              <p:oleObj spid="_x0000_s47116" name="Equation" r:id="rId9" imgW="139579" imgH="164957" progId="Equation.3">
                <p:embed/>
              </p:oleObj>
            </a:graphicData>
          </a:graphic>
        </p:graphicFrame>
        <p:graphicFrame>
          <p:nvGraphicFramePr>
            <p:cNvPr id="47117" name="Object 19"/>
            <p:cNvGraphicFramePr>
              <a:graphicFrameLocks noChangeAspect="1"/>
            </p:cNvGraphicFramePr>
            <p:nvPr/>
          </p:nvGraphicFramePr>
          <p:xfrm>
            <a:off x="3744" y="1488"/>
            <a:ext cx="246" cy="288"/>
          </p:xfrm>
          <a:graphic>
            <a:graphicData uri="http://schemas.openxmlformats.org/presentationml/2006/ole">
              <p:oleObj spid="_x0000_s47117" name="Equation" r:id="rId10" imgW="139579" imgH="164957" progId="Equation.3">
                <p:embed/>
              </p:oleObj>
            </a:graphicData>
          </a:graphic>
        </p:graphicFrame>
        <p:graphicFrame>
          <p:nvGraphicFramePr>
            <p:cNvPr id="47118" name="Object 20"/>
            <p:cNvGraphicFramePr>
              <a:graphicFrameLocks noChangeAspect="1"/>
            </p:cNvGraphicFramePr>
            <p:nvPr/>
          </p:nvGraphicFramePr>
          <p:xfrm>
            <a:off x="4464" y="1584"/>
            <a:ext cx="246" cy="288"/>
          </p:xfrm>
          <a:graphic>
            <a:graphicData uri="http://schemas.openxmlformats.org/presentationml/2006/ole">
              <p:oleObj spid="_x0000_s47118" name="Equation" r:id="rId11" imgW="139579" imgH="164957" progId="Equation.3">
                <p:embed/>
              </p:oleObj>
            </a:graphicData>
          </a:graphic>
        </p:graphicFrame>
        <p:graphicFrame>
          <p:nvGraphicFramePr>
            <p:cNvPr id="47119" name="Object 21"/>
            <p:cNvGraphicFramePr>
              <a:graphicFrameLocks noChangeAspect="1"/>
            </p:cNvGraphicFramePr>
            <p:nvPr/>
          </p:nvGraphicFramePr>
          <p:xfrm>
            <a:off x="3936" y="1296"/>
            <a:ext cx="246" cy="288"/>
          </p:xfrm>
          <a:graphic>
            <a:graphicData uri="http://schemas.openxmlformats.org/presentationml/2006/ole">
              <p:oleObj spid="_x0000_s47119" name="Equation" r:id="rId12" imgW="139579" imgH="164957" progId="Equation.3">
                <p:embed/>
              </p:oleObj>
            </a:graphicData>
          </a:graphic>
        </p:graphicFrame>
        <p:graphicFrame>
          <p:nvGraphicFramePr>
            <p:cNvPr id="47120" name="Object 22"/>
            <p:cNvGraphicFramePr>
              <a:graphicFrameLocks noChangeAspect="1"/>
            </p:cNvGraphicFramePr>
            <p:nvPr/>
          </p:nvGraphicFramePr>
          <p:xfrm>
            <a:off x="4128" y="816"/>
            <a:ext cx="246" cy="288"/>
          </p:xfrm>
          <a:graphic>
            <a:graphicData uri="http://schemas.openxmlformats.org/presentationml/2006/ole">
              <p:oleObj spid="_x0000_s47120" name="Equation" r:id="rId13" imgW="139579" imgH="164957" progId="Equation.3">
                <p:embed/>
              </p:oleObj>
            </a:graphicData>
          </a:graphic>
        </p:graphicFrame>
        <p:graphicFrame>
          <p:nvGraphicFramePr>
            <p:cNvPr id="47121" name="Object 23"/>
            <p:cNvGraphicFramePr>
              <a:graphicFrameLocks noChangeAspect="1"/>
            </p:cNvGraphicFramePr>
            <p:nvPr/>
          </p:nvGraphicFramePr>
          <p:xfrm>
            <a:off x="4224" y="1488"/>
            <a:ext cx="246" cy="288"/>
          </p:xfrm>
          <a:graphic>
            <a:graphicData uri="http://schemas.openxmlformats.org/presentationml/2006/ole">
              <p:oleObj spid="_x0000_s47121" name="Equation" r:id="rId14" imgW="139579" imgH="164957" progId="Equation.3">
                <p:embed/>
              </p:oleObj>
            </a:graphicData>
          </a:graphic>
        </p:graphicFrame>
        <p:graphicFrame>
          <p:nvGraphicFramePr>
            <p:cNvPr id="47122" name="Object 24"/>
            <p:cNvGraphicFramePr>
              <a:graphicFrameLocks noChangeAspect="1"/>
            </p:cNvGraphicFramePr>
            <p:nvPr/>
          </p:nvGraphicFramePr>
          <p:xfrm>
            <a:off x="4128" y="1632"/>
            <a:ext cx="246" cy="288"/>
          </p:xfrm>
          <a:graphic>
            <a:graphicData uri="http://schemas.openxmlformats.org/presentationml/2006/ole">
              <p:oleObj spid="_x0000_s47122" name="Equation" r:id="rId15" imgW="139579" imgH="164957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Výdatnosť</a:t>
            </a:r>
            <a:endParaRPr lang="en-GB" dirty="0"/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2967FC0B-74E8-45A0-9FED-77AC2B28F3FF}" type="slidenum">
              <a:rPr lang="en-GB" smtClean="0"/>
              <a:pPr/>
              <a:t>28</a:t>
            </a:fld>
            <a:endParaRPr lang="en-GB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2800" dirty="0"/>
              <a:t>každá výberová charakteristika je náhodná veličina, ktorej variabilitu meriame rozptylom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2800" dirty="0"/>
              <a:t>výberovú charakteristiku nazývame výdatným odhadom, ak zo všetkých možných výberových charakteristík má </a:t>
            </a:r>
            <a:r>
              <a:rPr lang="sk-SK" sz="28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najmenší</a:t>
            </a:r>
            <a:r>
              <a:rPr lang="sk-SK" sz="2800" dirty="0"/>
              <a:t> rozptyl</a:t>
            </a:r>
            <a:endParaRPr lang="en-GB" sz="2800" dirty="0"/>
          </a:p>
        </p:txBody>
      </p:sp>
      <p:graphicFrame>
        <p:nvGraphicFramePr>
          <p:cNvPr id="48133" name="Object 4"/>
          <p:cNvGraphicFramePr>
            <a:graphicFrameLocks noChangeAspect="1"/>
          </p:cNvGraphicFramePr>
          <p:nvPr/>
        </p:nvGraphicFramePr>
        <p:xfrm>
          <a:off x="1638300" y="4838700"/>
          <a:ext cx="2509838" cy="485775"/>
        </p:xfrm>
        <a:graphic>
          <a:graphicData uri="http://schemas.openxmlformats.org/presentationml/2006/ole">
            <p:oleObj spid="_x0000_s48133" name="Equation" r:id="rId3" imgW="863225" imgH="215806" progId="Equation.3">
              <p:embed/>
            </p:oleObj>
          </a:graphicData>
        </a:graphic>
      </p:graphicFrame>
      <p:pic>
        <p:nvPicPr>
          <p:cNvPr id="48134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4076700"/>
            <a:ext cx="39624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err="1"/>
              <a:t>Suficiencia</a:t>
            </a:r>
            <a:endParaRPr lang="en-GB" dirty="0"/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45AC76ED-4F7D-4132-BF66-6ACF878B9D39}" type="slidenum">
              <a:rPr lang="en-GB" smtClean="0"/>
              <a:pPr/>
              <a:t>29</a:t>
            </a:fld>
            <a:endParaRPr lang="en-GB" smtClean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2800" dirty="0"/>
              <a:t>dostatočnosť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2800" dirty="0"/>
              <a:t>okrem výberovej charakteristiky </a:t>
            </a:r>
            <a:r>
              <a:rPr lang="sk-SK" sz="28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sz="2800" baseline="-250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sk-SK" sz="2800" dirty="0"/>
              <a:t> neexistuje žiadna iná charakteristika, ktorá by poskytovala ďalšie doplňujúce informácie o odhadovanom parametri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sk-SK" sz="2800" dirty="0"/>
              <a:t>  ZS. 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/>
              <a:t>Štatistická indukcia</a:t>
            </a:r>
            <a:endParaRPr lang="en-GB" b="1"/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57B25D45-A90A-4C25-95AD-41C4074845A2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eaLnBrk="1" hangingPunct="1"/>
            <a:r>
              <a:rPr lang="sk-SK" sz="3200" dirty="0" smtClean="0"/>
              <a:t>výberové (neúplné) zisťovanie</a:t>
            </a:r>
          </a:p>
          <a:p>
            <a:pPr lvl="2" eaLnBrk="1" hangingPunct="1"/>
            <a:r>
              <a:rPr lang="sk-SK" sz="3200" dirty="0" smtClean="0"/>
              <a:t>skúmajú sa len vybrané jednotky</a:t>
            </a:r>
          </a:p>
          <a:p>
            <a:pPr lvl="2" eaLnBrk="1" hangingPunct="1"/>
            <a:r>
              <a:rPr lang="sk-SK" sz="3200" dirty="0" smtClean="0"/>
              <a:t>závery majú </a:t>
            </a:r>
            <a:r>
              <a:rPr lang="sk-SK" sz="3200" u="sng" dirty="0" smtClean="0"/>
              <a:t>pravdepodobnostný charakter</a:t>
            </a:r>
          </a:p>
          <a:p>
            <a:pPr lvl="2" eaLnBrk="1" hangingPunct="1"/>
            <a:r>
              <a:rPr lang="sk-SK" sz="3200" dirty="0" smtClean="0"/>
              <a:t> spadá do induktívnej štatistiky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5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Bodový odhad strednej hodnoty</a:t>
            </a:r>
            <a:r>
              <a:rPr lang="en-GB" dirty="0"/>
              <a:t> </a:t>
            </a:r>
            <a:r>
              <a:rPr lang="en-GB" dirty="0">
                <a:latin typeface="Symbol" pitchFamily="18" charset="2"/>
              </a:rPr>
              <a:t></a:t>
            </a: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5B571AEF-0877-4ECA-BF28-A3CAB261E101}" type="slidenum">
              <a:rPr lang="en-GB" smtClean="0"/>
              <a:pPr/>
              <a:t>30</a:t>
            </a:fld>
            <a:endParaRPr lang="en-GB" smtClean="0"/>
          </a:p>
        </p:txBody>
      </p:sp>
      <p:graphicFrame>
        <p:nvGraphicFramePr>
          <p:cNvPr id="50180" name="Object 2"/>
          <p:cNvGraphicFramePr>
            <a:graphicFrameLocks noChangeAspect="1"/>
          </p:cNvGraphicFramePr>
          <p:nvPr/>
        </p:nvGraphicFramePr>
        <p:xfrm>
          <a:off x="804863" y="1598613"/>
          <a:ext cx="7597775" cy="1144587"/>
        </p:xfrm>
        <a:graphic>
          <a:graphicData uri="http://schemas.openxmlformats.org/presentationml/2006/ole">
            <p:oleObj spid="_x0000_s50180" name="Equation" r:id="rId3" imgW="2387600" imgH="457200" progId="Equation.3">
              <p:embed/>
            </p:oleObj>
          </a:graphicData>
        </a:graphic>
      </p:graphicFrame>
      <p:graphicFrame>
        <p:nvGraphicFramePr>
          <p:cNvPr id="50181" name="Object 4"/>
          <p:cNvGraphicFramePr>
            <a:graphicFrameLocks noChangeAspect="1"/>
          </p:cNvGraphicFramePr>
          <p:nvPr/>
        </p:nvGraphicFramePr>
        <p:xfrm>
          <a:off x="2520950" y="5410200"/>
          <a:ext cx="4975225" cy="1066800"/>
        </p:xfrm>
        <a:graphic>
          <a:graphicData uri="http://schemas.openxmlformats.org/presentationml/2006/ole">
            <p:oleObj spid="_x0000_s50181" name="Equation" r:id="rId4" imgW="1384300" imgH="419100" progId="Equation.3">
              <p:embed/>
            </p:oleObj>
          </a:graphicData>
        </a:graphic>
      </p:graphicFrame>
      <p:graphicFrame>
        <p:nvGraphicFramePr>
          <p:cNvPr id="50182" name="Object 5"/>
          <p:cNvGraphicFramePr>
            <a:graphicFrameLocks noChangeAspect="1"/>
          </p:cNvGraphicFramePr>
          <p:nvPr/>
        </p:nvGraphicFramePr>
        <p:xfrm>
          <a:off x="838200" y="2971800"/>
          <a:ext cx="1905000" cy="1316038"/>
        </p:xfrm>
        <a:graphic>
          <a:graphicData uri="http://schemas.openxmlformats.org/presentationml/2006/ole">
            <p:oleObj spid="_x0000_s50182" name="Equation" r:id="rId5" imgW="583947" imgH="418918" progId="Equation.3">
              <p:embed/>
            </p:oleObj>
          </a:graphicData>
        </a:graphic>
      </p:graphicFrame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2971800" y="3276600"/>
            <a:ext cx="5486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sk-SK" sz="2800" dirty="0"/>
              <a:t>nazývame </a:t>
            </a:r>
            <a:r>
              <a:rPr lang="sk-SK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stredná</a:t>
            </a:r>
            <a:r>
              <a:rPr lang="sk-SK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sk-SK" sz="2800" dirty="0"/>
              <a:t> resp.</a:t>
            </a:r>
          </a:p>
          <a:p>
            <a:pPr eaLnBrk="0" hangingPunct="0">
              <a:defRPr/>
            </a:pPr>
            <a:r>
              <a:rPr lang="sk-SK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štandardná chyba priemeru</a:t>
            </a:r>
          </a:p>
        </p:txBody>
      </p:sp>
      <p:grpSp>
        <p:nvGrpSpPr>
          <p:cNvPr id="50184" name="Group 8"/>
          <p:cNvGrpSpPr>
            <a:grpSpLocks/>
          </p:cNvGrpSpPr>
          <p:nvPr/>
        </p:nvGrpSpPr>
        <p:grpSpPr bwMode="auto">
          <a:xfrm>
            <a:off x="609600" y="4648200"/>
            <a:ext cx="8245475" cy="533400"/>
            <a:chOff x="384" y="2928"/>
            <a:chExt cx="5194" cy="336"/>
          </a:xfrm>
        </p:grpSpPr>
        <p:sp>
          <p:nvSpPr>
            <p:cNvPr id="37897" name="Text Box 9"/>
            <p:cNvSpPr txBox="1">
              <a:spLocks noChangeArrowheads="1"/>
            </p:cNvSpPr>
            <p:nvPr/>
          </p:nvSpPr>
          <p:spPr bwMode="auto">
            <a:xfrm>
              <a:off x="384" y="2928"/>
              <a:ext cx="519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buClr>
                  <a:schemeClr val="tx2"/>
                </a:buClr>
                <a:buFont typeface="Marlett" pitchFamily="2" charset="2"/>
                <a:buChar char="p"/>
                <a:defRPr/>
              </a:pPr>
              <a:r>
                <a:rPr lang="sk-SK" sz="2800" dirty="0"/>
                <a:t> Pretože     dáva neskreslený odhad </a:t>
              </a:r>
              <a:r>
                <a:rPr lang="sk-SK" sz="2800" i="1" dirty="0">
                  <a:solidFill>
                    <a:srgbClr val="FF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sym typeface="Symbol" pitchFamily="18" charset="2"/>
                </a:rPr>
                <a:t></a:t>
              </a:r>
              <a:r>
                <a:rPr lang="sk-SK" sz="2800" i="1" dirty="0">
                  <a:sym typeface="Symbol" pitchFamily="18" charset="2"/>
                </a:rPr>
                <a:t> </a:t>
              </a:r>
              <a:r>
                <a:rPr lang="sk-SK" sz="2800" dirty="0">
                  <a:sym typeface="Symbol" pitchFamily="18" charset="2"/>
                </a:rPr>
                <a:t> platí: </a:t>
              </a:r>
              <a:endParaRPr lang="sk-SK" sz="2800" i="1" dirty="0"/>
            </a:p>
          </p:txBody>
        </p:sp>
        <p:graphicFrame>
          <p:nvGraphicFramePr>
            <p:cNvPr id="50186" name="Object 10"/>
            <p:cNvGraphicFramePr>
              <a:graphicFrameLocks noChangeAspect="1"/>
            </p:cNvGraphicFramePr>
            <p:nvPr/>
          </p:nvGraphicFramePr>
          <p:xfrm>
            <a:off x="1530" y="2976"/>
            <a:ext cx="246" cy="288"/>
          </p:xfrm>
          <a:graphic>
            <a:graphicData uri="http://schemas.openxmlformats.org/presentationml/2006/ole">
              <p:oleObj spid="_x0000_s50186" name="Equation" r:id="rId6" imgW="139579" imgH="164957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Bodový odhad strednej hodnoty </a:t>
            </a:r>
            <a:r>
              <a:rPr lang="sk-SK" dirty="0">
                <a:latin typeface="Symbol" pitchFamily="18" charset="2"/>
              </a:rPr>
              <a:t></a:t>
            </a:r>
          </a:p>
        </p:txBody>
      </p:sp>
      <p:sp>
        <p:nvSpPr>
          <p:cNvPr id="5120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D8E0F53C-7E29-406D-803F-11F1E36517B1}" type="slidenum">
              <a:rPr lang="en-GB" smtClean="0"/>
              <a:pPr/>
              <a:t>31</a:t>
            </a:fld>
            <a:endParaRPr lang="en-GB" smtClean="0"/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3886200" y="4191000"/>
          <a:ext cx="1627188" cy="533400"/>
        </p:xfrm>
        <a:graphic>
          <a:graphicData uri="http://schemas.openxmlformats.org/presentationml/2006/ole">
            <p:oleObj spid="_x0000_s51204" name="Equation" r:id="rId3" imgW="583947" imgH="190417" progId="Equation.3">
              <p:embed/>
            </p:oleObj>
          </a:graphicData>
        </a:graphic>
      </p:graphicFrame>
      <p:grpSp>
        <p:nvGrpSpPr>
          <p:cNvPr id="51205" name="Group 13"/>
          <p:cNvGrpSpPr>
            <a:grpSpLocks/>
          </p:cNvGrpSpPr>
          <p:nvPr/>
        </p:nvGrpSpPr>
        <p:grpSpPr bwMode="auto">
          <a:xfrm>
            <a:off x="1066800" y="2741613"/>
            <a:ext cx="7696200" cy="1373187"/>
            <a:chOff x="624" y="1680"/>
            <a:chExt cx="4848" cy="865"/>
          </a:xfrm>
        </p:grpSpPr>
        <p:sp>
          <p:nvSpPr>
            <p:cNvPr id="38923" name="Text Box 11"/>
            <p:cNvSpPr txBox="1">
              <a:spLocks noChangeArrowheads="1"/>
            </p:cNvSpPr>
            <p:nvPr/>
          </p:nvSpPr>
          <p:spPr bwMode="auto">
            <a:xfrm>
              <a:off x="624" y="1680"/>
              <a:ext cx="4848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2"/>
                </a:buClr>
                <a:buSzPct val="90000"/>
                <a:buFont typeface="Wingdings" pitchFamily="2" charset="2"/>
                <a:buChar char="n"/>
                <a:defRPr/>
              </a:pPr>
              <a:r>
                <a:rPr lang="sk-SK" sz="2800" dirty="0"/>
                <a:t> je splnená postačujúca podmienka konzistencie a     je neskresleným a konzistentným odhadom strednej hodnoty </a:t>
              </a:r>
              <a:r>
                <a:rPr lang="sk-SK" sz="2800" dirty="0">
                  <a:solidFill>
                    <a:srgbClr val="FF00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sym typeface="Symbol" pitchFamily="18" charset="2"/>
                </a:rPr>
                <a:t></a:t>
              </a:r>
              <a:endParaRPr lang="en-GB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endParaRPr>
            </a:p>
          </p:txBody>
        </p:sp>
        <p:graphicFrame>
          <p:nvGraphicFramePr>
            <p:cNvPr id="51210" name="Object 6"/>
            <p:cNvGraphicFramePr>
              <a:graphicFrameLocks noChangeAspect="1"/>
            </p:cNvGraphicFramePr>
            <p:nvPr/>
          </p:nvGraphicFramePr>
          <p:xfrm>
            <a:off x="2112" y="1968"/>
            <a:ext cx="336" cy="288"/>
          </p:xfrm>
          <a:graphic>
            <a:graphicData uri="http://schemas.openxmlformats.org/presentationml/2006/ole">
              <p:oleObj spid="_x0000_s51210" name="Equation" r:id="rId4" imgW="139579" imgH="164957" progId="Equation.3">
                <p:embed/>
              </p:oleObj>
            </a:graphicData>
          </a:graphic>
        </p:graphicFrame>
      </p:grpSp>
      <p:graphicFrame>
        <p:nvGraphicFramePr>
          <p:cNvPr id="51206" name="Object 7"/>
          <p:cNvGraphicFramePr>
            <a:graphicFrameLocks noChangeAspect="1"/>
          </p:cNvGraphicFramePr>
          <p:nvPr/>
        </p:nvGraphicFramePr>
        <p:xfrm>
          <a:off x="2368550" y="1676400"/>
          <a:ext cx="4975225" cy="1066800"/>
        </p:xfrm>
        <a:graphic>
          <a:graphicData uri="http://schemas.openxmlformats.org/presentationml/2006/ole">
            <p:oleObj spid="_x0000_s51206" name="Equation" r:id="rId5" imgW="1384300" imgH="419100" progId="Equation.3">
              <p:embed/>
            </p:oleObj>
          </a:graphicData>
        </a:graphic>
      </p:graphicFrame>
      <p:graphicFrame>
        <p:nvGraphicFramePr>
          <p:cNvPr id="51207" name="Object 8"/>
          <p:cNvGraphicFramePr>
            <a:graphicFrameLocks noChangeAspect="1"/>
          </p:cNvGraphicFramePr>
          <p:nvPr/>
        </p:nvGraphicFramePr>
        <p:xfrm>
          <a:off x="3946525" y="5410200"/>
          <a:ext cx="1692275" cy="1295400"/>
        </p:xfrm>
        <a:graphic>
          <a:graphicData uri="http://schemas.openxmlformats.org/presentationml/2006/ole">
            <p:oleObj spid="_x0000_s51207" name="Equation" r:id="rId6" imgW="596641" imgH="634725" progId="Equation.3">
              <p:embed/>
            </p:oleObj>
          </a:graphicData>
        </a:graphic>
      </p:graphicFrame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1066800" y="47244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sk-SK" sz="2800" dirty="0">
                <a:sym typeface="Symbol" pitchFamily="18" charset="2"/>
              </a:rPr>
              <a:t>odhadom strednej hodnoty ZS je </a:t>
            </a:r>
            <a:r>
              <a:rPr lang="sk-SK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výberový</a:t>
            </a:r>
            <a:r>
              <a:rPr lang="sk-SK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</a:t>
            </a:r>
            <a:r>
              <a:rPr lang="sk-SK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priemer</a:t>
            </a:r>
            <a:r>
              <a:rPr lang="en-US" sz="2800" dirty="0">
                <a:solidFill>
                  <a:srgbClr val="FF0000"/>
                </a:solidFill>
                <a:sym typeface="Symbol" pitchFamily="18" charset="2"/>
              </a:rPr>
              <a:t>                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Bodový odhad rozptylu </a:t>
            </a:r>
            <a:r>
              <a:rPr lang="sk-SK" dirty="0" smtClean="0">
                <a:latin typeface="Symbol" pitchFamily="18" charset="2"/>
                <a:sym typeface="Symbol"/>
              </a:rPr>
              <a:t></a:t>
            </a:r>
            <a:r>
              <a:rPr lang="sk-SK" baseline="30000" dirty="0" smtClean="0">
                <a:latin typeface="Symbol" pitchFamily="18" charset="2"/>
              </a:rPr>
              <a:t>2</a:t>
            </a:r>
            <a:endParaRPr lang="sk-SK" dirty="0">
              <a:latin typeface="Symbol" pitchFamily="18" charset="2"/>
            </a:endParaRPr>
          </a:p>
        </p:txBody>
      </p:sp>
      <p:sp>
        <p:nvSpPr>
          <p:cNvPr id="5222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FF35E61F-B383-44CB-8837-98ECD538569D}" type="slidenum">
              <a:rPr lang="en-GB" smtClean="0"/>
              <a:pPr/>
              <a:t>32</a:t>
            </a:fld>
            <a:endParaRPr lang="en-GB" smtClean="0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066800" y="2971800"/>
            <a:ext cx="7696200" cy="18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sk-SK" sz="2800" dirty="0"/>
              <a:t> </a:t>
            </a:r>
            <a:r>
              <a:rPr lang="sk-SK" sz="2800" dirty="0">
                <a:latin typeface="Times New Roman" pitchFamily="18" charset="0"/>
              </a:rPr>
              <a:t>rozptyl výberového súboru 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</a:t>
            </a:r>
            <a:r>
              <a:rPr lang="sk-SK" sz="2800" baseline="30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</a:t>
            </a:r>
            <a:r>
              <a:rPr lang="sk-SK" sz="2800" baseline="30000" dirty="0">
                <a:solidFill>
                  <a:srgbClr val="FF0066"/>
                </a:solidFill>
                <a:latin typeface="Times New Roman" pitchFamily="18" charset="0"/>
              </a:rPr>
              <a:t>  </a:t>
            </a:r>
            <a:r>
              <a:rPr lang="sk-SK" sz="2800" dirty="0">
                <a:latin typeface="Times New Roman" pitchFamily="18" charset="0"/>
              </a:rPr>
              <a:t>teda </a:t>
            </a:r>
            <a:r>
              <a:rPr lang="sk-SK" sz="2800" u="sng" dirty="0">
                <a:latin typeface="Times New Roman" pitchFamily="18" charset="0"/>
              </a:rPr>
              <a:t>nie je</a:t>
            </a:r>
            <a:r>
              <a:rPr lang="sk-SK" sz="2800" dirty="0">
                <a:latin typeface="Times New Roman" pitchFamily="18" charset="0"/>
              </a:rPr>
              <a:t> neskresleným  odhadom 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</a:t>
            </a:r>
            <a:r>
              <a:rPr lang="sk-SK" sz="2800" baseline="30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2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sk-SK" sz="2800" dirty="0">
                <a:latin typeface="Times New Roman" pitchFamily="18" charset="0"/>
              </a:rPr>
              <a:t> rozptyl výberového súboru  je </a:t>
            </a:r>
            <a:r>
              <a:rPr lang="sk-SK" sz="2800" dirty="0" err="1">
                <a:latin typeface="Times New Roman" pitchFamily="18" charset="0"/>
              </a:rPr>
              <a:t>asymptoticky</a:t>
            </a:r>
            <a:r>
              <a:rPr lang="sk-SK" sz="2800" dirty="0">
                <a:latin typeface="Times New Roman" pitchFamily="18" charset="0"/>
              </a:rPr>
              <a:t> </a:t>
            </a:r>
          </a:p>
          <a:p>
            <a:pPr eaLnBrk="0" hangingPunct="0">
              <a:defRPr/>
            </a:pPr>
            <a:r>
              <a:rPr lang="sk-SK" sz="2800" dirty="0">
                <a:latin typeface="Times New Roman" pitchFamily="18" charset="0"/>
              </a:rPr>
              <a:t>neskresleným odhadom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</a:t>
            </a:r>
            <a:r>
              <a:rPr lang="sk-SK" sz="2800" baseline="30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2</a:t>
            </a:r>
            <a:r>
              <a:rPr lang="sk-SK" sz="2800" b="1" i="1" dirty="0">
                <a:latin typeface="Times New Roman" pitchFamily="18" charset="0"/>
                <a:sym typeface="Symbol" pitchFamily="18" charset="2"/>
              </a:rPr>
              <a:t>, </a:t>
            </a:r>
            <a:r>
              <a:rPr lang="sk-SK" sz="2800" dirty="0">
                <a:latin typeface="Times New Roman" pitchFamily="18" charset="0"/>
                <a:sym typeface="Symbol" pitchFamily="18" charset="2"/>
              </a:rPr>
              <a:t>pretože</a:t>
            </a:r>
          </a:p>
        </p:txBody>
      </p:sp>
      <p:graphicFrame>
        <p:nvGraphicFramePr>
          <p:cNvPr id="52229" name="Object 7"/>
          <p:cNvGraphicFramePr>
            <a:graphicFrameLocks noChangeAspect="1"/>
          </p:cNvGraphicFramePr>
          <p:nvPr/>
        </p:nvGraphicFramePr>
        <p:xfrm>
          <a:off x="1000125" y="1839913"/>
          <a:ext cx="7713663" cy="1131887"/>
        </p:xfrm>
        <a:graphic>
          <a:graphicData uri="http://schemas.openxmlformats.org/presentationml/2006/ole">
            <p:oleObj spid="_x0000_s52229" name="Equation" r:id="rId3" imgW="2145369" imgH="444307" progId="Equation.3">
              <p:embed/>
            </p:oleObj>
          </a:graphicData>
        </a:graphic>
      </p:graphicFrame>
      <p:graphicFrame>
        <p:nvGraphicFramePr>
          <p:cNvPr id="52230" name="Object 10"/>
          <p:cNvGraphicFramePr>
            <a:graphicFrameLocks noChangeAspect="1"/>
          </p:cNvGraphicFramePr>
          <p:nvPr/>
        </p:nvGraphicFramePr>
        <p:xfrm>
          <a:off x="2514600" y="5105400"/>
          <a:ext cx="4556125" cy="1022350"/>
        </p:xfrm>
        <a:graphic>
          <a:graphicData uri="http://schemas.openxmlformats.org/presentationml/2006/ole">
            <p:oleObj spid="_x0000_s52230" name="Equation" r:id="rId4" imgW="17526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Bodový odhad rozptylu </a:t>
            </a:r>
            <a:r>
              <a:rPr lang="sk-SK" dirty="0" smtClean="0">
                <a:latin typeface="Symbol" pitchFamily="18" charset="2"/>
                <a:sym typeface="Symbol"/>
              </a:rPr>
              <a:t></a:t>
            </a:r>
            <a:r>
              <a:rPr lang="sk-SK" baseline="30000" dirty="0" smtClean="0">
                <a:latin typeface="Symbol" pitchFamily="18" charset="2"/>
              </a:rPr>
              <a:t>2</a:t>
            </a:r>
            <a:endParaRPr lang="en-GB" baseline="30000" dirty="0">
              <a:latin typeface="Symbol" pitchFamily="18" charset="2"/>
            </a:endParaRPr>
          </a:p>
        </p:txBody>
      </p:sp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E629700F-1C4A-49DD-824A-1EBAEA6F31CA}" type="slidenum">
              <a:rPr lang="en-GB" smtClean="0"/>
              <a:pPr/>
              <a:t>33</a:t>
            </a:fld>
            <a:endParaRPr lang="en-GB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90600" y="1752600"/>
            <a:ext cx="7924800" cy="1066800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2800" dirty="0"/>
              <a:t>neskresleným bodovým odhadom rozptylu základného súboru 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</a:t>
            </a:r>
            <a:r>
              <a:rPr lang="sk-SK" sz="2800" baseline="30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sk-SK" sz="2800" dirty="0"/>
              <a:t>  je </a:t>
            </a:r>
            <a:r>
              <a:rPr lang="sk-SK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výberový rozptyl s</a:t>
            </a:r>
            <a:r>
              <a:rPr lang="sk-SK" sz="2800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sk-SK" sz="2800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sk-SK" sz="2800" dirty="0"/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sk-SK" sz="2800" dirty="0"/>
          </a:p>
        </p:txBody>
      </p:sp>
      <p:graphicFrame>
        <p:nvGraphicFramePr>
          <p:cNvPr id="53253" name="Object 4"/>
          <p:cNvGraphicFramePr>
            <a:graphicFrameLocks noChangeAspect="1"/>
          </p:cNvGraphicFramePr>
          <p:nvPr/>
        </p:nvGraphicFramePr>
        <p:xfrm>
          <a:off x="2362200" y="2895600"/>
          <a:ext cx="4787900" cy="1155700"/>
        </p:xfrm>
        <a:graphic>
          <a:graphicData uri="http://schemas.openxmlformats.org/presentationml/2006/ole">
            <p:oleObj spid="_x0000_s53253" name="Equation" r:id="rId3" imgW="1841500" imgH="444500" progId="Equation.3">
              <p:embed/>
            </p:oleObj>
          </a:graphicData>
        </a:graphic>
      </p:graphicFrame>
      <p:sp>
        <p:nvSpPr>
          <p:cNvPr id="53254" name="Oval 5"/>
          <p:cNvSpPr>
            <a:spLocks noChangeArrowheads="1"/>
          </p:cNvSpPr>
          <p:nvPr/>
        </p:nvSpPr>
        <p:spPr bwMode="auto">
          <a:xfrm>
            <a:off x="2971800" y="2819400"/>
            <a:ext cx="838200" cy="1295400"/>
          </a:xfrm>
          <a:prstGeom prst="ellips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53255" name="Line 6"/>
          <p:cNvSpPr>
            <a:spLocks noChangeShapeType="1"/>
          </p:cNvSpPr>
          <p:nvPr/>
        </p:nvSpPr>
        <p:spPr bwMode="auto">
          <a:xfrm flipH="1" flipV="1">
            <a:off x="3657600" y="4038600"/>
            <a:ext cx="598488" cy="457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3352800" y="4343400"/>
            <a:ext cx="26781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sk-SK" sz="28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Besselova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oprava</a:t>
            </a:r>
            <a:endParaRPr lang="sk-SK" sz="3200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990600" y="4876800"/>
            <a:ext cx="7924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sk-SK" sz="2800" dirty="0"/>
              <a:t>rozdiel medzi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sk-SK" sz="2800" baseline="-25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sk-SK" sz="2800" baseline="30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sk-SK" sz="2800" baseline="30000" dirty="0"/>
              <a:t> </a:t>
            </a:r>
            <a:r>
              <a:rPr lang="sk-SK" sz="2800" dirty="0"/>
              <a:t>a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sk-SK" sz="2800" baseline="30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sk-SK" sz="2800" dirty="0"/>
              <a:t> je tým menší, čím je väčšie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sk-SK" sz="2800" dirty="0"/>
              <a:t>, teda pri rozsiahlych výberových súboroch je zanedbateľný (už pri </a:t>
            </a:r>
            <a:r>
              <a:rPr lang="sk-SK" sz="28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sz="28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sk-SK" sz="28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50</a:t>
            </a:r>
            <a:r>
              <a:rPr lang="sk-SK" sz="2800" dirty="0"/>
              <a:t>)</a:t>
            </a:r>
          </a:p>
        </p:txBody>
      </p:sp>
      <p:grpSp>
        <p:nvGrpSpPr>
          <p:cNvPr id="53258" name="Group 10"/>
          <p:cNvGrpSpPr>
            <a:grpSpLocks/>
          </p:cNvGrpSpPr>
          <p:nvPr/>
        </p:nvGrpSpPr>
        <p:grpSpPr bwMode="auto">
          <a:xfrm>
            <a:off x="304800" y="2819400"/>
            <a:ext cx="800100" cy="1662113"/>
            <a:chOff x="152" y="438"/>
            <a:chExt cx="768" cy="1655"/>
          </a:xfrm>
        </p:grpSpPr>
        <p:grpSp>
          <p:nvGrpSpPr>
            <p:cNvPr id="53259" name="Group 11"/>
            <p:cNvGrpSpPr>
              <a:grpSpLocks/>
            </p:cNvGrpSpPr>
            <p:nvPr/>
          </p:nvGrpSpPr>
          <p:grpSpPr bwMode="auto">
            <a:xfrm>
              <a:off x="152" y="565"/>
              <a:ext cx="768" cy="1528"/>
              <a:chOff x="152" y="565"/>
              <a:chExt cx="768" cy="1528"/>
            </a:xfrm>
          </p:grpSpPr>
          <p:sp>
            <p:nvSpPr>
              <p:cNvPr id="53263" name="Freeform 12"/>
              <p:cNvSpPr>
                <a:spLocks/>
              </p:cNvSpPr>
              <p:nvPr/>
            </p:nvSpPr>
            <p:spPr bwMode="auto">
              <a:xfrm>
                <a:off x="397" y="651"/>
                <a:ext cx="301" cy="333"/>
              </a:xfrm>
              <a:custGeom>
                <a:avLst/>
                <a:gdLst>
                  <a:gd name="T0" fmla="*/ 79 w 602"/>
                  <a:gd name="T1" fmla="*/ 38 h 667"/>
                  <a:gd name="T2" fmla="*/ 66 w 602"/>
                  <a:gd name="T3" fmla="*/ 21 h 667"/>
                  <a:gd name="T4" fmla="*/ 47 w 602"/>
                  <a:gd name="T5" fmla="*/ 8 h 667"/>
                  <a:gd name="T6" fmla="*/ 31 w 602"/>
                  <a:gd name="T7" fmla="*/ 0 h 667"/>
                  <a:gd name="T8" fmla="*/ 18 w 602"/>
                  <a:gd name="T9" fmla="*/ 2 h 667"/>
                  <a:gd name="T10" fmla="*/ 8 w 602"/>
                  <a:gd name="T11" fmla="*/ 11 h 667"/>
                  <a:gd name="T12" fmla="*/ 0 w 602"/>
                  <a:gd name="T13" fmla="*/ 40 h 667"/>
                  <a:gd name="T14" fmla="*/ 3 w 602"/>
                  <a:gd name="T15" fmla="*/ 74 h 667"/>
                  <a:gd name="T16" fmla="*/ 11 w 602"/>
                  <a:gd name="T17" fmla="*/ 105 h 667"/>
                  <a:gd name="T18" fmla="*/ 20 w 602"/>
                  <a:gd name="T19" fmla="*/ 130 h 667"/>
                  <a:gd name="T20" fmla="*/ 36 w 602"/>
                  <a:gd name="T21" fmla="*/ 156 h 667"/>
                  <a:gd name="T22" fmla="*/ 50 w 602"/>
                  <a:gd name="T23" fmla="*/ 166 h 667"/>
                  <a:gd name="T24" fmla="*/ 70 w 602"/>
                  <a:gd name="T25" fmla="*/ 166 h 667"/>
                  <a:gd name="T26" fmla="*/ 90 w 602"/>
                  <a:gd name="T27" fmla="*/ 159 h 667"/>
                  <a:gd name="T28" fmla="*/ 99 w 602"/>
                  <a:gd name="T29" fmla="*/ 141 h 667"/>
                  <a:gd name="T30" fmla="*/ 105 w 602"/>
                  <a:gd name="T31" fmla="*/ 117 h 667"/>
                  <a:gd name="T32" fmla="*/ 103 w 602"/>
                  <a:gd name="T33" fmla="*/ 88 h 667"/>
                  <a:gd name="T34" fmla="*/ 149 w 602"/>
                  <a:gd name="T35" fmla="*/ 92 h 667"/>
                  <a:gd name="T36" fmla="*/ 151 w 602"/>
                  <a:gd name="T37" fmla="*/ 79 h 667"/>
                  <a:gd name="T38" fmla="*/ 99 w 602"/>
                  <a:gd name="T39" fmla="*/ 74 h 667"/>
                  <a:gd name="T40" fmla="*/ 85 w 602"/>
                  <a:gd name="T41" fmla="*/ 44 h 667"/>
                  <a:gd name="T42" fmla="*/ 79 w 602"/>
                  <a:gd name="T43" fmla="*/ 38 h 66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602" h="667">
                    <a:moveTo>
                      <a:pt x="314" y="154"/>
                    </a:moveTo>
                    <a:lnTo>
                      <a:pt x="261" y="85"/>
                    </a:lnTo>
                    <a:lnTo>
                      <a:pt x="187" y="34"/>
                    </a:lnTo>
                    <a:lnTo>
                      <a:pt x="121" y="0"/>
                    </a:lnTo>
                    <a:lnTo>
                      <a:pt x="69" y="9"/>
                    </a:lnTo>
                    <a:lnTo>
                      <a:pt x="31" y="47"/>
                    </a:lnTo>
                    <a:lnTo>
                      <a:pt x="0" y="163"/>
                    </a:lnTo>
                    <a:lnTo>
                      <a:pt x="12" y="296"/>
                    </a:lnTo>
                    <a:lnTo>
                      <a:pt x="44" y="423"/>
                    </a:lnTo>
                    <a:lnTo>
                      <a:pt x="78" y="522"/>
                    </a:lnTo>
                    <a:lnTo>
                      <a:pt x="144" y="625"/>
                    </a:lnTo>
                    <a:lnTo>
                      <a:pt x="200" y="667"/>
                    </a:lnTo>
                    <a:lnTo>
                      <a:pt x="278" y="667"/>
                    </a:lnTo>
                    <a:lnTo>
                      <a:pt x="357" y="638"/>
                    </a:lnTo>
                    <a:lnTo>
                      <a:pt x="396" y="564"/>
                    </a:lnTo>
                    <a:lnTo>
                      <a:pt x="418" y="471"/>
                    </a:lnTo>
                    <a:lnTo>
                      <a:pt x="410" y="355"/>
                    </a:lnTo>
                    <a:lnTo>
                      <a:pt x="593" y="368"/>
                    </a:lnTo>
                    <a:lnTo>
                      <a:pt x="602" y="317"/>
                    </a:lnTo>
                    <a:lnTo>
                      <a:pt x="393" y="296"/>
                    </a:lnTo>
                    <a:lnTo>
                      <a:pt x="340" y="176"/>
                    </a:lnTo>
                    <a:lnTo>
                      <a:pt x="314" y="154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3264" name="Freeform 13"/>
              <p:cNvSpPr>
                <a:spLocks/>
              </p:cNvSpPr>
              <p:nvPr/>
            </p:nvSpPr>
            <p:spPr bwMode="auto">
              <a:xfrm>
                <a:off x="152" y="565"/>
                <a:ext cx="346" cy="535"/>
              </a:xfrm>
              <a:custGeom>
                <a:avLst/>
                <a:gdLst>
                  <a:gd name="T0" fmla="*/ 101 w 692"/>
                  <a:gd name="T1" fmla="*/ 7 h 1069"/>
                  <a:gd name="T2" fmla="*/ 123 w 692"/>
                  <a:gd name="T3" fmla="*/ 0 h 1069"/>
                  <a:gd name="T4" fmla="*/ 140 w 692"/>
                  <a:gd name="T5" fmla="*/ 1 h 1069"/>
                  <a:gd name="T6" fmla="*/ 154 w 692"/>
                  <a:gd name="T7" fmla="*/ 11 h 1069"/>
                  <a:gd name="T8" fmla="*/ 163 w 692"/>
                  <a:gd name="T9" fmla="*/ 26 h 1069"/>
                  <a:gd name="T10" fmla="*/ 159 w 692"/>
                  <a:gd name="T11" fmla="*/ 42 h 1069"/>
                  <a:gd name="T12" fmla="*/ 147 w 692"/>
                  <a:gd name="T13" fmla="*/ 42 h 1069"/>
                  <a:gd name="T14" fmla="*/ 150 w 692"/>
                  <a:gd name="T15" fmla="*/ 29 h 1069"/>
                  <a:gd name="T16" fmla="*/ 140 w 692"/>
                  <a:gd name="T17" fmla="*/ 17 h 1069"/>
                  <a:gd name="T18" fmla="*/ 131 w 692"/>
                  <a:gd name="T19" fmla="*/ 13 h 1069"/>
                  <a:gd name="T20" fmla="*/ 114 w 692"/>
                  <a:gd name="T21" fmla="*/ 17 h 1069"/>
                  <a:gd name="T22" fmla="*/ 121 w 692"/>
                  <a:gd name="T23" fmla="*/ 30 h 1069"/>
                  <a:gd name="T24" fmla="*/ 123 w 692"/>
                  <a:gd name="T25" fmla="*/ 42 h 1069"/>
                  <a:gd name="T26" fmla="*/ 121 w 692"/>
                  <a:gd name="T27" fmla="*/ 52 h 1069"/>
                  <a:gd name="T28" fmla="*/ 105 w 692"/>
                  <a:gd name="T29" fmla="*/ 56 h 1069"/>
                  <a:gd name="T30" fmla="*/ 87 w 692"/>
                  <a:gd name="T31" fmla="*/ 53 h 1069"/>
                  <a:gd name="T32" fmla="*/ 84 w 692"/>
                  <a:gd name="T33" fmla="*/ 45 h 1069"/>
                  <a:gd name="T34" fmla="*/ 65 w 692"/>
                  <a:gd name="T35" fmla="*/ 65 h 1069"/>
                  <a:gd name="T36" fmla="*/ 55 w 692"/>
                  <a:gd name="T37" fmla="*/ 88 h 1069"/>
                  <a:gd name="T38" fmla="*/ 39 w 692"/>
                  <a:gd name="T39" fmla="*/ 117 h 1069"/>
                  <a:gd name="T40" fmla="*/ 30 w 692"/>
                  <a:gd name="T41" fmla="*/ 142 h 1069"/>
                  <a:gd name="T42" fmla="*/ 25 w 692"/>
                  <a:gd name="T43" fmla="*/ 167 h 1069"/>
                  <a:gd name="T44" fmla="*/ 29 w 692"/>
                  <a:gd name="T45" fmla="*/ 180 h 1069"/>
                  <a:gd name="T46" fmla="*/ 46 w 692"/>
                  <a:gd name="T47" fmla="*/ 196 h 1069"/>
                  <a:gd name="T48" fmla="*/ 82 w 692"/>
                  <a:gd name="T49" fmla="*/ 210 h 1069"/>
                  <a:gd name="T50" fmla="*/ 101 w 692"/>
                  <a:gd name="T51" fmla="*/ 216 h 1069"/>
                  <a:gd name="T52" fmla="*/ 121 w 692"/>
                  <a:gd name="T53" fmla="*/ 219 h 1069"/>
                  <a:gd name="T54" fmla="*/ 150 w 692"/>
                  <a:gd name="T55" fmla="*/ 231 h 1069"/>
                  <a:gd name="T56" fmla="*/ 172 w 692"/>
                  <a:gd name="T57" fmla="*/ 239 h 1069"/>
                  <a:gd name="T58" fmla="*/ 173 w 692"/>
                  <a:gd name="T59" fmla="*/ 254 h 1069"/>
                  <a:gd name="T60" fmla="*/ 163 w 692"/>
                  <a:gd name="T61" fmla="*/ 264 h 1069"/>
                  <a:gd name="T62" fmla="*/ 149 w 692"/>
                  <a:gd name="T63" fmla="*/ 268 h 1069"/>
                  <a:gd name="T64" fmla="*/ 130 w 692"/>
                  <a:gd name="T65" fmla="*/ 258 h 1069"/>
                  <a:gd name="T66" fmla="*/ 84 w 692"/>
                  <a:gd name="T67" fmla="*/ 234 h 1069"/>
                  <a:gd name="T68" fmla="*/ 46 w 692"/>
                  <a:gd name="T69" fmla="*/ 218 h 1069"/>
                  <a:gd name="T70" fmla="*/ 20 w 692"/>
                  <a:gd name="T71" fmla="*/ 200 h 1069"/>
                  <a:gd name="T72" fmla="*/ 2 w 692"/>
                  <a:gd name="T73" fmla="*/ 184 h 1069"/>
                  <a:gd name="T74" fmla="*/ 0 w 692"/>
                  <a:gd name="T75" fmla="*/ 165 h 1069"/>
                  <a:gd name="T76" fmla="*/ 10 w 692"/>
                  <a:gd name="T77" fmla="*/ 139 h 1069"/>
                  <a:gd name="T78" fmla="*/ 30 w 692"/>
                  <a:gd name="T79" fmla="*/ 101 h 1069"/>
                  <a:gd name="T80" fmla="*/ 48 w 692"/>
                  <a:gd name="T81" fmla="*/ 69 h 1069"/>
                  <a:gd name="T82" fmla="*/ 71 w 692"/>
                  <a:gd name="T83" fmla="*/ 35 h 1069"/>
                  <a:gd name="T84" fmla="*/ 88 w 692"/>
                  <a:gd name="T85" fmla="*/ 16 h 1069"/>
                  <a:gd name="T86" fmla="*/ 110 w 692"/>
                  <a:gd name="T87" fmla="*/ 7 h 1069"/>
                  <a:gd name="T88" fmla="*/ 101 w 692"/>
                  <a:gd name="T89" fmla="*/ 7 h 106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692" h="1069">
                    <a:moveTo>
                      <a:pt x="404" y="25"/>
                    </a:moveTo>
                    <a:lnTo>
                      <a:pt x="491" y="0"/>
                    </a:lnTo>
                    <a:lnTo>
                      <a:pt x="560" y="4"/>
                    </a:lnTo>
                    <a:lnTo>
                      <a:pt x="613" y="42"/>
                    </a:lnTo>
                    <a:lnTo>
                      <a:pt x="649" y="102"/>
                    </a:lnTo>
                    <a:lnTo>
                      <a:pt x="635" y="165"/>
                    </a:lnTo>
                    <a:lnTo>
                      <a:pt x="587" y="165"/>
                    </a:lnTo>
                    <a:lnTo>
                      <a:pt x="600" y="114"/>
                    </a:lnTo>
                    <a:lnTo>
                      <a:pt x="560" y="68"/>
                    </a:lnTo>
                    <a:lnTo>
                      <a:pt x="522" y="51"/>
                    </a:lnTo>
                    <a:lnTo>
                      <a:pt x="456" y="68"/>
                    </a:lnTo>
                    <a:lnTo>
                      <a:pt x="483" y="119"/>
                    </a:lnTo>
                    <a:lnTo>
                      <a:pt x="491" y="165"/>
                    </a:lnTo>
                    <a:lnTo>
                      <a:pt x="483" y="205"/>
                    </a:lnTo>
                    <a:lnTo>
                      <a:pt x="417" y="222"/>
                    </a:lnTo>
                    <a:lnTo>
                      <a:pt x="347" y="209"/>
                    </a:lnTo>
                    <a:lnTo>
                      <a:pt x="334" y="179"/>
                    </a:lnTo>
                    <a:lnTo>
                      <a:pt x="260" y="260"/>
                    </a:lnTo>
                    <a:lnTo>
                      <a:pt x="217" y="350"/>
                    </a:lnTo>
                    <a:lnTo>
                      <a:pt x="156" y="465"/>
                    </a:lnTo>
                    <a:lnTo>
                      <a:pt x="117" y="568"/>
                    </a:lnTo>
                    <a:lnTo>
                      <a:pt x="100" y="667"/>
                    </a:lnTo>
                    <a:lnTo>
                      <a:pt x="113" y="718"/>
                    </a:lnTo>
                    <a:lnTo>
                      <a:pt x="183" y="783"/>
                    </a:lnTo>
                    <a:lnTo>
                      <a:pt x="326" y="838"/>
                    </a:lnTo>
                    <a:lnTo>
                      <a:pt x="404" y="863"/>
                    </a:lnTo>
                    <a:lnTo>
                      <a:pt x="483" y="876"/>
                    </a:lnTo>
                    <a:lnTo>
                      <a:pt x="600" y="923"/>
                    </a:lnTo>
                    <a:lnTo>
                      <a:pt x="687" y="954"/>
                    </a:lnTo>
                    <a:lnTo>
                      <a:pt x="692" y="1013"/>
                    </a:lnTo>
                    <a:lnTo>
                      <a:pt x="649" y="1056"/>
                    </a:lnTo>
                    <a:lnTo>
                      <a:pt x="596" y="1069"/>
                    </a:lnTo>
                    <a:lnTo>
                      <a:pt x="517" y="1030"/>
                    </a:lnTo>
                    <a:lnTo>
                      <a:pt x="334" y="936"/>
                    </a:lnTo>
                    <a:lnTo>
                      <a:pt x="183" y="872"/>
                    </a:lnTo>
                    <a:lnTo>
                      <a:pt x="77" y="800"/>
                    </a:lnTo>
                    <a:lnTo>
                      <a:pt x="8" y="735"/>
                    </a:lnTo>
                    <a:lnTo>
                      <a:pt x="0" y="658"/>
                    </a:lnTo>
                    <a:lnTo>
                      <a:pt x="38" y="555"/>
                    </a:lnTo>
                    <a:lnTo>
                      <a:pt x="117" y="401"/>
                    </a:lnTo>
                    <a:lnTo>
                      <a:pt x="190" y="273"/>
                    </a:lnTo>
                    <a:lnTo>
                      <a:pt x="283" y="140"/>
                    </a:lnTo>
                    <a:lnTo>
                      <a:pt x="352" y="63"/>
                    </a:lnTo>
                    <a:lnTo>
                      <a:pt x="439" y="25"/>
                    </a:lnTo>
                    <a:lnTo>
                      <a:pt x="404" y="25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3265" name="Freeform 14"/>
              <p:cNvSpPr>
                <a:spLocks/>
              </p:cNvSpPr>
              <p:nvPr/>
            </p:nvSpPr>
            <p:spPr bwMode="auto">
              <a:xfrm>
                <a:off x="479" y="1009"/>
                <a:ext cx="181" cy="502"/>
              </a:xfrm>
              <a:custGeom>
                <a:avLst/>
                <a:gdLst>
                  <a:gd name="T0" fmla="*/ 6 w 362"/>
                  <a:gd name="T1" fmla="*/ 20 h 1004"/>
                  <a:gd name="T2" fmla="*/ 9 w 362"/>
                  <a:gd name="T3" fmla="*/ 7 h 1004"/>
                  <a:gd name="T4" fmla="*/ 24 w 362"/>
                  <a:gd name="T5" fmla="*/ 0 h 1004"/>
                  <a:gd name="T6" fmla="*/ 36 w 362"/>
                  <a:gd name="T7" fmla="*/ 0 h 1004"/>
                  <a:gd name="T8" fmla="*/ 53 w 362"/>
                  <a:gd name="T9" fmla="*/ 10 h 1004"/>
                  <a:gd name="T10" fmla="*/ 68 w 362"/>
                  <a:gd name="T11" fmla="*/ 33 h 1004"/>
                  <a:gd name="T12" fmla="*/ 79 w 362"/>
                  <a:gd name="T13" fmla="*/ 56 h 1004"/>
                  <a:gd name="T14" fmla="*/ 84 w 362"/>
                  <a:gd name="T15" fmla="*/ 88 h 1004"/>
                  <a:gd name="T16" fmla="*/ 89 w 362"/>
                  <a:gd name="T17" fmla="*/ 125 h 1004"/>
                  <a:gd name="T18" fmla="*/ 91 w 362"/>
                  <a:gd name="T19" fmla="*/ 162 h 1004"/>
                  <a:gd name="T20" fmla="*/ 91 w 362"/>
                  <a:gd name="T21" fmla="*/ 209 h 1004"/>
                  <a:gd name="T22" fmla="*/ 84 w 362"/>
                  <a:gd name="T23" fmla="*/ 238 h 1004"/>
                  <a:gd name="T24" fmla="*/ 73 w 362"/>
                  <a:gd name="T25" fmla="*/ 248 h 1004"/>
                  <a:gd name="T26" fmla="*/ 52 w 362"/>
                  <a:gd name="T27" fmla="*/ 251 h 1004"/>
                  <a:gd name="T28" fmla="*/ 30 w 362"/>
                  <a:gd name="T29" fmla="*/ 251 h 1004"/>
                  <a:gd name="T30" fmla="*/ 19 w 362"/>
                  <a:gd name="T31" fmla="*/ 238 h 1004"/>
                  <a:gd name="T32" fmla="*/ 13 w 362"/>
                  <a:gd name="T33" fmla="*/ 215 h 1004"/>
                  <a:gd name="T34" fmla="*/ 7 w 362"/>
                  <a:gd name="T35" fmla="*/ 193 h 1004"/>
                  <a:gd name="T36" fmla="*/ 3 w 362"/>
                  <a:gd name="T37" fmla="*/ 152 h 1004"/>
                  <a:gd name="T38" fmla="*/ 0 w 362"/>
                  <a:gd name="T39" fmla="*/ 106 h 1004"/>
                  <a:gd name="T40" fmla="*/ 0 w 362"/>
                  <a:gd name="T41" fmla="*/ 53 h 1004"/>
                  <a:gd name="T42" fmla="*/ 6 w 362"/>
                  <a:gd name="T43" fmla="*/ 29 h 1004"/>
                  <a:gd name="T44" fmla="*/ 6 w 362"/>
                  <a:gd name="T45" fmla="*/ 20 h 100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362" h="1004">
                    <a:moveTo>
                      <a:pt x="23" y="78"/>
                    </a:moveTo>
                    <a:lnTo>
                      <a:pt x="36" y="27"/>
                    </a:lnTo>
                    <a:lnTo>
                      <a:pt x="93" y="0"/>
                    </a:lnTo>
                    <a:lnTo>
                      <a:pt x="144" y="0"/>
                    </a:lnTo>
                    <a:lnTo>
                      <a:pt x="210" y="39"/>
                    </a:lnTo>
                    <a:lnTo>
                      <a:pt x="272" y="129"/>
                    </a:lnTo>
                    <a:lnTo>
                      <a:pt x="315" y="223"/>
                    </a:lnTo>
                    <a:lnTo>
                      <a:pt x="336" y="350"/>
                    </a:lnTo>
                    <a:lnTo>
                      <a:pt x="355" y="500"/>
                    </a:lnTo>
                    <a:lnTo>
                      <a:pt x="362" y="645"/>
                    </a:lnTo>
                    <a:lnTo>
                      <a:pt x="362" y="833"/>
                    </a:lnTo>
                    <a:lnTo>
                      <a:pt x="336" y="949"/>
                    </a:lnTo>
                    <a:lnTo>
                      <a:pt x="289" y="991"/>
                    </a:lnTo>
                    <a:lnTo>
                      <a:pt x="206" y="1004"/>
                    </a:lnTo>
                    <a:lnTo>
                      <a:pt x="119" y="1001"/>
                    </a:lnTo>
                    <a:lnTo>
                      <a:pt x="74" y="949"/>
                    </a:lnTo>
                    <a:lnTo>
                      <a:pt x="49" y="860"/>
                    </a:lnTo>
                    <a:lnTo>
                      <a:pt x="27" y="770"/>
                    </a:lnTo>
                    <a:lnTo>
                      <a:pt x="10" y="607"/>
                    </a:lnTo>
                    <a:lnTo>
                      <a:pt x="0" y="424"/>
                    </a:lnTo>
                    <a:lnTo>
                      <a:pt x="0" y="210"/>
                    </a:lnTo>
                    <a:lnTo>
                      <a:pt x="23" y="116"/>
                    </a:lnTo>
                    <a:lnTo>
                      <a:pt x="23" y="78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3266" name="Freeform 15"/>
              <p:cNvSpPr>
                <a:spLocks/>
              </p:cNvSpPr>
              <p:nvPr/>
            </p:nvSpPr>
            <p:spPr bwMode="auto">
              <a:xfrm>
                <a:off x="562" y="1023"/>
                <a:ext cx="277" cy="385"/>
              </a:xfrm>
              <a:custGeom>
                <a:avLst/>
                <a:gdLst>
                  <a:gd name="T0" fmla="*/ 8 w 552"/>
                  <a:gd name="T1" fmla="*/ 0 h 771"/>
                  <a:gd name="T2" fmla="*/ 36 w 552"/>
                  <a:gd name="T3" fmla="*/ 3 h 771"/>
                  <a:gd name="T4" fmla="*/ 65 w 552"/>
                  <a:gd name="T5" fmla="*/ 8 h 771"/>
                  <a:gd name="T6" fmla="*/ 96 w 552"/>
                  <a:gd name="T7" fmla="*/ 25 h 771"/>
                  <a:gd name="T8" fmla="*/ 118 w 552"/>
                  <a:gd name="T9" fmla="*/ 38 h 771"/>
                  <a:gd name="T10" fmla="*/ 132 w 552"/>
                  <a:gd name="T11" fmla="*/ 57 h 771"/>
                  <a:gd name="T12" fmla="*/ 139 w 552"/>
                  <a:gd name="T13" fmla="*/ 67 h 771"/>
                  <a:gd name="T14" fmla="*/ 126 w 552"/>
                  <a:gd name="T15" fmla="*/ 98 h 771"/>
                  <a:gd name="T16" fmla="*/ 105 w 552"/>
                  <a:gd name="T17" fmla="*/ 117 h 771"/>
                  <a:gd name="T18" fmla="*/ 80 w 552"/>
                  <a:gd name="T19" fmla="*/ 131 h 771"/>
                  <a:gd name="T20" fmla="*/ 66 w 552"/>
                  <a:gd name="T21" fmla="*/ 140 h 771"/>
                  <a:gd name="T22" fmla="*/ 44 w 552"/>
                  <a:gd name="T23" fmla="*/ 144 h 771"/>
                  <a:gd name="T24" fmla="*/ 43 w 552"/>
                  <a:gd name="T25" fmla="*/ 153 h 771"/>
                  <a:gd name="T26" fmla="*/ 60 w 552"/>
                  <a:gd name="T27" fmla="*/ 160 h 771"/>
                  <a:gd name="T28" fmla="*/ 85 w 552"/>
                  <a:gd name="T29" fmla="*/ 167 h 771"/>
                  <a:gd name="T30" fmla="*/ 109 w 552"/>
                  <a:gd name="T31" fmla="*/ 180 h 771"/>
                  <a:gd name="T32" fmla="*/ 100 w 552"/>
                  <a:gd name="T33" fmla="*/ 189 h 771"/>
                  <a:gd name="T34" fmla="*/ 90 w 552"/>
                  <a:gd name="T35" fmla="*/ 192 h 771"/>
                  <a:gd name="T36" fmla="*/ 76 w 552"/>
                  <a:gd name="T37" fmla="*/ 178 h 771"/>
                  <a:gd name="T38" fmla="*/ 54 w 552"/>
                  <a:gd name="T39" fmla="*/ 170 h 771"/>
                  <a:gd name="T40" fmla="*/ 36 w 552"/>
                  <a:gd name="T41" fmla="*/ 163 h 771"/>
                  <a:gd name="T42" fmla="*/ 36 w 552"/>
                  <a:gd name="T43" fmla="*/ 151 h 771"/>
                  <a:gd name="T44" fmla="*/ 39 w 552"/>
                  <a:gd name="T45" fmla="*/ 137 h 771"/>
                  <a:gd name="T46" fmla="*/ 50 w 552"/>
                  <a:gd name="T47" fmla="*/ 131 h 771"/>
                  <a:gd name="T48" fmla="*/ 85 w 552"/>
                  <a:gd name="T49" fmla="*/ 117 h 771"/>
                  <a:gd name="T50" fmla="*/ 105 w 552"/>
                  <a:gd name="T51" fmla="*/ 96 h 771"/>
                  <a:gd name="T52" fmla="*/ 119 w 552"/>
                  <a:gd name="T53" fmla="*/ 74 h 771"/>
                  <a:gd name="T54" fmla="*/ 116 w 552"/>
                  <a:gd name="T55" fmla="*/ 63 h 771"/>
                  <a:gd name="T56" fmla="*/ 105 w 552"/>
                  <a:gd name="T57" fmla="*/ 50 h 771"/>
                  <a:gd name="T58" fmla="*/ 79 w 552"/>
                  <a:gd name="T59" fmla="*/ 32 h 771"/>
                  <a:gd name="T60" fmla="*/ 47 w 552"/>
                  <a:gd name="T61" fmla="*/ 25 h 771"/>
                  <a:gd name="T62" fmla="*/ 26 w 552"/>
                  <a:gd name="T63" fmla="*/ 24 h 771"/>
                  <a:gd name="T64" fmla="*/ 8 w 552"/>
                  <a:gd name="T65" fmla="*/ 24 h 771"/>
                  <a:gd name="T66" fmla="*/ 0 w 552"/>
                  <a:gd name="T67" fmla="*/ 12 h 771"/>
                  <a:gd name="T68" fmla="*/ 8 w 552"/>
                  <a:gd name="T69" fmla="*/ 0 h 771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2" h="771">
                    <a:moveTo>
                      <a:pt x="30" y="0"/>
                    </a:moveTo>
                    <a:lnTo>
                      <a:pt x="143" y="13"/>
                    </a:lnTo>
                    <a:lnTo>
                      <a:pt x="260" y="34"/>
                    </a:lnTo>
                    <a:lnTo>
                      <a:pt x="383" y="103"/>
                    </a:lnTo>
                    <a:lnTo>
                      <a:pt x="470" y="154"/>
                    </a:lnTo>
                    <a:lnTo>
                      <a:pt x="526" y="228"/>
                    </a:lnTo>
                    <a:lnTo>
                      <a:pt x="552" y="270"/>
                    </a:lnTo>
                    <a:lnTo>
                      <a:pt x="500" y="395"/>
                    </a:lnTo>
                    <a:lnTo>
                      <a:pt x="417" y="471"/>
                    </a:lnTo>
                    <a:lnTo>
                      <a:pt x="317" y="526"/>
                    </a:lnTo>
                    <a:lnTo>
                      <a:pt x="264" y="561"/>
                    </a:lnTo>
                    <a:lnTo>
                      <a:pt x="173" y="578"/>
                    </a:lnTo>
                    <a:lnTo>
                      <a:pt x="169" y="612"/>
                    </a:lnTo>
                    <a:lnTo>
                      <a:pt x="239" y="642"/>
                    </a:lnTo>
                    <a:lnTo>
                      <a:pt x="339" y="669"/>
                    </a:lnTo>
                    <a:lnTo>
                      <a:pt x="434" y="720"/>
                    </a:lnTo>
                    <a:lnTo>
                      <a:pt x="396" y="758"/>
                    </a:lnTo>
                    <a:lnTo>
                      <a:pt x="356" y="771"/>
                    </a:lnTo>
                    <a:lnTo>
                      <a:pt x="300" y="715"/>
                    </a:lnTo>
                    <a:lnTo>
                      <a:pt x="213" y="680"/>
                    </a:lnTo>
                    <a:lnTo>
                      <a:pt x="143" y="655"/>
                    </a:lnTo>
                    <a:lnTo>
                      <a:pt x="143" y="604"/>
                    </a:lnTo>
                    <a:lnTo>
                      <a:pt x="156" y="549"/>
                    </a:lnTo>
                    <a:lnTo>
                      <a:pt x="200" y="526"/>
                    </a:lnTo>
                    <a:lnTo>
                      <a:pt x="339" y="471"/>
                    </a:lnTo>
                    <a:lnTo>
                      <a:pt x="417" y="386"/>
                    </a:lnTo>
                    <a:lnTo>
                      <a:pt x="473" y="296"/>
                    </a:lnTo>
                    <a:lnTo>
                      <a:pt x="460" y="253"/>
                    </a:lnTo>
                    <a:lnTo>
                      <a:pt x="417" y="201"/>
                    </a:lnTo>
                    <a:lnTo>
                      <a:pt x="313" y="129"/>
                    </a:lnTo>
                    <a:lnTo>
                      <a:pt x="187" y="103"/>
                    </a:lnTo>
                    <a:lnTo>
                      <a:pt x="104" y="99"/>
                    </a:lnTo>
                    <a:lnTo>
                      <a:pt x="30" y="99"/>
                    </a:lnTo>
                    <a:lnTo>
                      <a:pt x="0" y="51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3267" name="Freeform 16"/>
              <p:cNvSpPr>
                <a:spLocks/>
              </p:cNvSpPr>
              <p:nvPr/>
            </p:nvSpPr>
            <p:spPr bwMode="auto">
              <a:xfrm>
                <a:off x="584" y="1459"/>
                <a:ext cx="336" cy="623"/>
              </a:xfrm>
              <a:custGeom>
                <a:avLst/>
                <a:gdLst>
                  <a:gd name="T0" fmla="*/ 19 w 673"/>
                  <a:gd name="T1" fmla="*/ 0 h 1246"/>
                  <a:gd name="T2" fmla="*/ 4 w 673"/>
                  <a:gd name="T3" fmla="*/ 0 h 1246"/>
                  <a:gd name="T4" fmla="*/ 0 w 673"/>
                  <a:gd name="T5" fmla="*/ 23 h 1246"/>
                  <a:gd name="T6" fmla="*/ 11 w 673"/>
                  <a:gd name="T7" fmla="*/ 36 h 1246"/>
                  <a:gd name="T8" fmla="*/ 45 w 673"/>
                  <a:gd name="T9" fmla="*/ 67 h 1246"/>
                  <a:gd name="T10" fmla="*/ 76 w 673"/>
                  <a:gd name="T11" fmla="*/ 106 h 1246"/>
                  <a:gd name="T12" fmla="*/ 96 w 673"/>
                  <a:gd name="T13" fmla="*/ 147 h 1246"/>
                  <a:gd name="T14" fmla="*/ 99 w 673"/>
                  <a:gd name="T15" fmla="*/ 174 h 1246"/>
                  <a:gd name="T16" fmla="*/ 98 w 673"/>
                  <a:gd name="T17" fmla="*/ 193 h 1246"/>
                  <a:gd name="T18" fmla="*/ 89 w 673"/>
                  <a:gd name="T19" fmla="*/ 237 h 1246"/>
                  <a:gd name="T20" fmla="*/ 78 w 673"/>
                  <a:gd name="T21" fmla="*/ 272 h 1246"/>
                  <a:gd name="T22" fmla="*/ 68 w 673"/>
                  <a:gd name="T23" fmla="*/ 293 h 1246"/>
                  <a:gd name="T24" fmla="*/ 66 w 673"/>
                  <a:gd name="T25" fmla="*/ 306 h 1246"/>
                  <a:gd name="T26" fmla="*/ 76 w 673"/>
                  <a:gd name="T27" fmla="*/ 306 h 1246"/>
                  <a:gd name="T28" fmla="*/ 91 w 673"/>
                  <a:gd name="T29" fmla="*/ 301 h 1246"/>
                  <a:gd name="T30" fmla="*/ 96 w 673"/>
                  <a:gd name="T31" fmla="*/ 302 h 1246"/>
                  <a:gd name="T32" fmla="*/ 127 w 673"/>
                  <a:gd name="T33" fmla="*/ 304 h 1246"/>
                  <a:gd name="T34" fmla="*/ 151 w 673"/>
                  <a:gd name="T35" fmla="*/ 312 h 1246"/>
                  <a:gd name="T36" fmla="*/ 160 w 673"/>
                  <a:gd name="T37" fmla="*/ 308 h 1246"/>
                  <a:gd name="T38" fmla="*/ 168 w 673"/>
                  <a:gd name="T39" fmla="*/ 291 h 1246"/>
                  <a:gd name="T40" fmla="*/ 160 w 673"/>
                  <a:gd name="T41" fmla="*/ 283 h 1246"/>
                  <a:gd name="T42" fmla="*/ 124 w 673"/>
                  <a:gd name="T43" fmla="*/ 282 h 1246"/>
                  <a:gd name="T44" fmla="*/ 99 w 673"/>
                  <a:gd name="T45" fmla="*/ 285 h 1246"/>
                  <a:gd name="T46" fmla="*/ 86 w 673"/>
                  <a:gd name="T47" fmla="*/ 291 h 1246"/>
                  <a:gd name="T48" fmla="*/ 88 w 673"/>
                  <a:gd name="T49" fmla="*/ 277 h 1246"/>
                  <a:gd name="T50" fmla="*/ 101 w 673"/>
                  <a:gd name="T51" fmla="*/ 254 h 1246"/>
                  <a:gd name="T52" fmla="*/ 112 w 673"/>
                  <a:gd name="T53" fmla="*/ 219 h 1246"/>
                  <a:gd name="T54" fmla="*/ 121 w 673"/>
                  <a:gd name="T55" fmla="*/ 189 h 1246"/>
                  <a:gd name="T56" fmla="*/ 114 w 673"/>
                  <a:gd name="T57" fmla="*/ 155 h 1246"/>
                  <a:gd name="T58" fmla="*/ 104 w 673"/>
                  <a:gd name="T59" fmla="*/ 118 h 1246"/>
                  <a:gd name="T60" fmla="*/ 85 w 673"/>
                  <a:gd name="T61" fmla="*/ 76 h 1246"/>
                  <a:gd name="T62" fmla="*/ 56 w 673"/>
                  <a:gd name="T63" fmla="*/ 38 h 1246"/>
                  <a:gd name="T64" fmla="*/ 32 w 673"/>
                  <a:gd name="T65" fmla="*/ 10 h 1246"/>
                  <a:gd name="T66" fmla="*/ 19 w 673"/>
                  <a:gd name="T67" fmla="*/ 0 h 124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673" h="1246">
                    <a:moveTo>
                      <a:pt x="78" y="0"/>
                    </a:moveTo>
                    <a:lnTo>
                      <a:pt x="17" y="0"/>
                    </a:lnTo>
                    <a:lnTo>
                      <a:pt x="0" y="89"/>
                    </a:lnTo>
                    <a:lnTo>
                      <a:pt x="44" y="142"/>
                    </a:lnTo>
                    <a:lnTo>
                      <a:pt x="183" y="266"/>
                    </a:lnTo>
                    <a:lnTo>
                      <a:pt x="305" y="424"/>
                    </a:lnTo>
                    <a:lnTo>
                      <a:pt x="384" y="587"/>
                    </a:lnTo>
                    <a:lnTo>
                      <a:pt x="396" y="693"/>
                    </a:lnTo>
                    <a:lnTo>
                      <a:pt x="392" y="771"/>
                    </a:lnTo>
                    <a:lnTo>
                      <a:pt x="358" y="946"/>
                    </a:lnTo>
                    <a:lnTo>
                      <a:pt x="313" y="1088"/>
                    </a:lnTo>
                    <a:lnTo>
                      <a:pt x="275" y="1170"/>
                    </a:lnTo>
                    <a:lnTo>
                      <a:pt x="266" y="1221"/>
                    </a:lnTo>
                    <a:lnTo>
                      <a:pt x="305" y="1221"/>
                    </a:lnTo>
                    <a:lnTo>
                      <a:pt x="366" y="1204"/>
                    </a:lnTo>
                    <a:lnTo>
                      <a:pt x="384" y="1208"/>
                    </a:lnTo>
                    <a:lnTo>
                      <a:pt x="511" y="1216"/>
                    </a:lnTo>
                    <a:lnTo>
                      <a:pt x="607" y="1246"/>
                    </a:lnTo>
                    <a:lnTo>
                      <a:pt x="641" y="1229"/>
                    </a:lnTo>
                    <a:lnTo>
                      <a:pt x="673" y="1164"/>
                    </a:lnTo>
                    <a:lnTo>
                      <a:pt x="641" y="1130"/>
                    </a:lnTo>
                    <a:lnTo>
                      <a:pt x="498" y="1126"/>
                    </a:lnTo>
                    <a:lnTo>
                      <a:pt x="396" y="1139"/>
                    </a:lnTo>
                    <a:lnTo>
                      <a:pt x="345" y="1164"/>
                    </a:lnTo>
                    <a:lnTo>
                      <a:pt x="353" y="1105"/>
                    </a:lnTo>
                    <a:lnTo>
                      <a:pt x="405" y="1014"/>
                    </a:lnTo>
                    <a:lnTo>
                      <a:pt x="449" y="874"/>
                    </a:lnTo>
                    <a:lnTo>
                      <a:pt x="484" y="754"/>
                    </a:lnTo>
                    <a:lnTo>
                      <a:pt x="458" y="617"/>
                    </a:lnTo>
                    <a:lnTo>
                      <a:pt x="419" y="471"/>
                    </a:lnTo>
                    <a:lnTo>
                      <a:pt x="340" y="304"/>
                    </a:lnTo>
                    <a:lnTo>
                      <a:pt x="226" y="150"/>
                    </a:lnTo>
                    <a:lnTo>
                      <a:pt x="130" y="38"/>
                    </a:lnTo>
                    <a:lnTo>
                      <a:pt x="78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3268" name="Freeform 17"/>
              <p:cNvSpPr>
                <a:spLocks/>
              </p:cNvSpPr>
              <p:nvPr/>
            </p:nvSpPr>
            <p:spPr bwMode="auto">
              <a:xfrm>
                <a:off x="373" y="1458"/>
                <a:ext cx="226" cy="635"/>
              </a:xfrm>
              <a:custGeom>
                <a:avLst/>
                <a:gdLst>
                  <a:gd name="T0" fmla="*/ 79 w 452"/>
                  <a:gd name="T1" fmla="*/ 0 h 1270"/>
                  <a:gd name="T2" fmla="*/ 64 w 452"/>
                  <a:gd name="T3" fmla="*/ 30 h 1270"/>
                  <a:gd name="T4" fmla="*/ 55 w 452"/>
                  <a:gd name="T5" fmla="*/ 74 h 1270"/>
                  <a:gd name="T6" fmla="*/ 43 w 452"/>
                  <a:gd name="T7" fmla="*/ 122 h 1270"/>
                  <a:gd name="T8" fmla="*/ 32 w 452"/>
                  <a:gd name="T9" fmla="*/ 171 h 1270"/>
                  <a:gd name="T10" fmla="*/ 32 w 452"/>
                  <a:gd name="T11" fmla="*/ 190 h 1270"/>
                  <a:gd name="T12" fmla="*/ 43 w 452"/>
                  <a:gd name="T13" fmla="*/ 222 h 1270"/>
                  <a:gd name="T14" fmla="*/ 58 w 452"/>
                  <a:gd name="T15" fmla="*/ 239 h 1270"/>
                  <a:gd name="T16" fmla="*/ 72 w 452"/>
                  <a:gd name="T17" fmla="*/ 260 h 1270"/>
                  <a:gd name="T18" fmla="*/ 82 w 452"/>
                  <a:gd name="T19" fmla="*/ 276 h 1270"/>
                  <a:gd name="T20" fmla="*/ 78 w 452"/>
                  <a:gd name="T21" fmla="*/ 284 h 1270"/>
                  <a:gd name="T22" fmla="*/ 53 w 452"/>
                  <a:gd name="T23" fmla="*/ 287 h 1270"/>
                  <a:gd name="T24" fmla="*/ 12 w 452"/>
                  <a:gd name="T25" fmla="*/ 293 h 1270"/>
                  <a:gd name="T26" fmla="*/ 0 w 452"/>
                  <a:gd name="T27" fmla="*/ 303 h 1270"/>
                  <a:gd name="T28" fmla="*/ 10 w 452"/>
                  <a:gd name="T29" fmla="*/ 312 h 1270"/>
                  <a:gd name="T30" fmla="*/ 33 w 452"/>
                  <a:gd name="T31" fmla="*/ 318 h 1270"/>
                  <a:gd name="T32" fmla="*/ 59 w 452"/>
                  <a:gd name="T33" fmla="*/ 305 h 1270"/>
                  <a:gd name="T34" fmla="*/ 79 w 452"/>
                  <a:gd name="T35" fmla="*/ 296 h 1270"/>
                  <a:gd name="T36" fmla="*/ 104 w 452"/>
                  <a:gd name="T37" fmla="*/ 293 h 1270"/>
                  <a:gd name="T38" fmla="*/ 113 w 452"/>
                  <a:gd name="T39" fmla="*/ 290 h 1270"/>
                  <a:gd name="T40" fmla="*/ 110 w 452"/>
                  <a:gd name="T41" fmla="*/ 279 h 1270"/>
                  <a:gd name="T42" fmla="*/ 82 w 452"/>
                  <a:gd name="T43" fmla="*/ 252 h 1270"/>
                  <a:gd name="T44" fmla="*/ 65 w 452"/>
                  <a:gd name="T45" fmla="*/ 223 h 1270"/>
                  <a:gd name="T46" fmla="*/ 51 w 452"/>
                  <a:gd name="T47" fmla="*/ 203 h 1270"/>
                  <a:gd name="T48" fmla="*/ 49 w 452"/>
                  <a:gd name="T49" fmla="*/ 184 h 1270"/>
                  <a:gd name="T50" fmla="*/ 56 w 452"/>
                  <a:gd name="T51" fmla="*/ 152 h 1270"/>
                  <a:gd name="T52" fmla="*/ 71 w 452"/>
                  <a:gd name="T53" fmla="*/ 119 h 1270"/>
                  <a:gd name="T54" fmla="*/ 87 w 452"/>
                  <a:gd name="T55" fmla="*/ 63 h 1270"/>
                  <a:gd name="T56" fmla="*/ 102 w 452"/>
                  <a:gd name="T57" fmla="*/ 29 h 1270"/>
                  <a:gd name="T58" fmla="*/ 100 w 452"/>
                  <a:gd name="T59" fmla="*/ 10 h 1270"/>
                  <a:gd name="T60" fmla="*/ 87 w 452"/>
                  <a:gd name="T61" fmla="*/ 0 h 1270"/>
                  <a:gd name="T62" fmla="*/ 79 w 452"/>
                  <a:gd name="T63" fmla="*/ 0 h 127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452" h="1270">
                    <a:moveTo>
                      <a:pt x="313" y="0"/>
                    </a:moveTo>
                    <a:lnTo>
                      <a:pt x="256" y="120"/>
                    </a:lnTo>
                    <a:lnTo>
                      <a:pt x="217" y="295"/>
                    </a:lnTo>
                    <a:lnTo>
                      <a:pt x="169" y="488"/>
                    </a:lnTo>
                    <a:lnTo>
                      <a:pt x="126" y="684"/>
                    </a:lnTo>
                    <a:lnTo>
                      <a:pt x="126" y="757"/>
                    </a:lnTo>
                    <a:lnTo>
                      <a:pt x="169" y="886"/>
                    </a:lnTo>
                    <a:lnTo>
                      <a:pt x="230" y="954"/>
                    </a:lnTo>
                    <a:lnTo>
                      <a:pt x="287" y="1040"/>
                    </a:lnTo>
                    <a:lnTo>
                      <a:pt x="326" y="1103"/>
                    </a:lnTo>
                    <a:lnTo>
                      <a:pt x="309" y="1133"/>
                    </a:lnTo>
                    <a:lnTo>
                      <a:pt x="209" y="1146"/>
                    </a:lnTo>
                    <a:lnTo>
                      <a:pt x="47" y="1171"/>
                    </a:lnTo>
                    <a:lnTo>
                      <a:pt x="0" y="1211"/>
                    </a:lnTo>
                    <a:lnTo>
                      <a:pt x="39" y="1245"/>
                    </a:lnTo>
                    <a:lnTo>
                      <a:pt x="130" y="1270"/>
                    </a:lnTo>
                    <a:lnTo>
                      <a:pt x="235" y="1219"/>
                    </a:lnTo>
                    <a:lnTo>
                      <a:pt x="313" y="1184"/>
                    </a:lnTo>
                    <a:lnTo>
                      <a:pt x="413" y="1171"/>
                    </a:lnTo>
                    <a:lnTo>
                      <a:pt x="452" y="1159"/>
                    </a:lnTo>
                    <a:lnTo>
                      <a:pt x="439" y="1116"/>
                    </a:lnTo>
                    <a:lnTo>
                      <a:pt x="326" y="1006"/>
                    </a:lnTo>
                    <a:lnTo>
                      <a:pt x="260" y="890"/>
                    </a:lnTo>
                    <a:lnTo>
                      <a:pt x="204" y="812"/>
                    </a:lnTo>
                    <a:lnTo>
                      <a:pt x="196" y="736"/>
                    </a:lnTo>
                    <a:lnTo>
                      <a:pt x="222" y="608"/>
                    </a:lnTo>
                    <a:lnTo>
                      <a:pt x="283" y="475"/>
                    </a:lnTo>
                    <a:lnTo>
                      <a:pt x="348" y="249"/>
                    </a:lnTo>
                    <a:lnTo>
                      <a:pt x="405" y="116"/>
                    </a:lnTo>
                    <a:lnTo>
                      <a:pt x="400" y="38"/>
                    </a:lnTo>
                    <a:lnTo>
                      <a:pt x="348" y="0"/>
                    </a:lnTo>
                    <a:lnTo>
                      <a:pt x="313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</p:grpSp>
        <p:grpSp>
          <p:nvGrpSpPr>
            <p:cNvPr id="53260" name="Group 18"/>
            <p:cNvGrpSpPr>
              <a:grpSpLocks/>
            </p:cNvGrpSpPr>
            <p:nvPr/>
          </p:nvGrpSpPr>
          <p:grpSpPr bwMode="auto">
            <a:xfrm>
              <a:off x="615" y="438"/>
              <a:ext cx="139" cy="188"/>
              <a:chOff x="615" y="438"/>
              <a:chExt cx="139" cy="188"/>
            </a:xfrm>
          </p:grpSpPr>
          <p:sp>
            <p:nvSpPr>
              <p:cNvPr id="53261" name="Freeform 19"/>
              <p:cNvSpPr>
                <a:spLocks/>
              </p:cNvSpPr>
              <p:nvPr/>
            </p:nvSpPr>
            <p:spPr bwMode="auto">
              <a:xfrm>
                <a:off x="642" y="438"/>
                <a:ext cx="112" cy="131"/>
              </a:xfrm>
              <a:custGeom>
                <a:avLst/>
                <a:gdLst>
                  <a:gd name="T0" fmla="*/ 7 w 224"/>
                  <a:gd name="T1" fmla="*/ 3 h 260"/>
                  <a:gd name="T2" fmla="*/ 22 w 224"/>
                  <a:gd name="T3" fmla="*/ 0 h 260"/>
                  <a:gd name="T4" fmla="*/ 37 w 224"/>
                  <a:gd name="T5" fmla="*/ 1 h 260"/>
                  <a:gd name="T6" fmla="*/ 50 w 224"/>
                  <a:gd name="T7" fmla="*/ 8 h 260"/>
                  <a:gd name="T8" fmla="*/ 56 w 224"/>
                  <a:gd name="T9" fmla="*/ 19 h 260"/>
                  <a:gd name="T10" fmla="*/ 56 w 224"/>
                  <a:gd name="T11" fmla="*/ 29 h 260"/>
                  <a:gd name="T12" fmla="*/ 50 w 224"/>
                  <a:gd name="T13" fmla="*/ 42 h 260"/>
                  <a:gd name="T14" fmla="*/ 39 w 224"/>
                  <a:gd name="T15" fmla="*/ 50 h 260"/>
                  <a:gd name="T16" fmla="*/ 22 w 224"/>
                  <a:gd name="T17" fmla="*/ 50 h 260"/>
                  <a:gd name="T18" fmla="*/ 12 w 224"/>
                  <a:gd name="T19" fmla="*/ 56 h 260"/>
                  <a:gd name="T20" fmla="*/ 9 w 224"/>
                  <a:gd name="T21" fmla="*/ 66 h 260"/>
                  <a:gd name="T22" fmla="*/ 0 w 224"/>
                  <a:gd name="T23" fmla="*/ 62 h 260"/>
                  <a:gd name="T24" fmla="*/ 4 w 224"/>
                  <a:gd name="T25" fmla="*/ 50 h 260"/>
                  <a:gd name="T26" fmla="*/ 15 w 224"/>
                  <a:gd name="T27" fmla="*/ 42 h 260"/>
                  <a:gd name="T28" fmla="*/ 35 w 224"/>
                  <a:gd name="T29" fmla="*/ 40 h 260"/>
                  <a:gd name="T30" fmla="*/ 43 w 224"/>
                  <a:gd name="T31" fmla="*/ 32 h 260"/>
                  <a:gd name="T32" fmla="*/ 45 w 224"/>
                  <a:gd name="T33" fmla="*/ 20 h 260"/>
                  <a:gd name="T34" fmla="*/ 37 w 224"/>
                  <a:gd name="T35" fmla="*/ 10 h 260"/>
                  <a:gd name="T36" fmla="*/ 23 w 224"/>
                  <a:gd name="T37" fmla="*/ 10 h 260"/>
                  <a:gd name="T38" fmla="*/ 9 w 224"/>
                  <a:gd name="T39" fmla="*/ 13 h 260"/>
                  <a:gd name="T40" fmla="*/ 4 w 224"/>
                  <a:gd name="T41" fmla="*/ 10 h 260"/>
                  <a:gd name="T42" fmla="*/ 7 w 224"/>
                  <a:gd name="T43" fmla="*/ 3 h 26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24" h="260">
                    <a:moveTo>
                      <a:pt x="26" y="11"/>
                    </a:moveTo>
                    <a:lnTo>
                      <a:pt x="87" y="0"/>
                    </a:lnTo>
                    <a:lnTo>
                      <a:pt x="145" y="4"/>
                    </a:lnTo>
                    <a:lnTo>
                      <a:pt x="197" y="29"/>
                    </a:lnTo>
                    <a:lnTo>
                      <a:pt x="224" y="76"/>
                    </a:lnTo>
                    <a:lnTo>
                      <a:pt x="224" y="114"/>
                    </a:lnTo>
                    <a:lnTo>
                      <a:pt x="197" y="165"/>
                    </a:lnTo>
                    <a:lnTo>
                      <a:pt x="153" y="196"/>
                    </a:lnTo>
                    <a:lnTo>
                      <a:pt x="87" y="196"/>
                    </a:lnTo>
                    <a:lnTo>
                      <a:pt x="47" y="221"/>
                    </a:lnTo>
                    <a:lnTo>
                      <a:pt x="34" y="260"/>
                    </a:lnTo>
                    <a:lnTo>
                      <a:pt x="0" y="247"/>
                    </a:lnTo>
                    <a:lnTo>
                      <a:pt x="13" y="196"/>
                    </a:lnTo>
                    <a:lnTo>
                      <a:pt x="60" y="165"/>
                    </a:lnTo>
                    <a:lnTo>
                      <a:pt x="139" y="158"/>
                    </a:lnTo>
                    <a:lnTo>
                      <a:pt x="171" y="127"/>
                    </a:lnTo>
                    <a:lnTo>
                      <a:pt x="179" y="80"/>
                    </a:lnTo>
                    <a:lnTo>
                      <a:pt x="145" y="38"/>
                    </a:lnTo>
                    <a:lnTo>
                      <a:pt x="92" y="38"/>
                    </a:lnTo>
                    <a:lnTo>
                      <a:pt x="34" y="51"/>
                    </a:lnTo>
                    <a:lnTo>
                      <a:pt x="13" y="38"/>
                    </a:lnTo>
                    <a:lnTo>
                      <a:pt x="26" y="11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53262" name="Freeform 20"/>
              <p:cNvSpPr>
                <a:spLocks/>
              </p:cNvSpPr>
              <p:nvPr/>
            </p:nvSpPr>
            <p:spPr bwMode="auto">
              <a:xfrm>
                <a:off x="615" y="590"/>
                <a:ext cx="35" cy="36"/>
              </a:xfrm>
              <a:custGeom>
                <a:avLst/>
                <a:gdLst>
                  <a:gd name="T0" fmla="*/ 18 w 70"/>
                  <a:gd name="T1" fmla="*/ 1 h 71"/>
                  <a:gd name="T2" fmla="*/ 9 w 70"/>
                  <a:gd name="T3" fmla="*/ 0 h 71"/>
                  <a:gd name="T4" fmla="*/ 3 w 70"/>
                  <a:gd name="T5" fmla="*/ 7 h 71"/>
                  <a:gd name="T6" fmla="*/ 0 w 70"/>
                  <a:gd name="T7" fmla="*/ 17 h 71"/>
                  <a:gd name="T8" fmla="*/ 9 w 70"/>
                  <a:gd name="T9" fmla="*/ 18 h 71"/>
                  <a:gd name="T10" fmla="*/ 16 w 70"/>
                  <a:gd name="T11" fmla="*/ 13 h 71"/>
                  <a:gd name="T12" fmla="*/ 18 w 70"/>
                  <a:gd name="T13" fmla="*/ 1 h 7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0" h="71">
                    <a:moveTo>
                      <a:pt x="70" y="4"/>
                    </a:moveTo>
                    <a:lnTo>
                      <a:pt x="34" y="0"/>
                    </a:lnTo>
                    <a:lnTo>
                      <a:pt x="10" y="26"/>
                    </a:lnTo>
                    <a:lnTo>
                      <a:pt x="0" y="67"/>
                    </a:lnTo>
                    <a:lnTo>
                      <a:pt x="34" y="71"/>
                    </a:lnTo>
                    <a:lnTo>
                      <a:pt x="63" y="52"/>
                    </a:lnTo>
                    <a:lnTo>
                      <a:pt x="70" y="4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k-SK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Bodový odhad </a:t>
            </a:r>
            <a:r>
              <a:rPr lang="sk-SK" dirty="0" smtClean="0"/>
              <a:t>podielu </a:t>
            </a:r>
            <a:r>
              <a:rPr lang="sk-SK" dirty="0" smtClean="0">
                <a:sym typeface="Symbol"/>
              </a:rPr>
              <a:t></a:t>
            </a:r>
            <a:endParaRPr lang="sk-SK" dirty="0"/>
          </a:p>
        </p:txBody>
      </p:sp>
      <p:sp>
        <p:nvSpPr>
          <p:cNvPr id="542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A8BB2400-4C97-4176-90A6-D6EB26294BD1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rtlCol="0">
            <a:no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3200" dirty="0"/>
              <a:t>Podiel </a:t>
            </a:r>
            <a:r>
              <a:rPr lang="el-GR" sz="3200" dirty="0">
                <a:cs typeface="Times New Roman" pitchFamily="18" charset="0"/>
              </a:rPr>
              <a:t>π</a:t>
            </a:r>
            <a:r>
              <a:rPr lang="sk-SK" sz="3200" dirty="0">
                <a:cs typeface="Times New Roman" pitchFamily="18" charset="0"/>
              </a:rPr>
              <a:t> – relatívna početnosť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3200" dirty="0">
                <a:cs typeface="Times New Roman" pitchFamily="18" charset="0"/>
              </a:rPr>
              <a:t>Vychádzame z B</a:t>
            </a:r>
            <a:r>
              <a:rPr lang="sk-SK" sz="3200" dirty="0" smtClean="0">
                <a:cs typeface="Times New Roman" pitchFamily="18" charset="0"/>
              </a:rPr>
              <a:t>inomického </a:t>
            </a:r>
            <a:r>
              <a:rPr lang="sk-SK" sz="3200" dirty="0">
                <a:cs typeface="Times New Roman" pitchFamily="18" charset="0"/>
              </a:rPr>
              <a:t>rozdelenia, ktoré je možné po splnení podmienok </a:t>
            </a:r>
            <a:r>
              <a:rPr lang="sk-SK" sz="3200" dirty="0" err="1">
                <a:cs typeface="Times New Roman" pitchFamily="18" charset="0"/>
              </a:rPr>
              <a:t>aproximovať</a:t>
            </a:r>
            <a:r>
              <a:rPr lang="sk-SK" sz="3200" dirty="0">
                <a:cs typeface="Times New Roman" pitchFamily="18" charset="0"/>
              </a:rPr>
              <a:t> </a:t>
            </a:r>
            <a:r>
              <a:rPr lang="sk-SK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Normálnym </a:t>
            </a:r>
            <a:r>
              <a:rPr lang="sk-SK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rozdelením</a:t>
            </a:r>
            <a:r>
              <a:rPr lang="sk-SK" sz="3200" b="1" dirty="0" smtClean="0">
                <a:cs typeface="Times New Roman" pitchFamily="18" charset="0"/>
              </a:rPr>
              <a:t>.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sz="3000" dirty="0" smtClean="0">
                <a:cs typeface="Times New Roman" pitchFamily="18" charset="0"/>
              </a:rPr>
              <a:t>Podmienky </a:t>
            </a:r>
            <a:r>
              <a:rPr lang="sk-SK" sz="3000" dirty="0">
                <a:cs typeface="Times New Roman" pitchFamily="18" charset="0"/>
              </a:rPr>
              <a:t>aproximácie:</a:t>
            </a:r>
          </a:p>
          <a:p>
            <a:pPr lvl="2" indent="-274320" eaLnBrk="1" fontAlgn="auto" hangingPunct="1">
              <a:spcAft>
                <a:spcPts val="0"/>
              </a:spcAft>
              <a:defRPr/>
            </a:pPr>
            <a:r>
              <a:rPr lang="sk-SK" sz="3200" dirty="0">
                <a:cs typeface="Times New Roman" pitchFamily="18" charset="0"/>
              </a:rPr>
              <a:t>n→</a:t>
            </a:r>
            <a:r>
              <a:rPr lang="sk-SK" sz="3200" dirty="0">
                <a:cs typeface="Times New Roman" pitchFamily="18" charset="0"/>
                <a:sym typeface="Symbol" pitchFamily="18" charset="2"/>
              </a:rPr>
              <a:t> a p→0,5</a:t>
            </a:r>
          </a:p>
          <a:p>
            <a:pPr lvl="2" indent="-274320" eaLnBrk="1" fontAlgn="auto" hangingPunct="1">
              <a:spcAft>
                <a:spcPts val="0"/>
              </a:spcAft>
              <a:defRPr/>
            </a:pPr>
            <a:r>
              <a:rPr lang="sk-SK" sz="3200" dirty="0">
                <a:cs typeface="Times New Roman" pitchFamily="18" charset="0"/>
                <a:sym typeface="Symbol" pitchFamily="18" charset="2"/>
              </a:rPr>
              <a:t>Prakticky: 	n.p5</a:t>
            </a:r>
          </a:p>
          <a:p>
            <a:pPr lvl="4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k-SK" sz="3200" dirty="0">
                <a:cs typeface="Times New Roman" pitchFamily="18" charset="0"/>
                <a:sym typeface="Symbol" pitchFamily="18" charset="2"/>
              </a:rPr>
              <a:t>		</a:t>
            </a:r>
            <a:r>
              <a:rPr lang="sk-SK" sz="3200" dirty="0" smtClean="0">
                <a:cs typeface="Times New Roman" pitchFamily="18" charset="0"/>
                <a:sym typeface="Symbol" pitchFamily="18" charset="2"/>
              </a:rPr>
              <a:t>	n</a:t>
            </a:r>
            <a:r>
              <a:rPr lang="sk-SK" sz="3200" dirty="0">
                <a:cs typeface="Times New Roman" pitchFamily="18" charset="0"/>
                <a:sym typeface="Symbol" pitchFamily="18" charset="2"/>
              </a:rPr>
              <a:t>.(1-p)5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Bodový odhad podielu </a:t>
            </a:r>
            <a:r>
              <a:rPr lang="sk-SK" dirty="0">
                <a:sym typeface="Symbol"/>
              </a:rPr>
              <a:t></a:t>
            </a:r>
            <a:endParaRPr lang="sk-SK" dirty="0"/>
          </a:p>
        </p:txBody>
      </p:sp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48D5C9AD-65D5-43A2-8D66-FF2A12D880EE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5530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8650" y="1695450"/>
            <a:ext cx="77724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sk-SK" sz="3600" smtClean="0">
                <a:cs typeface="Times New Roman" pitchFamily="18" charset="0"/>
                <a:sym typeface="Symbol" pitchFamily="18" charset="2"/>
              </a:rPr>
              <a:t>est </a:t>
            </a:r>
            <a:r>
              <a:rPr lang="el-GR" sz="3600" smtClean="0">
                <a:cs typeface="Times New Roman" pitchFamily="18" charset="0"/>
                <a:sym typeface="Symbol" pitchFamily="18" charset="2"/>
              </a:rPr>
              <a:t>π</a:t>
            </a:r>
            <a:r>
              <a:rPr lang="sk-SK" sz="3600" smtClean="0">
                <a:cs typeface="Times New Roman" pitchFamily="18" charset="0"/>
                <a:sym typeface="Symbol" pitchFamily="18" charset="2"/>
              </a:rPr>
              <a:t> = p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endParaRPr lang="sk-SK" sz="3600" smtClean="0">
              <a:cs typeface="Times New Roman" pitchFamily="18" charset="0"/>
              <a:sym typeface="Symbol" pitchFamily="18" charset="2"/>
            </a:endParaRP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endParaRPr lang="sk-SK" sz="3600" smtClean="0">
              <a:cs typeface="Times New Roman" pitchFamily="18" charset="0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sk-SK" sz="3600" smtClean="0">
                <a:cs typeface="Times New Roman" pitchFamily="18" charset="0"/>
                <a:sym typeface="Symbol" pitchFamily="18" charset="2"/>
              </a:rPr>
              <a:t>	</a:t>
            </a: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sk-SK" sz="3600" b="1" smtClean="0">
                <a:cs typeface="Times New Roman" pitchFamily="18" charset="0"/>
                <a:sym typeface="Symbol" pitchFamily="18" charset="2"/>
              </a:rPr>
              <a:t>  </a:t>
            </a:r>
            <a:r>
              <a:rPr lang="sk-SK" sz="2800" b="1" smtClean="0">
                <a:cs typeface="Times New Roman" pitchFamily="18" charset="0"/>
                <a:sym typeface="Symbol" pitchFamily="18" charset="2"/>
              </a:rPr>
              <a:t>x</a:t>
            </a:r>
            <a:r>
              <a:rPr lang="sk-SK" sz="2800" smtClean="0">
                <a:cs typeface="Times New Roman" pitchFamily="18" charset="0"/>
                <a:sym typeface="Symbol" pitchFamily="18" charset="2"/>
              </a:rPr>
              <a:t> – počet prípadov spĺňajúcich určitú vlastnosť (počet zákazníkov, ktorí majú záujem o určitú službu)</a:t>
            </a: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sk-SK" sz="2800" smtClean="0">
                <a:cs typeface="Times New Roman" pitchFamily="18" charset="0"/>
                <a:sym typeface="Symbol" pitchFamily="18" charset="2"/>
              </a:rPr>
              <a:t>	</a:t>
            </a:r>
            <a:r>
              <a:rPr lang="sk-SK" sz="2800" b="1" smtClean="0">
                <a:cs typeface="Times New Roman" pitchFamily="18" charset="0"/>
                <a:sym typeface="Symbol" pitchFamily="18" charset="2"/>
              </a:rPr>
              <a:t>n</a:t>
            </a:r>
            <a:r>
              <a:rPr lang="sk-SK" sz="2800" smtClean="0">
                <a:cs typeface="Times New Roman" pitchFamily="18" charset="0"/>
                <a:sym typeface="Symbol" pitchFamily="18" charset="2"/>
              </a:rPr>
              <a:t> – rozsah výberového súboru (celkový počet zákazníkov)</a:t>
            </a:r>
          </a:p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endParaRPr lang="el-GR" sz="3600" smtClean="0"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55301" name="Object 4"/>
          <p:cNvGraphicFramePr>
            <a:graphicFrameLocks noChangeAspect="1"/>
          </p:cNvGraphicFramePr>
          <p:nvPr/>
        </p:nvGraphicFramePr>
        <p:xfrm>
          <a:off x="2876550" y="2060575"/>
          <a:ext cx="1368425" cy="1325563"/>
        </p:xfrm>
        <a:graphic>
          <a:graphicData uri="http://schemas.openxmlformats.org/presentationml/2006/ole">
            <p:oleObj spid="_x0000_s55301" name="Equation" r:id="rId3" imgW="406048" imgH="39335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05FB0010-2889-422B-AE3A-4069709F9699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304800" y="1665288"/>
            <a:ext cx="76200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k-SK" b="1">
                <a:solidFill>
                  <a:srgbClr val="FF0000"/>
                </a:solidFill>
              </a:rPr>
              <a:t>Príklad: </a:t>
            </a:r>
            <a:r>
              <a:rPr lang="sk-SK" b="1"/>
              <a:t>U 400 náhodne vybraných domácností v určitom regióne SR boli zisťované výdavky na alkoholické nápoje  a cigarety. Z týchto údajov bol zistený výberový priemer = 973 Sk a výberová smerodajná odchýlka s</a:t>
            </a:r>
            <a:r>
              <a:rPr lang="sk-SK" b="1" baseline="-25000"/>
              <a:t>1</a:t>
            </a:r>
            <a:r>
              <a:rPr lang="sk-SK" b="1"/>
              <a:t>= 286 Sk.</a:t>
            </a:r>
          </a:p>
          <a:p>
            <a:endParaRPr lang="sk-SK" b="1"/>
          </a:p>
          <a:p>
            <a:r>
              <a:rPr lang="sk-SK" b="1"/>
              <a:t>Uskutočníme bodový odhad strednej hodnoty, smerodajnej odchýlky a podielu výdavkov.</a:t>
            </a:r>
          </a:p>
          <a:p>
            <a:endParaRPr lang="sk-SK" b="1"/>
          </a:p>
        </p:txBody>
      </p:sp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304800" y="4913313"/>
          <a:ext cx="3470275" cy="627062"/>
        </p:xfrm>
        <a:graphic>
          <a:graphicData uri="http://schemas.openxmlformats.org/presentationml/2006/ole">
            <p:oleObj spid="_x0000_s56324" name="Equation" r:id="rId3" imgW="1117115" imgH="203112" progId="Equation.3">
              <p:embed/>
            </p:oleObj>
          </a:graphicData>
        </a:graphic>
      </p:graphicFrame>
      <p:graphicFrame>
        <p:nvGraphicFramePr>
          <p:cNvPr id="56325" name="Object 5"/>
          <p:cNvGraphicFramePr>
            <a:graphicFrameLocks noChangeAspect="1"/>
          </p:cNvGraphicFramePr>
          <p:nvPr/>
        </p:nvGraphicFramePr>
        <p:xfrm>
          <a:off x="3919538" y="4911725"/>
          <a:ext cx="3733800" cy="701675"/>
        </p:xfrm>
        <a:graphic>
          <a:graphicData uri="http://schemas.openxmlformats.org/presentationml/2006/ole">
            <p:oleObj spid="_x0000_s56325" name="Equation" r:id="rId4" imgW="1219200" imgH="228600" progId="Equation.3">
              <p:embed/>
            </p:oleObj>
          </a:graphicData>
        </a:graphic>
      </p:graphicFrame>
      <p:graphicFrame>
        <p:nvGraphicFramePr>
          <p:cNvPr id="56326" name="Object 8"/>
          <p:cNvGraphicFramePr>
            <a:graphicFrameLocks noChangeAspect="1"/>
          </p:cNvGraphicFramePr>
          <p:nvPr/>
        </p:nvGraphicFramePr>
        <p:xfrm>
          <a:off x="8101013" y="836613"/>
          <a:ext cx="777875" cy="2362200"/>
        </p:xfrm>
        <a:graphic>
          <a:graphicData uri="http://schemas.openxmlformats.org/presentationml/2006/ole">
            <p:oleObj spid="_x0000_s56326" name="Clip" r:id="rId5" imgW="1296063" imgH="3934305" progId="">
              <p:embed/>
            </p:oleObj>
          </a:graphicData>
        </a:graphic>
      </p:graphicFrame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sk-SK" dirty="0" smtClean="0"/>
              <a:t>Bodový odhad - príklad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39607BB8-86FA-4105-AE7B-1141A0956AB7}" type="slidenum">
              <a:rPr lang="en-US" smtClean="0"/>
              <a:pPr/>
              <a:t>37</a:t>
            </a:fld>
            <a:endParaRPr lang="en-US" smtClean="0"/>
          </a:p>
        </p:txBody>
      </p:sp>
      <p:graphicFrame>
        <p:nvGraphicFramePr>
          <p:cNvPr id="57347" name="Object 4"/>
          <p:cNvGraphicFramePr>
            <a:graphicFrameLocks noChangeAspect="1"/>
          </p:cNvGraphicFramePr>
          <p:nvPr/>
        </p:nvGraphicFramePr>
        <p:xfrm>
          <a:off x="263525" y="1354138"/>
          <a:ext cx="3470275" cy="627062"/>
        </p:xfrm>
        <a:graphic>
          <a:graphicData uri="http://schemas.openxmlformats.org/presentationml/2006/ole">
            <p:oleObj spid="_x0000_s57347" name="Equation" r:id="rId3" imgW="1117115" imgH="203112" progId="Equation.3">
              <p:embed/>
            </p:oleObj>
          </a:graphicData>
        </a:graphic>
      </p:graphicFrame>
      <p:graphicFrame>
        <p:nvGraphicFramePr>
          <p:cNvPr id="57348" name="Object 5"/>
          <p:cNvGraphicFramePr>
            <a:graphicFrameLocks noChangeAspect="1"/>
          </p:cNvGraphicFramePr>
          <p:nvPr/>
        </p:nvGraphicFramePr>
        <p:xfrm>
          <a:off x="3919538" y="1266825"/>
          <a:ext cx="3733800" cy="701675"/>
        </p:xfrm>
        <a:graphic>
          <a:graphicData uri="http://schemas.openxmlformats.org/presentationml/2006/ole">
            <p:oleObj spid="_x0000_s57348" name="Equation" r:id="rId4" imgW="1219200" imgH="228600" progId="Equation.3">
              <p:embed/>
            </p:oleObj>
          </a:graphicData>
        </a:graphic>
      </p:graphicFrame>
      <p:graphicFrame>
        <p:nvGraphicFramePr>
          <p:cNvPr id="57349" name="Object 6"/>
          <p:cNvGraphicFramePr>
            <a:graphicFrameLocks noChangeAspect="1"/>
          </p:cNvGraphicFramePr>
          <p:nvPr/>
        </p:nvGraphicFramePr>
        <p:xfrm>
          <a:off x="5029200" y="2262188"/>
          <a:ext cx="3429000" cy="1030287"/>
        </p:xfrm>
        <a:graphic>
          <a:graphicData uri="http://schemas.openxmlformats.org/presentationml/2006/ole">
            <p:oleObj spid="_x0000_s57349" name="Equation" r:id="rId5" imgW="1397000" imgH="419100" progId="Equation.3">
              <p:embed/>
            </p:oleObj>
          </a:graphicData>
        </a:graphic>
      </p:graphicFrame>
      <p:sp>
        <p:nvSpPr>
          <p:cNvPr id="57350" name="Text Box 7"/>
          <p:cNvSpPr txBox="1">
            <a:spLocks noChangeArrowheads="1"/>
          </p:cNvSpPr>
          <p:nvPr/>
        </p:nvSpPr>
        <p:spPr bwMode="auto">
          <a:xfrm>
            <a:off x="250825" y="4994275"/>
            <a:ext cx="87153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k-SK" sz="2000" b="1"/>
              <a:t>Odhadnutá stredná chyba priemeru je relatívne  malá.  Predstavuje len 1.5% priemeru. Môžeme teda očakávať, že sa pri odhadoch priemerných výdavkov na alkoholické nápoje a cigarety nedopúšťame veľkej chyby.</a:t>
            </a:r>
            <a:endParaRPr lang="sk-SK" sz="2000"/>
          </a:p>
        </p:txBody>
      </p:sp>
      <p:graphicFrame>
        <p:nvGraphicFramePr>
          <p:cNvPr id="57351" name="Object 9"/>
          <p:cNvGraphicFramePr>
            <a:graphicFrameLocks noChangeAspect="1"/>
          </p:cNvGraphicFramePr>
          <p:nvPr/>
        </p:nvGraphicFramePr>
        <p:xfrm>
          <a:off x="250825" y="2282825"/>
          <a:ext cx="4618038" cy="1146175"/>
        </p:xfrm>
        <a:graphic>
          <a:graphicData uri="http://schemas.openxmlformats.org/presentationml/2006/ole">
            <p:oleObj spid="_x0000_s57351" name="Equation" r:id="rId6" imgW="1574800" imgH="393700" progId="">
              <p:embed/>
            </p:oleObj>
          </a:graphicData>
        </a:graphic>
      </p:graphicFrame>
      <p:sp>
        <p:nvSpPr>
          <p:cNvPr id="57352" name="Text Box 10"/>
          <p:cNvSpPr txBox="1">
            <a:spLocks noChangeArrowheads="1"/>
          </p:cNvSpPr>
          <p:nvPr/>
        </p:nvSpPr>
        <p:spPr bwMode="auto">
          <a:xfrm>
            <a:off x="250825" y="4005263"/>
            <a:ext cx="8353425" cy="89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sk-SK" sz="2000"/>
              <a:t>x – počet domácností, ktor é majú výdavky na alkoholické nápoje a cigarety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sk-SK" sz="2000"/>
              <a:t>n – počet domácností vo výberovom skúmaní</a:t>
            </a:r>
          </a:p>
        </p:txBody>
      </p:sp>
      <p:sp>
        <p:nvSpPr>
          <p:cNvPr id="57353" name="Line 11"/>
          <p:cNvSpPr>
            <a:spLocks noChangeShapeType="1"/>
          </p:cNvSpPr>
          <p:nvPr/>
        </p:nvSpPr>
        <p:spPr bwMode="auto">
          <a:xfrm flipH="1">
            <a:off x="611188" y="2743200"/>
            <a:ext cx="1512887" cy="1262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250825" y="274638"/>
            <a:ext cx="8207375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sk-SK" dirty="0" smtClean="0"/>
              <a:t>Bodový odhad podielu </a:t>
            </a:r>
            <a:r>
              <a:rPr lang="sk-SK" dirty="0" smtClean="0">
                <a:sym typeface="Symbol"/>
              </a:rPr>
              <a:t>-príklad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68263"/>
            <a:ext cx="7772400" cy="114300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Bodový odhad - záver</a:t>
            </a:r>
            <a:endParaRPr lang="en-GB" dirty="0"/>
          </a:p>
        </p:txBody>
      </p:sp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C0C4B94F-D2C6-40AA-8629-63E7C33A18AF}" type="slidenum">
              <a:rPr lang="en-GB" smtClean="0"/>
              <a:pPr/>
              <a:t>38</a:t>
            </a:fld>
            <a:endParaRPr lang="en-GB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19100" y="990600"/>
            <a:ext cx="7772400" cy="876300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400" dirty="0"/>
              <a:t>strednú hodnotu ZS odhadujeme pomocou </a:t>
            </a:r>
            <a:r>
              <a:rPr lang="sk-SK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výberového priemeru</a:t>
            </a:r>
            <a:endParaRPr lang="en-GB" sz="24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438150" y="2514600"/>
            <a:ext cx="77724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sk-SK" dirty="0"/>
              <a:t>rozptyl ZS odhadujeme pomocou </a:t>
            </a:r>
            <a:r>
              <a:rPr lang="sk-SK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výberového</a:t>
            </a:r>
            <a:r>
              <a:rPr lang="sk-SK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k-SK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rozptylu</a:t>
            </a:r>
            <a:endParaRPr lang="en-GB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495300" y="4152900"/>
            <a:ext cx="77724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sk-SK" dirty="0"/>
              <a:t>smerodajnú odchýlku ZS odhadujeme pomocou </a:t>
            </a:r>
            <a:r>
              <a:rPr lang="sk-SK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výberovej smerodajnej odchýlky</a:t>
            </a:r>
            <a:endParaRPr lang="en-GB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58375" name="Object 6"/>
          <p:cNvGraphicFramePr>
            <a:graphicFrameLocks noChangeAspect="1"/>
          </p:cNvGraphicFramePr>
          <p:nvPr/>
        </p:nvGraphicFramePr>
        <p:xfrm>
          <a:off x="2279650" y="1414463"/>
          <a:ext cx="2357438" cy="1050925"/>
        </p:xfrm>
        <a:graphic>
          <a:graphicData uri="http://schemas.openxmlformats.org/presentationml/2006/ole">
            <p:oleObj spid="_x0000_s58375" name="Equation" r:id="rId3" imgW="1066337" imgH="634725" progId="Equation.3">
              <p:embed/>
            </p:oleObj>
          </a:graphicData>
        </a:graphic>
      </p:graphicFrame>
      <p:graphicFrame>
        <p:nvGraphicFramePr>
          <p:cNvPr id="58376" name="Object 7"/>
          <p:cNvGraphicFramePr>
            <a:graphicFrameLocks noChangeAspect="1"/>
          </p:cNvGraphicFramePr>
          <p:nvPr/>
        </p:nvGraphicFramePr>
        <p:xfrm>
          <a:off x="2238375" y="3067050"/>
          <a:ext cx="2181225" cy="885825"/>
        </p:xfrm>
        <a:graphic>
          <a:graphicData uri="http://schemas.openxmlformats.org/presentationml/2006/ole">
            <p:oleObj spid="_x0000_s58376" name="Equation" r:id="rId4" imgW="1562100" imgH="635000" progId="Equation.3">
              <p:embed/>
            </p:oleObj>
          </a:graphicData>
        </a:graphic>
      </p:graphicFrame>
      <p:graphicFrame>
        <p:nvGraphicFramePr>
          <p:cNvPr id="58377" name="Object 8"/>
          <p:cNvGraphicFramePr>
            <a:graphicFrameLocks noChangeAspect="1"/>
          </p:cNvGraphicFramePr>
          <p:nvPr/>
        </p:nvGraphicFramePr>
        <p:xfrm>
          <a:off x="5521325" y="4649788"/>
          <a:ext cx="2784475" cy="1054100"/>
        </p:xfrm>
        <a:graphic>
          <a:graphicData uri="http://schemas.openxmlformats.org/presentationml/2006/ole">
            <p:oleObj spid="_x0000_s58377" name="Equation" r:id="rId5" imgW="1600200" imgH="673100" progId="Equation.3">
              <p:embed/>
            </p:oleObj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33400" y="5695950"/>
            <a:ext cx="77724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sk-SK" dirty="0"/>
              <a:t>podiel ZS odhadujeme pomocou </a:t>
            </a:r>
            <a:r>
              <a:rPr lang="sk-SK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výberového</a:t>
            </a:r>
            <a:r>
              <a:rPr lang="sk-SK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k-SK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podielu</a:t>
            </a:r>
            <a:endParaRPr lang="en-GB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58379" name="Object 1"/>
          <p:cNvGraphicFramePr>
            <a:graphicFrameLocks noChangeAspect="1"/>
          </p:cNvGraphicFramePr>
          <p:nvPr/>
        </p:nvGraphicFramePr>
        <p:xfrm>
          <a:off x="2736850" y="6129338"/>
          <a:ext cx="1824038" cy="650875"/>
        </p:xfrm>
        <a:graphic>
          <a:graphicData uri="http://schemas.openxmlformats.org/presentationml/2006/ole">
            <p:oleObj spid="_x0000_s58379" name="Rovnica" r:id="rId6" imgW="8255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Intervalový odhad</a:t>
            </a:r>
            <a:endParaRPr lang="en-GB" dirty="0"/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EFF03826-A60A-4729-97A7-46026F8B5CDB}" type="slidenum">
              <a:rPr lang="en-GB" smtClean="0"/>
              <a:pPr/>
              <a:t>39</a:t>
            </a:fld>
            <a:endParaRPr lang="en-GB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parametre ZS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sk-SK" sz="2800" dirty="0"/>
              <a:t> odhadujem bodovým odhadom vtedy, keď je nevyhnutné, aby odhadom bolo </a:t>
            </a:r>
            <a:r>
              <a:rPr lang="sk-SK" sz="28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jedno konkrétne číslo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bodový odhad výberovej charakteristiky poskytuje síce neskreslený a výdatný odhad, nevieme však určiť </a:t>
            </a:r>
            <a:r>
              <a:rPr lang="sk-SK" sz="28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chybu</a:t>
            </a:r>
            <a:r>
              <a:rPr lang="sk-SK" sz="2800" dirty="0"/>
              <a:t>, ktorej sa dopúšťame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bodový odhad sa preto používa len ako </a:t>
            </a:r>
            <a:r>
              <a:rPr lang="sk-SK" sz="28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východisko</a:t>
            </a:r>
            <a:r>
              <a:rPr lang="sk-SK" sz="2800" dirty="0"/>
              <a:t> pre intervalové odhady a testovanie štatistických hypotéz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Výberové skúmanie</a:t>
            </a:r>
            <a:endParaRPr lang="en-GB" dirty="0"/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75511E48-BCE7-45B7-BF8B-D6C01107BD5D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447800" y="1600200"/>
            <a:ext cx="7010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sz="3200" smtClean="0"/>
              <a:t>Ak chceme vedieť ako chutí víno, uložené  v hektolitrovom sude, nemusíme vypiť celý sud. Stačí malý dúšok k posúdeniu jeho kvality….</a:t>
            </a:r>
          </a:p>
          <a:p>
            <a:pPr eaLnBrk="1" hangingPunct="1">
              <a:lnSpc>
                <a:spcPct val="90000"/>
              </a:lnSpc>
            </a:pPr>
            <a:r>
              <a:rPr lang="sk-SK" sz="3200" smtClean="0"/>
              <a:t>Ak však chceme zistiť, či náklad orechov v nákladnom aute je z veľkej časti pokazený, stačí keď vyberieme pár orechov z rôznych miest nákladu a rozlúskneme ich…</a:t>
            </a:r>
          </a:p>
          <a:p>
            <a:pPr eaLnBrk="1" hangingPunct="1">
              <a:lnSpc>
                <a:spcPct val="90000"/>
              </a:lnSpc>
            </a:pPr>
            <a:endParaRPr lang="sk-SK" sz="3200" smtClean="0"/>
          </a:p>
        </p:txBody>
      </p:sp>
      <p:pic>
        <p:nvPicPr>
          <p:cNvPr id="21509" name="Picture 4" descr="Untitled-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650" y="3771900"/>
            <a:ext cx="1295400" cy="114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Intervalový odhad</a:t>
            </a:r>
            <a:endParaRPr lang="en-GB" dirty="0"/>
          </a:p>
        </p:txBody>
      </p:sp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ACA6E7B5-6333-44F4-ACDD-58936C797483}" type="slidenum">
              <a:rPr lang="en-GB" smtClean="0"/>
              <a:pPr/>
              <a:t>40</a:t>
            </a:fld>
            <a:endParaRPr lang="en-GB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43000" y="1790700"/>
            <a:ext cx="7772400" cy="1714500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intervalovým odhadom parametra ZS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sk-SK" sz="2800" dirty="0"/>
              <a:t> nazývame odhad pomocou číselného intervalu, v ktorom sa odhadovaný parameter nachádza s určitou pravdepodobnosťou</a:t>
            </a:r>
            <a:endParaRPr lang="en-GB" sz="2800" dirty="0"/>
          </a:p>
        </p:txBody>
      </p:sp>
      <p:graphicFrame>
        <p:nvGraphicFramePr>
          <p:cNvPr id="60421" name="Object 4"/>
          <p:cNvGraphicFramePr>
            <a:graphicFrameLocks noChangeAspect="1"/>
          </p:cNvGraphicFramePr>
          <p:nvPr/>
        </p:nvGraphicFramePr>
        <p:xfrm>
          <a:off x="2590800" y="3581400"/>
          <a:ext cx="3705225" cy="588963"/>
        </p:xfrm>
        <a:graphic>
          <a:graphicData uri="http://schemas.openxmlformats.org/presentationml/2006/ole">
            <p:oleObj spid="_x0000_s60421" name="Equation" r:id="rId3" imgW="1358310" imgH="215806" progId="Equation.3">
              <p:embed/>
            </p:oleObj>
          </a:graphicData>
        </a:graphic>
      </p:graphicFrame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1066800" y="4343400"/>
            <a:ext cx="77724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sk-SK" sz="2800" dirty="0"/>
              <a:t>t.j. odhadovaný parameter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sk-SK" sz="2800" dirty="0"/>
              <a:t> sa nachádza v intervale (q</a:t>
            </a:r>
            <a:r>
              <a:rPr lang="sk-SK" sz="2800" baseline="-25000" dirty="0"/>
              <a:t>1</a:t>
            </a:r>
            <a:r>
              <a:rPr lang="sk-SK" sz="2800" dirty="0"/>
              <a:t>,q</a:t>
            </a:r>
            <a:r>
              <a:rPr lang="sk-SK" sz="2800" baseline="-25000" dirty="0"/>
              <a:t>2</a:t>
            </a:r>
            <a:r>
              <a:rPr lang="sk-SK" sz="2800" dirty="0"/>
              <a:t>) s pravdepodobnosťou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1-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sk-SK" sz="2800" dirty="0"/>
              <a:t>interval (q</a:t>
            </a:r>
            <a:r>
              <a:rPr lang="sk-SK" sz="2800" baseline="-25000" dirty="0"/>
              <a:t>1</a:t>
            </a:r>
            <a:r>
              <a:rPr lang="sk-SK" sz="2800" dirty="0"/>
              <a:t>,q</a:t>
            </a:r>
            <a:r>
              <a:rPr lang="sk-SK" sz="2800" baseline="-25000" dirty="0"/>
              <a:t>2</a:t>
            </a:r>
            <a:r>
              <a:rPr lang="sk-SK" sz="2800" dirty="0"/>
              <a:t>) sa nazýva </a:t>
            </a:r>
            <a:r>
              <a:rPr lang="sk-SK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interval</a:t>
            </a:r>
            <a:r>
              <a:rPr lang="sk-SK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k-SK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spoľahlivosti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sk-SK" sz="2800" dirty="0"/>
              <a:t>je závislý od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a</a:t>
            </a:r>
            <a:endParaRPr lang="en-GB" sz="2800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Intervalový odhad</a:t>
            </a:r>
            <a:endParaRPr lang="en-GB" dirty="0"/>
          </a:p>
        </p:txBody>
      </p:sp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9D94829E-9D2A-4A62-86B7-D333DCFEE8CD}" type="slidenum">
              <a:rPr lang="en-GB" smtClean="0"/>
              <a:pPr/>
              <a:t>41</a:t>
            </a:fld>
            <a:endParaRPr lang="en-GB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43000" y="1600200"/>
            <a:ext cx="7772400" cy="1714500"/>
          </a:xfrm>
        </p:spPr>
        <p:txBody>
          <a:bodyPr rtlCol="0">
            <a:noAutofit/>
          </a:bodyPr>
          <a:lstStyle/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a </a:t>
            </a:r>
            <a:r>
              <a:rPr lang="sk-SK" sz="2800" dirty="0"/>
              <a:t>–</a:t>
            </a:r>
            <a:r>
              <a:rPr lang="sk-SK" sz="2800" dirty="0">
                <a:latin typeface="Symbol" pitchFamily="18" charset="2"/>
              </a:rPr>
              <a:t> </a:t>
            </a:r>
            <a:r>
              <a:rPr lang="sk-SK" sz="2800" dirty="0"/>
              <a:t>udáva pravdepodobnosť, že parameter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Q</a:t>
            </a:r>
            <a:r>
              <a:rPr lang="sk-SK" sz="2800" dirty="0"/>
              <a:t> nie je z intervalu spoľahlivosti – </a:t>
            </a:r>
            <a:r>
              <a:rPr lang="sk-SK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riziko odhadu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pravdepodobnosť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1-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a</a:t>
            </a:r>
            <a:r>
              <a:rPr lang="sk-SK" sz="2800" dirty="0"/>
              <a:t> potom hovorí, že parameter ZS je z intervalu (q</a:t>
            </a:r>
            <a:r>
              <a:rPr lang="sk-SK" sz="2800" baseline="-25000" dirty="0"/>
              <a:t>1</a:t>
            </a:r>
            <a:r>
              <a:rPr lang="sk-SK" sz="2800" dirty="0"/>
              <a:t>,q</a:t>
            </a:r>
            <a:r>
              <a:rPr lang="sk-SK" sz="2800" baseline="-25000" dirty="0"/>
              <a:t>2</a:t>
            </a:r>
            <a:r>
              <a:rPr lang="sk-SK" sz="2800" dirty="0"/>
              <a:t>) a nazýva sa </a:t>
            </a:r>
            <a:r>
              <a:rPr lang="sk-SK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koeficient</a:t>
            </a:r>
            <a:r>
              <a:rPr lang="sk-SK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k-SK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spoľahlivosti</a:t>
            </a:r>
            <a:r>
              <a:rPr lang="sk-SK" sz="2800" dirty="0"/>
              <a:t>, resp. </a:t>
            </a:r>
            <a:r>
              <a:rPr lang="sk-SK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spoľahlivosť odhadu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711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3863" y="3941763"/>
            <a:ext cx="4884737" cy="2535237"/>
          </a:xfrm>
          <a:prstGeom prst="rect">
            <a:avLst/>
          </a:prstGeom>
          <a:noFill/>
          <a:ln w="76200">
            <a:noFill/>
            <a:miter lim="800000"/>
            <a:headEnd/>
            <a:tailEnd type="none" w="lg" len="lg"/>
          </a:ln>
          <a:effectLst/>
        </p:spPr>
      </p:pic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105400" y="5181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>
                <a:solidFill>
                  <a:schemeClr val="bg1"/>
                </a:solidFill>
              </a:rPr>
              <a:t>1-</a:t>
            </a:r>
            <a:r>
              <a:rPr lang="sk-SK" b="1">
                <a:solidFill>
                  <a:schemeClr val="bg1"/>
                </a:solidFill>
                <a:latin typeface="Symbol" pitchFamily="18" charset="2"/>
              </a:rPr>
              <a:t>a</a:t>
            </a:r>
            <a:endParaRPr lang="en-GB" b="1">
              <a:solidFill>
                <a:schemeClr val="bg1"/>
              </a:solidFill>
            </a:endParaRP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5867400" y="4070350"/>
            <a:ext cx="80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>
                <a:solidFill>
                  <a:schemeClr val="bg1"/>
                </a:solidFill>
              </a:rPr>
              <a:t>f(u</a:t>
            </a:r>
            <a:r>
              <a:rPr lang="sk-SK" b="1" baseline="-25000">
                <a:solidFill>
                  <a:schemeClr val="bg1"/>
                </a:solidFill>
              </a:rPr>
              <a:t>n</a:t>
            </a:r>
            <a:r>
              <a:rPr lang="sk-SK" b="1">
                <a:solidFill>
                  <a:schemeClr val="bg1"/>
                </a:solidFill>
              </a:rPr>
              <a:t>)</a:t>
            </a:r>
            <a:endParaRPr lang="en-GB" b="1">
              <a:solidFill>
                <a:schemeClr val="bg1"/>
              </a:solidFill>
            </a:endParaRP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3048000" y="502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>
                <a:solidFill>
                  <a:schemeClr val="bg1"/>
                </a:solidFill>
                <a:latin typeface="Symbol" pitchFamily="18" charset="2"/>
              </a:rPr>
              <a:t>a</a:t>
            </a:r>
            <a:r>
              <a:rPr lang="sk-SK" b="1" baseline="-25000">
                <a:solidFill>
                  <a:schemeClr val="bg1"/>
                </a:solidFill>
                <a:latin typeface="Symbol" pitchFamily="18" charset="2"/>
              </a:rPr>
              <a:t>1</a:t>
            </a:r>
            <a:endParaRPr lang="en-GB" b="1" baseline="-25000">
              <a:solidFill>
                <a:schemeClr val="bg1"/>
              </a:solidFill>
              <a:latin typeface="Symbol" pitchFamily="18" charset="2"/>
            </a:endParaRPr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3352800" y="5486400"/>
            <a:ext cx="457200" cy="457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 flipH="1">
            <a:off x="6858000" y="5562600"/>
            <a:ext cx="381000" cy="381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3810000" y="6019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>
                <a:solidFill>
                  <a:schemeClr val="bg1"/>
                </a:solidFill>
              </a:rPr>
              <a:t>q</a:t>
            </a:r>
            <a:r>
              <a:rPr lang="sk-SK" b="1" baseline="-25000">
                <a:solidFill>
                  <a:schemeClr val="bg1"/>
                </a:solidFill>
                <a:latin typeface="Symbol" pitchFamily="18" charset="2"/>
              </a:rPr>
              <a:t>1</a:t>
            </a:r>
            <a:endParaRPr lang="en-GB" b="1">
              <a:solidFill>
                <a:schemeClr val="bg1"/>
              </a:solidFill>
            </a:endParaRP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6477000" y="6019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>
                <a:solidFill>
                  <a:schemeClr val="bg1"/>
                </a:solidFill>
              </a:rPr>
              <a:t>q</a:t>
            </a:r>
            <a:r>
              <a:rPr lang="sk-SK" b="1" baseline="-25000">
                <a:solidFill>
                  <a:schemeClr val="bg1"/>
                </a:solidFill>
                <a:latin typeface="Symbol" pitchFamily="18" charset="2"/>
              </a:rPr>
              <a:t>2</a:t>
            </a:r>
            <a:endParaRPr lang="en-GB" b="1">
              <a:solidFill>
                <a:schemeClr val="bg1"/>
              </a:solidFill>
            </a:endParaRPr>
          </a:p>
        </p:txBody>
      </p:sp>
      <p:sp>
        <p:nvSpPr>
          <p:cNvPr id="47118" name="Line 14"/>
          <p:cNvSpPr>
            <a:spLocks noChangeShapeType="1"/>
          </p:cNvSpPr>
          <p:nvPr/>
        </p:nvSpPr>
        <p:spPr bwMode="auto">
          <a:xfrm flipV="1">
            <a:off x="4064000" y="5619750"/>
            <a:ext cx="0" cy="4000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47119" name="Line 15"/>
          <p:cNvSpPr>
            <a:spLocks noChangeShapeType="1"/>
          </p:cNvSpPr>
          <p:nvPr/>
        </p:nvSpPr>
        <p:spPr bwMode="auto">
          <a:xfrm flipV="1">
            <a:off x="6724650" y="5588000"/>
            <a:ext cx="0" cy="4381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47120" name="Text Box 16"/>
          <p:cNvSpPr txBox="1">
            <a:spLocks noChangeArrowheads="1"/>
          </p:cNvSpPr>
          <p:nvPr/>
        </p:nvSpPr>
        <p:spPr bwMode="auto">
          <a:xfrm>
            <a:off x="6299200" y="4578350"/>
            <a:ext cx="149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>
                <a:solidFill>
                  <a:schemeClr val="bg1"/>
                </a:solidFill>
                <a:latin typeface="Symbol" pitchFamily="18" charset="2"/>
              </a:rPr>
              <a:t>a</a:t>
            </a:r>
            <a:r>
              <a:rPr lang="sk-SK" b="1" baseline="-25000">
                <a:solidFill>
                  <a:schemeClr val="bg1"/>
                </a:solidFill>
                <a:latin typeface="Symbol" pitchFamily="18" charset="2"/>
              </a:rPr>
              <a:t>1</a:t>
            </a:r>
            <a:r>
              <a:rPr lang="sk-SK" b="1">
                <a:solidFill>
                  <a:schemeClr val="bg1"/>
                </a:solidFill>
                <a:latin typeface="Symbol" pitchFamily="18" charset="2"/>
              </a:rPr>
              <a:t>+a</a:t>
            </a:r>
            <a:r>
              <a:rPr lang="sk-SK" b="1" baseline="-25000">
                <a:solidFill>
                  <a:schemeClr val="bg1"/>
                </a:solidFill>
                <a:latin typeface="Symbol" pitchFamily="18" charset="2"/>
              </a:rPr>
              <a:t>2</a:t>
            </a:r>
            <a:r>
              <a:rPr lang="sk-SK" b="1">
                <a:solidFill>
                  <a:schemeClr val="bg1"/>
                </a:solidFill>
                <a:latin typeface="Symbol" pitchFamily="18" charset="2"/>
              </a:rPr>
              <a:t>=a</a:t>
            </a:r>
            <a:endParaRPr lang="en-GB" b="1">
              <a:solidFill>
                <a:schemeClr val="bg1"/>
              </a:solidFill>
            </a:endParaRPr>
          </a:p>
        </p:txBody>
      </p:sp>
      <p:sp>
        <p:nvSpPr>
          <p:cNvPr id="47122" name="Text Box 18"/>
          <p:cNvSpPr txBox="1">
            <a:spLocks noChangeArrowheads="1"/>
          </p:cNvSpPr>
          <p:nvPr/>
        </p:nvSpPr>
        <p:spPr bwMode="auto">
          <a:xfrm>
            <a:off x="7105650" y="516255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>
                <a:solidFill>
                  <a:schemeClr val="bg1"/>
                </a:solidFill>
                <a:latin typeface="Symbol" pitchFamily="18" charset="2"/>
              </a:rPr>
              <a:t>a</a:t>
            </a:r>
            <a:r>
              <a:rPr lang="sk-SK" b="1" baseline="-25000">
                <a:solidFill>
                  <a:schemeClr val="bg1"/>
                </a:solidFill>
                <a:latin typeface="Symbol" pitchFamily="18" charset="2"/>
              </a:rPr>
              <a:t>2</a:t>
            </a:r>
            <a:endParaRPr lang="en-GB" b="1" baseline="-25000">
              <a:solidFill>
                <a:schemeClr val="bg1"/>
              </a:solidFill>
              <a:latin typeface="Symbol" pitchFamily="18" charset="2"/>
            </a:endParaRPr>
          </a:p>
        </p:txBody>
      </p:sp>
      <p:sp>
        <p:nvSpPr>
          <p:cNvPr id="47123" name="Text Box 19"/>
          <p:cNvSpPr txBox="1">
            <a:spLocks noChangeArrowheads="1"/>
          </p:cNvSpPr>
          <p:nvPr/>
        </p:nvSpPr>
        <p:spPr bwMode="auto">
          <a:xfrm>
            <a:off x="5314950" y="6096000"/>
            <a:ext cx="438150" cy="3651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>
                <a:solidFill>
                  <a:schemeClr val="bg1"/>
                </a:solidFill>
              </a:rPr>
              <a:t>Q</a:t>
            </a:r>
            <a:endParaRPr lang="en-GB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7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7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7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7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7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7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1" grpId="0" autoUpdateAnimBg="0"/>
      <p:bldP spid="47112" grpId="0" autoUpdateAnimBg="0"/>
      <p:bldP spid="47113" grpId="0" autoUpdateAnimBg="0"/>
      <p:bldP spid="47114" grpId="0" animBg="1"/>
      <p:bldP spid="47115" grpId="0" animBg="1"/>
      <p:bldP spid="47116" grpId="0" autoUpdateAnimBg="0"/>
      <p:bldP spid="47117" grpId="0" autoUpdateAnimBg="0"/>
      <p:bldP spid="47118" grpId="0" animBg="1"/>
      <p:bldP spid="47119" grpId="0" animBg="1"/>
      <p:bldP spid="47120" grpId="0" autoUpdateAnimBg="0"/>
      <p:bldP spid="47122" grpId="0" autoUpdateAnimBg="0"/>
      <p:bldP spid="47123" grpId="0" animBg="1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Intervalový odhad</a:t>
            </a:r>
            <a:endParaRPr lang="en-GB" dirty="0"/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E8C0FBEA-4C60-45D1-803C-C3971CB7D869}" type="slidenum">
              <a:rPr lang="en-GB" smtClean="0"/>
              <a:pPr/>
              <a:t>42</a:t>
            </a:fld>
            <a:endParaRPr lang="en-GB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43000" y="1790700"/>
            <a:ext cx="7772400" cy="1714500"/>
          </a:xfrm>
        </p:spPr>
        <p:txBody>
          <a:bodyPr rtlCol="0">
            <a:noAutofit/>
          </a:bodyPr>
          <a:lstStyle/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so zvyšovaním spoľahlivosti sa </a:t>
            </a:r>
            <a:r>
              <a:rPr lang="sk-SK" sz="28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rozširuje</a:t>
            </a:r>
            <a:r>
              <a:rPr lang="sk-SK" sz="2800" dirty="0"/>
              <a:t> interval spoľahlivosti a tým sa znižuje presnosť odhadu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pri nižšej spoľahlivosti je síce interval spoľahlivosti užší, ale súčasne sa zvyšuje riziko odhadu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prakticky sa volí spoľahlivosť </a:t>
            </a:r>
            <a:r>
              <a:rPr lang="sk-SK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1-</a:t>
            </a:r>
            <a:r>
              <a:rPr lang="sk-SK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a </a:t>
            </a:r>
            <a:r>
              <a:rPr lang="sk-SK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95%,</a:t>
            </a:r>
            <a:r>
              <a:rPr lang="sk-SK" sz="2800" dirty="0"/>
              <a:t> resp. </a:t>
            </a:r>
            <a:r>
              <a:rPr lang="sk-SK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99%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základom intervalového odhadu je:</a:t>
            </a:r>
          </a:p>
          <a:p>
            <a:pPr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odhad charakteristiky </a:t>
            </a:r>
            <a:r>
              <a:rPr lang="sk-SK" sz="28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sz="2800" baseline="-250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endParaRPr lang="sk-SK" sz="2800" baseline="-25000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určenie rozdelenia </a:t>
            </a:r>
            <a:r>
              <a:rPr lang="sk-SK" sz="28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sz="2800" baseline="-250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endParaRPr lang="en-GB" sz="2800" baseline="-25000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Intervalový odhad pre strednú hodnotu </a:t>
            </a:r>
            <a:r>
              <a:rPr lang="sk-SK" dirty="0" smtClean="0">
                <a:latin typeface="Symbol" pitchFamily="18" charset="2"/>
                <a:sym typeface="Symbol"/>
              </a:rPr>
              <a:t></a:t>
            </a:r>
            <a:endParaRPr lang="en-GB" dirty="0"/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35D506C6-9951-4322-B5FB-137ED17D4729}" type="slidenum">
              <a:rPr lang="en-GB" smtClean="0"/>
              <a:pPr/>
              <a:t>43</a:t>
            </a:fld>
            <a:endParaRPr lang="en-GB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43000" y="1790700"/>
            <a:ext cx="7772400" cy="1714500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predpokladajme, že štatistický znak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sk-SK" sz="2800" dirty="0"/>
              <a:t> v základnom súbore má …N(</a:t>
            </a:r>
            <a:r>
              <a:rPr lang="sk-SK" sz="2800" dirty="0">
                <a:latin typeface="Symbol" pitchFamily="18" charset="2"/>
              </a:rPr>
              <a:t>,</a:t>
            </a:r>
            <a:r>
              <a:rPr lang="sk-SK" sz="2800" baseline="30000" dirty="0"/>
              <a:t>2</a:t>
            </a:r>
            <a:r>
              <a:rPr lang="sk-SK" sz="2800" dirty="0"/>
              <a:t>)</a:t>
            </a:r>
          </a:p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ak vytvoríme výberový súbor o rozsahu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sk-SK" sz="2800" dirty="0"/>
              <a:t>, potom aj</a:t>
            </a:r>
          </a:p>
        </p:txBody>
      </p:sp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3275013" y="3071813"/>
          <a:ext cx="2057400" cy="955675"/>
        </p:xfrm>
        <a:graphic>
          <a:graphicData uri="http://schemas.openxmlformats.org/presentationml/2006/ole">
            <p:oleObj spid="_x0000_s63493" name="Equation" r:id="rId3" imgW="901309" imgH="418918" progId="Equation.3">
              <p:embed/>
            </p:oleObj>
          </a:graphicData>
        </a:graphic>
      </p:graphicFrame>
      <p:graphicFrame>
        <p:nvGraphicFramePr>
          <p:cNvPr id="63494" name="Object 6"/>
          <p:cNvGraphicFramePr>
            <a:graphicFrameLocks noChangeAspect="1"/>
          </p:cNvGraphicFramePr>
          <p:nvPr/>
        </p:nvGraphicFramePr>
        <p:xfrm>
          <a:off x="3365500" y="5254625"/>
          <a:ext cx="1304925" cy="1390650"/>
        </p:xfrm>
        <a:graphic>
          <a:graphicData uri="http://schemas.openxmlformats.org/presentationml/2006/ole">
            <p:oleObj spid="_x0000_s63494" name="Equation" r:id="rId4" imgW="571252" imgH="609336" progId="Equation.3">
              <p:embed/>
            </p:oleObj>
          </a:graphicData>
        </a:graphic>
      </p:graphicFrame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4994275" y="5227638"/>
            <a:ext cx="38100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sz="2800" b="1" i="1" dirty="0"/>
              <a:t> </a:t>
            </a:r>
            <a:r>
              <a:rPr lang="sk-SK" sz="2800" dirty="0"/>
              <a:t>má rozdelenie N(0,1)</a:t>
            </a:r>
          </a:p>
          <a:p>
            <a:pPr eaLnBrk="0" hangingPunct="0">
              <a:defRPr/>
            </a:pPr>
            <a:r>
              <a:rPr lang="sk-SK" sz="2800" dirty="0"/>
              <a:t>nezávislé od strednej </a:t>
            </a:r>
          </a:p>
          <a:p>
            <a:pPr eaLnBrk="0" hangingPunct="0">
              <a:defRPr/>
            </a:pPr>
            <a:r>
              <a:rPr lang="sk-SK" sz="2800" dirty="0"/>
              <a:t>hodnoty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</a:t>
            </a:r>
            <a:endParaRPr lang="sk-SK" sz="2800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1143000" y="4019550"/>
            <a:ext cx="77724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</a:pPr>
            <a:r>
              <a:rPr lang="sk-SK" sz="2800"/>
              <a:t>ak poznáme rozptyl základného súboru (teoretické východisko), vytvoríme normovanú premennú: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Intervalový odhad pre strednú hodnotu </a:t>
            </a:r>
            <a:r>
              <a:rPr lang="sk-SK" dirty="0" smtClean="0">
                <a:latin typeface="Symbol" pitchFamily="18" charset="2"/>
                <a:sym typeface="Symbol"/>
              </a:rPr>
              <a:t></a:t>
            </a:r>
            <a:endParaRPr lang="en-GB" dirty="0">
              <a:latin typeface="Symbol" pitchFamily="18" charset="2"/>
            </a:endParaRPr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567537A6-157D-4659-B1A6-84C5480BB04D}" type="slidenum">
              <a:rPr lang="en-GB" smtClean="0"/>
              <a:pPr/>
              <a:t>44</a:t>
            </a:fld>
            <a:endParaRPr lang="en-GB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43000" y="4476750"/>
            <a:ext cx="7772400" cy="495300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podľa N(0,1) určíme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sk-SK" sz="2800" baseline="-25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q</a:t>
            </a:r>
            <a:r>
              <a:rPr lang="sk-SK" sz="2800" baseline="-25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sk-SK" sz="2800" dirty="0"/>
              <a:t> = </a:t>
            </a:r>
            <a:r>
              <a:rPr lang="sk-SK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sz="2800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1-</a:t>
            </a:r>
            <a:r>
              <a:rPr lang="sk-SK" sz="2800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a</a:t>
            </a:r>
            <a:r>
              <a:rPr lang="sk-SK" sz="2800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/2</a:t>
            </a:r>
            <a:endParaRPr lang="en-GB" sz="2800" baseline="-25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0013" y="1636713"/>
            <a:ext cx="4884737" cy="2535237"/>
          </a:xfrm>
          <a:prstGeom prst="rect">
            <a:avLst/>
          </a:prstGeom>
          <a:noFill/>
          <a:ln w="76200">
            <a:noFill/>
            <a:miter lim="800000"/>
            <a:headEnd/>
            <a:tailEnd type="none" w="lg" len="lg"/>
          </a:ln>
          <a:effectLst/>
        </p:spPr>
      </p:pic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4781550" y="287655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>
                <a:solidFill>
                  <a:schemeClr val="bg1"/>
                </a:solidFill>
              </a:rPr>
              <a:t>1-</a:t>
            </a:r>
            <a:r>
              <a:rPr lang="sk-SK" b="1">
                <a:solidFill>
                  <a:schemeClr val="bg1"/>
                </a:solidFill>
                <a:latin typeface="Symbol" pitchFamily="18" charset="2"/>
              </a:rPr>
              <a:t>a</a:t>
            </a:r>
            <a:endParaRPr lang="en-GB" b="1">
              <a:solidFill>
                <a:schemeClr val="bg1"/>
              </a:solidFill>
            </a:endParaRP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5543550" y="1765300"/>
            <a:ext cx="186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>
                <a:solidFill>
                  <a:schemeClr val="bg1"/>
                </a:solidFill>
              </a:rPr>
              <a:t>f(u</a:t>
            </a:r>
            <a:r>
              <a:rPr lang="sk-SK" b="1" baseline="-25000">
                <a:solidFill>
                  <a:schemeClr val="bg1"/>
                </a:solidFill>
              </a:rPr>
              <a:t>n</a:t>
            </a:r>
            <a:r>
              <a:rPr lang="sk-SK" b="1">
                <a:solidFill>
                  <a:schemeClr val="bg1"/>
                </a:solidFill>
              </a:rPr>
              <a:t>)=N(0,1)</a:t>
            </a:r>
            <a:endParaRPr lang="en-GB" b="1">
              <a:solidFill>
                <a:schemeClr val="bg1"/>
              </a:solidFill>
            </a:endParaRP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2724150" y="272415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>
                <a:solidFill>
                  <a:schemeClr val="bg1"/>
                </a:solidFill>
                <a:latin typeface="Symbol" pitchFamily="18" charset="2"/>
              </a:rPr>
              <a:t>a/2</a:t>
            </a:r>
            <a:endParaRPr lang="en-GB" b="1">
              <a:solidFill>
                <a:schemeClr val="bg1"/>
              </a:solidFill>
              <a:latin typeface="Symbol" pitchFamily="18" charset="2"/>
            </a:endParaRPr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3028950" y="3181350"/>
            <a:ext cx="457200" cy="457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H="1">
            <a:off x="6534150" y="3257550"/>
            <a:ext cx="381000" cy="381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3371850" y="3714750"/>
            <a:ext cx="104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>
                <a:solidFill>
                  <a:schemeClr val="bg1"/>
                </a:solidFill>
              </a:rPr>
              <a:t>-u</a:t>
            </a:r>
            <a:r>
              <a:rPr lang="sk-SK" b="1" baseline="-25000">
                <a:solidFill>
                  <a:schemeClr val="bg1"/>
                </a:solidFill>
              </a:rPr>
              <a:t>1-</a:t>
            </a:r>
            <a:r>
              <a:rPr lang="sk-SK" b="1" baseline="-25000">
                <a:solidFill>
                  <a:schemeClr val="bg1"/>
                </a:solidFill>
                <a:latin typeface="Symbol" pitchFamily="18" charset="2"/>
              </a:rPr>
              <a:t>a</a:t>
            </a:r>
            <a:r>
              <a:rPr lang="sk-SK" b="1" baseline="-25000">
                <a:solidFill>
                  <a:schemeClr val="bg1"/>
                </a:solidFill>
              </a:rPr>
              <a:t>/2</a:t>
            </a:r>
            <a:endParaRPr lang="en-GB" b="1" baseline="-25000">
              <a:solidFill>
                <a:schemeClr val="bg1"/>
              </a:solidFill>
            </a:endParaRP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6153150" y="3714750"/>
            <a:ext cx="95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>
                <a:solidFill>
                  <a:schemeClr val="bg1"/>
                </a:solidFill>
              </a:rPr>
              <a:t>u</a:t>
            </a:r>
            <a:r>
              <a:rPr lang="sk-SK" b="1" baseline="-25000">
                <a:solidFill>
                  <a:schemeClr val="bg1"/>
                </a:solidFill>
              </a:rPr>
              <a:t>1-</a:t>
            </a:r>
            <a:r>
              <a:rPr lang="sk-SK" b="1" baseline="-25000">
                <a:solidFill>
                  <a:schemeClr val="bg1"/>
                </a:solidFill>
                <a:latin typeface="Symbol" pitchFamily="18" charset="2"/>
              </a:rPr>
              <a:t>a</a:t>
            </a:r>
            <a:r>
              <a:rPr lang="sk-SK" b="1" baseline="-25000">
                <a:solidFill>
                  <a:schemeClr val="bg1"/>
                </a:solidFill>
              </a:rPr>
              <a:t>/2</a:t>
            </a:r>
            <a:endParaRPr lang="en-GB" b="1">
              <a:solidFill>
                <a:schemeClr val="bg1"/>
              </a:solidFill>
            </a:endParaRPr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V="1">
            <a:off x="3740150" y="3314700"/>
            <a:ext cx="0" cy="4000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V="1">
            <a:off x="6400800" y="3282950"/>
            <a:ext cx="0" cy="4381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6781800" y="28575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>
                <a:solidFill>
                  <a:schemeClr val="bg1"/>
                </a:solidFill>
                <a:latin typeface="Symbol" pitchFamily="18" charset="2"/>
              </a:rPr>
              <a:t>a/2</a:t>
            </a:r>
            <a:endParaRPr lang="en-GB" b="1" baseline="-25000">
              <a:solidFill>
                <a:schemeClr val="bg1"/>
              </a:solidFill>
              <a:latin typeface="Symbol" pitchFamily="18" charset="2"/>
            </a:endParaRPr>
          </a:p>
        </p:txBody>
      </p:sp>
      <p:graphicFrame>
        <p:nvGraphicFramePr>
          <p:cNvPr id="64528" name="Object 17"/>
          <p:cNvGraphicFramePr>
            <a:graphicFrameLocks noChangeAspect="1"/>
          </p:cNvGraphicFramePr>
          <p:nvPr/>
        </p:nvGraphicFramePr>
        <p:xfrm>
          <a:off x="1766888" y="4965700"/>
          <a:ext cx="6637337" cy="1701800"/>
        </p:xfrm>
        <a:graphic>
          <a:graphicData uri="http://schemas.openxmlformats.org/presentationml/2006/ole">
            <p:oleObj spid="_x0000_s64528" name="Rovnica" r:id="rId4" imgW="2908300" imgH="838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0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0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 autoUpdateAnimBg="0"/>
      <p:bldP spid="50182" grpId="0" autoUpdateAnimBg="0"/>
      <p:bldP spid="50183" grpId="0" autoUpdateAnimBg="0"/>
      <p:bldP spid="50184" grpId="0" animBg="1"/>
      <p:bldP spid="50185" grpId="0" animBg="1"/>
      <p:bldP spid="50186" grpId="0" autoUpdateAnimBg="0"/>
      <p:bldP spid="50187" grpId="0" autoUpdateAnimBg="0"/>
      <p:bldP spid="50188" grpId="0" animBg="1"/>
      <p:bldP spid="50189" grpId="0" animBg="1"/>
      <p:bldP spid="50191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Intervalový odhad pre strednú hodnotu </a:t>
            </a:r>
            <a:r>
              <a:rPr lang="sk-SK" dirty="0" smtClean="0">
                <a:latin typeface="Symbol" pitchFamily="18" charset="2"/>
                <a:sym typeface="Symbol"/>
              </a:rPr>
              <a:t></a:t>
            </a:r>
            <a:endParaRPr lang="en-GB" dirty="0">
              <a:latin typeface="Symbol" pitchFamily="18" charset="2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sz="2400" smtClean="0"/>
              <a:t>po úprave:</a:t>
            </a:r>
            <a:endParaRPr lang="en-GB" sz="2400" smtClean="0"/>
          </a:p>
        </p:txBody>
      </p:sp>
      <p:sp>
        <p:nvSpPr>
          <p:cNvPr id="6554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4E95422A-8B8C-4D2E-A5C7-DDE72D9037A0}" type="slidenum">
              <a:rPr lang="en-GB" smtClean="0"/>
              <a:pPr/>
              <a:t>45</a:t>
            </a:fld>
            <a:endParaRPr lang="en-GB" smtClean="0"/>
          </a:p>
        </p:txBody>
      </p:sp>
      <p:graphicFrame>
        <p:nvGraphicFramePr>
          <p:cNvPr id="65541" name="Object 4"/>
          <p:cNvGraphicFramePr>
            <a:graphicFrameLocks noChangeAspect="1"/>
          </p:cNvGraphicFramePr>
          <p:nvPr/>
        </p:nvGraphicFramePr>
        <p:xfrm>
          <a:off x="1716088" y="2208213"/>
          <a:ext cx="6548437" cy="927100"/>
        </p:xfrm>
        <a:graphic>
          <a:graphicData uri="http://schemas.openxmlformats.org/presentationml/2006/ole">
            <p:oleObj spid="_x0000_s65541" name="Rovnica" r:id="rId3" imgW="2870200" imgH="457200" progId="Equation.3">
              <p:embed/>
            </p:oleObj>
          </a:graphicData>
        </a:graphic>
      </p:graphicFrame>
      <p:grpSp>
        <p:nvGrpSpPr>
          <p:cNvPr id="51217" name="Group 17"/>
          <p:cNvGrpSpPr>
            <a:grpSpLocks/>
          </p:cNvGrpSpPr>
          <p:nvPr/>
        </p:nvGrpSpPr>
        <p:grpSpPr bwMode="auto">
          <a:xfrm>
            <a:off x="57150" y="3275013"/>
            <a:ext cx="4103688" cy="2119312"/>
            <a:chOff x="0" y="2063"/>
            <a:chExt cx="2585" cy="1335"/>
          </a:xfrm>
        </p:grpSpPr>
        <p:pic>
          <p:nvPicPr>
            <p:cNvPr id="65552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2063"/>
              <a:ext cx="2585" cy="1335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 type="none" w="lg" len="lg"/>
            </a:ln>
            <a:effectLst/>
          </p:spPr>
        </p:pic>
        <p:sp>
          <p:nvSpPr>
            <p:cNvPr id="65553" name="Text Box 6"/>
            <p:cNvSpPr txBox="1">
              <a:spLocks noChangeArrowheads="1"/>
            </p:cNvSpPr>
            <p:nvPr/>
          </p:nvSpPr>
          <p:spPr bwMode="auto">
            <a:xfrm>
              <a:off x="1133" y="2752"/>
              <a:ext cx="36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 sz="1800" b="1">
                  <a:solidFill>
                    <a:schemeClr val="bg1"/>
                  </a:solidFill>
                </a:rPr>
                <a:t>1-</a:t>
              </a:r>
              <a:r>
                <a:rPr lang="sk-SK" sz="1800" b="1">
                  <a:solidFill>
                    <a:schemeClr val="bg1"/>
                  </a:solidFill>
                  <a:latin typeface="Symbol" pitchFamily="18" charset="2"/>
                </a:rPr>
                <a:t>a</a:t>
              </a:r>
              <a:endParaRPr lang="en-GB" sz="1800" b="1">
                <a:solidFill>
                  <a:schemeClr val="bg1"/>
                </a:solidFill>
              </a:endParaRPr>
            </a:p>
          </p:txBody>
        </p:sp>
        <p:sp>
          <p:nvSpPr>
            <p:cNvPr id="65554" name="Text Box 8"/>
            <p:cNvSpPr txBox="1">
              <a:spLocks noChangeArrowheads="1"/>
            </p:cNvSpPr>
            <p:nvPr/>
          </p:nvSpPr>
          <p:spPr bwMode="auto">
            <a:xfrm>
              <a:off x="45" y="2695"/>
              <a:ext cx="3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 sz="1800" b="1">
                  <a:solidFill>
                    <a:schemeClr val="bg1"/>
                  </a:solidFill>
                  <a:latin typeface="Symbol" pitchFamily="18" charset="2"/>
                </a:rPr>
                <a:t>a/2</a:t>
              </a:r>
              <a:endParaRPr lang="en-GB" sz="1800" b="1">
                <a:solidFill>
                  <a:schemeClr val="bg1"/>
                </a:solidFill>
                <a:latin typeface="Symbol" pitchFamily="18" charset="2"/>
              </a:endParaRPr>
            </a:p>
          </p:txBody>
        </p:sp>
        <p:sp>
          <p:nvSpPr>
            <p:cNvPr id="65555" name="Line 9"/>
            <p:cNvSpPr>
              <a:spLocks noChangeShapeType="1"/>
            </p:cNvSpPr>
            <p:nvPr/>
          </p:nvSpPr>
          <p:spPr bwMode="auto">
            <a:xfrm>
              <a:off x="206" y="2876"/>
              <a:ext cx="242" cy="241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65556" name="Line 10"/>
            <p:cNvSpPr>
              <a:spLocks noChangeShapeType="1"/>
            </p:cNvSpPr>
            <p:nvPr/>
          </p:nvSpPr>
          <p:spPr bwMode="auto">
            <a:xfrm flipH="1">
              <a:off x="2061" y="2916"/>
              <a:ext cx="201" cy="201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65557" name="Text Box 11"/>
            <p:cNvSpPr txBox="1">
              <a:spLocks noChangeArrowheads="1"/>
            </p:cNvSpPr>
            <p:nvPr/>
          </p:nvSpPr>
          <p:spPr bwMode="auto">
            <a:xfrm>
              <a:off x="387" y="3157"/>
              <a:ext cx="5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 sz="1800" b="1">
                  <a:solidFill>
                    <a:schemeClr val="bg1"/>
                  </a:solidFill>
                </a:rPr>
                <a:t>-u</a:t>
              </a:r>
              <a:r>
                <a:rPr lang="sk-SK" sz="1800" b="1" baseline="-25000">
                  <a:solidFill>
                    <a:schemeClr val="bg1"/>
                  </a:solidFill>
                </a:rPr>
                <a:t>1-</a:t>
              </a:r>
              <a:r>
                <a:rPr lang="sk-SK" sz="1800" b="1" baseline="-25000">
                  <a:solidFill>
                    <a:schemeClr val="bg1"/>
                  </a:solidFill>
                  <a:latin typeface="Symbol" pitchFamily="18" charset="2"/>
                </a:rPr>
                <a:t>a</a:t>
              </a:r>
              <a:r>
                <a:rPr lang="sk-SK" sz="1800" b="1" baseline="-25000">
                  <a:solidFill>
                    <a:schemeClr val="bg1"/>
                  </a:solidFill>
                </a:rPr>
                <a:t>/2</a:t>
              </a:r>
              <a:endParaRPr lang="en-GB" sz="1800" b="1" baseline="-25000">
                <a:solidFill>
                  <a:schemeClr val="bg1"/>
                </a:solidFill>
              </a:endParaRPr>
            </a:p>
          </p:txBody>
        </p:sp>
        <p:sp>
          <p:nvSpPr>
            <p:cNvPr id="65558" name="Text Box 12"/>
            <p:cNvSpPr txBox="1">
              <a:spLocks noChangeArrowheads="1"/>
            </p:cNvSpPr>
            <p:nvPr/>
          </p:nvSpPr>
          <p:spPr bwMode="auto">
            <a:xfrm>
              <a:off x="1858" y="3157"/>
              <a:ext cx="50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 sz="1800" b="1">
                  <a:solidFill>
                    <a:schemeClr val="bg1"/>
                  </a:solidFill>
                </a:rPr>
                <a:t>u</a:t>
              </a:r>
              <a:r>
                <a:rPr lang="sk-SK" sz="1800" b="1" baseline="-25000">
                  <a:solidFill>
                    <a:schemeClr val="bg1"/>
                  </a:solidFill>
                </a:rPr>
                <a:t>1-</a:t>
              </a:r>
              <a:r>
                <a:rPr lang="sk-SK" sz="1800" b="1" baseline="-25000">
                  <a:solidFill>
                    <a:schemeClr val="bg1"/>
                  </a:solidFill>
                  <a:latin typeface="Symbol" pitchFamily="18" charset="2"/>
                </a:rPr>
                <a:t>a</a:t>
              </a:r>
              <a:r>
                <a:rPr lang="sk-SK" sz="1800" b="1" baseline="-25000">
                  <a:solidFill>
                    <a:schemeClr val="bg1"/>
                  </a:solidFill>
                </a:rPr>
                <a:t>/2</a:t>
              </a:r>
              <a:endParaRPr lang="en-GB" sz="1800" b="1">
                <a:solidFill>
                  <a:schemeClr val="bg1"/>
                </a:solidFill>
              </a:endParaRPr>
            </a:p>
          </p:txBody>
        </p:sp>
        <p:sp>
          <p:nvSpPr>
            <p:cNvPr id="65559" name="Line 13"/>
            <p:cNvSpPr>
              <a:spLocks noChangeShapeType="1"/>
            </p:cNvSpPr>
            <p:nvPr/>
          </p:nvSpPr>
          <p:spPr bwMode="auto">
            <a:xfrm flipV="1">
              <a:off x="582" y="2946"/>
              <a:ext cx="0" cy="211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65560" name="Line 14"/>
            <p:cNvSpPr>
              <a:spLocks noChangeShapeType="1"/>
            </p:cNvSpPr>
            <p:nvPr/>
          </p:nvSpPr>
          <p:spPr bwMode="auto">
            <a:xfrm flipV="1">
              <a:off x="1990" y="2930"/>
              <a:ext cx="0" cy="23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65561" name="Text Box 15"/>
            <p:cNvSpPr txBox="1">
              <a:spLocks noChangeArrowheads="1"/>
            </p:cNvSpPr>
            <p:nvPr/>
          </p:nvSpPr>
          <p:spPr bwMode="auto">
            <a:xfrm>
              <a:off x="2192" y="2730"/>
              <a:ext cx="36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 sz="1800" b="1">
                  <a:solidFill>
                    <a:schemeClr val="bg1"/>
                  </a:solidFill>
                  <a:latin typeface="Symbol" pitchFamily="18" charset="2"/>
                </a:rPr>
                <a:t>a/2</a:t>
              </a:r>
              <a:endParaRPr lang="en-GB" sz="1800" b="1" baseline="-25000">
                <a:solidFill>
                  <a:schemeClr val="bg1"/>
                </a:solidFill>
                <a:latin typeface="Symbol" pitchFamily="18" charset="2"/>
              </a:endParaRPr>
            </a:p>
          </p:txBody>
        </p:sp>
      </p:grpSp>
      <p:sp>
        <p:nvSpPr>
          <p:cNvPr id="51218" name="Line 18"/>
          <p:cNvSpPr>
            <a:spLocks noChangeShapeType="1"/>
          </p:cNvSpPr>
          <p:nvPr/>
        </p:nvSpPr>
        <p:spPr bwMode="auto">
          <a:xfrm flipH="1">
            <a:off x="984250" y="5029200"/>
            <a:ext cx="11303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 type="stealth" w="lg" len="lg"/>
            <a:tailEnd type="stealth" w="lg" len="lg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1273175" y="4686300"/>
            <a:ext cx="40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k-SK" sz="20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D</a:t>
            </a:r>
            <a:endParaRPr lang="en-GB" sz="200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 flipH="1" flipV="1">
            <a:off x="2133600" y="5022850"/>
            <a:ext cx="1085850" cy="635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 type="stealth" w="lg" len="lg"/>
            <a:tailEnd type="stealth" w="lg" len="lg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2597150" y="4686300"/>
            <a:ext cx="40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k-SK" sz="20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D</a:t>
            </a:r>
            <a:endParaRPr lang="en-GB" sz="200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graphicFrame>
        <p:nvGraphicFramePr>
          <p:cNvPr id="65547" name="Object 26"/>
          <p:cNvGraphicFramePr>
            <a:graphicFrameLocks noChangeAspect="1"/>
          </p:cNvGraphicFramePr>
          <p:nvPr/>
        </p:nvGraphicFramePr>
        <p:xfrm>
          <a:off x="4518025" y="3446463"/>
          <a:ext cx="1998663" cy="849312"/>
        </p:xfrm>
        <a:graphic>
          <a:graphicData uri="http://schemas.openxmlformats.org/presentationml/2006/ole">
            <p:oleObj spid="_x0000_s65547" name="Equation" r:id="rId5" imgW="876300" imgH="419100" progId="Equation.3">
              <p:embed/>
            </p:oleObj>
          </a:graphicData>
        </a:graphic>
      </p:graphicFrame>
      <p:sp>
        <p:nvSpPr>
          <p:cNvPr id="51227" name="Rectangle 27"/>
          <p:cNvSpPr>
            <a:spLocks noChangeArrowheads="1"/>
          </p:cNvSpPr>
          <p:nvPr/>
        </p:nvSpPr>
        <p:spPr bwMode="auto">
          <a:xfrm>
            <a:off x="4343400" y="4514850"/>
            <a:ext cx="4705350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sk-SK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prípustná chyba</a:t>
            </a:r>
            <a:r>
              <a:rPr lang="sk-SK" sz="2800" dirty="0">
                <a:solidFill>
                  <a:srgbClr val="FF0000"/>
                </a:solidFill>
              </a:rPr>
              <a:t> </a:t>
            </a:r>
            <a:r>
              <a:rPr lang="sk-SK" sz="2800" dirty="0"/>
              <a:t>závisí od: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 typeface="Marlett" pitchFamily="2" charset="2"/>
              <a:buChar char="p"/>
              <a:defRPr/>
            </a:pPr>
            <a:r>
              <a:rPr lang="sk-SK" sz="2800" dirty="0"/>
              <a:t> zvolenej spoľahlivosti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 typeface="Marlett" pitchFamily="2" charset="2"/>
              <a:buChar char="p"/>
              <a:defRPr/>
            </a:pPr>
            <a:r>
              <a:rPr lang="sk-SK" sz="2800" dirty="0"/>
              <a:t> variability ZS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 typeface="Marlett" pitchFamily="2" charset="2"/>
              <a:buChar char="p"/>
              <a:defRPr/>
            </a:pPr>
            <a:r>
              <a:rPr lang="sk-SK" sz="2800" dirty="0"/>
              <a:t> rozsahu VS</a:t>
            </a:r>
            <a:endParaRPr lang="en-GB" sz="2800" dirty="0"/>
          </a:p>
        </p:txBody>
      </p:sp>
      <p:grpSp>
        <p:nvGrpSpPr>
          <p:cNvPr id="51231" name="Group 31"/>
          <p:cNvGrpSpPr>
            <a:grpSpLocks/>
          </p:cNvGrpSpPr>
          <p:nvPr/>
        </p:nvGrpSpPr>
        <p:grpSpPr bwMode="auto">
          <a:xfrm>
            <a:off x="1682750" y="4616450"/>
            <a:ext cx="1263650" cy="287338"/>
            <a:chOff x="760" y="3904"/>
            <a:chExt cx="796" cy="181"/>
          </a:xfrm>
        </p:grpSpPr>
        <p:sp>
          <p:nvSpPr>
            <p:cNvPr id="65550" name="Text Box 22"/>
            <p:cNvSpPr txBox="1">
              <a:spLocks noChangeArrowheads="1"/>
            </p:cNvSpPr>
            <p:nvPr/>
          </p:nvSpPr>
          <p:spPr bwMode="auto">
            <a:xfrm>
              <a:off x="760" y="3912"/>
              <a:ext cx="7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 sz="1800">
                  <a:solidFill>
                    <a:srgbClr val="000000"/>
                  </a:solidFill>
                </a:rPr>
                <a:t>est </a:t>
              </a:r>
              <a:r>
                <a:rPr lang="sk-SK" sz="1800">
                  <a:solidFill>
                    <a:srgbClr val="000000"/>
                  </a:solidFill>
                  <a:latin typeface="Symbol" pitchFamily="18" charset="2"/>
                </a:rPr>
                <a:t>m</a:t>
              </a:r>
              <a:r>
                <a:rPr lang="sk-SK" sz="1800">
                  <a:solidFill>
                    <a:srgbClr val="000000"/>
                  </a:solidFill>
                </a:rPr>
                <a:t> = </a:t>
              </a:r>
              <a:endParaRPr lang="en-GB" sz="1800">
                <a:solidFill>
                  <a:srgbClr val="000000"/>
                </a:solidFill>
              </a:endParaRPr>
            </a:p>
          </p:txBody>
        </p:sp>
        <p:graphicFrame>
          <p:nvGraphicFramePr>
            <p:cNvPr id="65551" name="Object 29"/>
            <p:cNvGraphicFramePr>
              <a:graphicFrameLocks noChangeAspect="1"/>
            </p:cNvGraphicFramePr>
            <p:nvPr/>
          </p:nvGraphicFramePr>
          <p:xfrm>
            <a:off x="1192" y="3904"/>
            <a:ext cx="136" cy="160"/>
          </p:xfrm>
          <a:graphic>
            <a:graphicData uri="http://schemas.openxmlformats.org/presentationml/2006/ole">
              <p:oleObj spid="_x0000_s65551" name="Rovnica" r:id="rId6" imgW="139579" imgH="164957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8" grpId="0" animBg="1"/>
      <p:bldP spid="51219" grpId="0" autoUpdateAnimBg="0"/>
      <p:bldP spid="51220" grpId="0" animBg="1"/>
      <p:bldP spid="51221" grpId="0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Intervalový odhad pre strednú hodnotu </a:t>
            </a:r>
            <a:r>
              <a:rPr lang="sk-SK" dirty="0" smtClean="0">
                <a:latin typeface="Symbol" pitchFamily="18" charset="2"/>
                <a:sym typeface="Symbol"/>
              </a:rPr>
              <a:t></a:t>
            </a:r>
            <a:endParaRPr lang="en-GB" dirty="0">
              <a:latin typeface="Symbol" pitchFamily="18" charset="2"/>
            </a:endParaRPr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53BB92FE-6161-4EA5-9A94-8F522D6E7475}" type="slidenum">
              <a:rPr lang="en-GB" smtClean="0"/>
              <a:pPr/>
              <a:t>46</a:t>
            </a:fld>
            <a:endParaRPr lang="en-GB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81025" y="1771650"/>
            <a:ext cx="7772400" cy="628650"/>
          </a:xfrm>
        </p:spPr>
        <p:txBody>
          <a:bodyPr/>
          <a:lstStyle/>
          <a:p>
            <a:pPr eaLnBrk="1" hangingPunct="1"/>
            <a:r>
              <a:rPr lang="sk-SK" sz="2400" smtClean="0"/>
              <a:t>určenie hodnoty u</a:t>
            </a:r>
            <a:r>
              <a:rPr lang="sk-SK" sz="2400" baseline="-25000" smtClean="0"/>
              <a:t>1-</a:t>
            </a:r>
            <a:r>
              <a:rPr lang="sk-SK" sz="2400" baseline="-25000" smtClean="0">
                <a:latin typeface="Symbol" pitchFamily="18" charset="2"/>
              </a:rPr>
              <a:t>a</a:t>
            </a:r>
            <a:r>
              <a:rPr lang="sk-SK" sz="2400" baseline="-25000" smtClean="0"/>
              <a:t>/2</a:t>
            </a:r>
            <a:endParaRPr lang="en-GB" sz="2400" smtClean="0"/>
          </a:p>
        </p:txBody>
      </p:sp>
      <p:grpSp>
        <p:nvGrpSpPr>
          <p:cNvPr id="52230" name="Group 6"/>
          <p:cNvGrpSpPr>
            <a:grpSpLocks/>
          </p:cNvGrpSpPr>
          <p:nvPr/>
        </p:nvGrpSpPr>
        <p:grpSpPr bwMode="auto">
          <a:xfrm>
            <a:off x="3486150" y="2381250"/>
            <a:ext cx="2305050" cy="857250"/>
            <a:chOff x="2232" y="1548"/>
            <a:chExt cx="1452" cy="540"/>
          </a:xfrm>
        </p:grpSpPr>
        <p:sp>
          <p:nvSpPr>
            <p:cNvPr id="66580" name="AutoShape 4"/>
            <p:cNvSpPr>
              <a:spLocks noChangeArrowheads="1"/>
            </p:cNvSpPr>
            <p:nvPr/>
          </p:nvSpPr>
          <p:spPr bwMode="auto">
            <a:xfrm>
              <a:off x="2232" y="1548"/>
              <a:ext cx="1236" cy="540"/>
            </a:xfrm>
            <a:prstGeom prst="diamond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2229" name="Text Box 5"/>
            <p:cNvSpPr txBox="1">
              <a:spLocks noChangeArrowheads="1"/>
            </p:cNvSpPr>
            <p:nvPr/>
          </p:nvSpPr>
          <p:spPr bwMode="auto">
            <a:xfrm>
              <a:off x="2400" y="1704"/>
              <a:ext cx="12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sk-SK" sz="1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poznáme </a:t>
              </a:r>
              <a:r>
                <a:rPr lang="sk-SK" sz="1800"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itchFamily="18" charset="2"/>
                </a:rPr>
                <a:t>s?</a:t>
              </a:r>
              <a:endParaRPr lang="en-GB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1085850" y="3505200"/>
            <a:ext cx="2533650" cy="67945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sk-SK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sz="20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1-</a:t>
            </a:r>
            <a:r>
              <a:rPr lang="sk-SK" sz="20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a</a:t>
            </a:r>
            <a:r>
              <a:rPr lang="sk-SK" sz="20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/2</a:t>
            </a:r>
            <a:r>
              <a:rPr lang="sk-SK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..... N(0,1)</a:t>
            </a: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sk-SK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NORMSINV(1-</a:t>
            </a:r>
            <a:r>
              <a:rPr lang="sk-SK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a</a:t>
            </a:r>
            <a:r>
              <a:rPr lang="sk-SK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/2)</a:t>
            </a:r>
            <a:endParaRPr lang="en-GB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52233" name="Group 9"/>
          <p:cNvGrpSpPr>
            <a:grpSpLocks/>
          </p:cNvGrpSpPr>
          <p:nvPr/>
        </p:nvGrpSpPr>
        <p:grpSpPr bwMode="auto">
          <a:xfrm>
            <a:off x="5949950" y="4102100"/>
            <a:ext cx="2305050" cy="857250"/>
            <a:chOff x="2232" y="1548"/>
            <a:chExt cx="1452" cy="540"/>
          </a:xfrm>
        </p:grpSpPr>
        <p:sp>
          <p:nvSpPr>
            <p:cNvPr id="66578" name="AutoShape 10"/>
            <p:cNvSpPr>
              <a:spLocks noChangeArrowheads="1"/>
            </p:cNvSpPr>
            <p:nvPr/>
          </p:nvSpPr>
          <p:spPr bwMode="auto">
            <a:xfrm>
              <a:off x="2232" y="1548"/>
              <a:ext cx="1236" cy="540"/>
            </a:xfrm>
            <a:prstGeom prst="diamond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2235" name="Text Box 11"/>
            <p:cNvSpPr txBox="1">
              <a:spLocks noChangeArrowheads="1"/>
            </p:cNvSpPr>
            <p:nvPr/>
          </p:nvSpPr>
          <p:spPr bwMode="auto">
            <a:xfrm>
              <a:off x="2400" y="1704"/>
              <a:ext cx="12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sk-SK" sz="1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  n</a:t>
              </a:r>
              <a:r>
                <a:rPr lang="en-US" sz="1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&gt;</a:t>
              </a:r>
              <a:r>
                <a:rPr lang="sk-SK" sz="1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30</a:t>
              </a:r>
              <a:endParaRPr lang="en-GB" sz="18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5791200" y="5619750"/>
            <a:ext cx="2324100" cy="803275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sk-SK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sz="20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1-</a:t>
            </a:r>
            <a:r>
              <a:rPr lang="sk-SK" sz="20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a</a:t>
            </a:r>
            <a:r>
              <a:rPr lang="sk-SK" sz="20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/2</a:t>
            </a:r>
            <a:r>
              <a:rPr lang="sk-SK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..... t</a:t>
            </a:r>
            <a:r>
              <a:rPr lang="sk-SK" sz="20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a</a:t>
            </a:r>
            <a:r>
              <a:rPr lang="sk-SK" sz="20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, (n-1)</a:t>
            </a:r>
            <a:endParaRPr lang="sk-SK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sk-SK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TINV(</a:t>
            </a:r>
            <a:r>
              <a:rPr lang="sk-SK" sz="20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a</a:t>
            </a:r>
            <a:r>
              <a:rPr lang="sk-SK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, (n-1))</a:t>
            </a:r>
            <a:endParaRPr lang="en-GB" sz="2000" baseline="-25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2237" name="Freeform 13"/>
          <p:cNvSpPr>
            <a:spLocks/>
          </p:cNvSpPr>
          <p:nvPr/>
        </p:nvSpPr>
        <p:spPr bwMode="auto">
          <a:xfrm>
            <a:off x="2108200" y="2806700"/>
            <a:ext cx="1409700" cy="673100"/>
          </a:xfrm>
          <a:custGeom>
            <a:avLst/>
            <a:gdLst>
              <a:gd name="T0" fmla="*/ 2019567165 w 984"/>
              <a:gd name="T1" fmla="*/ 0 h 424"/>
              <a:gd name="T2" fmla="*/ 0 w 984"/>
              <a:gd name="T3" fmla="*/ 0 h 424"/>
              <a:gd name="T4" fmla="*/ 0 w 984"/>
              <a:gd name="T5" fmla="*/ 1068546250 h 4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84" h="424">
                <a:moveTo>
                  <a:pt x="984" y="0"/>
                </a:moveTo>
                <a:lnTo>
                  <a:pt x="0" y="0"/>
                </a:lnTo>
                <a:lnTo>
                  <a:pt x="0" y="42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52238" name="Freeform 14"/>
          <p:cNvSpPr>
            <a:spLocks/>
          </p:cNvSpPr>
          <p:nvPr/>
        </p:nvSpPr>
        <p:spPr bwMode="auto">
          <a:xfrm rot="10800000" flipV="1">
            <a:off x="5473700" y="2794000"/>
            <a:ext cx="1460500" cy="1295400"/>
          </a:xfrm>
          <a:custGeom>
            <a:avLst/>
            <a:gdLst>
              <a:gd name="T0" fmla="*/ 2147483647 w 984"/>
              <a:gd name="T1" fmla="*/ 0 h 424"/>
              <a:gd name="T2" fmla="*/ 0 w 984"/>
              <a:gd name="T3" fmla="*/ 0 h 424"/>
              <a:gd name="T4" fmla="*/ 0 w 984"/>
              <a:gd name="T5" fmla="*/ 2147483647 h 4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84" h="424">
                <a:moveTo>
                  <a:pt x="984" y="0"/>
                </a:moveTo>
                <a:lnTo>
                  <a:pt x="0" y="0"/>
                </a:lnTo>
                <a:lnTo>
                  <a:pt x="0" y="42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>
            <a:off x="6921500" y="4978400"/>
            <a:ext cx="0" cy="63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52240" name="Freeform 16"/>
          <p:cNvSpPr>
            <a:spLocks/>
          </p:cNvSpPr>
          <p:nvPr/>
        </p:nvSpPr>
        <p:spPr bwMode="auto">
          <a:xfrm rot="10800000" flipH="1">
            <a:off x="2120900" y="4203700"/>
            <a:ext cx="3886200" cy="342900"/>
          </a:xfrm>
          <a:custGeom>
            <a:avLst/>
            <a:gdLst>
              <a:gd name="T0" fmla="*/ 2147483647 w 984"/>
              <a:gd name="T1" fmla="*/ 0 h 424"/>
              <a:gd name="T2" fmla="*/ 0 w 984"/>
              <a:gd name="T3" fmla="*/ 0 h 424"/>
              <a:gd name="T4" fmla="*/ 0 w 984"/>
              <a:gd name="T5" fmla="*/ 277312288 h 4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84" h="424">
                <a:moveTo>
                  <a:pt x="984" y="0"/>
                </a:moveTo>
                <a:lnTo>
                  <a:pt x="0" y="0"/>
                </a:lnTo>
                <a:lnTo>
                  <a:pt x="0" y="42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2914650" y="2400300"/>
            <a:ext cx="857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áno</a:t>
            </a:r>
            <a:endParaRPr lang="en-GB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5334000" y="4133850"/>
            <a:ext cx="857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áno</a:t>
            </a:r>
            <a:endParaRPr lang="en-GB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5429250" y="2381250"/>
            <a:ext cx="857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nie</a:t>
            </a:r>
            <a:endParaRPr lang="en-GB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6972300" y="4876800"/>
            <a:ext cx="857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nie</a:t>
            </a:r>
            <a:endParaRPr lang="en-GB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6134100" y="3086100"/>
            <a:ext cx="1581150" cy="466725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k-SK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est </a:t>
            </a:r>
            <a:r>
              <a:rPr lang="sk-SK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s</a:t>
            </a:r>
            <a:r>
              <a:rPr lang="sk-SK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=s</a:t>
            </a:r>
            <a:r>
              <a:rPr lang="sk-SK" b="1" baseline="-25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en-GB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2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2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2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2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2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2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animBg="1" autoUpdateAnimBg="0"/>
      <p:bldP spid="52236" grpId="0" animBg="1" autoUpdateAnimBg="0"/>
      <p:bldP spid="52237" grpId="0" animBg="1"/>
      <p:bldP spid="52238" grpId="0" animBg="1"/>
      <p:bldP spid="52239" grpId="0" animBg="1"/>
      <p:bldP spid="52240" grpId="0" animBg="1"/>
      <p:bldP spid="52241" grpId="0" autoUpdateAnimBg="0"/>
      <p:bldP spid="52242" grpId="0" autoUpdateAnimBg="0"/>
      <p:bldP spid="52243" grpId="0" autoUpdateAnimBg="0"/>
      <p:bldP spid="52244" grpId="0" autoUpdateAnimBg="0"/>
      <p:bldP spid="52245" grpId="0" animBg="1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prof.Ing. Zlata Sojková, CSc.</a:t>
            </a: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F59C5142-0878-487A-83C7-34736401BCE2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228600" y="171450"/>
            <a:ext cx="9001125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sk-SK" b="1" dirty="0">
                <a:solidFill>
                  <a:srgbClr val="9E14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Príklad</a:t>
            </a:r>
            <a:r>
              <a:rPr lang="sk-SK" b="1" dirty="0">
                <a:solidFill>
                  <a:srgbClr val="9E1438"/>
                </a:solidFill>
              </a:rPr>
              <a:t>:</a:t>
            </a:r>
            <a:r>
              <a:rPr lang="sk-SK" b="1" dirty="0"/>
              <a:t> Bodový odhad výdavkov domácností regiónu na </a:t>
            </a:r>
          </a:p>
          <a:p>
            <a:pPr>
              <a:defRPr/>
            </a:pPr>
            <a:r>
              <a:rPr lang="sk-SK" b="1" dirty="0"/>
              <a:t>alkohol a cigarety doplníme o 95 %-</a:t>
            </a:r>
            <a:r>
              <a:rPr lang="sk-SK" b="1" dirty="0" err="1"/>
              <a:t>ný</a:t>
            </a:r>
            <a:r>
              <a:rPr lang="sk-SK" b="1" dirty="0"/>
              <a:t> interval spoľahlivosti</a:t>
            </a:r>
          </a:p>
          <a:p>
            <a:pPr>
              <a:defRPr/>
            </a:pPr>
            <a:endParaRPr lang="sk-SK" b="1" dirty="0">
              <a:sym typeface="Symbol" pitchFamily="18" charset="2"/>
            </a:endParaRPr>
          </a:p>
          <a:p>
            <a:pPr>
              <a:defRPr/>
            </a:pPr>
            <a:endParaRPr lang="sk-SK" dirty="0"/>
          </a:p>
        </p:txBody>
      </p:sp>
      <p:graphicFrame>
        <p:nvGraphicFramePr>
          <p:cNvPr id="67589" name="Object 3"/>
          <p:cNvGraphicFramePr>
            <a:graphicFrameLocks noChangeAspect="1"/>
          </p:cNvGraphicFramePr>
          <p:nvPr/>
        </p:nvGraphicFramePr>
        <p:xfrm>
          <a:off x="1090613" y="1390650"/>
          <a:ext cx="2620962" cy="1214438"/>
        </p:xfrm>
        <a:graphic>
          <a:graphicData uri="http://schemas.openxmlformats.org/presentationml/2006/ole">
            <p:oleObj spid="_x0000_s67589" name="Rovnica" r:id="rId3" imgW="901309" imgH="418918" progId="Equation.3">
              <p:embed/>
            </p:oleObj>
          </a:graphicData>
        </a:graphic>
      </p:graphicFrame>
      <p:sp>
        <p:nvSpPr>
          <p:cNvPr id="67590" name="Text Box 4"/>
          <p:cNvSpPr txBox="1">
            <a:spLocks noChangeArrowheads="1"/>
          </p:cNvSpPr>
          <p:nvPr/>
        </p:nvSpPr>
        <p:spPr bwMode="auto">
          <a:xfrm>
            <a:off x="266700" y="3429000"/>
            <a:ext cx="894715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 </a:t>
            </a:r>
            <a:r>
              <a:rPr lang="en-US" b="1">
                <a:sym typeface="Symbol" pitchFamily="18" charset="2"/>
              </a:rPr>
              <a:t> = </a:t>
            </a:r>
            <a:r>
              <a:rPr lang="en-US" b="1"/>
              <a:t>1</a:t>
            </a:r>
            <a:r>
              <a:rPr lang="sk-SK" b="1"/>
              <a:t>,</a:t>
            </a:r>
            <a:r>
              <a:rPr lang="en-US" b="1"/>
              <a:t>96 * 14</a:t>
            </a:r>
            <a:r>
              <a:rPr lang="sk-SK" b="1"/>
              <a:t>,</a:t>
            </a:r>
            <a:r>
              <a:rPr lang="en-US" b="1"/>
              <a:t>3 = 28</a:t>
            </a:r>
            <a:r>
              <a:rPr lang="sk-SK" b="1"/>
              <a:t>,</a:t>
            </a:r>
            <a:r>
              <a:rPr lang="en-US" b="1"/>
              <a:t>03</a:t>
            </a:r>
          </a:p>
          <a:p>
            <a:endParaRPr lang="en-US" b="1"/>
          </a:p>
          <a:p>
            <a:r>
              <a:rPr lang="en-US" b="1"/>
              <a:t>973 – 28</a:t>
            </a:r>
            <a:r>
              <a:rPr lang="sk-SK" b="1"/>
              <a:t>,</a:t>
            </a:r>
            <a:r>
              <a:rPr lang="en-US" b="1"/>
              <a:t>03 &lt;  </a:t>
            </a:r>
            <a:r>
              <a:rPr lang="en-US" b="1">
                <a:sym typeface="Symbol" pitchFamily="18" charset="2"/>
              </a:rPr>
              <a:t> </a:t>
            </a:r>
            <a:r>
              <a:rPr lang="en-US" b="1"/>
              <a:t>&lt; 973 + 28</a:t>
            </a:r>
            <a:r>
              <a:rPr lang="sk-SK" b="1"/>
              <a:t>,</a:t>
            </a:r>
            <a:r>
              <a:rPr lang="en-US" b="1"/>
              <a:t>03 </a:t>
            </a:r>
          </a:p>
          <a:p>
            <a:r>
              <a:rPr lang="en-US" b="1"/>
              <a:t>t.j</a:t>
            </a:r>
            <a:r>
              <a:rPr lang="sk-SK" b="1"/>
              <a:t>.</a:t>
            </a:r>
            <a:r>
              <a:rPr lang="en-US" b="1"/>
              <a:t>    </a:t>
            </a:r>
            <a:r>
              <a:rPr lang="sk-SK" b="1"/>
              <a:t>P(</a:t>
            </a:r>
            <a:r>
              <a:rPr lang="en-US" b="1"/>
              <a:t>944</a:t>
            </a:r>
            <a:r>
              <a:rPr lang="sk-SK" b="1"/>
              <a:t>,</a:t>
            </a:r>
            <a:r>
              <a:rPr lang="en-US" b="1"/>
              <a:t>97  &lt;  </a:t>
            </a:r>
            <a:r>
              <a:rPr lang="en-US" b="1">
                <a:sym typeface="Symbol" pitchFamily="18" charset="2"/>
              </a:rPr>
              <a:t> </a:t>
            </a:r>
            <a:r>
              <a:rPr lang="en-US" b="1"/>
              <a:t>&lt;  1 001</a:t>
            </a:r>
            <a:r>
              <a:rPr lang="sk-SK" b="1"/>
              <a:t>,</a:t>
            </a:r>
            <a:r>
              <a:rPr lang="en-US" b="1"/>
              <a:t>03</a:t>
            </a:r>
            <a:r>
              <a:rPr lang="sk-SK" b="1"/>
              <a:t>)=95%</a:t>
            </a:r>
            <a:endParaRPr lang="en-US" b="1"/>
          </a:p>
          <a:p>
            <a:endParaRPr lang="en-US" b="1"/>
          </a:p>
          <a:p>
            <a:r>
              <a:rPr lang="sk-SK" b="1"/>
              <a:t>S 95%-nou spoľahlivosťou odhadujeme priemerné výdavky </a:t>
            </a:r>
          </a:p>
          <a:p>
            <a:r>
              <a:rPr lang="sk-SK" b="1"/>
              <a:t>v intervale od 945 Sk po 1001 Sk. </a:t>
            </a:r>
          </a:p>
        </p:txBody>
      </p:sp>
      <p:sp>
        <p:nvSpPr>
          <p:cNvPr id="67591" name="Text Box 5"/>
          <p:cNvSpPr txBox="1">
            <a:spLocks noChangeArrowheads="1"/>
          </p:cNvSpPr>
          <p:nvPr/>
        </p:nvSpPr>
        <p:spPr bwMode="auto">
          <a:xfrm>
            <a:off x="4381500" y="1066800"/>
            <a:ext cx="148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n=400</a:t>
            </a:r>
          </a:p>
        </p:txBody>
      </p:sp>
      <p:sp>
        <p:nvSpPr>
          <p:cNvPr id="67592" name="Text Box 8"/>
          <p:cNvSpPr txBox="1">
            <a:spLocks noChangeArrowheads="1"/>
          </p:cNvSpPr>
          <p:nvPr/>
        </p:nvSpPr>
        <p:spPr bwMode="auto">
          <a:xfrm>
            <a:off x="4479925" y="2000250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sk-SK"/>
          </a:p>
        </p:txBody>
      </p:sp>
      <p:graphicFrame>
        <p:nvGraphicFramePr>
          <p:cNvPr id="67593" name="Object 9"/>
          <p:cNvGraphicFramePr>
            <a:graphicFrameLocks noChangeAspect="1"/>
          </p:cNvGraphicFramePr>
          <p:nvPr/>
        </p:nvGraphicFramePr>
        <p:xfrm>
          <a:off x="4572000" y="1600200"/>
          <a:ext cx="3557588" cy="987425"/>
        </p:xfrm>
        <a:graphic>
          <a:graphicData uri="http://schemas.openxmlformats.org/presentationml/2006/ole">
            <p:oleObj spid="_x0000_s67593" name="Equation" r:id="rId4" imgW="1511300" imgH="419100" progId="Equation.3">
              <p:embed/>
            </p:oleObj>
          </a:graphicData>
        </a:graphic>
      </p:graphicFrame>
      <p:graphicFrame>
        <p:nvGraphicFramePr>
          <p:cNvPr id="67594" name="Object 10"/>
          <p:cNvGraphicFramePr>
            <a:graphicFrameLocks noChangeAspect="1"/>
          </p:cNvGraphicFramePr>
          <p:nvPr/>
        </p:nvGraphicFramePr>
        <p:xfrm>
          <a:off x="4227513" y="2854325"/>
          <a:ext cx="4456112" cy="615950"/>
        </p:xfrm>
        <a:graphic>
          <a:graphicData uri="http://schemas.openxmlformats.org/presentationml/2006/ole">
            <p:oleObj spid="_x0000_s67594" name="Rovnica" r:id="rId5" imgW="1739900" imgH="241300" progId="Equation.3">
              <p:embed/>
            </p:oleObj>
          </a:graphicData>
        </a:graphic>
      </p:graphicFrame>
      <p:graphicFrame>
        <p:nvGraphicFramePr>
          <p:cNvPr id="67595" name="Object 11"/>
          <p:cNvGraphicFramePr>
            <a:graphicFrameLocks noChangeAspect="1"/>
          </p:cNvGraphicFramePr>
          <p:nvPr/>
        </p:nvGraphicFramePr>
        <p:xfrm>
          <a:off x="228600" y="1066800"/>
          <a:ext cx="777875" cy="2362200"/>
        </p:xfrm>
        <a:graphic>
          <a:graphicData uri="http://schemas.openxmlformats.org/presentationml/2006/ole">
            <p:oleObj spid="_x0000_s67595" name="Clip" r:id="rId6" imgW="1296063" imgH="3934305" progId="">
              <p:embed/>
            </p:oleObj>
          </a:graphicData>
        </a:graphic>
      </p:graphicFrame>
      <p:sp>
        <p:nvSpPr>
          <p:cNvPr id="67596" name="Text Box 12"/>
          <p:cNvSpPr txBox="1">
            <a:spLocks noChangeArrowheads="1"/>
          </p:cNvSpPr>
          <p:nvPr/>
        </p:nvSpPr>
        <p:spPr bwMode="auto">
          <a:xfrm>
            <a:off x="5013325" y="3546475"/>
            <a:ext cx="3913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Excel... NORMSINV(0</a:t>
            </a:r>
            <a:r>
              <a:rPr lang="sk-SK" i="1"/>
              <a:t>,</a:t>
            </a:r>
            <a:r>
              <a:rPr lang="en-US" i="1"/>
              <a:t>975)</a:t>
            </a:r>
            <a:endParaRPr lang="en-US"/>
          </a:p>
        </p:txBody>
      </p:sp>
      <p:sp>
        <p:nvSpPr>
          <p:cNvPr id="67597" name="Text Box 5"/>
          <p:cNvSpPr txBox="1">
            <a:spLocks noChangeArrowheads="1"/>
          </p:cNvSpPr>
          <p:nvPr/>
        </p:nvSpPr>
        <p:spPr bwMode="auto">
          <a:xfrm>
            <a:off x="5657850" y="1047750"/>
            <a:ext cx="2914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k-SK" b="1"/>
              <a:t>výb. priemer = 973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F68409A7-A89F-4173-9CE1-A91C9542EF96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68611" name="Text Box 2"/>
          <p:cNvSpPr txBox="1">
            <a:spLocks noChangeArrowheads="1"/>
          </p:cNvSpPr>
          <p:nvPr/>
        </p:nvSpPr>
        <p:spPr bwMode="auto">
          <a:xfrm>
            <a:off x="190500" y="288925"/>
            <a:ext cx="882015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k-SK" sz="2800" b="1">
                <a:solidFill>
                  <a:srgbClr val="9E1438"/>
                </a:solidFill>
              </a:rPr>
              <a:t>Príklad:</a:t>
            </a:r>
            <a:r>
              <a:rPr lang="sk-SK"/>
              <a:t> </a:t>
            </a:r>
            <a:r>
              <a:rPr lang="sk-SK" sz="2200" b="1"/>
              <a:t>Bol uskutočnený prieskum na zistenie k akej strate na hmotnosti mrkvy dochádza po týždennom skladovaní v sklade. Analyzovaných bolo 20 vzoriek o hmotnosti 1kg na začiatku uskladnenia a zistené straty na hmotnosti. Zo vzoriek bola zistená priemerná strata hmotnosti 49g a výber. smerodajná odchýlka 4g. Predpokladáme, že straty na hmotnosti majú normálne rozdelenie. Vypočítajte odhad priemernej straty</a:t>
            </a:r>
          </a:p>
          <a:p>
            <a:r>
              <a:rPr lang="sk-SK" sz="2200" b="1"/>
              <a:t> hmotnosti s 95% spoľahlivosťou. Pretože n&lt;30, použijeme</a:t>
            </a:r>
            <a:r>
              <a:rPr lang="sk-SK" sz="2200"/>
              <a:t> ...</a:t>
            </a:r>
            <a:endParaRPr lang="en-US" sz="2200"/>
          </a:p>
          <a:p>
            <a:endParaRPr lang="en-US"/>
          </a:p>
          <a:p>
            <a:r>
              <a:rPr lang="en-US"/>
              <a:t> </a:t>
            </a:r>
          </a:p>
          <a:p>
            <a:endParaRPr lang="en-US"/>
          </a:p>
        </p:txBody>
      </p:sp>
      <p:graphicFrame>
        <p:nvGraphicFramePr>
          <p:cNvPr id="68612" name="Object 3"/>
          <p:cNvGraphicFramePr>
            <a:graphicFrameLocks noChangeAspect="1"/>
          </p:cNvGraphicFramePr>
          <p:nvPr/>
        </p:nvGraphicFramePr>
        <p:xfrm>
          <a:off x="304800" y="3371850"/>
          <a:ext cx="2628900" cy="2895600"/>
        </p:xfrm>
        <a:graphic>
          <a:graphicData uri="http://schemas.openxmlformats.org/presentationml/2006/ole">
            <p:oleObj spid="_x0000_s68612" name="Rovnica" r:id="rId3" imgW="965200" imgH="1295400" progId="Equation.3">
              <p:embed/>
            </p:oleObj>
          </a:graphicData>
        </a:graphic>
      </p:graphicFrame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3790950" y="3219450"/>
            <a:ext cx="4114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b="1" i="1"/>
              <a:t>t</a:t>
            </a:r>
            <a:r>
              <a:rPr lang="en-US" sz="2800" b="1" i="1" baseline="-25000">
                <a:sym typeface="Symbol" pitchFamily="18" charset="2"/>
              </a:rPr>
              <a:t></a:t>
            </a:r>
            <a:r>
              <a:rPr lang="sk-SK" b="1" i="1" baseline="-25000">
                <a:sym typeface="Symbol" pitchFamily="18" charset="2"/>
              </a:rPr>
              <a:t>(n-1) </a:t>
            </a:r>
            <a:r>
              <a:rPr lang="sk-SK">
                <a:sym typeface="Symbol" pitchFamily="18" charset="2"/>
              </a:rPr>
              <a:t>-kvantil Studentovho</a:t>
            </a:r>
          </a:p>
          <a:p>
            <a:pPr>
              <a:lnSpc>
                <a:spcPct val="80000"/>
              </a:lnSpc>
            </a:pPr>
            <a:r>
              <a:rPr lang="sk-SK">
                <a:sym typeface="Symbol" pitchFamily="18" charset="2"/>
              </a:rPr>
              <a:t> rozdelenia, t</a:t>
            </a:r>
            <a:r>
              <a:rPr lang="sk-SK" baseline="-25000">
                <a:sym typeface="Symbol" pitchFamily="18" charset="2"/>
              </a:rPr>
              <a:t>0.05(19)</a:t>
            </a:r>
            <a:r>
              <a:rPr lang="sk-SK">
                <a:sym typeface="Symbol" pitchFamily="18" charset="2"/>
              </a:rPr>
              <a:t>=2.09</a:t>
            </a:r>
          </a:p>
          <a:p>
            <a:pPr>
              <a:lnSpc>
                <a:spcPct val="80000"/>
              </a:lnSpc>
            </a:pPr>
            <a:endParaRPr lang="sk-SK" sz="1200">
              <a:sym typeface="Symbol" pitchFamily="18" charset="2"/>
            </a:endParaRPr>
          </a:p>
          <a:p>
            <a:pPr>
              <a:lnSpc>
                <a:spcPct val="80000"/>
              </a:lnSpc>
            </a:pPr>
            <a:r>
              <a:rPr lang="sk-SK">
                <a:sym typeface="Symbol" pitchFamily="18" charset="2"/>
              </a:rPr>
              <a:t>TINV(0.05;19) - Excel</a:t>
            </a:r>
            <a:endParaRPr lang="sk-SK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3717925" y="4441825"/>
            <a:ext cx="52927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k-SK" b="1"/>
              <a:t>S 95 % spoľahlivosťou odhadujeme  strednú stratu hmotnosti kilovej vzorky mrkvy v intervale od 47.1g po 50.9g</a:t>
            </a:r>
          </a:p>
        </p:txBody>
      </p:sp>
      <p:graphicFrame>
        <p:nvGraphicFramePr>
          <p:cNvPr id="68615" name="Object 7"/>
          <p:cNvGraphicFramePr>
            <a:graphicFrameLocks noChangeAspect="1"/>
          </p:cNvGraphicFramePr>
          <p:nvPr/>
        </p:nvGraphicFramePr>
        <p:xfrm>
          <a:off x="8042275" y="3028950"/>
          <a:ext cx="777875" cy="2362200"/>
        </p:xfrm>
        <a:graphic>
          <a:graphicData uri="http://schemas.openxmlformats.org/presentationml/2006/ole">
            <p:oleObj spid="_x0000_s68615" name="Clip" r:id="rId4" imgW="1296063" imgH="393430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/>
              <a:t>Rozsah výberu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790700"/>
            <a:ext cx="7296150" cy="43815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sk-SK" sz="2800" smtClean="0"/>
              <a:t>pri zvolenej prípustnej chybe, spoľahlivosti a na základe odhadu variability je možné odvodiť vzťah pre určenie rozsahu výberu:</a:t>
            </a:r>
          </a:p>
        </p:txBody>
      </p:sp>
      <p:graphicFrame>
        <p:nvGraphicFramePr>
          <p:cNvPr id="8806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657475" y="4962525"/>
          <a:ext cx="3902075" cy="990600"/>
        </p:xfrm>
        <a:graphic>
          <a:graphicData uri="http://schemas.openxmlformats.org/presentationml/2006/ole">
            <p:oleObj spid="_x0000_s69636" name="Rovnica" r:id="rId3" imgW="1651000" imgH="419100" progId="Equation.3">
              <p:embed/>
            </p:oleObj>
          </a:graphicData>
        </a:graphic>
      </p:graphicFrame>
      <p:graphicFrame>
        <p:nvGraphicFramePr>
          <p:cNvPr id="88070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505200" y="3171825"/>
          <a:ext cx="1503363" cy="719138"/>
        </p:xfrm>
        <a:graphic>
          <a:graphicData uri="http://schemas.openxmlformats.org/presentationml/2006/ole">
            <p:oleObj spid="_x0000_s69637" name="Equation" r:id="rId4" imgW="876300" imgH="419100" progId="Equation.3">
              <p:embed/>
            </p:oleObj>
          </a:graphicData>
        </a:graphic>
      </p:graphicFrame>
      <p:sp>
        <p:nvSpPr>
          <p:cNvPr id="69638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218A4829-AC0B-403E-9267-6832FEEC0146}" type="slidenum">
              <a:rPr lang="en-GB" smtClean="0"/>
              <a:pPr/>
              <a:t>49</a:t>
            </a:fld>
            <a:endParaRPr lang="en-GB" smtClean="0"/>
          </a:p>
        </p:txBody>
      </p:sp>
      <p:sp>
        <p:nvSpPr>
          <p:cNvPr id="88073" name="AutoShape 9"/>
          <p:cNvSpPr>
            <a:spLocks noChangeArrowheads="1"/>
          </p:cNvSpPr>
          <p:nvPr/>
        </p:nvSpPr>
        <p:spPr bwMode="auto">
          <a:xfrm>
            <a:off x="4076700" y="4000500"/>
            <a:ext cx="285750" cy="762000"/>
          </a:xfrm>
          <a:prstGeom prst="downArrow">
            <a:avLst>
              <a:gd name="adj1" fmla="val 50000"/>
              <a:gd name="adj2" fmla="val 6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  <p:bldP spid="880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5334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Príklady </a:t>
            </a:r>
            <a:r>
              <a:rPr lang="sk-SK" dirty="0" smtClean="0"/>
              <a:t> výberového  skúmania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prof.Ing. Zlata Sojková, CSc.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D40D2FE8-6574-4F42-8FF9-A17921753F9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253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sk-SK" sz="3200" smtClean="0"/>
              <a:t>Štatistika rodinných účtov,</a:t>
            </a:r>
          </a:p>
          <a:p>
            <a:pPr eaLnBrk="1" hangingPunct="1">
              <a:buClr>
                <a:schemeClr val="tx2"/>
              </a:buClr>
            </a:pPr>
            <a:r>
              <a:rPr lang="sk-SK" sz="3200" smtClean="0"/>
              <a:t>marketingový prieskum spotrebiteľských zvyklostí…</a:t>
            </a:r>
          </a:p>
          <a:p>
            <a:pPr eaLnBrk="1" hangingPunct="1">
              <a:buClr>
                <a:schemeClr val="tx2"/>
              </a:buClr>
            </a:pPr>
            <a:r>
              <a:rPr lang="sk-SK" sz="3200" smtClean="0"/>
              <a:t>výberové skúmanie u podnikov vybraného sektora,</a:t>
            </a:r>
          </a:p>
          <a:p>
            <a:pPr eaLnBrk="1" hangingPunct="1">
              <a:buClr>
                <a:schemeClr val="tx2"/>
              </a:buClr>
            </a:pPr>
            <a:r>
              <a:rPr lang="sk-SK" sz="3200" smtClean="0"/>
              <a:t>prieskum verejnej mienky …</a:t>
            </a:r>
          </a:p>
          <a:p>
            <a:pPr eaLnBrk="1" hangingPunct="1">
              <a:buClr>
                <a:schemeClr val="tx2"/>
              </a:buClr>
            </a:pPr>
            <a:r>
              <a:rPr lang="sk-SK" sz="3200" smtClean="0"/>
              <a:t>kontrola kvality</a:t>
            </a:r>
          </a:p>
          <a:p>
            <a:pPr eaLnBrk="1" hangingPunct="1">
              <a:buClr>
                <a:schemeClr val="tx2"/>
              </a:buClr>
              <a:buFont typeface="Monotype Sorts" pitchFamily="2" charset="2"/>
              <a:buNone/>
            </a:pPr>
            <a:endParaRPr lang="sk-SK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13435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Intervalový odhad pre rozptyl </a:t>
            </a:r>
            <a:r>
              <a:rPr lang="sk-SK" dirty="0" smtClean="0">
                <a:latin typeface="Symbol" pitchFamily="18" charset="2"/>
                <a:sym typeface="Symbol"/>
              </a:rPr>
              <a:t></a:t>
            </a:r>
            <a:r>
              <a:rPr lang="sk-SK" baseline="30000" dirty="0" smtClean="0">
                <a:latin typeface="Symbol" pitchFamily="18" charset="2"/>
              </a:rPr>
              <a:t>2</a:t>
            </a:r>
            <a:r>
              <a:rPr lang="sk-SK" dirty="0" smtClean="0">
                <a:latin typeface="Symbol" pitchFamily="18" charset="2"/>
              </a:rPr>
              <a:t> </a:t>
            </a:r>
            <a:r>
              <a:rPr lang="sk-SK" dirty="0">
                <a:latin typeface="Arial" charset="0"/>
              </a:rPr>
              <a:t>a </a:t>
            </a:r>
            <a:r>
              <a:rPr lang="sk-SK" dirty="0" smtClean="0">
                <a:latin typeface="Symbol" pitchFamily="18" charset="2"/>
                <a:sym typeface="Symbol"/>
              </a:rPr>
              <a:t></a:t>
            </a:r>
            <a:endParaRPr lang="en-GB" dirty="0">
              <a:latin typeface="Symbol" pitchFamily="18" charset="2"/>
            </a:endParaRPr>
          </a:p>
        </p:txBody>
      </p:sp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D59FC95E-8389-4E2A-B16B-88626420C14F}" type="slidenum">
              <a:rPr lang="en-GB" smtClean="0"/>
              <a:pPr/>
              <a:t>50</a:t>
            </a:fld>
            <a:endParaRPr lang="en-GB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43000" y="1790700"/>
            <a:ext cx="7772400" cy="381000"/>
          </a:xfrm>
        </p:spPr>
        <p:txBody>
          <a:bodyPr rtlCol="0">
            <a:normAutofit fontScale="85000" lnSpcReduction="20000"/>
          </a:bodyPr>
          <a:lstStyle/>
          <a:p>
            <a:pPr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k-SK" sz="2800" dirty="0"/>
              <a:t>vytvoríme veličinu:</a:t>
            </a:r>
            <a:endParaRPr lang="en-GB" sz="2800" dirty="0"/>
          </a:p>
        </p:txBody>
      </p:sp>
      <p:graphicFrame>
        <p:nvGraphicFramePr>
          <p:cNvPr id="70661" name="Object 4"/>
          <p:cNvGraphicFramePr>
            <a:graphicFrameLocks noChangeAspect="1"/>
          </p:cNvGraphicFramePr>
          <p:nvPr/>
        </p:nvGraphicFramePr>
        <p:xfrm>
          <a:off x="1941513" y="2265363"/>
          <a:ext cx="1970087" cy="849312"/>
        </p:xfrm>
        <a:graphic>
          <a:graphicData uri="http://schemas.openxmlformats.org/presentationml/2006/ole">
            <p:oleObj spid="_x0000_s70661" name="Equation" r:id="rId3" imgW="863225" imgH="418918" progId="Equation.3">
              <p:embed/>
            </p:oleObj>
          </a:graphicData>
        </a:graphic>
      </p:graphicFrame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4403725" y="2270125"/>
            <a:ext cx="43307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c</a:t>
            </a:r>
            <a:r>
              <a:rPr lang="sk-SK" sz="2800" baseline="30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2</a:t>
            </a:r>
            <a:r>
              <a:rPr lang="sk-SK" sz="2800" b="1" i="1" dirty="0"/>
              <a:t> </a:t>
            </a:r>
            <a:r>
              <a:rPr lang="sk-SK" sz="2800" dirty="0"/>
              <a:t>má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c</a:t>
            </a:r>
            <a:r>
              <a:rPr lang="sk-SK" sz="2800" baseline="30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2</a:t>
            </a:r>
            <a:r>
              <a:rPr lang="sk-SK" sz="2800" b="1" i="1" dirty="0"/>
              <a:t> </a:t>
            </a:r>
            <a:r>
              <a:rPr lang="sk-SK" sz="2800" dirty="0"/>
              <a:t>rozdelenie</a:t>
            </a:r>
          </a:p>
          <a:p>
            <a:pPr eaLnBrk="0" hangingPunct="0">
              <a:defRPr/>
            </a:pPr>
            <a:r>
              <a:rPr lang="sk-SK" sz="2800" dirty="0"/>
              <a:t>s (n-1) stupňami voľnosti</a:t>
            </a:r>
            <a:endParaRPr lang="sk-SK" sz="2800" dirty="0">
              <a:sym typeface="Symbol" pitchFamily="18" charset="2"/>
            </a:endParaRPr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1143000" y="33909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sk-SK" sz="2800" dirty="0"/>
              <a:t>na základe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c</a:t>
            </a:r>
            <a:r>
              <a:rPr lang="sk-SK" sz="2800" baseline="30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sk-SK" sz="2800" dirty="0"/>
              <a:t> vytvoríme interval spoľahlivosti pre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s</a:t>
            </a:r>
            <a:r>
              <a:rPr lang="sk-SK" sz="2800" baseline="30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en-GB" sz="2800" baseline="30000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70664" name="Object 7"/>
          <p:cNvGraphicFramePr>
            <a:graphicFrameLocks noChangeAspect="1"/>
          </p:cNvGraphicFramePr>
          <p:nvPr/>
        </p:nvGraphicFramePr>
        <p:xfrm>
          <a:off x="2005013" y="4178300"/>
          <a:ext cx="5273675" cy="488950"/>
        </p:xfrm>
        <a:graphic>
          <a:graphicData uri="http://schemas.openxmlformats.org/presentationml/2006/ole">
            <p:oleObj spid="_x0000_s70664" name="Rovnica" r:id="rId4" imgW="2311400" imgH="241300" progId="Equation.3">
              <p:embed/>
            </p:oleObj>
          </a:graphicData>
        </a:graphic>
      </p:graphicFrame>
      <p:graphicFrame>
        <p:nvGraphicFramePr>
          <p:cNvPr id="70665" name="Object 8"/>
          <p:cNvGraphicFramePr>
            <a:graphicFrameLocks noChangeAspect="1"/>
          </p:cNvGraphicFramePr>
          <p:nvPr/>
        </p:nvGraphicFramePr>
        <p:xfrm>
          <a:off x="2012950" y="5476875"/>
          <a:ext cx="5562600" cy="977900"/>
        </p:xfrm>
        <a:graphic>
          <a:graphicData uri="http://schemas.openxmlformats.org/presentationml/2006/ole">
            <p:oleObj spid="_x0000_s70665" name="Equation" r:id="rId5" imgW="2438400" imgH="482600" progId="Equation.3">
              <p:embed/>
            </p:oleObj>
          </a:graphicData>
        </a:graphic>
      </p:graphicFrame>
      <p:sp>
        <p:nvSpPr>
          <p:cNvPr id="70666" name="Rectangle 9"/>
          <p:cNvSpPr>
            <a:spLocks noChangeArrowheads="1"/>
          </p:cNvSpPr>
          <p:nvPr/>
        </p:nvSpPr>
        <p:spPr bwMode="auto">
          <a:xfrm>
            <a:off x="1143000" y="485775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</a:pPr>
            <a:r>
              <a:rPr lang="sk-SK" sz="2800"/>
              <a:t>po úprave:</a:t>
            </a: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50" y="274638"/>
            <a:ext cx="821055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Intervalový odhad pre rozptyl </a:t>
            </a:r>
            <a:r>
              <a:rPr lang="sk-SK" dirty="0" smtClean="0">
                <a:latin typeface="Symbol" pitchFamily="18" charset="2"/>
                <a:sym typeface="Symbol"/>
              </a:rPr>
              <a:t></a:t>
            </a:r>
            <a:r>
              <a:rPr lang="sk-SK" baseline="30000" dirty="0" smtClean="0">
                <a:latin typeface="Symbol" pitchFamily="18" charset="2"/>
              </a:rPr>
              <a:t>2</a:t>
            </a:r>
            <a:r>
              <a:rPr lang="sk-SK" dirty="0" smtClean="0">
                <a:latin typeface="Symbol" pitchFamily="18" charset="2"/>
              </a:rPr>
              <a:t> </a:t>
            </a:r>
            <a:r>
              <a:rPr lang="sk-SK" dirty="0">
                <a:latin typeface="Arial" charset="0"/>
              </a:rPr>
              <a:t>a </a:t>
            </a:r>
            <a:r>
              <a:rPr lang="sk-SK" dirty="0" smtClean="0">
                <a:latin typeface="Symbol" pitchFamily="18" charset="2"/>
                <a:sym typeface="Symbol"/>
              </a:rPr>
              <a:t></a:t>
            </a:r>
            <a:endParaRPr lang="en-GB" dirty="0">
              <a:latin typeface="Symbol" pitchFamily="18" charset="2"/>
            </a:endParaRPr>
          </a:p>
        </p:txBody>
      </p:sp>
      <p:sp>
        <p:nvSpPr>
          <p:cNvPr id="7168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64B04074-B8E4-47B6-AF92-7C951BA4A7FD}" type="slidenum">
              <a:rPr lang="en-GB" smtClean="0"/>
              <a:pPr/>
              <a:t>51</a:t>
            </a:fld>
            <a:endParaRPr lang="en-GB" smtClean="0"/>
          </a:p>
        </p:txBody>
      </p:sp>
      <p:grpSp>
        <p:nvGrpSpPr>
          <p:cNvPr id="54306" name="Group 34"/>
          <p:cNvGrpSpPr>
            <a:grpSpLocks/>
          </p:cNvGrpSpPr>
          <p:nvPr/>
        </p:nvGrpSpPr>
        <p:grpSpPr bwMode="auto">
          <a:xfrm>
            <a:off x="247650" y="3900488"/>
            <a:ext cx="4632325" cy="2271712"/>
            <a:chOff x="1224" y="2121"/>
            <a:chExt cx="2918" cy="1431"/>
          </a:xfrm>
        </p:grpSpPr>
        <p:sp>
          <p:nvSpPr>
            <p:cNvPr id="71688" name="Line 6"/>
            <p:cNvSpPr>
              <a:spLocks noChangeShapeType="1"/>
            </p:cNvSpPr>
            <p:nvPr/>
          </p:nvSpPr>
          <p:spPr bwMode="auto">
            <a:xfrm>
              <a:off x="1224" y="3273"/>
              <a:ext cx="291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71689" name="Line 7"/>
            <p:cNvSpPr>
              <a:spLocks noChangeShapeType="1"/>
            </p:cNvSpPr>
            <p:nvPr/>
          </p:nvSpPr>
          <p:spPr bwMode="auto">
            <a:xfrm>
              <a:off x="3302" y="3023"/>
              <a:ext cx="0" cy="2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71690" name="Text Box 8"/>
            <p:cNvSpPr txBox="1">
              <a:spLocks noChangeArrowheads="1"/>
            </p:cNvSpPr>
            <p:nvPr/>
          </p:nvSpPr>
          <p:spPr bwMode="auto">
            <a:xfrm>
              <a:off x="3480" y="2649"/>
              <a:ext cx="34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latin typeface="Times New Roman" pitchFamily="18" charset="0"/>
                  <a:sym typeface="Symbol" pitchFamily="18" charset="2"/>
                </a:rPr>
                <a:t>/2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71691" name="Text Box 9"/>
            <p:cNvSpPr txBox="1">
              <a:spLocks noChangeArrowheads="1"/>
            </p:cNvSpPr>
            <p:nvPr/>
          </p:nvSpPr>
          <p:spPr bwMode="auto">
            <a:xfrm>
              <a:off x="1272" y="2505"/>
              <a:ext cx="34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latin typeface="Times New Roman" pitchFamily="18" charset="0"/>
                  <a:sym typeface="Symbol" pitchFamily="18" charset="2"/>
                </a:rPr>
                <a:t>/2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71692" name="Text Box 11"/>
            <p:cNvSpPr txBox="1">
              <a:spLocks noChangeArrowheads="1"/>
            </p:cNvSpPr>
            <p:nvPr/>
          </p:nvSpPr>
          <p:spPr bwMode="auto">
            <a:xfrm>
              <a:off x="1368" y="3225"/>
              <a:ext cx="8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latin typeface="Times New Roman" pitchFamily="18" charset="0"/>
                  <a:sym typeface="Symbol" pitchFamily="18" charset="2"/>
                </a:rPr>
                <a:t></a:t>
              </a:r>
              <a:r>
                <a:rPr lang="en-US" sz="2800" b="1" baseline="30000">
                  <a:latin typeface="Times New Roman" pitchFamily="18" charset="0"/>
                  <a:sym typeface="Symbol" pitchFamily="18" charset="2"/>
                </a:rPr>
                <a:t>2</a:t>
              </a:r>
              <a:r>
                <a:rPr lang="en-US" sz="2800" b="1" baseline="-25000">
                  <a:latin typeface="Times New Roman" pitchFamily="18" charset="0"/>
                  <a:sym typeface="Symbol" pitchFamily="18" charset="2"/>
                </a:rPr>
                <a:t>1-/2</a:t>
              </a:r>
              <a:endParaRPr lang="en-US" sz="3200">
                <a:latin typeface="Times New Roman" pitchFamily="18" charset="0"/>
              </a:endParaRPr>
            </a:p>
          </p:txBody>
        </p:sp>
        <p:sp>
          <p:nvSpPr>
            <p:cNvPr id="71693" name="Rectangle 12"/>
            <p:cNvSpPr>
              <a:spLocks noChangeArrowheads="1"/>
            </p:cNvSpPr>
            <p:nvPr/>
          </p:nvSpPr>
          <p:spPr bwMode="auto">
            <a:xfrm>
              <a:off x="3048" y="3225"/>
              <a:ext cx="5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latin typeface="Times New Roman" pitchFamily="18" charset="0"/>
                  <a:sym typeface="Symbol" pitchFamily="18" charset="2"/>
                </a:rPr>
                <a:t></a:t>
              </a:r>
              <a:r>
                <a:rPr lang="en-US" sz="2800" b="1" baseline="30000">
                  <a:latin typeface="Times New Roman" pitchFamily="18" charset="0"/>
                  <a:sym typeface="Symbol" pitchFamily="18" charset="2"/>
                </a:rPr>
                <a:t>2</a:t>
              </a:r>
              <a:r>
                <a:rPr lang="en-US" sz="2800" b="1" baseline="-25000">
                  <a:latin typeface="Times New Roman" pitchFamily="18" charset="0"/>
                  <a:sym typeface="Symbol" pitchFamily="18" charset="2"/>
                </a:rPr>
                <a:t>/2</a:t>
              </a:r>
            </a:p>
          </p:txBody>
        </p:sp>
        <p:sp>
          <p:nvSpPr>
            <p:cNvPr id="71694" name="Text Box 13"/>
            <p:cNvSpPr txBox="1">
              <a:spLocks noChangeArrowheads="1"/>
            </p:cNvSpPr>
            <p:nvPr/>
          </p:nvSpPr>
          <p:spPr bwMode="auto">
            <a:xfrm>
              <a:off x="2436" y="2121"/>
              <a:ext cx="47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latin typeface="Times New Roman" pitchFamily="18" charset="0"/>
                </a:rPr>
                <a:t>f(</a:t>
              </a:r>
              <a:r>
                <a:rPr lang="en-US" b="1">
                  <a:latin typeface="Times New Roman" pitchFamily="18" charset="0"/>
                  <a:sym typeface="Symbol" pitchFamily="18" charset="2"/>
                </a:rPr>
                <a:t></a:t>
              </a:r>
              <a:r>
                <a:rPr lang="en-US" b="1" baseline="30000">
                  <a:latin typeface="Times New Roman" pitchFamily="18" charset="0"/>
                  <a:sym typeface="Symbol" pitchFamily="18" charset="2"/>
                </a:rPr>
                <a:t>2</a:t>
              </a:r>
              <a:r>
                <a:rPr lang="en-US" b="1">
                  <a:latin typeface="Times New Roman" pitchFamily="18" charset="0"/>
                  <a:sym typeface="Symbol" pitchFamily="18" charset="2"/>
                </a:rPr>
                <a:t>)</a:t>
              </a:r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71695" name="Freeform 14"/>
            <p:cNvSpPr>
              <a:spLocks/>
            </p:cNvSpPr>
            <p:nvPr/>
          </p:nvSpPr>
          <p:spPr bwMode="auto">
            <a:xfrm>
              <a:off x="1416" y="2169"/>
              <a:ext cx="2406" cy="1075"/>
            </a:xfrm>
            <a:custGeom>
              <a:avLst/>
              <a:gdLst>
                <a:gd name="T0" fmla="*/ 0 w 3360"/>
                <a:gd name="T1" fmla="*/ 656 h 1712"/>
                <a:gd name="T2" fmla="*/ 492 w 3360"/>
                <a:gd name="T3" fmla="*/ 31 h 1712"/>
                <a:gd name="T4" fmla="*/ 1206 w 3360"/>
                <a:gd name="T5" fmla="*/ 467 h 1712"/>
                <a:gd name="T6" fmla="*/ 1723 w 3360"/>
                <a:gd name="T7" fmla="*/ 675 h 17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60" h="1712">
                  <a:moveTo>
                    <a:pt x="0" y="1664"/>
                  </a:moveTo>
                  <a:cubicBezTo>
                    <a:pt x="284" y="912"/>
                    <a:pt x="568" y="160"/>
                    <a:pt x="960" y="80"/>
                  </a:cubicBezTo>
                  <a:cubicBezTo>
                    <a:pt x="1352" y="0"/>
                    <a:pt x="1952" y="912"/>
                    <a:pt x="2352" y="1184"/>
                  </a:cubicBezTo>
                  <a:cubicBezTo>
                    <a:pt x="2752" y="1456"/>
                    <a:pt x="3184" y="1616"/>
                    <a:pt x="3360" y="1712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71696" name="Line 15"/>
            <p:cNvSpPr>
              <a:spLocks noChangeShapeType="1"/>
            </p:cNvSpPr>
            <p:nvPr/>
          </p:nvSpPr>
          <p:spPr bwMode="auto">
            <a:xfrm>
              <a:off x="1416" y="2697"/>
              <a:ext cx="96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71697" name="Line 16"/>
            <p:cNvSpPr>
              <a:spLocks noChangeShapeType="1"/>
            </p:cNvSpPr>
            <p:nvPr/>
          </p:nvSpPr>
          <p:spPr bwMode="auto">
            <a:xfrm flipH="1">
              <a:off x="3528" y="2841"/>
              <a:ext cx="133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71698" name="Line 24"/>
            <p:cNvSpPr>
              <a:spLocks noChangeShapeType="1"/>
            </p:cNvSpPr>
            <p:nvPr/>
          </p:nvSpPr>
          <p:spPr bwMode="auto">
            <a:xfrm>
              <a:off x="1658" y="2687"/>
              <a:ext cx="0" cy="5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71699" name="Freeform 29"/>
            <p:cNvSpPr>
              <a:spLocks/>
            </p:cNvSpPr>
            <p:nvPr/>
          </p:nvSpPr>
          <p:spPr bwMode="auto">
            <a:xfrm>
              <a:off x="1652" y="2220"/>
              <a:ext cx="1656" cy="1040"/>
            </a:xfrm>
            <a:custGeom>
              <a:avLst/>
              <a:gdLst>
                <a:gd name="T0" fmla="*/ 12 w 1648"/>
                <a:gd name="T1" fmla="*/ 1048 h 1032"/>
                <a:gd name="T2" fmla="*/ 1656 w 1648"/>
                <a:gd name="T3" fmla="*/ 1044 h 1032"/>
                <a:gd name="T4" fmla="*/ 1664 w 1648"/>
                <a:gd name="T5" fmla="*/ 820 h 1032"/>
                <a:gd name="T6" fmla="*/ 1474 w 1648"/>
                <a:gd name="T7" fmla="*/ 724 h 1032"/>
                <a:gd name="T8" fmla="*/ 1324 w 1648"/>
                <a:gd name="T9" fmla="*/ 614 h 1032"/>
                <a:gd name="T10" fmla="*/ 1164 w 1648"/>
                <a:gd name="T11" fmla="*/ 472 h 1032"/>
                <a:gd name="T12" fmla="*/ 1022 w 1648"/>
                <a:gd name="T13" fmla="*/ 338 h 1032"/>
                <a:gd name="T14" fmla="*/ 888 w 1648"/>
                <a:gd name="T15" fmla="*/ 216 h 1032"/>
                <a:gd name="T16" fmla="*/ 760 w 1648"/>
                <a:gd name="T17" fmla="*/ 114 h 1032"/>
                <a:gd name="T18" fmla="*/ 666 w 1648"/>
                <a:gd name="T19" fmla="*/ 56 h 1032"/>
                <a:gd name="T20" fmla="*/ 578 w 1648"/>
                <a:gd name="T21" fmla="*/ 12 h 1032"/>
                <a:gd name="T22" fmla="*/ 538 w 1648"/>
                <a:gd name="T23" fmla="*/ 12 h 1032"/>
                <a:gd name="T24" fmla="*/ 500 w 1648"/>
                <a:gd name="T25" fmla="*/ 0 h 1032"/>
                <a:gd name="T26" fmla="*/ 464 w 1648"/>
                <a:gd name="T27" fmla="*/ 4 h 1032"/>
                <a:gd name="T28" fmla="*/ 404 w 1648"/>
                <a:gd name="T29" fmla="*/ 12 h 1032"/>
                <a:gd name="T30" fmla="*/ 340 w 1648"/>
                <a:gd name="T31" fmla="*/ 48 h 1032"/>
                <a:gd name="T32" fmla="*/ 258 w 1648"/>
                <a:gd name="T33" fmla="*/ 114 h 1032"/>
                <a:gd name="T34" fmla="*/ 206 w 1648"/>
                <a:gd name="T35" fmla="*/ 166 h 1032"/>
                <a:gd name="T36" fmla="*/ 118 w 1648"/>
                <a:gd name="T37" fmla="*/ 280 h 1032"/>
                <a:gd name="T38" fmla="*/ 72 w 1648"/>
                <a:gd name="T39" fmla="*/ 358 h 1032"/>
                <a:gd name="T40" fmla="*/ 12 w 1648"/>
                <a:gd name="T41" fmla="*/ 460 h 1032"/>
                <a:gd name="T42" fmla="*/ 0 w 1648"/>
                <a:gd name="T43" fmla="*/ 504 h 1032"/>
                <a:gd name="T44" fmla="*/ 12 w 1648"/>
                <a:gd name="T45" fmla="*/ 1048 h 10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648" h="1032">
                  <a:moveTo>
                    <a:pt x="12" y="1032"/>
                  </a:moveTo>
                  <a:lnTo>
                    <a:pt x="1640" y="1028"/>
                  </a:lnTo>
                  <a:lnTo>
                    <a:pt x="1648" y="808"/>
                  </a:lnTo>
                  <a:lnTo>
                    <a:pt x="1460" y="712"/>
                  </a:lnTo>
                  <a:lnTo>
                    <a:pt x="1312" y="604"/>
                  </a:lnTo>
                  <a:lnTo>
                    <a:pt x="1152" y="464"/>
                  </a:lnTo>
                  <a:lnTo>
                    <a:pt x="1012" y="332"/>
                  </a:lnTo>
                  <a:lnTo>
                    <a:pt x="880" y="212"/>
                  </a:lnTo>
                  <a:lnTo>
                    <a:pt x="752" y="112"/>
                  </a:lnTo>
                  <a:lnTo>
                    <a:pt x="660" y="56"/>
                  </a:lnTo>
                  <a:lnTo>
                    <a:pt x="572" y="12"/>
                  </a:lnTo>
                  <a:lnTo>
                    <a:pt x="532" y="12"/>
                  </a:lnTo>
                  <a:lnTo>
                    <a:pt x="496" y="0"/>
                  </a:lnTo>
                  <a:lnTo>
                    <a:pt x="460" y="4"/>
                  </a:lnTo>
                  <a:lnTo>
                    <a:pt x="400" y="12"/>
                  </a:lnTo>
                  <a:lnTo>
                    <a:pt x="336" y="48"/>
                  </a:lnTo>
                  <a:lnTo>
                    <a:pt x="256" y="112"/>
                  </a:lnTo>
                  <a:lnTo>
                    <a:pt x="204" y="164"/>
                  </a:lnTo>
                  <a:lnTo>
                    <a:pt x="116" y="276"/>
                  </a:lnTo>
                  <a:lnTo>
                    <a:pt x="72" y="352"/>
                  </a:lnTo>
                  <a:lnTo>
                    <a:pt x="12" y="452"/>
                  </a:lnTo>
                  <a:lnTo>
                    <a:pt x="0" y="496"/>
                  </a:lnTo>
                  <a:lnTo>
                    <a:pt x="12" y="1032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71700" name="Rectangle 32"/>
            <p:cNvSpPr>
              <a:spLocks noChangeArrowheads="1"/>
            </p:cNvSpPr>
            <p:nvPr/>
          </p:nvSpPr>
          <p:spPr bwMode="auto">
            <a:xfrm>
              <a:off x="2052" y="2784"/>
              <a:ext cx="43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chemeClr val="bg2"/>
                  </a:solidFill>
                  <a:latin typeface="Times New Roman" pitchFamily="18" charset="0"/>
                </a:rPr>
                <a:t>1 - </a:t>
              </a:r>
              <a:r>
                <a:rPr lang="en-US" sz="2000" b="1">
                  <a:solidFill>
                    <a:schemeClr val="bg2"/>
                  </a:solidFill>
                  <a:latin typeface="Times New Roman" pitchFamily="18" charset="0"/>
                  <a:sym typeface="Symbol" pitchFamily="18" charset="2"/>
                </a:rPr>
                <a:t></a:t>
              </a:r>
            </a:p>
          </p:txBody>
        </p:sp>
      </p:grpSp>
      <p:sp>
        <p:nvSpPr>
          <p:cNvPr id="54307" name="Rectangle 35"/>
          <p:cNvSpPr>
            <a:spLocks noChangeArrowheads="1"/>
          </p:cNvSpPr>
          <p:nvPr/>
        </p:nvSpPr>
        <p:spPr bwMode="auto">
          <a:xfrm>
            <a:off x="990600" y="17335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sk-SK" sz="2800" dirty="0"/>
              <a:t>interval spoľahlivosti pre smerodajnú odchýlku </a:t>
            </a:r>
            <a:r>
              <a:rPr lang="sk-SK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s</a:t>
            </a:r>
            <a:endParaRPr lang="en-GB" sz="2800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ymbol" pitchFamily="18" charset="2"/>
            </a:endParaRPr>
          </a:p>
        </p:txBody>
      </p:sp>
      <p:graphicFrame>
        <p:nvGraphicFramePr>
          <p:cNvPr id="71686" name="Object 36"/>
          <p:cNvGraphicFramePr>
            <a:graphicFrameLocks noChangeAspect="1"/>
          </p:cNvGraphicFramePr>
          <p:nvPr/>
        </p:nvGraphicFramePr>
        <p:xfrm>
          <a:off x="1925638" y="2644775"/>
          <a:ext cx="5738812" cy="1081088"/>
        </p:xfrm>
        <a:graphic>
          <a:graphicData uri="http://schemas.openxmlformats.org/presentationml/2006/ole">
            <p:oleObj spid="_x0000_s71686" name="Rovnica" r:id="rId3" imgW="2514600" imgH="533400" progId="Equation.3">
              <p:embed/>
            </p:oleObj>
          </a:graphicData>
        </a:graphic>
      </p:graphicFrame>
      <p:sp>
        <p:nvSpPr>
          <p:cNvPr id="54310" name="Rectangle 38"/>
          <p:cNvSpPr>
            <a:spLocks noChangeArrowheads="1"/>
          </p:cNvSpPr>
          <p:nvPr/>
        </p:nvSpPr>
        <p:spPr bwMode="auto">
          <a:xfrm>
            <a:off x="4705350" y="4076700"/>
            <a:ext cx="42291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sk-SK" sz="2700" dirty="0"/>
              <a:t>hodnoty </a:t>
            </a:r>
            <a:r>
              <a:rPr lang="sk-SK" sz="27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c</a:t>
            </a:r>
            <a:r>
              <a:rPr lang="sk-SK" sz="2700" baseline="30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sk-SK" sz="2700" baseline="-25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1-a/2</a:t>
            </a:r>
            <a:r>
              <a:rPr lang="sk-SK" sz="2700" dirty="0"/>
              <a:t> a </a:t>
            </a:r>
            <a:r>
              <a:rPr lang="sk-SK" sz="27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c</a:t>
            </a:r>
            <a:r>
              <a:rPr lang="sk-SK" sz="2700" baseline="30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sk-SK" sz="2700" baseline="-25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a/2</a:t>
            </a:r>
            <a:r>
              <a:rPr lang="sk-SK" sz="2700" baseline="-25000" dirty="0"/>
              <a:t> </a:t>
            </a:r>
            <a:r>
              <a:rPr lang="sk-SK" sz="2700" dirty="0">
                <a:latin typeface="Symbol" pitchFamily="18" charset="2"/>
              </a:rPr>
              <a:t>Þ </a:t>
            </a:r>
            <a:r>
              <a:rPr lang="sk-SK" sz="2700" dirty="0" err="1"/>
              <a:t>kvantily</a:t>
            </a:r>
            <a:r>
              <a:rPr lang="sk-SK" sz="2700" dirty="0"/>
              <a:t> </a:t>
            </a:r>
            <a:r>
              <a:rPr lang="sk-SK" sz="27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c</a:t>
            </a:r>
            <a:r>
              <a:rPr lang="sk-SK" sz="2700" baseline="30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sk-SK" sz="2700" dirty="0"/>
              <a:t> rozdelenia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sk-SK" sz="27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CHIINV(</a:t>
            </a:r>
            <a:r>
              <a:rPr lang="sk-SK" sz="2700" dirty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a</a:t>
            </a:r>
            <a:r>
              <a:rPr lang="sk-SK" sz="27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/2, (n-1))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sk-SK" sz="27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CHIINV(1-</a:t>
            </a:r>
            <a:r>
              <a:rPr lang="sk-SK" sz="2700" dirty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a</a:t>
            </a:r>
            <a:r>
              <a:rPr lang="sk-SK" sz="27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/2, (n-1))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endParaRPr lang="sk-SK" sz="27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endParaRPr lang="en-GB" sz="27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3200" b="1" dirty="0"/>
              <a:t>Intervalový odhad podielu </a:t>
            </a:r>
            <a:r>
              <a:rPr lang="el-GR" sz="3200" b="1" i="1" cap="none" dirty="0" smtClean="0">
                <a:cs typeface="Times New Roman" pitchFamily="18" charset="0"/>
                <a:sym typeface="Symbol" pitchFamily="18" charset="2"/>
              </a:rPr>
              <a:t>π</a:t>
            </a:r>
            <a:r>
              <a:rPr lang="sk-SK" sz="3200" b="1" i="1" dirty="0" smtClean="0">
                <a:sym typeface="Symbol" pitchFamily="18" charset="2"/>
              </a:rPr>
              <a:t>   </a:t>
            </a:r>
            <a:r>
              <a:rPr lang="sk-SK" sz="3200" b="1" dirty="0">
                <a:sym typeface="Symbol" pitchFamily="18" charset="2"/>
              </a:rPr>
              <a:t>základného súboru</a:t>
            </a:r>
          </a:p>
        </p:txBody>
      </p:sp>
      <p:sp>
        <p:nvSpPr>
          <p:cNvPr id="7270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9C28BD87-1A80-43D3-A336-F30DA76F939D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72708" name="Text Box 3"/>
          <p:cNvSpPr txBox="1">
            <a:spLocks noChangeArrowheads="1"/>
          </p:cNvSpPr>
          <p:nvPr/>
        </p:nvSpPr>
        <p:spPr bwMode="auto">
          <a:xfrm>
            <a:off x="228600" y="1743075"/>
            <a:ext cx="9070975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k-SK" sz="2800"/>
              <a:t>Ak rozsah VS je dostatočne veľký, môžeme vytvoriť normovanú premennú</a:t>
            </a:r>
            <a:endParaRPr lang="sk-SK" sz="2800" b="1" i="1">
              <a:sym typeface="Symbol" pitchFamily="18" charset="2"/>
            </a:endParaRPr>
          </a:p>
          <a:p>
            <a:endParaRPr lang="sk-SK" sz="2800" b="1">
              <a:sym typeface="Symbol" pitchFamily="18" charset="2"/>
            </a:endParaRPr>
          </a:p>
          <a:p>
            <a:endParaRPr lang="sk-SK" sz="2800" b="1">
              <a:sym typeface="Symbol" pitchFamily="18" charset="2"/>
            </a:endParaRPr>
          </a:p>
          <a:p>
            <a:endParaRPr lang="sk-SK" sz="2800" b="1">
              <a:sym typeface="Symbol" pitchFamily="18" charset="2"/>
            </a:endParaRPr>
          </a:p>
          <a:p>
            <a:endParaRPr lang="sk-SK" sz="2800" b="1">
              <a:sym typeface="Symbol" pitchFamily="18" charset="2"/>
            </a:endParaRPr>
          </a:p>
          <a:p>
            <a:r>
              <a:rPr lang="sk-SK" sz="2800">
                <a:sym typeface="Symbol" pitchFamily="18" charset="2"/>
              </a:rPr>
              <a:t>	</a:t>
            </a:r>
            <a:r>
              <a:rPr lang="en-US" sz="2800">
                <a:sym typeface="Symbol" pitchFamily="18" charset="2"/>
              </a:rPr>
              <a:t>	 </a:t>
            </a:r>
            <a:endParaRPr lang="en-US" sz="2800" b="1" i="1">
              <a:sym typeface="Symbol" pitchFamily="18" charset="2"/>
            </a:endParaRPr>
          </a:p>
        </p:txBody>
      </p:sp>
      <p:graphicFrame>
        <p:nvGraphicFramePr>
          <p:cNvPr id="72709" name="Object 4"/>
          <p:cNvGraphicFramePr>
            <a:graphicFrameLocks noChangeAspect="1"/>
          </p:cNvGraphicFramePr>
          <p:nvPr/>
        </p:nvGraphicFramePr>
        <p:xfrm>
          <a:off x="2597150" y="2678113"/>
          <a:ext cx="4333875" cy="1560512"/>
        </p:xfrm>
        <a:graphic>
          <a:graphicData uri="http://schemas.openxmlformats.org/presentationml/2006/ole">
            <p:oleObj spid="_x0000_s72709" name="Equation" r:id="rId3" imgW="1524000" imgH="622300" progId="">
              <p:embed/>
            </p:oleObj>
          </a:graphicData>
        </a:graphic>
      </p:graphicFrame>
      <p:sp>
        <p:nvSpPr>
          <p:cNvPr id="72710" name="Text Box 5"/>
          <p:cNvSpPr txBox="1">
            <a:spLocks noChangeArrowheads="1"/>
          </p:cNvSpPr>
          <p:nvPr/>
        </p:nvSpPr>
        <p:spPr bwMode="auto">
          <a:xfrm>
            <a:off x="468313" y="5867400"/>
            <a:ext cx="828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k-SK" b="1" i="1"/>
              <a:t>u </a:t>
            </a:r>
            <a:r>
              <a:rPr lang="sk-SK" sz="2800"/>
              <a:t>má približne normované normálne rozdelenie, N(0,1)</a:t>
            </a:r>
          </a:p>
        </p:txBody>
      </p:sp>
      <p:graphicFrame>
        <p:nvGraphicFramePr>
          <p:cNvPr id="72711" name="Object 8"/>
          <p:cNvGraphicFramePr>
            <a:graphicFrameLocks noChangeAspect="1"/>
          </p:cNvGraphicFramePr>
          <p:nvPr/>
        </p:nvGraphicFramePr>
        <p:xfrm>
          <a:off x="468313" y="4402138"/>
          <a:ext cx="4637087" cy="1331912"/>
        </p:xfrm>
        <a:graphic>
          <a:graphicData uri="http://schemas.openxmlformats.org/presentationml/2006/ole">
            <p:oleObj spid="_x0000_s72711" name="Equation" r:id="rId4" imgW="1714500" imgH="6858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ECEFC79F-C59B-4F03-A816-EC454BC46BF0}" type="slidenum">
              <a:rPr lang="en-US" smtClean="0"/>
              <a:pPr/>
              <a:t>53</a:t>
            </a:fld>
            <a:endParaRPr lang="en-US" smtClean="0"/>
          </a:p>
        </p:txBody>
      </p:sp>
      <p:graphicFrame>
        <p:nvGraphicFramePr>
          <p:cNvPr id="73731" name="Object 2"/>
          <p:cNvGraphicFramePr>
            <a:graphicFrameLocks noChangeAspect="1"/>
          </p:cNvGraphicFramePr>
          <p:nvPr/>
        </p:nvGraphicFramePr>
        <p:xfrm>
          <a:off x="196850" y="1138238"/>
          <a:ext cx="8604250" cy="1570037"/>
        </p:xfrm>
        <a:graphic>
          <a:graphicData uri="http://schemas.openxmlformats.org/presentationml/2006/ole">
            <p:oleObj spid="_x0000_s73731" name="Equation" r:id="rId3" imgW="2400300" imgH="508000" progId="">
              <p:embed/>
            </p:oleObj>
          </a:graphicData>
        </a:graphic>
      </p:graphicFrame>
      <p:sp>
        <p:nvSpPr>
          <p:cNvPr id="73732" name="Text Box 8"/>
          <p:cNvSpPr txBox="1">
            <a:spLocks noChangeArrowheads="1"/>
          </p:cNvSpPr>
          <p:nvPr/>
        </p:nvSpPr>
        <p:spPr bwMode="auto">
          <a:xfrm>
            <a:off x="3946525" y="4202113"/>
            <a:ext cx="12350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>
              <a:solidFill>
                <a:srgbClr val="FF0000"/>
              </a:solidFill>
            </a:endParaRPr>
          </a:p>
          <a:p>
            <a:r>
              <a:rPr lang="en-US" b="1" i="1">
                <a:solidFill>
                  <a:srgbClr val="FF0000"/>
                </a:solidFill>
              </a:rPr>
              <a:t>1 - </a:t>
            </a:r>
            <a:r>
              <a:rPr lang="en-US" b="1" i="1">
                <a:solidFill>
                  <a:srgbClr val="FF0000"/>
                </a:solidFill>
                <a:sym typeface="Symbol" pitchFamily="18" charset="2"/>
              </a:rPr>
              <a:t></a:t>
            </a:r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73733" name="Group 1"/>
          <p:cNvGrpSpPr>
            <a:grpSpLocks/>
          </p:cNvGrpSpPr>
          <p:nvPr/>
        </p:nvGrpSpPr>
        <p:grpSpPr bwMode="auto">
          <a:xfrm>
            <a:off x="990600" y="2800350"/>
            <a:ext cx="7162800" cy="4267200"/>
            <a:chOff x="990600" y="2590800"/>
            <a:chExt cx="7162800" cy="4267200"/>
          </a:xfrm>
        </p:grpSpPr>
        <p:graphicFrame>
          <p:nvGraphicFramePr>
            <p:cNvPr id="73736" name="Object 3"/>
            <p:cNvGraphicFramePr>
              <a:graphicFrameLocks noChangeAspect="1"/>
            </p:cNvGraphicFramePr>
            <p:nvPr/>
          </p:nvGraphicFramePr>
          <p:xfrm>
            <a:off x="990600" y="2590800"/>
            <a:ext cx="7162800" cy="3810000"/>
          </p:xfrm>
          <a:graphic>
            <a:graphicData uri="http://schemas.openxmlformats.org/presentationml/2006/ole">
              <p:oleObj spid="_x0000_s73736" name="Worksheet" r:id="rId4" imgW="3105000" imgH="2142360" progId="Excel.Sheet.8">
                <p:embed/>
              </p:oleObj>
            </a:graphicData>
          </a:graphic>
        </p:graphicFrame>
        <p:graphicFrame>
          <p:nvGraphicFramePr>
            <p:cNvPr id="73737" name="Object 4"/>
            <p:cNvGraphicFramePr>
              <a:graphicFrameLocks noChangeAspect="1"/>
            </p:cNvGraphicFramePr>
            <p:nvPr/>
          </p:nvGraphicFramePr>
          <p:xfrm>
            <a:off x="1828800" y="5859463"/>
            <a:ext cx="1524000" cy="998537"/>
          </p:xfrm>
          <a:graphic>
            <a:graphicData uri="http://schemas.openxmlformats.org/presentationml/2006/ole">
              <p:oleObj spid="_x0000_s73737" name="Equation" r:id="rId5" imgW="444307" imgH="291973" progId="Equation.3">
                <p:embed/>
              </p:oleObj>
            </a:graphicData>
          </a:graphic>
        </p:graphicFrame>
        <p:graphicFrame>
          <p:nvGraphicFramePr>
            <p:cNvPr id="73738" name="Object 5"/>
            <p:cNvGraphicFramePr>
              <a:graphicFrameLocks noChangeAspect="1"/>
            </p:cNvGraphicFramePr>
            <p:nvPr/>
          </p:nvGraphicFramePr>
          <p:xfrm>
            <a:off x="6096000" y="5964238"/>
            <a:ext cx="1017588" cy="893762"/>
          </p:xfrm>
          <a:graphic>
            <a:graphicData uri="http://schemas.openxmlformats.org/presentationml/2006/ole">
              <p:oleObj spid="_x0000_s73738" name="Equation" r:id="rId6" imgW="330057" imgH="291973" progId="Equation.3">
                <p:embed/>
              </p:oleObj>
            </a:graphicData>
          </a:graphic>
        </p:graphicFrame>
        <p:sp>
          <p:nvSpPr>
            <p:cNvPr id="73739" name="Line 7"/>
            <p:cNvSpPr>
              <a:spLocks noChangeShapeType="1"/>
            </p:cNvSpPr>
            <p:nvPr/>
          </p:nvSpPr>
          <p:spPr bwMode="auto">
            <a:xfrm>
              <a:off x="6400800" y="5486400"/>
              <a:ext cx="0" cy="3810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73740" name="Line 6"/>
            <p:cNvSpPr>
              <a:spLocks noChangeShapeType="1"/>
            </p:cNvSpPr>
            <p:nvPr/>
          </p:nvSpPr>
          <p:spPr bwMode="auto">
            <a:xfrm>
              <a:off x="2514600" y="5486400"/>
              <a:ext cx="0" cy="3810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59402" name="Text Box 10"/>
            <p:cNvSpPr txBox="1">
              <a:spLocks noChangeArrowheads="1"/>
            </p:cNvSpPr>
            <p:nvPr/>
          </p:nvSpPr>
          <p:spPr bwMode="auto">
            <a:xfrm>
              <a:off x="2838450" y="3763962"/>
              <a:ext cx="679994" cy="4616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i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f(u)</a:t>
              </a:r>
            </a:p>
          </p:txBody>
        </p:sp>
      </p:grp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1524000" y="2895600"/>
            <a:ext cx="0" cy="289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sk-SK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95250" y="65088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sk-SK" sz="3200" b="1" dirty="0" smtClean="0"/>
              <a:t>Intervalový odhad podielu </a:t>
            </a:r>
            <a:r>
              <a:rPr lang="el-GR" sz="3200" b="1" i="1" cap="none" dirty="0" smtClean="0">
                <a:cs typeface="Times New Roman" pitchFamily="18" charset="0"/>
                <a:sym typeface="Symbol" pitchFamily="18" charset="2"/>
              </a:rPr>
              <a:t>π</a:t>
            </a:r>
            <a:r>
              <a:rPr lang="sk-SK" sz="3200" b="1" i="1" dirty="0" smtClean="0">
                <a:sym typeface="Symbol" pitchFamily="18" charset="2"/>
              </a:rPr>
              <a:t>   </a:t>
            </a:r>
            <a:r>
              <a:rPr lang="sk-SK" sz="3200" b="1" dirty="0" smtClean="0">
                <a:sym typeface="Symbol" pitchFamily="18" charset="2"/>
              </a:rPr>
              <a:t>základného súboru</a:t>
            </a:r>
            <a:endParaRPr lang="sk-SK" sz="3200" b="1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2328C3EE-6476-4863-B09E-E82A72C34832}" type="slidenum">
              <a:rPr lang="en-US" smtClean="0"/>
              <a:pPr/>
              <a:t>54</a:t>
            </a:fld>
            <a:endParaRPr lang="en-US" smtClean="0"/>
          </a:p>
        </p:txBody>
      </p:sp>
      <p:graphicFrame>
        <p:nvGraphicFramePr>
          <p:cNvPr id="74755" name="Object 2"/>
          <p:cNvGraphicFramePr>
            <a:graphicFrameLocks noChangeAspect="1"/>
          </p:cNvGraphicFramePr>
          <p:nvPr/>
        </p:nvGraphicFramePr>
        <p:xfrm>
          <a:off x="168275" y="2600325"/>
          <a:ext cx="8810625" cy="1457325"/>
        </p:xfrm>
        <a:graphic>
          <a:graphicData uri="http://schemas.openxmlformats.org/presentationml/2006/ole">
            <p:oleObj spid="_x0000_s74755" name="Equation" r:id="rId3" imgW="2997200" imgH="482600" progId="">
              <p:embed/>
            </p:oleObj>
          </a:graphicData>
        </a:graphic>
      </p:graphicFrame>
      <p:sp>
        <p:nvSpPr>
          <p:cNvPr id="74756" name="Text Box 3"/>
          <p:cNvSpPr txBox="1">
            <a:spLocks noChangeArrowheads="1"/>
          </p:cNvSpPr>
          <p:nvPr/>
        </p:nvSpPr>
        <p:spPr bwMode="auto">
          <a:xfrm>
            <a:off x="1508125" y="704850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sk-SK"/>
          </a:p>
        </p:txBody>
      </p:sp>
      <p:sp>
        <p:nvSpPr>
          <p:cNvPr id="74757" name="Rectangle 4"/>
          <p:cNvSpPr>
            <a:spLocks noChangeArrowheads="1"/>
          </p:cNvSpPr>
          <p:nvPr/>
        </p:nvSpPr>
        <p:spPr bwMode="auto">
          <a:xfrm>
            <a:off x="827088" y="1912938"/>
            <a:ext cx="1933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Po </a:t>
            </a:r>
            <a:r>
              <a:rPr lang="sk-SK"/>
              <a:t>úprave</a:t>
            </a:r>
            <a:r>
              <a:rPr lang="en-US"/>
              <a:t>:</a:t>
            </a:r>
          </a:p>
        </p:txBody>
      </p:sp>
      <p:sp>
        <p:nvSpPr>
          <p:cNvPr id="74758" name="Line 12"/>
          <p:cNvSpPr>
            <a:spLocks noChangeShapeType="1"/>
          </p:cNvSpPr>
          <p:nvPr/>
        </p:nvSpPr>
        <p:spPr bwMode="auto">
          <a:xfrm>
            <a:off x="7239000" y="4724400"/>
            <a:ext cx="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sk-SK" sz="3200" b="1" smtClean="0"/>
              <a:t>Intervalový odhad podielu </a:t>
            </a:r>
            <a:r>
              <a:rPr lang="el-GR" sz="3200" b="1" i="1" cap="none" smtClean="0">
                <a:cs typeface="Times New Roman" pitchFamily="18" charset="0"/>
                <a:sym typeface="Symbol" pitchFamily="18" charset="2"/>
              </a:rPr>
              <a:t>π</a:t>
            </a:r>
            <a:r>
              <a:rPr lang="sk-SK" sz="3200" b="1" i="1" smtClean="0">
                <a:sym typeface="Symbol" pitchFamily="18" charset="2"/>
              </a:rPr>
              <a:t>   </a:t>
            </a:r>
            <a:r>
              <a:rPr lang="sk-SK" sz="3200" b="1" smtClean="0">
                <a:sym typeface="Symbol" pitchFamily="18" charset="2"/>
              </a:rPr>
              <a:t>základného súboru</a:t>
            </a:r>
            <a:endParaRPr lang="sk-SK" sz="3200" b="1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EFE924C2-AB6A-4DB9-BBC8-ACC9815BC490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75779" name="Text Box 2"/>
          <p:cNvSpPr txBox="1">
            <a:spLocks noChangeArrowheads="1"/>
          </p:cNvSpPr>
          <p:nvPr/>
        </p:nvSpPr>
        <p:spPr bwMode="auto">
          <a:xfrm>
            <a:off x="228600" y="171450"/>
            <a:ext cx="90011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k-SK" b="1">
                <a:solidFill>
                  <a:srgbClr val="9E1438"/>
                </a:solidFill>
              </a:rPr>
              <a:t>Príklad: </a:t>
            </a:r>
            <a:r>
              <a:rPr lang="sk-SK" b="1"/>
              <a:t>Bodový odhad podielu výdavkov domácností na </a:t>
            </a:r>
          </a:p>
          <a:p>
            <a:r>
              <a:rPr lang="sk-SK" b="1"/>
              <a:t>alkohol a cigarety doplníme o 95 %-ný interval spoľahlivosti</a:t>
            </a:r>
          </a:p>
          <a:p>
            <a:endParaRPr lang="sk-SK" b="1">
              <a:sym typeface="Symbol" pitchFamily="18" charset="2"/>
            </a:endParaRPr>
          </a:p>
          <a:p>
            <a:endParaRPr lang="sk-SK"/>
          </a:p>
        </p:txBody>
      </p:sp>
      <p:graphicFrame>
        <p:nvGraphicFramePr>
          <p:cNvPr id="75780" name="Object 3"/>
          <p:cNvGraphicFramePr>
            <a:graphicFrameLocks noChangeAspect="1"/>
          </p:cNvGraphicFramePr>
          <p:nvPr/>
        </p:nvGraphicFramePr>
        <p:xfrm>
          <a:off x="1263650" y="1481138"/>
          <a:ext cx="2693988" cy="993775"/>
        </p:xfrm>
        <a:graphic>
          <a:graphicData uri="http://schemas.openxmlformats.org/presentationml/2006/ole">
            <p:oleObj spid="_x0000_s75780" name="Equation" r:id="rId3" imgW="926698" imgH="342751" progId="">
              <p:embed/>
            </p:oleObj>
          </a:graphicData>
        </a:graphic>
      </p:graphicFrame>
      <p:sp>
        <p:nvSpPr>
          <p:cNvPr id="75781" name="Text Box 4"/>
          <p:cNvSpPr txBox="1">
            <a:spLocks noChangeArrowheads="1"/>
          </p:cNvSpPr>
          <p:nvPr/>
        </p:nvSpPr>
        <p:spPr bwMode="auto">
          <a:xfrm>
            <a:off x="228600" y="3860800"/>
            <a:ext cx="8574088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</a:t>
            </a:r>
            <a:r>
              <a:rPr lang="en-US" b="1">
                <a:sym typeface="Symbol" pitchFamily="18" charset="2"/>
              </a:rPr>
              <a:t> = </a:t>
            </a:r>
            <a:r>
              <a:rPr lang="en-US" b="1"/>
              <a:t>1.96 * </a:t>
            </a:r>
            <a:r>
              <a:rPr lang="sk-SK" b="1"/>
              <a:t>0,02</a:t>
            </a:r>
            <a:r>
              <a:rPr lang="en-US" b="1"/>
              <a:t> = </a:t>
            </a:r>
            <a:r>
              <a:rPr lang="sk-SK" b="1"/>
              <a:t>0,04</a:t>
            </a:r>
            <a:endParaRPr lang="en-US" b="1"/>
          </a:p>
          <a:p>
            <a:endParaRPr lang="en-US" b="1"/>
          </a:p>
          <a:p>
            <a:r>
              <a:rPr lang="sk-SK" b="1"/>
              <a:t>0,79</a:t>
            </a:r>
            <a:r>
              <a:rPr lang="en-US" b="1"/>
              <a:t> – </a:t>
            </a:r>
            <a:r>
              <a:rPr lang="sk-SK" b="1"/>
              <a:t>0,04</a:t>
            </a:r>
            <a:r>
              <a:rPr lang="en-US" b="1"/>
              <a:t> &lt;  </a:t>
            </a:r>
            <a:r>
              <a:rPr lang="el-GR" b="1">
                <a:cs typeface="Times New Roman" pitchFamily="18" charset="0"/>
                <a:sym typeface="Symbol" pitchFamily="18" charset="2"/>
              </a:rPr>
              <a:t>π</a:t>
            </a:r>
            <a:r>
              <a:rPr lang="en-US" b="1">
                <a:sym typeface="Symbol" pitchFamily="18" charset="2"/>
              </a:rPr>
              <a:t> </a:t>
            </a:r>
            <a:r>
              <a:rPr lang="en-US" b="1"/>
              <a:t>&lt; </a:t>
            </a:r>
            <a:r>
              <a:rPr lang="sk-SK" b="1"/>
              <a:t>0,79</a:t>
            </a:r>
            <a:r>
              <a:rPr lang="en-US" b="1"/>
              <a:t> + </a:t>
            </a:r>
            <a:r>
              <a:rPr lang="sk-SK" b="1"/>
              <a:t>0,04</a:t>
            </a:r>
            <a:r>
              <a:rPr lang="en-US" b="1"/>
              <a:t>, </a:t>
            </a:r>
            <a:r>
              <a:rPr lang="sk-SK" b="1"/>
              <a:t> </a:t>
            </a:r>
            <a:r>
              <a:rPr lang="en-US" b="1"/>
              <a:t>t.j    </a:t>
            </a:r>
            <a:r>
              <a:rPr lang="sk-SK" b="1"/>
              <a:t>P(0,75</a:t>
            </a:r>
            <a:r>
              <a:rPr lang="en-US" b="1"/>
              <a:t>  &lt;  </a:t>
            </a:r>
            <a:r>
              <a:rPr lang="el-GR" b="1">
                <a:cs typeface="Times New Roman" pitchFamily="18" charset="0"/>
                <a:sym typeface="Symbol" pitchFamily="18" charset="2"/>
              </a:rPr>
              <a:t>π</a:t>
            </a:r>
            <a:r>
              <a:rPr lang="en-US" b="1">
                <a:sym typeface="Symbol" pitchFamily="18" charset="2"/>
              </a:rPr>
              <a:t> </a:t>
            </a:r>
            <a:r>
              <a:rPr lang="en-US" b="1"/>
              <a:t>&lt;</a:t>
            </a:r>
            <a:r>
              <a:rPr lang="sk-SK" b="1"/>
              <a:t> 0,83)=95%</a:t>
            </a:r>
            <a:endParaRPr lang="en-US" b="1"/>
          </a:p>
          <a:p>
            <a:endParaRPr lang="en-US" b="1"/>
          </a:p>
          <a:p>
            <a:r>
              <a:rPr lang="sk-SK" sz="2000" b="1"/>
              <a:t>S 95%-nou spoľahlivosťou odhadujeme, že % výdavkov na alkoholické nápoje a cigarety sa bude pohybovať od 75%  po 83%. </a:t>
            </a:r>
          </a:p>
        </p:txBody>
      </p:sp>
      <p:sp>
        <p:nvSpPr>
          <p:cNvPr id="75782" name="Text Box 5"/>
          <p:cNvSpPr txBox="1">
            <a:spLocks noChangeArrowheads="1"/>
          </p:cNvSpPr>
          <p:nvPr/>
        </p:nvSpPr>
        <p:spPr bwMode="auto">
          <a:xfrm>
            <a:off x="4516438" y="1104900"/>
            <a:ext cx="1325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n=400</a:t>
            </a:r>
          </a:p>
        </p:txBody>
      </p:sp>
      <p:sp>
        <p:nvSpPr>
          <p:cNvPr id="75783" name="Text Box 6"/>
          <p:cNvSpPr txBox="1">
            <a:spLocks noChangeArrowheads="1"/>
          </p:cNvSpPr>
          <p:nvPr/>
        </p:nvSpPr>
        <p:spPr bwMode="auto">
          <a:xfrm>
            <a:off x="4479925" y="2000250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sk-SK"/>
          </a:p>
        </p:txBody>
      </p:sp>
      <p:graphicFrame>
        <p:nvGraphicFramePr>
          <p:cNvPr id="75784" name="Object 7"/>
          <p:cNvGraphicFramePr>
            <a:graphicFrameLocks noChangeAspect="1"/>
          </p:cNvGraphicFramePr>
          <p:nvPr/>
        </p:nvGraphicFramePr>
        <p:xfrm>
          <a:off x="684213" y="2813050"/>
          <a:ext cx="6129337" cy="1047750"/>
        </p:xfrm>
        <a:graphic>
          <a:graphicData uri="http://schemas.openxmlformats.org/presentationml/2006/ole">
            <p:oleObj spid="_x0000_s75784" name="Equation" r:id="rId4" imgW="2603500" imgH="444500" progId="">
              <p:embed/>
            </p:oleObj>
          </a:graphicData>
        </a:graphic>
      </p:graphicFrame>
      <p:graphicFrame>
        <p:nvGraphicFramePr>
          <p:cNvPr id="75785" name="Object 8"/>
          <p:cNvGraphicFramePr>
            <a:graphicFrameLocks noChangeAspect="1"/>
          </p:cNvGraphicFramePr>
          <p:nvPr/>
        </p:nvGraphicFramePr>
        <p:xfrm>
          <a:off x="4427538" y="1690688"/>
          <a:ext cx="4327525" cy="874712"/>
        </p:xfrm>
        <a:graphic>
          <a:graphicData uri="http://schemas.openxmlformats.org/presentationml/2006/ole">
            <p:oleObj spid="_x0000_s75785" name="Equation" r:id="rId5" imgW="1688367" imgH="342751" progId="Equation.3">
              <p:embed/>
            </p:oleObj>
          </a:graphicData>
        </a:graphic>
      </p:graphicFrame>
      <p:graphicFrame>
        <p:nvGraphicFramePr>
          <p:cNvPr id="75786" name="Object 9"/>
          <p:cNvGraphicFramePr>
            <a:graphicFrameLocks noChangeAspect="1"/>
          </p:cNvGraphicFramePr>
          <p:nvPr/>
        </p:nvGraphicFramePr>
        <p:xfrm>
          <a:off x="152400" y="1100138"/>
          <a:ext cx="777875" cy="2362200"/>
        </p:xfrm>
        <a:graphic>
          <a:graphicData uri="http://schemas.openxmlformats.org/presentationml/2006/ole">
            <p:oleObj spid="_x0000_s75786" name="Clip" r:id="rId6" imgW="1296063" imgH="3934305" progId="">
              <p:embed/>
            </p:oleObj>
          </a:graphicData>
        </a:graphic>
      </p:graphicFrame>
      <p:sp>
        <p:nvSpPr>
          <p:cNvPr id="75787" name="Text Box 10"/>
          <p:cNvSpPr txBox="1">
            <a:spLocks noChangeArrowheads="1"/>
          </p:cNvSpPr>
          <p:nvPr/>
        </p:nvSpPr>
        <p:spPr bwMode="auto">
          <a:xfrm>
            <a:off x="5092700" y="2387600"/>
            <a:ext cx="3559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Excel... NORMSINV(0.975)</a:t>
            </a:r>
            <a:endParaRPr lang="en-US"/>
          </a:p>
        </p:txBody>
      </p:sp>
      <p:sp>
        <p:nvSpPr>
          <p:cNvPr id="75788" name="Text Box 14"/>
          <p:cNvSpPr txBox="1">
            <a:spLocks noChangeArrowheads="1"/>
          </p:cNvSpPr>
          <p:nvPr/>
        </p:nvSpPr>
        <p:spPr bwMode="auto">
          <a:xfrm>
            <a:off x="6011863" y="1100138"/>
            <a:ext cx="1512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/>
              <a:t>x=315</a:t>
            </a:r>
          </a:p>
        </p:txBody>
      </p:sp>
      <p:sp>
        <p:nvSpPr>
          <p:cNvPr id="75789" name="Text Box 15"/>
          <p:cNvSpPr txBox="1">
            <a:spLocks noChangeArrowheads="1"/>
          </p:cNvSpPr>
          <p:nvPr/>
        </p:nvSpPr>
        <p:spPr bwMode="auto">
          <a:xfrm>
            <a:off x="7092950" y="1052513"/>
            <a:ext cx="1512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/>
              <a:t>p=0,79</a:t>
            </a:r>
          </a:p>
        </p:txBody>
      </p:sp>
      <p:sp>
        <p:nvSpPr>
          <p:cNvPr id="75790" name="Line 16"/>
          <p:cNvSpPr>
            <a:spLocks noChangeShapeType="1"/>
          </p:cNvSpPr>
          <p:nvPr/>
        </p:nvSpPr>
        <p:spPr bwMode="auto">
          <a:xfrm>
            <a:off x="7092950" y="2205038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789238"/>
            <a:ext cx="77724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ĎAKUJEM ZA POZORNOSŤ</a:t>
            </a:r>
            <a:endParaRPr lang="en-GB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782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300972EE-8E16-4C47-8D59-C1978F53550E}" type="slidenum">
              <a:rPr lang="en-GB" smtClean="0"/>
              <a:pPr/>
              <a:t>56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/>
              <a:t>Štatistická indukcie – základné pojmy</a:t>
            </a:r>
            <a:endParaRPr lang="en-GB"/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1AC950F4-0365-41A2-B298-5BCF81CA1BC9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k-SK" sz="3600" dirty="0" smtClean="0"/>
              <a:t>rozlišujeme </a:t>
            </a:r>
            <a:r>
              <a:rPr lang="sk-SK" sz="3600" dirty="0" smtClean="0"/>
              <a:t>2 základné pojmy:</a:t>
            </a:r>
          </a:p>
          <a:p>
            <a:pPr lvl="1" eaLnBrk="1" hangingPunct="1"/>
            <a:r>
              <a:rPr lang="sk-SK" sz="3600" dirty="0" smtClean="0"/>
              <a:t>základný súbor (ZS)</a:t>
            </a:r>
          </a:p>
          <a:p>
            <a:pPr lvl="1" eaLnBrk="1" hangingPunct="1"/>
            <a:r>
              <a:rPr lang="sk-SK" sz="3600" dirty="0" smtClean="0"/>
              <a:t>výberový súbor (VS)</a:t>
            </a:r>
            <a:endParaRPr lang="en-GB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/>
              <a:t>Základný súbor</a:t>
            </a:r>
            <a:endParaRPr lang="en-GB"/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73A7A766-0295-4436-B377-EEBC2E86E118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sz="3200" dirty="0" smtClean="0"/>
              <a:t>je tvorený všetkými štatistickými jednotkami, ktoré spĺňajú kritériá pre zaradenie jednotky do skúmania</a:t>
            </a:r>
          </a:p>
          <a:p>
            <a:pPr eaLnBrk="1" hangingPunct="1">
              <a:lnSpc>
                <a:spcPct val="90000"/>
              </a:lnSpc>
            </a:pPr>
            <a:r>
              <a:rPr lang="sk-SK" sz="3200" dirty="0" smtClean="0"/>
              <a:t>rozlišujeme ZS:</a:t>
            </a:r>
          </a:p>
          <a:p>
            <a:pPr lvl="1" eaLnBrk="1" hangingPunct="1">
              <a:lnSpc>
                <a:spcPct val="90000"/>
              </a:lnSpc>
            </a:pPr>
            <a:r>
              <a:rPr lang="sk-SK" sz="3200" dirty="0" smtClean="0"/>
              <a:t>reálny – štatistické jednotky skutočne existujú</a:t>
            </a:r>
          </a:p>
          <a:p>
            <a:pPr lvl="1" eaLnBrk="1" hangingPunct="1">
              <a:lnSpc>
                <a:spcPct val="90000"/>
              </a:lnSpc>
            </a:pPr>
            <a:r>
              <a:rPr lang="sk-SK" sz="3200" dirty="0" smtClean="0"/>
              <a:t>hypotetický – umelý, existuje len v predstavách, jednotky skutočne neexistujú, napr. nové technológie</a:t>
            </a:r>
          </a:p>
          <a:p>
            <a:pPr eaLnBrk="1" hangingPunct="1">
              <a:lnSpc>
                <a:spcPct val="90000"/>
              </a:lnSpc>
            </a:pP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Výberový súbor</a:t>
            </a:r>
            <a:endParaRPr lang="en-GB" dirty="0"/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F342987D-EB45-4C9B-B0C9-8236143E9838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sk-SK" sz="3200" smtClean="0"/>
              <a:t>je tvorený len vybranou časťou jednotiek ZS </a:t>
            </a:r>
          </a:p>
          <a:p>
            <a:pPr eaLnBrk="1" hangingPunct="1"/>
            <a:r>
              <a:rPr lang="sk-SK" sz="3200" smtClean="0"/>
              <a:t>podmnožina jednotiek ZS</a:t>
            </a:r>
          </a:p>
          <a:p>
            <a:pPr eaLnBrk="1" hangingPunct="1"/>
            <a:r>
              <a:rPr lang="sk-SK" sz="3200" smtClean="0"/>
              <a:t>je reprezentatívnou vzorkou ZS</a:t>
            </a:r>
          </a:p>
          <a:p>
            <a:pPr eaLnBrk="1" hangingPunct="1"/>
            <a:r>
              <a:rPr lang="sk-SK" sz="3200" smtClean="0"/>
              <a:t>pri vyčerpávajúcom skúmaní je VS totožný so ZS</a:t>
            </a:r>
            <a:endParaRPr lang="en-GB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Výberové skúmanie</a:t>
            </a:r>
            <a:endParaRPr lang="en-GB" dirty="0"/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D8716AC1-DE5A-41A8-B9BF-D619EB819ADC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sk-SK" sz="3200" smtClean="0"/>
              <a:t>mohol by vzniknúť dojem, že závery o ZS na základe vybraných jednotiek nie sú celkom spoľahlivé</a:t>
            </a:r>
          </a:p>
          <a:p>
            <a:pPr eaLnBrk="1" hangingPunct="1"/>
            <a:r>
              <a:rPr lang="sk-SK" sz="3200" smtClean="0"/>
              <a:t>v skutočnosti však na základe počtu pravdepodobnosti vieme vopred vymedziť túto nespoľahlivosť tak, že závery sú prakticky rovnocenné záverom z vyčerpávajúceho skúmania</a:t>
            </a:r>
            <a:endParaRPr lang="en-GB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2186</TotalTime>
  <Words>2226</Words>
  <Application>Microsoft Office PowerPoint</Application>
  <PresentationFormat>On-screen Show (4:3)</PresentationFormat>
  <Paragraphs>395</Paragraphs>
  <Slides>56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56</vt:i4>
      </vt:variant>
    </vt:vector>
  </HeadingPairs>
  <TitlesOfParts>
    <vt:vector size="61" baseType="lpstr">
      <vt:lpstr>Equity</vt:lpstr>
      <vt:lpstr>Equation</vt:lpstr>
      <vt:lpstr>Clip</vt:lpstr>
      <vt:lpstr>Rovnica</vt:lpstr>
      <vt:lpstr>Worksheet</vt:lpstr>
      <vt:lpstr>ŠTATISTICKÁ INDUKCIA</vt:lpstr>
      <vt:lpstr>Štatistická indukcia</vt:lpstr>
      <vt:lpstr>Štatistická indukcia</vt:lpstr>
      <vt:lpstr>Výberové skúmanie</vt:lpstr>
      <vt:lpstr>Príklady  výberového  skúmania</vt:lpstr>
      <vt:lpstr>Štatistická indukcie – základné pojmy</vt:lpstr>
      <vt:lpstr>Základný súbor</vt:lpstr>
      <vt:lpstr>Výberový súbor</vt:lpstr>
      <vt:lpstr>Výberové skúmanie</vt:lpstr>
      <vt:lpstr>Označenia</vt:lpstr>
      <vt:lpstr>Štatistická indukcia</vt:lpstr>
      <vt:lpstr>Vytváranie  výberového súboru</vt:lpstr>
      <vt:lpstr>Vytváranie  výberového súboru</vt:lpstr>
      <vt:lpstr>Vytváranie  výberového súboru</vt:lpstr>
      <vt:lpstr>Vytváranie  výberového súboru</vt:lpstr>
      <vt:lpstr>Teoretické rozdelenia</vt:lpstr>
      <vt:lpstr>Teoretické rozdelenia</vt:lpstr>
      <vt:lpstr>Teoretické rozdelenia</vt:lpstr>
      <vt:lpstr>TEÓRIA ODHADU</vt:lpstr>
      <vt:lpstr>Teória odhadu</vt:lpstr>
      <vt:lpstr>Bodový odhad</vt:lpstr>
      <vt:lpstr>Bodový odhad</vt:lpstr>
      <vt:lpstr>Bodový odhad</vt:lpstr>
      <vt:lpstr>Konzistencia</vt:lpstr>
      <vt:lpstr>Konzistencia</vt:lpstr>
      <vt:lpstr>Neskreslenosť</vt:lpstr>
      <vt:lpstr>Neskreslenosť</vt:lpstr>
      <vt:lpstr>Výdatnosť</vt:lpstr>
      <vt:lpstr>Suficiencia</vt:lpstr>
      <vt:lpstr>Bodový odhad strednej hodnoty </vt:lpstr>
      <vt:lpstr>Bodový odhad strednej hodnoty </vt:lpstr>
      <vt:lpstr>Bodový odhad rozptylu 2</vt:lpstr>
      <vt:lpstr>Bodový odhad rozptylu 2</vt:lpstr>
      <vt:lpstr>Bodový odhad podielu </vt:lpstr>
      <vt:lpstr>Bodový odhad podielu </vt:lpstr>
      <vt:lpstr>Slide 36</vt:lpstr>
      <vt:lpstr>Slide 37</vt:lpstr>
      <vt:lpstr>Bodový odhad - záver</vt:lpstr>
      <vt:lpstr>Intervalový odhad</vt:lpstr>
      <vt:lpstr>Intervalový odhad</vt:lpstr>
      <vt:lpstr>Intervalový odhad</vt:lpstr>
      <vt:lpstr>Intervalový odhad</vt:lpstr>
      <vt:lpstr>Intervalový odhad pre strednú hodnotu </vt:lpstr>
      <vt:lpstr>Intervalový odhad pre strednú hodnotu </vt:lpstr>
      <vt:lpstr>Intervalový odhad pre strednú hodnotu </vt:lpstr>
      <vt:lpstr>Intervalový odhad pre strednú hodnotu </vt:lpstr>
      <vt:lpstr>Slide 47</vt:lpstr>
      <vt:lpstr>Slide 48</vt:lpstr>
      <vt:lpstr>Rozsah výberu</vt:lpstr>
      <vt:lpstr>Intervalový odhad pre rozptyl 2 a </vt:lpstr>
      <vt:lpstr>Intervalový odhad pre rozptyl 2 a </vt:lpstr>
      <vt:lpstr>Intervalový odhad podielu π   základného súboru</vt:lpstr>
      <vt:lpstr>Slide 53</vt:lpstr>
      <vt:lpstr>Slide 54</vt:lpstr>
      <vt:lpstr>Slide 55</vt:lpstr>
      <vt:lpstr>ĎAKUJEM ZA POZORNOSŤ</vt:lpstr>
    </vt:vector>
  </TitlesOfParts>
  <Company>TOMI, s.r.o.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TEÓRIA ODHADU</dc:title>
  <dc:creator>Eva Matejkova</dc:creator>
  <cp:lastModifiedBy>Jojo</cp:lastModifiedBy>
  <cp:revision>69</cp:revision>
  <cp:lastPrinted>1601-01-01T00:00:00Z</cp:lastPrinted>
  <dcterms:created xsi:type="dcterms:W3CDTF">2002-04-02T20:26:08Z</dcterms:created>
  <dcterms:modified xsi:type="dcterms:W3CDTF">2013-02-14T09:00:04Z</dcterms:modified>
</cp:coreProperties>
</file>