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5" r:id="rId6"/>
    <p:sldId id="266" r:id="rId7"/>
    <p:sldId id="267" r:id="rId8"/>
    <p:sldId id="260" r:id="rId9"/>
    <p:sldId id="264" r:id="rId10"/>
    <p:sldId id="276" r:id="rId11"/>
    <p:sldId id="275" r:id="rId12"/>
    <p:sldId id="274" r:id="rId13"/>
    <p:sldId id="273" r:id="rId14"/>
    <p:sldId id="272" r:id="rId15"/>
    <p:sldId id="271" r:id="rId16"/>
    <p:sldId id="270" r:id="rId17"/>
    <p:sldId id="269" r:id="rId18"/>
    <p:sldId id="268" r:id="rId19"/>
    <p:sldId id="263" r:id="rId20"/>
    <p:sldId id="281" r:id="rId21"/>
    <p:sldId id="280" r:id="rId22"/>
    <p:sldId id="279" r:id="rId23"/>
    <p:sldId id="278" r:id="rId24"/>
    <p:sldId id="282" r:id="rId25"/>
    <p:sldId id="286" r:id="rId26"/>
    <p:sldId id="285" r:id="rId27"/>
    <p:sldId id="284" r:id="rId28"/>
    <p:sldId id="283" r:id="rId29"/>
    <p:sldId id="290" r:id="rId30"/>
    <p:sldId id="289" r:id="rId31"/>
    <p:sldId id="288" r:id="rId32"/>
    <p:sldId id="287" r:id="rId33"/>
    <p:sldId id="293" r:id="rId34"/>
    <p:sldId id="292" r:id="rId35"/>
    <p:sldId id="296" r:id="rId36"/>
    <p:sldId id="295" r:id="rId37"/>
    <p:sldId id="294" r:id="rId38"/>
    <p:sldId id="291" r:id="rId39"/>
    <p:sldId id="301" r:id="rId40"/>
    <p:sldId id="300" r:id="rId41"/>
    <p:sldId id="299" r:id="rId42"/>
    <p:sldId id="298" r:id="rId43"/>
    <p:sldId id="297" r:id="rId44"/>
    <p:sldId id="305" r:id="rId45"/>
    <p:sldId id="304" r:id="rId46"/>
    <p:sldId id="309" r:id="rId47"/>
    <p:sldId id="308" r:id="rId48"/>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6" d="100"/>
          <a:sy n="86" d="100"/>
        </p:scale>
        <p:origin x="114"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smtClean="0"/>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344814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185075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1BA4F0-6371-414B-82C1-D916843E850F}"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9985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smtClean="0"/>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Upravte štýl predlohy textu.</a:t>
            </a:r>
          </a:p>
        </p:txBody>
      </p:sp>
      <p:sp>
        <p:nvSpPr>
          <p:cNvPr id="5" name="Date Placeholder 4"/>
          <p:cNvSpPr>
            <a:spLocks noGrp="1"/>
          </p:cNvSpPr>
          <p:nvPr>
            <p:ph type="dt" sz="half" idx="10"/>
          </p:nvPr>
        </p:nvSpPr>
        <p:spPr/>
        <p:txBody>
          <a:bodyPr/>
          <a:lstStyle/>
          <a:p>
            <a:fld id="{D57CB90D-4865-44C1-B272-4CBE7E3A7219}" type="datetimeFigureOut">
              <a:rPr lang="sk-SK" smtClean="0"/>
              <a:t>28.04.2016</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2038386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Upravte štýl predlohy textu.</a:t>
            </a:r>
          </a:p>
        </p:txBody>
      </p:sp>
      <p:sp>
        <p:nvSpPr>
          <p:cNvPr id="5" name="Date Placeholder 4"/>
          <p:cNvSpPr>
            <a:spLocks noGrp="1"/>
          </p:cNvSpPr>
          <p:nvPr>
            <p:ph type="dt" sz="half" idx="10"/>
          </p:nvPr>
        </p:nvSpPr>
        <p:spPr/>
        <p:txBody>
          <a:bodyPr/>
          <a:lstStyle/>
          <a:p>
            <a:fld id="{D57CB90D-4865-44C1-B272-4CBE7E3A7219}" type="datetimeFigureOut">
              <a:rPr lang="sk-SK" smtClean="0"/>
              <a:t>28.04.2016</a:t>
            </a:fld>
            <a:endParaRPr lang="sk-SK"/>
          </a:p>
        </p:txBody>
      </p:sp>
      <p:sp>
        <p:nvSpPr>
          <p:cNvPr id="6" name="Footer Placeholder 5"/>
          <p:cNvSpPr>
            <a:spLocks noGrp="1"/>
          </p:cNvSpPr>
          <p:nvPr>
            <p:ph type="ftr" sz="quarter" idx="11"/>
          </p:nvPr>
        </p:nvSpPr>
        <p:spPr/>
        <p:txBody>
          <a:bodyPr/>
          <a:lstStyle/>
          <a:p>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1BA4F0-6371-414B-82C1-D916843E850F}"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7508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Upravte štýl predlohy textu.</a:t>
            </a:r>
          </a:p>
        </p:txBody>
      </p:sp>
      <p:sp>
        <p:nvSpPr>
          <p:cNvPr id="5" name="Date Placeholder 4"/>
          <p:cNvSpPr>
            <a:spLocks noGrp="1"/>
          </p:cNvSpPr>
          <p:nvPr>
            <p:ph type="dt" sz="half" idx="10"/>
          </p:nvPr>
        </p:nvSpPr>
        <p:spPr/>
        <p:txBody>
          <a:bodyPr/>
          <a:lstStyle/>
          <a:p>
            <a:fld id="{D57CB90D-4865-44C1-B272-4CBE7E3A7219}" type="datetimeFigureOut">
              <a:rPr lang="sk-SK" smtClean="0"/>
              <a:t>28.04.2016</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3316496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571489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342108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smtClean="0"/>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585861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D57CB90D-4865-44C1-B272-4CBE7E3A7219}" type="datetimeFigureOut">
              <a:rPr lang="sk-SK" smtClean="0"/>
              <a:t>28.04.2016</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363541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D57CB90D-4865-44C1-B272-4CBE7E3A7219}" type="datetimeFigureOut">
              <a:rPr lang="sk-SK" smtClean="0"/>
              <a:t>28.04.2016</a:t>
            </a:fld>
            <a:endParaRPr lang="sk-SK"/>
          </a:p>
        </p:txBody>
      </p:sp>
      <p:sp>
        <p:nvSpPr>
          <p:cNvPr id="6" name="Footer Placeholder 5"/>
          <p:cNvSpPr>
            <a:spLocks noGrp="1"/>
          </p:cNvSpPr>
          <p:nvPr>
            <p:ph type="ftr" sz="quarter" idx="11"/>
          </p:nvPr>
        </p:nvSpPr>
        <p:spPr/>
        <p:txBody>
          <a:bodyPr/>
          <a:lstStyle/>
          <a:p>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117570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D57CB90D-4865-44C1-B272-4CBE7E3A7219}" type="datetimeFigureOut">
              <a:rPr lang="sk-SK" smtClean="0"/>
              <a:t>28.04.2016</a:t>
            </a:fld>
            <a:endParaRPr lang="sk-SK"/>
          </a:p>
        </p:txBody>
      </p:sp>
      <p:sp>
        <p:nvSpPr>
          <p:cNvPr id="8" name="Footer Placeholder 7"/>
          <p:cNvSpPr>
            <a:spLocks noGrp="1"/>
          </p:cNvSpPr>
          <p:nvPr>
            <p:ph type="ftr" sz="quarter" idx="11"/>
          </p:nvPr>
        </p:nvSpPr>
        <p:spPr/>
        <p:txBody>
          <a:bodyPr/>
          <a:lstStyle/>
          <a:p>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60661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D57CB90D-4865-44C1-B272-4CBE7E3A7219}" type="datetimeFigureOut">
              <a:rPr lang="sk-SK" smtClean="0"/>
              <a:t>28.04.2016</a:t>
            </a:fld>
            <a:endParaRPr lang="sk-SK"/>
          </a:p>
        </p:txBody>
      </p:sp>
      <p:sp>
        <p:nvSpPr>
          <p:cNvPr id="4" name="Footer Placeholder 3"/>
          <p:cNvSpPr>
            <a:spLocks noGrp="1"/>
          </p:cNvSpPr>
          <p:nvPr>
            <p:ph type="ftr" sz="quarter" idx="11"/>
          </p:nvPr>
        </p:nvSpPr>
        <p:spPr/>
        <p:txBody>
          <a:bodyPr/>
          <a:lstStyle/>
          <a:p>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119491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CB90D-4865-44C1-B272-4CBE7E3A7219}" type="datetimeFigureOut">
              <a:rPr lang="sk-SK" smtClean="0"/>
              <a:t>28.04.2016</a:t>
            </a:fld>
            <a:endParaRPr lang="sk-SK"/>
          </a:p>
        </p:txBody>
      </p:sp>
      <p:sp>
        <p:nvSpPr>
          <p:cNvPr id="3" name="Footer Placeholder 2"/>
          <p:cNvSpPr>
            <a:spLocks noGrp="1"/>
          </p:cNvSpPr>
          <p:nvPr>
            <p:ph type="ftr" sz="quarter" idx="11"/>
          </p:nvPr>
        </p:nvSpPr>
        <p:spPr/>
        <p:txBody>
          <a:bodyPr/>
          <a:lstStyle/>
          <a:p>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679896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smtClean="0"/>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D57CB90D-4865-44C1-B272-4CBE7E3A7219}" type="datetimeFigureOut">
              <a:rPr lang="sk-SK" smtClean="0"/>
              <a:t>28.04.2016</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3902572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D57CB90D-4865-44C1-B272-4CBE7E3A7219}" type="datetimeFigureOut">
              <a:rPr lang="sk-SK" smtClean="0"/>
              <a:t>28.04.2016</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1BA4F0-6371-414B-82C1-D916843E850F}" type="slidenum">
              <a:rPr lang="sk-SK" smtClean="0"/>
              <a:t>‹#›</a:t>
            </a:fld>
            <a:endParaRPr lang="sk-SK"/>
          </a:p>
        </p:txBody>
      </p:sp>
    </p:spTree>
    <p:extLst>
      <p:ext uri="{BB962C8B-B14F-4D97-AF65-F5344CB8AC3E}">
        <p14:creationId xmlns:p14="http://schemas.microsoft.com/office/powerpoint/2010/main" val="2781043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57CB90D-4865-44C1-B272-4CBE7E3A7219}" type="datetimeFigureOut">
              <a:rPr lang="sk-SK" smtClean="0"/>
              <a:t>28.04.2016</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1BA4F0-6371-414B-82C1-D916843E850F}" type="slidenum">
              <a:rPr lang="sk-SK" smtClean="0"/>
              <a:t>‹#›</a:t>
            </a:fld>
            <a:endParaRPr lang="sk-SK"/>
          </a:p>
        </p:txBody>
      </p:sp>
    </p:spTree>
    <p:extLst>
      <p:ext uri="{BB962C8B-B14F-4D97-AF65-F5344CB8AC3E}">
        <p14:creationId xmlns:p14="http://schemas.microsoft.com/office/powerpoint/2010/main" val="172360571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828800" y="1122363"/>
            <a:ext cx="8839200" cy="5430837"/>
          </a:xfrm>
        </p:spPr>
        <p:txBody>
          <a:bodyPr>
            <a:noAutofit/>
          </a:bodyPr>
          <a:lstStyle/>
          <a:p>
            <a:pPr marL="342900" indent="-342900">
              <a:buAutoNum type="arabicPeriod"/>
            </a:pPr>
            <a:r>
              <a:rPr lang="sk-SK" sz="2800" b="1" dirty="0" smtClean="0">
                <a:solidFill>
                  <a:schemeClr val="tx1"/>
                </a:solidFill>
                <a:latin typeface="Times New Roman" panose="02020603050405020304" pitchFamily="18" charset="0"/>
                <a:cs typeface="Times New Roman" panose="02020603050405020304" pitchFamily="18" charset="0"/>
              </a:rPr>
              <a:t>Metódy </a:t>
            </a:r>
            <a:r>
              <a:rPr lang="sk-SK" sz="2800" b="1" dirty="0">
                <a:solidFill>
                  <a:schemeClr val="tx1"/>
                </a:solidFill>
                <a:latin typeface="Times New Roman" panose="02020603050405020304" pitchFamily="18" charset="0"/>
                <a:cs typeface="Times New Roman" panose="02020603050405020304" pitchFamily="18" charset="0"/>
              </a:rPr>
              <a:t>výskumu </a:t>
            </a:r>
            <a:endParaRPr lang="sk-SK" sz="2800" b="1" dirty="0" smtClean="0">
              <a:solidFill>
                <a:schemeClr val="tx1"/>
              </a:solidFill>
              <a:latin typeface="Times New Roman" panose="02020603050405020304" pitchFamily="18" charset="0"/>
              <a:cs typeface="Times New Roman" panose="02020603050405020304" pitchFamily="18" charset="0"/>
            </a:endParaRPr>
          </a:p>
          <a:p>
            <a:r>
              <a:rPr lang="sk-SK" sz="2400" dirty="0">
                <a:solidFill>
                  <a:schemeClr val="tx1"/>
                </a:solidFill>
                <a:latin typeface="Times New Roman" panose="02020603050405020304" pitchFamily="18" charset="0"/>
                <a:cs typeface="Times New Roman" panose="02020603050405020304" pitchFamily="18" charset="0"/>
              </a:rPr>
              <a:t>-</a:t>
            </a:r>
            <a:r>
              <a:rPr lang="sk-SK" sz="2400" dirty="0" smtClean="0">
                <a:solidFill>
                  <a:schemeClr val="tx1"/>
                </a:solidFill>
                <a:latin typeface="Times New Roman" panose="02020603050405020304" pitchFamily="18" charset="0"/>
                <a:cs typeface="Times New Roman" panose="02020603050405020304" pitchFamily="18" charset="0"/>
              </a:rPr>
              <a:t> </a:t>
            </a:r>
            <a:r>
              <a:rPr lang="sk-SK" sz="2400" dirty="0">
                <a:solidFill>
                  <a:schemeClr val="tx1"/>
                </a:solidFill>
                <a:latin typeface="Times New Roman" panose="02020603050405020304" pitchFamily="18" charset="0"/>
                <a:cs typeface="Times New Roman" panose="02020603050405020304" pitchFamily="18" charset="0"/>
              </a:rPr>
              <a:t>Dopytovanie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 Dotazník </a:t>
            </a:r>
            <a:r>
              <a:rPr lang="sk-SK" sz="2400" dirty="0">
                <a:solidFill>
                  <a:schemeClr val="tx1"/>
                </a:solidFill>
                <a:latin typeface="Times New Roman" panose="02020603050405020304" pitchFamily="18" charset="0"/>
                <a:cs typeface="Times New Roman" panose="02020603050405020304" pitchFamily="18" charset="0"/>
              </a:rPr>
              <a:t>– tvorba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 Otázky </a:t>
            </a:r>
            <a:r>
              <a:rPr lang="sk-SK" sz="2400" dirty="0">
                <a:solidFill>
                  <a:schemeClr val="tx1"/>
                </a:solidFill>
                <a:latin typeface="Times New Roman" panose="02020603050405020304" pitchFamily="18" charset="0"/>
                <a:cs typeface="Times New Roman" panose="02020603050405020304" pitchFamily="18" charset="0"/>
              </a:rPr>
              <a:t>v dotazníku – základné rozdelenie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 Meranie </a:t>
            </a:r>
            <a:r>
              <a:rPr lang="sk-SK" sz="2400" dirty="0">
                <a:solidFill>
                  <a:schemeClr val="tx1"/>
                </a:solidFill>
                <a:latin typeface="Times New Roman" panose="02020603050405020304" pitchFamily="18" charset="0"/>
                <a:cs typeface="Times New Roman" panose="02020603050405020304" pitchFamily="18" charset="0"/>
              </a:rPr>
              <a:t>v marketingovom výskume – škálovanie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2</a:t>
            </a:r>
            <a:r>
              <a:rPr lang="sk-SK" sz="2400" dirty="0">
                <a:solidFill>
                  <a:schemeClr val="tx1"/>
                </a:solidFill>
                <a:latin typeface="Times New Roman" panose="02020603050405020304" pitchFamily="18" charset="0"/>
                <a:cs typeface="Times New Roman" panose="02020603050405020304" pitchFamily="18" charset="0"/>
              </a:rPr>
              <a:t>. </a:t>
            </a:r>
            <a:r>
              <a:rPr lang="sk-SK" sz="2800" b="1" dirty="0">
                <a:solidFill>
                  <a:schemeClr val="tx1"/>
                </a:solidFill>
                <a:latin typeface="Times New Roman" panose="02020603050405020304" pitchFamily="18" charset="0"/>
                <a:cs typeface="Times New Roman" panose="02020603050405020304" pitchFamily="18" charset="0"/>
              </a:rPr>
              <a:t>Metódy zisťovania </a:t>
            </a:r>
            <a:endParaRPr lang="sk-SK" sz="2800" b="1"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 Typy </a:t>
            </a:r>
            <a:r>
              <a:rPr lang="sk-SK" sz="2400" dirty="0">
                <a:solidFill>
                  <a:schemeClr val="tx1"/>
                </a:solidFill>
                <a:latin typeface="Times New Roman" panose="02020603050405020304" pitchFamily="18" charset="0"/>
                <a:cs typeface="Times New Roman" panose="02020603050405020304" pitchFamily="18" charset="0"/>
              </a:rPr>
              <a:t>zisťovania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a:solidFill>
                  <a:schemeClr val="tx1"/>
                </a:solidFill>
                <a:latin typeface="Times New Roman" panose="02020603050405020304" pitchFamily="18" charset="0"/>
                <a:cs typeface="Times New Roman" panose="02020603050405020304" pitchFamily="18" charset="0"/>
              </a:rPr>
              <a:t>-</a:t>
            </a:r>
            <a:r>
              <a:rPr lang="sk-SK" sz="2400" dirty="0" smtClean="0">
                <a:solidFill>
                  <a:schemeClr val="tx1"/>
                </a:solidFill>
                <a:latin typeface="Times New Roman" panose="02020603050405020304" pitchFamily="18" charset="0"/>
                <a:cs typeface="Times New Roman" panose="02020603050405020304" pitchFamily="18" charset="0"/>
              </a:rPr>
              <a:t> </a:t>
            </a:r>
            <a:r>
              <a:rPr lang="sk-SK" sz="2400" dirty="0">
                <a:solidFill>
                  <a:schemeClr val="tx1"/>
                </a:solidFill>
                <a:latin typeface="Times New Roman" panose="02020603050405020304" pitchFamily="18" charset="0"/>
                <a:cs typeface="Times New Roman" panose="02020603050405020304" pitchFamily="18" charset="0"/>
              </a:rPr>
              <a:t>Proces výberu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 Druhy </a:t>
            </a:r>
            <a:r>
              <a:rPr lang="sk-SK" sz="2400" dirty="0">
                <a:solidFill>
                  <a:schemeClr val="tx1"/>
                </a:solidFill>
                <a:latin typeface="Times New Roman" panose="02020603050405020304" pitchFamily="18" charset="0"/>
                <a:cs typeface="Times New Roman" panose="02020603050405020304" pitchFamily="18" charset="0"/>
              </a:rPr>
              <a:t>výberu </a:t>
            </a:r>
            <a:endParaRPr lang="sk-SK" sz="2400" dirty="0" smtClean="0">
              <a:solidFill>
                <a:schemeClr val="tx1"/>
              </a:solidFill>
              <a:latin typeface="Times New Roman" panose="02020603050405020304" pitchFamily="18" charset="0"/>
              <a:cs typeface="Times New Roman" panose="02020603050405020304" pitchFamily="18" charset="0"/>
            </a:endParaRPr>
          </a:p>
          <a:p>
            <a:r>
              <a:rPr lang="sk-SK" sz="2400" dirty="0" smtClean="0">
                <a:solidFill>
                  <a:schemeClr val="tx1"/>
                </a:solidFill>
                <a:latin typeface="Times New Roman" panose="02020603050405020304" pitchFamily="18" charset="0"/>
                <a:cs typeface="Times New Roman" panose="02020603050405020304" pitchFamily="18" charset="0"/>
              </a:rPr>
              <a:t>- Panel </a:t>
            </a:r>
            <a:r>
              <a:rPr lang="sk-SK" sz="2400" dirty="0">
                <a:solidFill>
                  <a:schemeClr val="tx1"/>
                </a:solidFill>
                <a:latin typeface="Times New Roman" panose="02020603050405020304" pitchFamily="18" charset="0"/>
                <a:cs typeface="Times New Roman" panose="02020603050405020304" pitchFamily="18" charset="0"/>
              </a:rPr>
              <a:t>– pojem, tvorba, druhy </a:t>
            </a:r>
          </a:p>
        </p:txBody>
      </p:sp>
    </p:spTree>
    <p:extLst>
      <p:ext uri="{BB962C8B-B14F-4D97-AF65-F5344CB8AC3E}">
        <p14:creationId xmlns:p14="http://schemas.microsoft.com/office/powerpoint/2010/main" val="3751835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a:bodyPr>
          <a:lstStyle/>
          <a:p>
            <a:r>
              <a:rPr lang="sk-SK" sz="2800" b="1" dirty="0">
                <a:latin typeface="Times New Roman" panose="02020603050405020304" pitchFamily="18" charset="0"/>
                <a:cs typeface="Times New Roman" panose="02020603050405020304" pitchFamily="18" charset="0"/>
              </a:rPr>
              <a:t>OTÁZKY V DOTAZNÍKU </a:t>
            </a:r>
            <a:endParaRPr lang="sk-SK" sz="28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sú </a:t>
            </a:r>
            <a:r>
              <a:rPr lang="sk-SK" sz="2400" dirty="0">
                <a:latin typeface="Times New Roman" panose="02020603050405020304" pitchFamily="18" charset="0"/>
                <a:cs typeface="Times New Roman" panose="02020603050405020304" pitchFamily="18" charset="0"/>
              </a:rPr>
              <a:t>vnútornou náplňou dotazníka. Najdôležitejší pre výskum je obsah otázok a tým je potrebné zvoliť vhodnú formu. Znalosť obsahu, na ktorý sa pýtame, určenie hladiny dopytovania a voľba formy si vyžaduje dobré teoretické znalosti, ale aj praktické skúsenosti. </a:t>
            </a:r>
          </a:p>
          <a:p>
            <a:pPr marL="342900" indent="-342900">
              <a:buFontTx/>
              <a:buChar char="-"/>
            </a:pPr>
            <a:r>
              <a:rPr lang="sk-SK" sz="2400" dirty="0" smtClean="0">
                <a:latin typeface="Times New Roman" panose="02020603050405020304" pitchFamily="18" charset="0"/>
                <a:cs typeface="Times New Roman" panose="02020603050405020304" pitchFamily="18" charset="0"/>
              </a:rPr>
              <a:t>forma </a:t>
            </a:r>
            <a:r>
              <a:rPr lang="sk-SK" sz="2400" dirty="0">
                <a:latin typeface="Times New Roman" panose="02020603050405020304" pitchFamily="18" charset="0"/>
                <a:cs typeface="Times New Roman" panose="02020603050405020304" pitchFamily="18" charset="0"/>
              </a:rPr>
              <a:t>otázky môže ovplyvniť odpoveď. </a:t>
            </a:r>
            <a:endParaRPr lang="sk-SK" sz="2400" dirty="0" smtClean="0">
              <a:latin typeface="Times New Roman" panose="02020603050405020304" pitchFamily="18" charset="0"/>
              <a:cs typeface="Times New Roman" panose="02020603050405020304" pitchFamily="18" charset="0"/>
            </a:endParaRPr>
          </a:p>
          <a:p>
            <a:r>
              <a:rPr lang="sk-SK" sz="2400" b="1" dirty="0" smtClean="0">
                <a:latin typeface="Times New Roman" panose="02020603050405020304" pitchFamily="18" charset="0"/>
                <a:cs typeface="Times New Roman" panose="02020603050405020304" pitchFamily="18" charset="0"/>
              </a:rPr>
              <a:t>Rozlišujeme otázky:</a:t>
            </a:r>
          </a:p>
          <a:p>
            <a:pPr marL="342900" indent="-342900">
              <a:buFontTx/>
              <a:buChar char="-"/>
            </a:pPr>
            <a:r>
              <a:rPr lang="sk-SK" sz="2400" b="1" i="1" dirty="0" smtClean="0">
                <a:latin typeface="Times New Roman" panose="02020603050405020304" pitchFamily="18" charset="0"/>
                <a:cs typeface="Times New Roman" panose="02020603050405020304" pitchFamily="18" charset="0"/>
              </a:rPr>
              <a:t>s </a:t>
            </a:r>
            <a:r>
              <a:rPr lang="sk-SK" sz="2400" b="1" i="1" dirty="0">
                <a:latin typeface="Times New Roman" panose="02020603050405020304" pitchFamily="18" charset="0"/>
                <a:cs typeface="Times New Roman" panose="02020603050405020304" pitchFamily="18" charset="0"/>
              </a:rPr>
              <a:t>uzavretým </a:t>
            </a:r>
            <a:r>
              <a:rPr lang="sk-SK" sz="2400" dirty="0" smtClean="0">
                <a:latin typeface="Times New Roman" panose="02020603050405020304" pitchFamily="18" charset="0"/>
                <a:cs typeface="Times New Roman" panose="02020603050405020304" pitchFamily="18" charset="0"/>
              </a:rPr>
              <a:t>- vopred </a:t>
            </a:r>
            <a:r>
              <a:rPr lang="sk-SK" sz="2400" dirty="0">
                <a:latin typeface="Times New Roman" panose="02020603050405020304" pitchFamily="18" charset="0"/>
                <a:cs typeface="Times New Roman" panose="02020603050405020304" pitchFamily="18" charset="0"/>
              </a:rPr>
              <a:t>určujú možnosť odpovede a respondenti si medzi nimi </a:t>
            </a:r>
            <a:r>
              <a:rPr lang="sk-SK" sz="2400" dirty="0" smtClean="0">
                <a:latin typeface="Times New Roman" panose="02020603050405020304" pitchFamily="18" charset="0"/>
                <a:cs typeface="Times New Roman" panose="02020603050405020304" pitchFamily="18" charset="0"/>
              </a:rPr>
              <a:t>vyberajú,</a:t>
            </a:r>
          </a:p>
          <a:p>
            <a:pPr marL="342900" indent="-342900">
              <a:buFontTx/>
              <a:buChar char="-"/>
            </a:pPr>
            <a:r>
              <a:rPr lang="sk-SK" sz="2400" b="1" i="1" dirty="0" smtClean="0">
                <a:latin typeface="Times New Roman" panose="02020603050405020304" pitchFamily="18" charset="0"/>
                <a:cs typeface="Times New Roman" panose="02020603050405020304" pitchFamily="18" charset="0"/>
              </a:rPr>
              <a:t>s otvoreným koncom </a:t>
            </a:r>
            <a:r>
              <a:rPr lang="sk-SK" sz="2400" dirty="0" smtClean="0">
                <a:latin typeface="Times New Roman" panose="02020603050405020304" pitchFamily="18" charset="0"/>
                <a:cs typeface="Times New Roman" panose="02020603050405020304" pitchFamily="18" charset="0"/>
              </a:rPr>
              <a:t>-</a:t>
            </a:r>
            <a:r>
              <a:rPr lang="sk-SK" sz="2400" b="1" i="1" dirty="0" smtClean="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dávajú možnosť odpovedať vlastnými slovami. Odhaľujú omnoho viac, lebo respondenti nie sú vo svojich odpovediach nijako obmedzovaní. Ich </a:t>
            </a:r>
            <a:r>
              <a:rPr lang="sk-SK" sz="2400" b="1" dirty="0">
                <a:latin typeface="Times New Roman" panose="02020603050405020304" pitchFamily="18" charset="0"/>
                <a:cs typeface="Times New Roman" panose="02020603050405020304" pitchFamily="18" charset="0"/>
              </a:rPr>
              <a:t>nevýhoda</a:t>
            </a:r>
            <a:r>
              <a:rPr lang="sk-SK" sz="2400" dirty="0">
                <a:latin typeface="Times New Roman" panose="02020603050405020304" pitchFamily="18" charset="0"/>
                <a:cs typeface="Times New Roman" panose="02020603050405020304" pitchFamily="18" charset="0"/>
              </a:rPr>
              <a:t> je v tom, že sa spracúvajú ťažšie ako otázky uzatvorené. </a:t>
            </a:r>
          </a:p>
        </p:txBody>
      </p:sp>
    </p:spTree>
    <p:extLst>
      <p:ext uri="{BB962C8B-B14F-4D97-AF65-F5344CB8AC3E}">
        <p14:creationId xmlns:p14="http://schemas.microsoft.com/office/powerpoint/2010/main" val="3197830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457200"/>
            <a:ext cx="9880600" cy="6261100"/>
          </a:xfrm>
        </p:spPr>
        <p:txBody>
          <a:bodyPr>
            <a:normAutofit/>
          </a:bodyPr>
          <a:lstStyle/>
          <a:p>
            <a:r>
              <a:rPr lang="sk-SK" sz="2800" b="1" dirty="0">
                <a:latin typeface="Times New Roman" panose="02020603050405020304" pitchFamily="18" charset="0"/>
                <a:cs typeface="Times New Roman" panose="02020603050405020304" pitchFamily="18" charset="0"/>
              </a:rPr>
              <a:t>Druhy otázok používané v dotazníku je možné rozdeliť podľa niekoľkých hľadísk: </a:t>
            </a:r>
          </a:p>
          <a:p>
            <a:r>
              <a:rPr lang="sk-SK" sz="2400" i="1" dirty="0" smtClean="0">
                <a:latin typeface="Times New Roman" panose="02020603050405020304" pitchFamily="18" charset="0"/>
                <a:cs typeface="Times New Roman" panose="02020603050405020304" pitchFamily="18" charset="0"/>
              </a:rPr>
              <a:t>- účelu </a:t>
            </a:r>
            <a:r>
              <a:rPr lang="sk-SK" sz="2400" i="1" dirty="0">
                <a:latin typeface="Times New Roman" panose="02020603050405020304" pitchFamily="18" charset="0"/>
                <a:cs typeface="Times New Roman" panose="02020603050405020304" pitchFamily="18" charset="0"/>
              </a:rPr>
              <a:t>v dotazníku </a:t>
            </a:r>
            <a:r>
              <a:rPr lang="sk-SK" sz="2400" dirty="0">
                <a:latin typeface="Times New Roman" panose="02020603050405020304" pitchFamily="18" charset="0"/>
                <a:cs typeface="Times New Roman" panose="02020603050405020304" pitchFamily="18" charset="0"/>
              </a:rPr>
              <a:t>na </a:t>
            </a:r>
            <a:r>
              <a:rPr lang="sk-SK" sz="2400" b="1" i="1" dirty="0">
                <a:latin typeface="Times New Roman" panose="02020603050405020304" pitchFamily="18" charset="0"/>
                <a:cs typeface="Times New Roman" panose="02020603050405020304" pitchFamily="18" charset="0"/>
              </a:rPr>
              <a:t>nástrojové</a:t>
            </a:r>
            <a:r>
              <a:rPr lang="sk-SK" sz="2400" dirty="0">
                <a:latin typeface="Times New Roman" panose="02020603050405020304" pitchFamily="18" charset="0"/>
                <a:cs typeface="Times New Roman" panose="02020603050405020304" pitchFamily="18" charset="0"/>
              </a:rPr>
              <a:t> a </a:t>
            </a:r>
            <a:r>
              <a:rPr lang="sk-SK" sz="2400" b="1" i="1" dirty="0">
                <a:latin typeface="Times New Roman" panose="02020603050405020304" pitchFamily="18" charset="0"/>
                <a:cs typeface="Times New Roman" panose="02020603050405020304" pitchFamily="18" charset="0"/>
              </a:rPr>
              <a:t>výsledkové</a:t>
            </a:r>
            <a:r>
              <a:rPr lang="sk-SK" sz="2400" dirty="0">
                <a:latin typeface="Times New Roman" panose="02020603050405020304" pitchFamily="18" charset="0"/>
                <a:cs typeface="Times New Roman" panose="02020603050405020304" pitchFamily="18" charset="0"/>
              </a:rPr>
              <a:t> </a:t>
            </a:r>
          </a:p>
          <a:p>
            <a:r>
              <a:rPr lang="sk-SK" sz="2400" dirty="0" smtClean="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možností </a:t>
            </a:r>
            <a:r>
              <a:rPr lang="sk-SK" sz="2400" i="1" dirty="0">
                <a:latin typeface="Times New Roman" panose="02020603050405020304" pitchFamily="18" charset="0"/>
                <a:cs typeface="Times New Roman" panose="02020603050405020304" pitchFamily="18" charset="0"/>
              </a:rPr>
              <a:t>odpovedí na </a:t>
            </a:r>
            <a:r>
              <a:rPr lang="sk-SK" sz="2400" b="1" i="1" dirty="0">
                <a:latin typeface="Times New Roman" panose="02020603050405020304" pitchFamily="18" charset="0"/>
                <a:cs typeface="Times New Roman" panose="02020603050405020304" pitchFamily="18" charset="0"/>
              </a:rPr>
              <a:t>otvorené</a:t>
            </a:r>
            <a:r>
              <a:rPr lang="sk-SK" sz="2400" i="1" dirty="0">
                <a:latin typeface="Times New Roman" panose="02020603050405020304" pitchFamily="18" charset="0"/>
                <a:cs typeface="Times New Roman" panose="02020603050405020304" pitchFamily="18" charset="0"/>
              </a:rPr>
              <a:t> a </a:t>
            </a:r>
            <a:r>
              <a:rPr lang="sk-SK" sz="2400" b="1" i="1" dirty="0" smtClean="0">
                <a:latin typeface="Times New Roman" panose="02020603050405020304" pitchFamily="18" charset="0"/>
                <a:cs typeface="Times New Roman" panose="02020603050405020304" pitchFamily="18" charset="0"/>
              </a:rPr>
              <a:t>uzavreté</a:t>
            </a:r>
            <a:r>
              <a:rPr lang="sk-SK" sz="2400" dirty="0" smtClean="0">
                <a:latin typeface="Times New Roman" panose="02020603050405020304" pitchFamily="18" charset="0"/>
                <a:cs typeface="Times New Roman" panose="02020603050405020304" pitchFamily="18" charset="0"/>
              </a:rPr>
              <a:t> </a:t>
            </a:r>
          </a:p>
          <a:p>
            <a:r>
              <a:rPr lang="sk-SK" sz="2400" i="1" dirty="0" smtClean="0">
                <a:latin typeface="Times New Roman" panose="02020603050405020304" pitchFamily="18" charset="0"/>
                <a:cs typeface="Times New Roman" panose="02020603050405020304" pitchFamily="18" charset="0"/>
              </a:rPr>
              <a:t>- </a:t>
            </a:r>
            <a:r>
              <a:rPr lang="pt-BR" sz="2400" i="1" dirty="0" smtClean="0">
                <a:latin typeface="Times New Roman" panose="02020603050405020304" pitchFamily="18" charset="0"/>
                <a:cs typeface="Times New Roman" panose="02020603050405020304" pitchFamily="18" charset="0"/>
              </a:rPr>
              <a:t>vzťahu </a:t>
            </a:r>
            <a:r>
              <a:rPr lang="pt-BR" sz="2400" i="1" dirty="0">
                <a:latin typeface="Times New Roman" panose="02020603050405020304" pitchFamily="18" charset="0"/>
                <a:cs typeface="Times New Roman" panose="02020603050405020304" pitchFamily="18" charset="0"/>
              </a:rPr>
              <a:t>k obsahu </a:t>
            </a:r>
            <a:r>
              <a:rPr lang="pt-BR" sz="2400" dirty="0">
                <a:latin typeface="Times New Roman" panose="02020603050405020304" pitchFamily="18" charset="0"/>
                <a:cs typeface="Times New Roman" panose="02020603050405020304" pitchFamily="18" charset="0"/>
              </a:rPr>
              <a:t>na </a:t>
            </a:r>
            <a:r>
              <a:rPr lang="pt-BR" sz="2400" b="1" i="1" dirty="0">
                <a:latin typeface="Times New Roman" panose="02020603050405020304" pitchFamily="18" charset="0"/>
                <a:cs typeface="Times New Roman" panose="02020603050405020304" pitchFamily="18" charset="0"/>
              </a:rPr>
              <a:t>priame</a:t>
            </a:r>
            <a:r>
              <a:rPr lang="pt-BR" sz="2400" dirty="0">
                <a:latin typeface="Times New Roman" panose="02020603050405020304" pitchFamily="18" charset="0"/>
                <a:cs typeface="Times New Roman" panose="02020603050405020304" pitchFamily="18" charset="0"/>
              </a:rPr>
              <a:t> a </a:t>
            </a:r>
            <a:r>
              <a:rPr lang="pt-BR" sz="2400" b="1" i="1" dirty="0">
                <a:latin typeface="Times New Roman" panose="02020603050405020304" pitchFamily="18" charset="0"/>
                <a:cs typeface="Times New Roman" panose="02020603050405020304" pitchFamily="18" charset="0"/>
              </a:rPr>
              <a:t>nepriame projekčné </a:t>
            </a:r>
          </a:p>
          <a:p>
            <a:r>
              <a:rPr lang="sk-SK" sz="2400" b="1" i="1" dirty="0">
                <a:latin typeface="Times New Roman" panose="02020603050405020304" pitchFamily="18" charset="0"/>
                <a:cs typeface="Times New Roman" panose="02020603050405020304" pitchFamily="18" charset="0"/>
              </a:rPr>
              <a:t>Nástrojové otázky </a:t>
            </a:r>
            <a:r>
              <a:rPr lang="sk-SK" sz="2400" b="1"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slúžia </a:t>
            </a:r>
            <a:r>
              <a:rPr lang="sk-SK" sz="2400" dirty="0">
                <a:latin typeface="Times New Roman" panose="02020603050405020304" pitchFamily="18" charset="0"/>
                <a:cs typeface="Times New Roman" panose="02020603050405020304" pitchFamily="18" charset="0"/>
              </a:rPr>
              <a:t>na to, aby sa dalo </a:t>
            </a:r>
            <a:r>
              <a:rPr lang="sk-SK" sz="2400" dirty="0" smtClean="0">
                <a:latin typeface="Times New Roman" panose="02020603050405020304" pitchFamily="18" charset="0"/>
                <a:cs typeface="Times New Roman" panose="02020603050405020304" pitchFamily="18" charset="0"/>
              </a:rPr>
              <a:t>položiť </a:t>
            </a:r>
            <a:r>
              <a:rPr lang="sk-SK" sz="2400" dirty="0">
                <a:latin typeface="Times New Roman" panose="02020603050405020304" pitchFamily="18" charset="0"/>
                <a:cs typeface="Times New Roman" panose="02020603050405020304" pitchFamily="18" charset="0"/>
              </a:rPr>
              <a:t>otázky, ktoré sa týkajú skúmanej témy. Otázky orientované priamo na daný problém môžu byť vyslovené logicky a na správnu adresu</a:t>
            </a:r>
            <a:r>
              <a:rPr lang="sk-SK" sz="2400" i="1" dirty="0">
                <a:latin typeface="Times New Roman" panose="02020603050405020304" pitchFamily="18" charset="0"/>
                <a:cs typeface="Times New Roman" panose="02020603050405020304" pitchFamily="18" charset="0"/>
              </a:rPr>
              <a:t>. </a:t>
            </a:r>
            <a:endParaRPr lang="sk-SK" sz="2400" i="1" dirty="0" smtClean="0">
              <a:latin typeface="Times New Roman" panose="02020603050405020304" pitchFamily="18" charset="0"/>
              <a:cs typeface="Times New Roman" panose="02020603050405020304" pitchFamily="18" charset="0"/>
            </a:endParaRPr>
          </a:p>
          <a:p>
            <a:pPr marL="342900" indent="-342900">
              <a:buFontTx/>
              <a:buChar char="-"/>
            </a:pPr>
            <a:r>
              <a:rPr lang="sk-SK" sz="2400" i="1" dirty="0" smtClean="0">
                <a:latin typeface="Times New Roman" panose="02020603050405020304" pitchFamily="18" charset="0"/>
                <a:cs typeface="Times New Roman" panose="02020603050405020304" pitchFamily="18" charset="0"/>
              </a:rPr>
              <a:t>filtračné </a:t>
            </a:r>
            <a:r>
              <a:rPr lang="sk-SK" sz="2400" i="1" dirty="0">
                <a:latin typeface="Times New Roman" panose="02020603050405020304" pitchFamily="18" charset="0"/>
                <a:cs typeface="Times New Roman" panose="02020603050405020304" pitchFamily="18" charset="0"/>
              </a:rPr>
              <a:t>otázky </a:t>
            </a:r>
            <a:r>
              <a:rPr lang="sk-SK" sz="2400" dirty="0">
                <a:latin typeface="Times New Roman" panose="02020603050405020304" pitchFamily="18" charset="0"/>
                <a:cs typeface="Times New Roman" panose="02020603050405020304" pitchFamily="18" charset="0"/>
              </a:rPr>
              <a:t>umožňujú respondentov triediť,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i="1" dirty="0" smtClean="0">
                <a:latin typeface="Times New Roman" panose="02020603050405020304" pitchFamily="18" charset="0"/>
                <a:cs typeface="Times New Roman" panose="02020603050405020304" pitchFamily="18" charset="0"/>
              </a:rPr>
              <a:t>analytické </a:t>
            </a:r>
            <a:r>
              <a:rPr lang="sk-SK" sz="2400" dirty="0">
                <a:latin typeface="Times New Roman" panose="02020603050405020304" pitchFamily="18" charset="0"/>
                <a:cs typeface="Times New Roman" panose="02020603050405020304" pitchFamily="18" charset="0"/>
              </a:rPr>
              <a:t>slúžia na ďalšie analýzy, predovšetkým na triedenie,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i="1" dirty="0" err="1" smtClean="0">
                <a:latin typeface="Times New Roman" panose="02020603050405020304" pitchFamily="18" charset="0"/>
                <a:cs typeface="Times New Roman" panose="02020603050405020304" pitchFamily="18" charset="0"/>
              </a:rPr>
              <a:t>psychologicko</a:t>
            </a:r>
            <a:r>
              <a:rPr lang="sk-SK" sz="2400" i="1" dirty="0" smtClean="0">
                <a:latin typeface="Times New Roman" panose="02020603050405020304" pitchFamily="18" charset="0"/>
                <a:cs typeface="Times New Roman" panose="02020603050405020304" pitchFamily="18" charset="0"/>
              </a:rPr>
              <a:t> </a:t>
            </a:r>
            <a:r>
              <a:rPr lang="sk-SK" sz="2400" i="1" dirty="0">
                <a:latin typeface="Times New Roman" panose="02020603050405020304" pitchFamily="18" charset="0"/>
                <a:cs typeface="Times New Roman" panose="02020603050405020304" pitchFamily="18" charset="0"/>
              </a:rPr>
              <a:t>- funkčné otázky </a:t>
            </a:r>
            <a:r>
              <a:rPr lang="sk-SK" sz="2400" dirty="0">
                <a:latin typeface="Times New Roman" panose="02020603050405020304" pitchFamily="18" charset="0"/>
                <a:cs typeface="Times New Roman" panose="02020603050405020304" pitchFamily="18" charset="0"/>
              </a:rPr>
              <a:t>pomáhajú vytvárať kontakt medzi respondentom a </a:t>
            </a:r>
            <a:r>
              <a:rPr lang="sk-SK" sz="2400" dirty="0" err="1">
                <a:latin typeface="Times New Roman" panose="02020603050405020304" pitchFamily="18" charset="0"/>
                <a:cs typeface="Times New Roman" panose="02020603050405020304" pitchFamily="18" charset="0"/>
              </a:rPr>
              <a:t>dopytovateľom</a:t>
            </a:r>
            <a:r>
              <a:rPr lang="sk-SK" sz="2400" dirty="0">
                <a:latin typeface="Times New Roman" panose="02020603050405020304" pitchFamily="18" charset="0"/>
                <a:cs typeface="Times New Roman" panose="02020603050405020304" pitchFamily="18" charset="0"/>
              </a:rPr>
              <a:t>. </a:t>
            </a:r>
          </a:p>
          <a:p>
            <a:endParaRPr lang="sk-SK" dirty="0"/>
          </a:p>
        </p:txBody>
      </p:sp>
    </p:spTree>
    <p:extLst>
      <p:ext uri="{BB962C8B-B14F-4D97-AF65-F5344CB8AC3E}">
        <p14:creationId xmlns:p14="http://schemas.microsoft.com/office/powerpoint/2010/main" val="374688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lnSpcReduction="10000"/>
          </a:bodyPr>
          <a:lstStyle/>
          <a:p>
            <a:r>
              <a:rPr lang="sk-SK" sz="2400" b="1" i="1" dirty="0">
                <a:latin typeface="Times New Roman" panose="02020603050405020304" pitchFamily="18" charset="0"/>
                <a:cs typeface="Times New Roman" panose="02020603050405020304" pitchFamily="18" charset="0"/>
              </a:rPr>
              <a:t>Výsledkové otázky </a:t>
            </a:r>
            <a:r>
              <a:rPr lang="sk-SK" sz="2400" b="1"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členíme </a:t>
            </a:r>
            <a:r>
              <a:rPr lang="sk-SK" sz="2400" dirty="0">
                <a:latin typeface="Times New Roman" panose="02020603050405020304" pitchFamily="18" charset="0"/>
                <a:cs typeface="Times New Roman" panose="02020603050405020304" pitchFamily="18" charset="0"/>
              </a:rPr>
              <a:t>podľa toho, akým spôsobom dovoľujú charakterizovať samotný výsledok skúmania.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i="1" dirty="0" err="1" smtClean="0">
                <a:latin typeface="Times New Roman" panose="02020603050405020304" pitchFamily="18" charset="0"/>
                <a:cs typeface="Times New Roman" panose="02020603050405020304" pitchFamily="18" charset="0"/>
              </a:rPr>
              <a:t>meradlové</a:t>
            </a:r>
            <a:r>
              <a:rPr lang="sk-SK" sz="2400" i="1" dirty="0" smtClean="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otázky dovoľujú skúmaný problém určitým spôsobom merať. Meranie môže byť vyjadrené alebo konštatovaním určitej skutočnosti alebo charakteristikou na určitej stupnici</a:t>
            </a:r>
            <a:r>
              <a:rPr lang="sk-SK" sz="2400" dirty="0" smtClean="0">
                <a:latin typeface="Times New Roman" panose="02020603050405020304" pitchFamily="18" charset="0"/>
                <a:cs typeface="Times New Roman" panose="02020603050405020304" pitchFamily="18" charset="0"/>
              </a:rPr>
              <a:t>.</a:t>
            </a:r>
          </a:p>
          <a:p>
            <a:pPr marL="342900" indent="-342900">
              <a:buFontTx/>
              <a:buChar char="-"/>
            </a:pPr>
            <a:r>
              <a:rPr lang="sk-SK" sz="2400" i="1" dirty="0" smtClean="0">
                <a:latin typeface="Times New Roman" panose="02020603050405020304" pitchFamily="18" charset="0"/>
                <a:cs typeface="Times New Roman" panose="02020603050405020304" pitchFamily="18" charset="0"/>
              </a:rPr>
              <a:t>nominálne </a:t>
            </a:r>
            <a:r>
              <a:rPr lang="sk-SK" sz="2400" dirty="0">
                <a:latin typeface="Times New Roman" panose="02020603050405020304" pitchFamily="18" charset="0"/>
                <a:cs typeface="Times New Roman" panose="02020603050405020304" pitchFamily="18" charset="0"/>
              </a:rPr>
              <a:t>otázky slúžia k menovitému určeniu skúmanej skutočnosti. Výsledok dokresľujúcich otázok nie je možné jednoznačne klasifikovať, ale umožňujú poznanie kvalitatívnych aspektov skúmaného javu. </a:t>
            </a:r>
          </a:p>
          <a:p>
            <a:pPr algn="just"/>
            <a:r>
              <a:rPr lang="sk-SK" sz="2400" dirty="0" smtClean="0">
                <a:latin typeface="Times New Roman" panose="02020603050405020304" pitchFamily="18" charset="0"/>
                <a:cs typeface="Times New Roman" panose="02020603050405020304" pitchFamily="18" charset="0"/>
              </a:rPr>
              <a:t>Členenie </a:t>
            </a:r>
            <a:r>
              <a:rPr lang="sk-SK" sz="2400" dirty="0">
                <a:latin typeface="Times New Roman" panose="02020603050405020304" pitchFamily="18" charset="0"/>
                <a:cs typeface="Times New Roman" panose="02020603050405020304" pitchFamily="18" charset="0"/>
              </a:rPr>
              <a:t>otázok podľa možností odpovedí je veľmi dôležité pre spracovanie dotazníka. Väčšinou sa používajú rôzne formy </a:t>
            </a:r>
            <a:r>
              <a:rPr lang="sk-SK" sz="2400" i="1" dirty="0">
                <a:latin typeface="Times New Roman" panose="02020603050405020304" pitchFamily="18" charset="0"/>
                <a:cs typeface="Times New Roman" panose="02020603050405020304" pitchFamily="18" charset="0"/>
              </a:rPr>
              <a:t>uzavretých otázok</a:t>
            </a:r>
            <a:r>
              <a:rPr lang="sk-SK" sz="2400" dirty="0">
                <a:latin typeface="Times New Roman" panose="02020603050405020304" pitchFamily="18" charset="0"/>
                <a:cs typeface="Times New Roman" panose="02020603050405020304" pitchFamily="18" charset="0"/>
              </a:rPr>
              <a:t>, aby tým bola umožnená širšia variantná škála odpovedí. </a:t>
            </a:r>
            <a:endParaRPr lang="sk-SK" sz="2400" dirty="0" smtClean="0">
              <a:latin typeface="Times New Roman" panose="02020603050405020304" pitchFamily="18" charset="0"/>
              <a:cs typeface="Times New Roman" panose="02020603050405020304" pitchFamily="18" charset="0"/>
            </a:endParaRPr>
          </a:p>
          <a:p>
            <a:pPr algn="just"/>
            <a:r>
              <a:rPr lang="sk-SK" sz="2400" dirty="0" smtClean="0">
                <a:latin typeface="Times New Roman" panose="02020603050405020304" pitchFamily="18" charset="0"/>
                <a:cs typeface="Times New Roman" panose="02020603050405020304" pitchFamily="18" charset="0"/>
              </a:rPr>
              <a:t>Členíme </a:t>
            </a:r>
            <a:r>
              <a:rPr lang="sk-SK" sz="2400" dirty="0">
                <a:latin typeface="Times New Roman" panose="02020603050405020304" pitchFamily="18" charset="0"/>
                <a:cs typeface="Times New Roman" panose="02020603050405020304" pitchFamily="18" charset="0"/>
              </a:rPr>
              <a:t>ich na dve základné </a:t>
            </a:r>
            <a:r>
              <a:rPr lang="sk-SK" sz="2400" dirty="0" smtClean="0">
                <a:latin typeface="Times New Roman" panose="02020603050405020304" pitchFamily="18" charset="0"/>
                <a:cs typeface="Times New Roman" panose="02020603050405020304" pitchFamily="18" charset="0"/>
              </a:rPr>
              <a:t>skupiny:</a:t>
            </a:r>
          </a:p>
          <a:p>
            <a:pPr marL="342900" indent="-342900" algn="just">
              <a:buFontTx/>
              <a:buChar char="-"/>
            </a:pPr>
            <a:r>
              <a:rPr lang="sk-SK" sz="2400" b="1" i="1" dirty="0" smtClean="0">
                <a:latin typeface="Times New Roman" panose="02020603050405020304" pitchFamily="18" charset="0"/>
                <a:cs typeface="Times New Roman" panose="02020603050405020304" pitchFamily="18" charset="0"/>
              </a:rPr>
              <a:t>alternatívne</a:t>
            </a:r>
            <a:r>
              <a:rPr lang="sk-SK" sz="2400" dirty="0" smtClean="0">
                <a:latin typeface="Times New Roman" panose="02020603050405020304" pitchFamily="18" charset="0"/>
                <a:cs typeface="Times New Roman" panose="02020603050405020304" pitchFamily="18" charset="0"/>
              </a:rPr>
              <a:t> - týkajúce </a:t>
            </a:r>
            <a:r>
              <a:rPr lang="sk-SK" sz="2400" dirty="0">
                <a:latin typeface="Times New Roman" panose="02020603050405020304" pitchFamily="18" charset="0"/>
                <a:cs typeface="Times New Roman" panose="02020603050405020304" pitchFamily="18" charset="0"/>
              </a:rPr>
              <a:t>sa postojov, môžu vyvolávať napätie u respondenta, a preto musia obsahovať odpoveď umožňujúcu </a:t>
            </a:r>
            <a:r>
              <a:rPr lang="sk-SK" sz="2400" dirty="0" smtClean="0">
                <a:latin typeface="Times New Roman" panose="02020603050405020304" pitchFamily="18" charset="0"/>
                <a:cs typeface="Times New Roman" panose="02020603050405020304" pitchFamily="18" charset="0"/>
              </a:rPr>
              <a:t>únik,</a:t>
            </a:r>
          </a:p>
          <a:p>
            <a:pPr marL="342900" indent="-342900" algn="just">
              <a:buFontTx/>
              <a:buChar char="-"/>
            </a:pPr>
            <a:r>
              <a:rPr lang="sk-SK" sz="2400" b="1" i="1" dirty="0" smtClean="0">
                <a:latin typeface="Times New Roman" panose="02020603050405020304" pitchFamily="18" charset="0"/>
                <a:cs typeface="Times New Roman" panose="02020603050405020304" pitchFamily="18" charset="0"/>
              </a:rPr>
              <a:t>selektívne</a:t>
            </a:r>
            <a:r>
              <a:rPr lang="sk-SK" sz="2400" dirty="0" smtClean="0">
                <a:latin typeface="Times New Roman" panose="02020603050405020304" pitchFamily="18" charset="0"/>
                <a:cs typeface="Times New Roman" panose="02020603050405020304" pitchFamily="18" charset="0"/>
              </a:rPr>
              <a:t> - umožňujú </a:t>
            </a:r>
            <a:r>
              <a:rPr lang="sk-SK" sz="2400" dirty="0">
                <a:latin typeface="Times New Roman" panose="02020603050405020304" pitchFamily="18" charset="0"/>
                <a:cs typeface="Times New Roman" panose="02020603050405020304" pitchFamily="18" charset="0"/>
              </a:rPr>
              <a:t>výber z viacerých možností. </a:t>
            </a:r>
          </a:p>
          <a:p>
            <a:endParaRPr lang="sk-SK" sz="2400" dirty="0"/>
          </a:p>
        </p:txBody>
      </p:sp>
    </p:spTree>
    <p:extLst>
      <p:ext uri="{BB962C8B-B14F-4D97-AF65-F5344CB8AC3E}">
        <p14:creationId xmlns:p14="http://schemas.microsoft.com/office/powerpoint/2010/main" val="2366906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a:bodyPr>
          <a:lstStyle/>
          <a:p>
            <a:pPr marL="342900" indent="-342900">
              <a:buFontTx/>
              <a:buChar char="-"/>
            </a:pPr>
            <a:r>
              <a:rPr lang="sk-SK" sz="2400" dirty="0" smtClean="0">
                <a:latin typeface="Times New Roman" panose="02020603050405020304" pitchFamily="18" charset="0"/>
                <a:cs typeface="Times New Roman" panose="02020603050405020304" pitchFamily="18" charset="0"/>
              </a:rPr>
              <a:t>Pozornosť </a:t>
            </a:r>
            <a:r>
              <a:rPr lang="sk-SK" sz="2400" dirty="0">
                <a:latin typeface="Times New Roman" panose="02020603050405020304" pitchFamily="18" charset="0"/>
                <a:cs typeface="Times New Roman" panose="02020603050405020304" pitchFamily="18" charset="0"/>
              </a:rPr>
              <a:t>treba venovať štylizácii </a:t>
            </a:r>
            <a:r>
              <a:rPr lang="sk-SK" sz="2400" dirty="0" smtClean="0">
                <a:latin typeface="Times New Roman" panose="02020603050405020304" pitchFamily="18" charset="0"/>
                <a:cs typeface="Times New Roman" panose="02020603050405020304" pitchFamily="18" charset="0"/>
              </a:rPr>
              <a:t>otázok</a:t>
            </a:r>
          </a:p>
          <a:p>
            <a:pPr marL="342900" indent="-342900">
              <a:buFontTx/>
              <a:buChar char="-"/>
            </a:pPr>
            <a:r>
              <a:rPr lang="sk-SK" sz="2400" dirty="0" smtClean="0">
                <a:latin typeface="Times New Roman" panose="02020603050405020304" pitchFamily="18" charset="0"/>
                <a:cs typeface="Times New Roman" panose="02020603050405020304" pitchFamily="18" charset="0"/>
              </a:rPr>
              <a:t>Formulácia </a:t>
            </a:r>
            <a:r>
              <a:rPr lang="sk-SK" sz="2400" dirty="0">
                <a:latin typeface="Times New Roman" panose="02020603050405020304" pitchFamily="18" charset="0"/>
                <a:cs typeface="Times New Roman" panose="02020603050405020304" pitchFamily="18" charset="0"/>
              </a:rPr>
              <a:t>by mala byť jednoduchá, priama a </a:t>
            </a:r>
            <a:r>
              <a:rPr lang="sk-SK" sz="2400" dirty="0" smtClean="0">
                <a:latin typeface="Times New Roman" panose="02020603050405020304" pitchFamily="18" charset="0"/>
                <a:cs typeface="Times New Roman" panose="02020603050405020304" pitchFamily="18" charset="0"/>
              </a:rPr>
              <a:t>nezaujatá.</a:t>
            </a:r>
          </a:p>
          <a:p>
            <a:pPr marL="342900" indent="-342900">
              <a:buFontTx/>
              <a:buChar char="-"/>
            </a:pPr>
            <a:r>
              <a:rPr lang="sk-SK" sz="2400" dirty="0" smtClean="0">
                <a:latin typeface="Times New Roman" panose="02020603050405020304" pitchFamily="18" charset="0"/>
                <a:cs typeface="Times New Roman" panose="02020603050405020304" pitchFamily="18" charset="0"/>
              </a:rPr>
              <a:t>Sled </a:t>
            </a:r>
            <a:r>
              <a:rPr lang="sk-SK" sz="2400" dirty="0">
                <a:latin typeface="Times New Roman" panose="02020603050405020304" pitchFamily="18" charset="0"/>
                <a:cs typeface="Times New Roman" panose="02020603050405020304" pitchFamily="18" charset="0"/>
              </a:rPr>
              <a:t>otázok je </a:t>
            </a:r>
            <a:r>
              <a:rPr lang="sk-SK" sz="2400" dirty="0" smtClean="0">
                <a:latin typeface="Times New Roman" panose="02020603050405020304" pitchFamily="18" charset="0"/>
                <a:cs typeface="Times New Roman" panose="02020603050405020304" pitchFamily="18" charset="0"/>
              </a:rPr>
              <a:t>veľmi </a:t>
            </a:r>
            <a:r>
              <a:rPr lang="sk-SK" sz="2400" dirty="0">
                <a:latin typeface="Times New Roman" panose="02020603050405020304" pitchFamily="18" charset="0"/>
                <a:cs typeface="Times New Roman" panose="02020603050405020304" pitchFamily="18" charset="0"/>
              </a:rPr>
              <a:t>významný. Úvodné otázky by mali vzbudiť záujem respondenta. </a:t>
            </a:r>
            <a:r>
              <a:rPr lang="sk-SK" sz="2400" dirty="0" err="1">
                <a:latin typeface="Times New Roman" panose="02020603050405020304" pitchFamily="18" charset="0"/>
                <a:cs typeface="Times New Roman" panose="02020603050405020304" pitchFamily="18" charset="0"/>
              </a:rPr>
              <a:t>Obtiažne</a:t>
            </a:r>
            <a:r>
              <a:rPr lang="sk-SK" sz="2400" dirty="0">
                <a:latin typeface="Times New Roman" panose="02020603050405020304" pitchFamily="18" charset="0"/>
                <a:cs typeface="Times New Roman" panose="02020603050405020304" pitchFamily="18" charset="0"/>
              </a:rPr>
              <a:t> a osobné otázky, by mali byť kladené ako posledné preto, aby nedostali respondentov do defenzívneho postoja. Úplne na konci sú klasifikačné údaje o respondentovi, pretože sú pre neho nezaujímavé. Otázky musia taktiež splňovať požiadavku logického sledu. </a:t>
            </a:r>
          </a:p>
        </p:txBody>
      </p:sp>
    </p:spTree>
    <p:extLst>
      <p:ext uri="{BB962C8B-B14F-4D97-AF65-F5344CB8AC3E}">
        <p14:creationId xmlns:p14="http://schemas.microsoft.com/office/powerpoint/2010/main" val="2248415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fontScale="92500" lnSpcReduction="10000"/>
          </a:bodyPr>
          <a:lstStyle/>
          <a:p>
            <a:r>
              <a:rPr lang="sk-SK" sz="2400" b="1" dirty="0">
                <a:latin typeface="Times New Roman" panose="02020603050405020304" pitchFamily="18" charset="0"/>
                <a:cs typeface="Times New Roman" panose="02020603050405020304" pitchFamily="18" charset="0"/>
              </a:rPr>
              <a:t>MERANIE V MARKETINGOVOM VÝSKUME - ŠKÁLOVANIE </a:t>
            </a:r>
            <a:endParaRPr lang="sk-SK" sz="2400" dirty="0">
              <a:latin typeface="Times New Roman" panose="02020603050405020304" pitchFamily="18" charset="0"/>
              <a:cs typeface="Times New Roman" panose="02020603050405020304" pitchFamily="18" charset="0"/>
            </a:endParaRPr>
          </a:p>
          <a:p>
            <a:r>
              <a:rPr lang="sk-SK" sz="2400" b="1" dirty="0">
                <a:latin typeface="Times New Roman" panose="02020603050405020304" pitchFamily="18" charset="0"/>
                <a:cs typeface="Times New Roman" panose="02020603050405020304" pitchFamily="18" charset="0"/>
              </a:rPr>
              <a:t>Podstata merania </a:t>
            </a:r>
            <a:endParaRPr lang="sk-SK" sz="2400" dirty="0">
              <a:latin typeface="Times New Roman" panose="02020603050405020304" pitchFamily="18" charset="0"/>
              <a:cs typeface="Times New Roman" panose="02020603050405020304" pitchFamily="18" charset="0"/>
            </a:endParaRPr>
          </a:p>
          <a:p>
            <a:r>
              <a:rPr lang="sk-SK" sz="2400" i="1" dirty="0">
                <a:latin typeface="Times New Roman" panose="02020603050405020304" pitchFamily="18" charset="0"/>
                <a:cs typeface="Times New Roman" panose="02020603050405020304" pitchFamily="18" charset="0"/>
              </a:rPr>
              <a:t>Meranie </a:t>
            </a:r>
            <a:endParaRPr lang="sk-SK" sz="2400" i="1"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môže </a:t>
            </a:r>
            <a:r>
              <a:rPr lang="sk-SK" sz="2400" dirty="0">
                <a:latin typeface="Times New Roman" panose="02020603050405020304" pitchFamily="18" charset="0"/>
                <a:cs typeface="Times New Roman" panose="02020603050405020304" pitchFamily="18" charset="0"/>
              </a:rPr>
              <a:t>byť definované ako priradenie čísiel charakteristikám objektov, osôb, udalostiam, stavom a pod. v súlade s nejakým pravidlom.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Čo </a:t>
            </a:r>
            <a:r>
              <a:rPr lang="sk-SK" sz="2400" dirty="0">
                <a:latin typeface="Times New Roman" panose="02020603050405020304" pitchFamily="18" charset="0"/>
                <a:cs typeface="Times New Roman" panose="02020603050405020304" pitchFamily="18" charset="0"/>
              </a:rPr>
              <a:t>je merané nie je objekt, osoba, udalosť, ale jej charakteristika - vlastnosť.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Nikdy </a:t>
            </a:r>
            <a:r>
              <a:rPr lang="sk-SK" sz="2400" dirty="0">
                <a:latin typeface="Times New Roman" panose="02020603050405020304" pitchFamily="18" charset="0"/>
                <a:cs typeface="Times New Roman" panose="02020603050405020304" pitchFamily="18" charset="0"/>
              </a:rPr>
              <a:t>nemeriame výrobky (ľudí), ale ich kvalitu, rozmer - hmotnosť, výšku ľudí a pod. </a:t>
            </a:r>
            <a:endParaRPr lang="sk-SK" sz="2400" dirty="0" smtClean="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Pojem </a:t>
            </a:r>
            <a:r>
              <a:rPr lang="sk-SK" sz="2400" i="1" dirty="0">
                <a:latin typeface="Times New Roman" panose="02020603050405020304" pitchFamily="18" charset="0"/>
                <a:cs typeface="Times New Roman" panose="02020603050405020304" pitchFamily="18" charset="0"/>
              </a:rPr>
              <a:t>číslo </a:t>
            </a:r>
            <a:r>
              <a:rPr lang="sk-SK" sz="2400" dirty="0">
                <a:latin typeface="Times New Roman" panose="02020603050405020304" pitchFamily="18" charset="0"/>
                <a:cs typeface="Times New Roman" panose="02020603050405020304" pitchFamily="18" charset="0"/>
              </a:rPr>
              <a:t>v definícii merania nie vždy predstavuje skutočné čísla, ktoré možno sčítavať, odčítať, deliť, resp. násobiť. Niekedy sa číslom myslia </a:t>
            </a:r>
            <a:r>
              <a:rPr lang="sk-SK" sz="2400" b="1" i="1" dirty="0">
                <a:latin typeface="Times New Roman" panose="02020603050405020304" pitchFamily="18" charset="0"/>
                <a:cs typeface="Times New Roman" panose="02020603050405020304" pitchFamily="18" charset="0"/>
              </a:rPr>
              <a:t>symboly</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reprezentujúce charakteristiky určitých objektov </a:t>
            </a:r>
          </a:p>
          <a:p>
            <a:r>
              <a:rPr lang="sk-SK" sz="2400" dirty="0">
                <a:latin typeface="Times New Roman" panose="02020603050405020304" pitchFamily="18" charset="0"/>
                <a:cs typeface="Times New Roman" panose="02020603050405020304" pitchFamily="18" charset="0"/>
              </a:rPr>
              <a:t>Podstata chápania pojmov </a:t>
            </a:r>
            <a:r>
              <a:rPr lang="sk-SK" sz="2400" b="1" i="1" dirty="0">
                <a:latin typeface="Times New Roman" panose="02020603050405020304" pitchFamily="18" charset="0"/>
                <a:cs typeface="Times New Roman" panose="02020603050405020304" pitchFamily="18" charset="0"/>
              </a:rPr>
              <a:t>čísla - symboly </a:t>
            </a:r>
            <a:r>
              <a:rPr lang="sk-SK" sz="2400" dirty="0">
                <a:latin typeface="Times New Roman" panose="02020603050405020304" pitchFamily="18" charset="0"/>
                <a:cs typeface="Times New Roman" panose="02020603050405020304" pitchFamily="18" charset="0"/>
              </a:rPr>
              <a:t>- závisí od samotnej podstaty charakteristík (vlastností), ktoré sú nimi reprezentované a ako sú reprezentované. </a:t>
            </a:r>
            <a:endParaRPr lang="sk-SK" sz="2400" dirty="0" smtClean="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Kritický aspekt merania je </a:t>
            </a:r>
            <a:r>
              <a:rPr lang="sk-SK" sz="2400" b="1" i="1" dirty="0">
                <a:latin typeface="Times New Roman" panose="02020603050405020304" pitchFamily="18" charset="0"/>
                <a:cs typeface="Times New Roman" panose="02020603050405020304" pitchFamily="18" charset="0"/>
              </a:rPr>
              <a:t>vytvorenie pravidla</a:t>
            </a:r>
            <a:r>
              <a:rPr lang="sk-SK" sz="2400" dirty="0">
                <a:latin typeface="Times New Roman" panose="02020603050405020304" pitchFamily="18" charset="0"/>
                <a:cs typeface="Times New Roman" panose="02020603050405020304" pitchFamily="18" charset="0"/>
              </a:rPr>
              <a:t>, ktoré špecifikuje ako budú čísla priraďované charakteristikám (vlastnostiam), ktoré majú byť merané. </a:t>
            </a:r>
          </a:p>
        </p:txBody>
      </p:sp>
    </p:spTree>
    <p:extLst>
      <p:ext uri="{BB962C8B-B14F-4D97-AF65-F5344CB8AC3E}">
        <p14:creationId xmlns:p14="http://schemas.microsoft.com/office/powerpoint/2010/main" val="3652432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a:bodyPr>
          <a:lstStyle/>
          <a:p>
            <a:r>
              <a:rPr lang="sk-SK" sz="3000" b="1" dirty="0">
                <a:latin typeface="Times New Roman" panose="02020603050405020304" pitchFamily="18" charset="0"/>
                <a:cs typeface="Times New Roman" panose="02020603050405020304" pitchFamily="18" charset="0"/>
              </a:rPr>
              <a:t>MERANIE ŠKÁLOVANÍM </a:t>
            </a:r>
            <a:endParaRPr lang="sk-SK" sz="30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Už z predchádzajúceho textu vyplýva, že pri meraní môžeme používať rôzne druhy čísel, napr. chceme rozčleniť skupinu áut na výkonné, menej výkonné, chceme zotriediť študentov podľa výslednej známky z matematiky a pod. Rozdiel medzi typmi čísel spočíva v použití </a:t>
            </a:r>
            <a:r>
              <a:rPr lang="sk-SK" sz="2400" i="1" dirty="0">
                <a:latin typeface="Times New Roman" panose="02020603050405020304" pitchFamily="18" charset="0"/>
                <a:cs typeface="Times New Roman" panose="02020603050405020304" pitchFamily="18" charset="0"/>
              </a:rPr>
              <a:t>rôznych škál. </a:t>
            </a:r>
            <a:r>
              <a:rPr lang="sk-SK" sz="2400" dirty="0">
                <a:latin typeface="Times New Roman" panose="02020603050405020304" pitchFamily="18" charset="0"/>
                <a:cs typeface="Times New Roman" panose="02020603050405020304" pitchFamily="18" charset="0"/>
              </a:rPr>
              <a:t>V princípe možno rozlišovať nasledovné typy škál: </a:t>
            </a:r>
          </a:p>
          <a:p>
            <a:r>
              <a:rPr lang="sk-SK" sz="2400" dirty="0" smtClean="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nominálna </a:t>
            </a:r>
            <a:endParaRPr lang="sk-SK" sz="24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ordinálna </a:t>
            </a:r>
            <a:endParaRPr lang="sk-SK" sz="24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kardinálna </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ktorá môže byť : </a:t>
            </a:r>
          </a:p>
          <a:p>
            <a:r>
              <a:rPr lang="sk-SK" sz="2400" i="1" dirty="0" smtClean="0">
                <a:latin typeface="Times New Roman" panose="02020603050405020304" pitchFamily="18" charset="0"/>
                <a:cs typeface="Times New Roman" panose="02020603050405020304" pitchFamily="18" charset="0"/>
              </a:rPr>
              <a:t>	- intervalová </a:t>
            </a:r>
            <a:endParaRPr lang="sk-SK" sz="2400" dirty="0">
              <a:latin typeface="Times New Roman" panose="02020603050405020304" pitchFamily="18" charset="0"/>
              <a:cs typeface="Times New Roman" panose="02020603050405020304" pitchFamily="18" charset="0"/>
            </a:endParaRPr>
          </a:p>
          <a:p>
            <a:r>
              <a:rPr lang="sk-SK" sz="2400" i="1" dirty="0" smtClean="0">
                <a:latin typeface="Times New Roman" panose="02020603050405020304" pitchFamily="18" charset="0"/>
                <a:cs typeface="Times New Roman" panose="02020603050405020304" pitchFamily="18" charset="0"/>
              </a:rPr>
              <a:t>	- pomerová </a:t>
            </a:r>
            <a:endParaRPr lang="sk-SK" sz="2400" dirty="0">
              <a:latin typeface="Times New Roman" panose="02020603050405020304" pitchFamily="18" charset="0"/>
              <a:cs typeface="Times New Roman" panose="02020603050405020304" pitchFamily="18" charset="0"/>
            </a:endParaRPr>
          </a:p>
          <a:p>
            <a:endParaRPr lang="sk-SK" dirty="0"/>
          </a:p>
        </p:txBody>
      </p:sp>
    </p:spTree>
    <p:extLst>
      <p:ext uri="{BB962C8B-B14F-4D97-AF65-F5344CB8AC3E}">
        <p14:creationId xmlns:p14="http://schemas.microsoft.com/office/powerpoint/2010/main" val="3181078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Autofit/>
          </a:bodyPr>
          <a:lstStyle/>
          <a:p>
            <a:r>
              <a:rPr lang="sk-SK" sz="2800" b="1" dirty="0">
                <a:latin typeface="Times New Roman" panose="02020603050405020304" pitchFamily="18" charset="0"/>
                <a:cs typeface="Times New Roman" panose="02020603050405020304" pitchFamily="18" charset="0"/>
              </a:rPr>
              <a:t>Nominálna škála </a:t>
            </a:r>
            <a:endParaRPr lang="sk-SK" sz="2800" dirty="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Predstavuje </a:t>
            </a:r>
            <a:r>
              <a:rPr lang="sk-SK" sz="2400" dirty="0">
                <a:latin typeface="Times New Roman" panose="02020603050405020304" pitchFamily="18" charset="0"/>
                <a:cs typeface="Times New Roman" panose="02020603050405020304" pitchFamily="18" charset="0"/>
              </a:rPr>
              <a:t>čísla, ktoré sú používané na kategorizovanie objektov, resp. stavov, či udalostí.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Najčastejšie </a:t>
            </a:r>
            <a:r>
              <a:rPr lang="sk-SK" sz="2400" dirty="0">
                <a:latin typeface="Times New Roman" panose="02020603050405020304" pitchFamily="18" charset="0"/>
                <a:cs typeface="Times New Roman" panose="02020603050405020304" pitchFamily="18" charset="0"/>
              </a:rPr>
              <a:t>je používaná u pohlavia, kedy napr. mužom priradíme číslo 0 a ženám 1, avšak </a:t>
            </a:r>
            <a:r>
              <a:rPr lang="sk-SK" sz="2400" dirty="0" smtClean="0">
                <a:latin typeface="Times New Roman" panose="02020603050405020304" pitchFamily="18" charset="0"/>
                <a:cs typeface="Times New Roman" panose="02020603050405020304" pitchFamily="18" charset="0"/>
              </a:rPr>
              <a:t>môžeme </a:t>
            </a:r>
            <a:r>
              <a:rPr lang="sk-SK" sz="2400" dirty="0">
                <a:latin typeface="Times New Roman" panose="02020603050405020304" pitchFamily="18" charset="0"/>
                <a:cs typeface="Times New Roman" panose="02020603050405020304" pitchFamily="18" charset="0"/>
              </a:rPr>
              <a:t>použiť aj označenia pomocou symbolov, napr</a:t>
            </a:r>
            <a:r>
              <a:rPr lang="sk-SK" sz="2400" i="1"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A,B </a:t>
            </a:r>
            <a:r>
              <a:rPr lang="sk-SK" sz="2000" dirty="0" smtClean="0">
                <a:latin typeface="Times New Roman" panose="02020603050405020304" pitchFamily="18" charset="0"/>
                <a:cs typeface="Times New Roman" panose="02020603050405020304" pitchFamily="18" charset="0"/>
              </a:rPr>
              <a:t>Číslo </a:t>
            </a:r>
            <a:r>
              <a:rPr lang="sk-SK" sz="2000" dirty="0">
                <a:latin typeface="Times New Roman" panose="02020603050405020304" pitchFamily="18" charset="0"/>
                <a:cs typeface="Times New Roman" panose="02020603050405020304" pitchFamily="18" charset="0"/>
              </a:rPr>
              <a:t>v týchto prípadoch nehrá žiadnu úlohu, priradenie môže byť celkom opačné. Vo finálnej výskumnej správe sa čísla beztak nahrádzajú nominálnym popisom kategórií</a:t>
            </a:r>
            <a:r>
              <a:rPr lang="sk-SK" sz="2000" dirty="0" smtClean="0">
                <a:latin typeface="Times New Roman" panose="02020603050405020304" pitchFamily="18" charset="0"/>
                <a:cs typeface="Times New Roman" panose="02020603050405020304" pitchFamily="18" charset="0"/>
              </a:rPr>
              <a:t>.</a:t>
            </a:r>
            <a:r>
              <a:rPr lang="sk-SK" sz="2400" dirty="0" smtClean="0">
                <a:latin typeface="Times New Roman" panose="02020603050405020304" pitchFamily="18" charset="0"/>
                <a:cs typeface="Times New Roman" panose="02020603050405020304" pitchFamily="18" charset="0"/>
              </a:rPr>
              <a:t> </a:t>
            </a:r>
            <a:r>
              <a:rPr lang="sk-SK" sz="2000" dirty="0">
                <a:latin typeface="Times New Roman" panose="02020603050405020304" pitchFamily="18" charset="0"/>
                <a:cs typeface="Times New Roman" panose="02020603050405020304" pitchFamily="18" charset="0"/>
              </a:rPr>
              <a:t>Zaradenie do triedy 1 neznamená preferenčné postavenie voči objektu zaradenému do triedy 0. </a:t>
            </a:r>
          </a:p>
          <a:p>
            <a:pPr>
              <a:spcBef>
                <a:spcPts val="0"/>
              </a:spcBef>
            </a:pPr>
            <a:r>
              <a:rPr lang="sk-SK" dirty="0">
                <a:latin typeface="Times New Roman" panose="02020603050405020304" pitchFamily="18" charset="0"/>
                <a:cs typeface="Times New Roman" panose="02020603050405020304" pitchFamily="18" charset="0"/>
              </a:rPr>
              <a:t>Ako príklad nominálnej škály uvádzame situáciu, kedy respondent má hodnotiť účinok výrobku výberom jednej z nasledovných možností: </a:t>
            </a:r>
          </a:p>
          <a:p>
            <a:pPr>
              <a:spcBef>
                <a:spcPts val="0"/>
              </a:spcBef>
            </a:pPr>
            <a:r>
              <a:rPr lang="sk-SK" i="1" dirty="0">
                <a:latin typeface="Times New Roman" panose="02020603050405020304" pitchFamily="18" charset="0"/>
                <a:cs typeface="Times New Roman" panose="02020603050405020304" pitchFamily="18" charset="0"/>
              </a:rPr>
              <a:t>Účinok výrobku XY hodnotíte ako: </a:t>
            </a:r>
            <a:endParaRPr lang="sk-SK" dirty="0">
              <a:latin typeface="Times New Roman" panose="02020603050405020304" pitchFamily="18" charset="0"/>
              <a:cs typeface="Times New Roman" panose="02020603050405020304" pitchFamily="18" charset="0"/>
            </a:endParaRPr>
          </a:p>
          <a:p>
            <a:pPr>
              <a:spcBef>
                <a:spcPts val="0"/>
              </a:spcBef>
            </a:pPr>
            <a:r>
              <a:rPr lang="sk-SK" i="1" dirty="0">
                <a:latin typeface="Times New Roman" panose="02020603050405020304" pitchFamily="18" charset="0"/>
                <a:cs typeface="Times New Roman" panose="02020603050405020304" pitchFamily="18" charset="0"/>
              </a:rPr>
              <a:t>a) veľmi efektívny </a:t>
            </a:r>
            <a:endParaRPr lang="sk-SK" dirty="0">
              <a:latin typeface="Times New Roman" panose="02020603050405020304" pitchFamily="18" charset="0"/>
              <a:cs typeface="Times New Roman" panose="02020603050405020304" pitchFamily="18" charset="0"/>
            </a:endParaRPr>
          </a:p>
          <a:p>
            <a:pPr>
              <a:spcBef>
                <a:spcPts val="0"/>
              </a:spcBef>
            </a:pPr>
            <a:r>
              <a:rPr lang="sk-SK" i="1" dirty="0">
                <a:latin typeface="Times New Roman" panose="02020603050405020304" pitchFamily="18" charset="0"/>
                <a:cs typeface="Times New Roman" panose="02020603050405020304" pitchFamily="18" charset="0"/>
              </a:rPr>
              <a:t>b) efektívny </a:t>
            </a:r>
            <a:endParaRPr lang="sk-SK" dirty="0">
              <a:latin typeface="Times New Roman" panose="02020603050405020304" pitchFamily="18" charset="0"/>
              <a:cs typeface="Times New Roman" panose="02020603050405020304" pitchFamily="18" charset="0"/>
            </a:endParaRPr>
          </a:p>
          <a:p>
            <a:pPr>
              <a:spcBef>
                <a:spcPts val="0"/>
              </a:spcBef>
            </a:pPr>
            <a:r>
              <a:rPr lang="sk-SK" i="1" dirty="0">
                <a:latin typeface="Times New Roman" panose="02020603050405020304" pitchFamily="18" charset="0"/>
                <a:cs typeface="Times New Roman" panose="02020603050405020304" pitchFamily="18" charset="0"/>
              </a:rPr>
              <a:t>c) neviem </a:t>
            </a:r>
            <a:endParaRPr lang="sk-SK" dirty="0">
              <a:latin typeface="Times New Roman" panose="02020603050405020304" pitchFamily="18" charset="0"/>
              <a:cs typeface="Times New Roman" panose="02020603050405020304" pitchFamily="18" charset="0"/>
            </a:endParaRPr>
          </a:p>
          <a:p>
            <a:pPr>
              <a:spcBef>
                <a:spcPts val="0"/>
              </a:spcBef>
            </a:pPr>
            <a:r>
              <a:rPr lang="sk-SK" i="1" dirty="0">
                <a:latin typeface="Times New Roman" panose="02020603050405020304" pitchFamily="18" charset="0"/>
                <a:cs typeface="Times New Roman" panose="02020603050405020304" pitchFamily="18" charset="0"/>
              </a:rPr>
              <a:t>d) neefektívny </a:t>
            </a:r>
            <a:endParaRPr lang="sk-SK" dirty="0">
              <a:latin typeface="Times New Roman" panose="02020603050405020304" pitchFamily="18" charset="0"/>
              <a:cs typeface="Times New Roman" panose="02020603050405020304" pitchFamily="18" charset="0"/>
            </a:endParaRPr>
          </a:p>
          <a:p>
            <a:pPr>
              <a:spcBef>
                <a:spcPts val="0"/>
              </a:spcBef>
            </a:pPr>
            <a:r>
              <a:rPr lang="sk-SK" i="1" dirty="0">
                <a:latin typeface="Times New Roman" panose="02020603050405020304" pitchFamily="18" charset="0"/>
                <a:cs typeface="Times New Roman" panose="02020603050405020304" pitchFamily="18" charset="0"/>
              </a:rPr>
              <a:t>e) veľmi neefektívny</a:t>
            </a:r>
            <a:r>
              <a:rPr lang="sk-SK" sz="2400" i="1" dirty="0">
                <a:latin typeface="Times New Roman" panose="02020603050405020304" pitchFamily="18" charset="0"/>
                <a:cs typeface="Times New Roman" panose="02020603050405020304" pitchFamily="18" charset="0"/>
              </a:rPr>
              <a:t> </a:t>
            </a:r>
            <a:endParaRPr lang="sk-S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059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fontScale="25000" lnSpcReduction="20000"/>
          </a:bodyPr>
          <a:lstStyle/>
          <a:p>
            <a:r>
              <a:rPr lang="sk-SK" sz="11200" dirty="0">
                <a:latin typeface="Times New Roman" panose="02020603050405020304" pitchFamily="18" charset="0"/>
                <a:cs typeface="Times New Roman" panose="02020603050405020304" pitchFamily="18" charset="0"/>
              </a:rPr>
              <a:t>Charakter použitej škály determinuje aj prípustné operácie</a:t>
            </a:r>
            <a:r>
              <a:rPr lang="sk-SK" sz="6000" dirty="0">
                <a:latin typeface="Times New Roman" panose="02020603050405020304" pitchFamily="18" charset="0"/>
                <a:cs typeface="Times New Roman" panose="02020603050405020304" pitchFamily="18" charset="0"/>
              </a:rPr>
              <a:t>. </a:t>
            </a:r>
            <a:endParaRPr lang="sk-SK" sz="6000" dirty="0" smtClean="0">
              <a:latin typeface="Times New Roman" panose="02020603050405020304" pitchFamily="18" charset="0"/>
              <a:cs typeface="Times New Roman" panose="02020603050405020304" pitchFamily="18" charset="0"/>
            </a:endParaRPr>
          </a:p>
          <a:p>
            <a:r>
              <a:rPr lang="sk-SK" sz="9600" dirty="0" smtClean="0">
                <a:latin typeface="Times New Roman" panose="02020603050405020304" pitchFamily="18" charset="0"/>
                <a:cs typeface="Times New Roman" panose="02020603050405020304" pitchFamily="18" charset="0"/>
              </a:rPr>
              <a:t>Pri </a:t>
            </a:r>
            <a:r>
              <a:rPr lang="sk-SK" sz="11200" b="1" dirty="0">
                <a:latin typeface="Times New Roman" panose="02020603050405020304" pitchFamily="18" charset="0"/>
                <a:cs typeface="Times New Roman" panose="02020603050405020304" pitchFamily="18" charset="0"/>
              </a:rPr>
              <a:t>nominálnej</a:t>
            </a:r>
            <a:r>
              <a:rPr lang="sk-SK" sz="9600" dirty="0">
                <a:latin typeface="Times New Roman" panose="02020603050405020304" pitchFamily="18" charset="0"/>
                <a:cs typeface="Times New Roman" panose="02020603050405020304" pitchFamily="18" charset="0"/>
              </a:rPr>
              <a:t> škále </a:t>
            </a:r>
            <a:r>
              <a:rPr lang="sk-SK" sz="9600" b="1" i="1" dirty="0">
                <a:solidFill>
                  <a:srgbClr val="FF0000"/>
                </a:solidFill>
                <a:latin typeface="Times New Roman" panose="02020603050405020304" pitchFamily="18" charset="0"/>
                <a:cs typeface="Times New Roman" panose="02020603050405020304" pitchFamily="18" charset="0"/>
              </a:rPr>
              <a:t>sú prípustné nasledovné operácie</a:t>
            </a:r>
            <a:r>
              <a:rPr lang="sk-SK" sz="9600" dirty="0">
                <a:latin typeface="Times New Roman" panose="02020603050405020304" pitchFamily="18" charset="0"/>
                <a:cs typeface="Times New Roman" panose="02020603050405020304" pitchFamily="18" charset="0"/>
              </a:rPr>
              <a:t>: </a:t>
            </a:r>
          </a:p>
          <a:p>
            <a:r>
              <a:rPr lang="sk-SK" sz="9600" dirty="0" smtClean="0">
                <a:latin typeface="Times New Roman" panose="02020603050405020304" pitchFamily="18" charset="0"/>
                <a:cs typeface="Times New Roman" panose="02020603050405020304" pitchFamily="18" charset="0"/>
              </a:rPr>
              <a:t>- spočítanie </a:t>
            </a:r>
            <a:r>
              <a:rPr lang="sk-SK" sz="9600" dirty="0">
                <a:latin typeface="Times New Roman" panose="02020603050405020304" pitchFamily="18" charset="0"/>
                <a:cs typeface="Times New Roman" panose="02020603050405020304" pitchFamily="18" charset="0"/>
              </a:rPr>
              <a:t>výskytov v každej kategórií, </a:t>
            </a:r>
          </a:p>
          <a:p>
            <a:r>
              <a:rPr lang="pl-PL" sz="9600" dirty="0" smtClean="0">
                <a:latin typeface="Times New Roman" panose="02020603050405020304" pitchFamily="18" charset="0"/>
                <a:cs typeface="Times New Roman" panose="02020603050405020304" pitchFamily="18" charset="0"/>
              </a:rPr>
              <a:t>- zistenie </a:t>
            </a:r>
            <a:r>
              <a:rPr lang="pl-PL" sz="9600" dirty="0">
                <a:latin typeface="Times New Roman" panose="02020603050405020304" pitchFamily="18" charset="0"/>
                <a:cs typeface="Times New Roman" panose="02020603050405020304" pitchFamily="18" charset="0"/>
              </a:rPr>
              <a:t>percentného zastúpenia v kategórií, </a:t>
            </a:r>
          </a:p>
          <a:p>
            <a:r>
              <a:rPr lang="sk-SK" sz="9600" dirty="0" smtClean="0">
                <a:latin typeface="Times New Roman" panose="02020603050405020304" pitchFamily="18" charset="0"/>
                <a:cs typeface="Times New Roman" panose="02020603050405020304" pitchFamily="18" charset="0"/>
              </a:rPr>
              <a:t>- možno </a:t>
            </a:r>
            <a:r>
              <a:rPr lang="sk-SK" sz="9600" dirty="0">
                <a:latin typeface="Times New Roman" panose="02020603050405020304" pitchFamily="18" charset="0"/>
                <a:cs typeface="Times New Roman" panose="02020603050405020304" pitchFamily="18" charset="0"/>
              </a:rPr>
              <a:t>určovať modus, napr. najpočetnejšiu triedu, </a:t>
            </a:r>
          </a:p>
          <a:p>
            <a:r>
              <a:rPr lang="sk-SK" sz="9600" dirty="0" smtClean="0">
                <a:latin typeface="Times New Roman" panose="02020603050405020304" pitchFamily="18" charset="0"/>
                <a:cs typeface="Times New Roman" panose="02020603050405020304" pitchFamily="18" charset="0"/>
              </a:rPr>
              <a:t>- možno </a:t>
            </a:r>
            <a:r>
              <a:rPr lang="sk-SK" sz="9600" dirty="0">
                <a:latin typeface="Times New Roman" panose="02020603050405020304" pitchFamily="18" charset="0"/>
                <a:cs typeface="Times New Roman" panose="02020603050405020304" pitchFamily="18" charset="0"/>
              </a:rPr>
              <a:t>použiť </a:t>
            </a:r>
            <a:r>
              <a:rPr lang="sk-SK" sz="9600" dirty="0" smtClean="0">
                <a:latin typeface="Times New Roman" panose="02020603050405020304" pitchFamily="18" charset="0"/>
                <a:cs typeface="Times New Roman" panose="02020603050405020304" pitchFamily="18" charset="0"/>
              </a:rPr>
              <a:t>chí2 </a:t>
            </a:r>
            <a:r>
              <a:rPr lang="sk-SK" sz="9600" dirty="0">
                <a:latin typeface="Times New Roman" panose="02020603050405020304" pitchFamily="18" charset="0"/>
                <a:cs typeface="Times New Roman" panose="02020603050405020304" pitchFamily="18" charset="0"/>
              </a:rPr>
              <a:t>test na testovanie, či sú signifikantné rozdiely v zastúpení jednotlivými tried, </a:t>
            </a:r>
            <a:r>
              <a:rPr lang="sk-SK" sz="9600" dirty="0" smtClean="0">
                <a:latin typeface="Times New Roman" panose="02020603050405020304" pitchFamily="18" charset="0"/>
                <a:cs typeface="Times New Roman" panose="02020603050405020304" pitchFamily="18" charset="0"/>
              </a:rPr>
              <a:t>chí2- </a:t>
            </a:r>
            <a:r>
              <a:rPr lang="sk-SK" sz="9600" dirty="0">
                <a:latin typeface="Times New Roman" panose="02020603050405020304" pitchFamily="18" charset="0"/>
                <a:cs typeface="Times New Roman" panose="02020603050405020304" pitchFamily="18" charset="0"/>
              </a:rPr>
              <a:t>test štvorcovej </a:t>
            </a:r>
            <a:r>
              <a:rPr lang="sk-SK" sz="9600" dirty="0" err="1">
                <a:latin typeface="Times New Roman" panose="02020603050405020304" pitchFamily="18" charset="0"/>
                <a:cs typeface="Times New Roman" panose="02020603050405020304" pitchFamily="18" charset="0"/>
              </a:rPr>
              <a:t>kontingencie</a:t>
            </a:r>
            <a:r>
              <a:rPr lang="sk-SK" sz="9600" dirty="0">
                <a:latin typeface="Times New Roman" panose="02020603050405020304" pitchFamily="18" charset="0"/>
                <a:cs typeface="Times New Roman" panose="02020603050405020304" pitchFamily="18" charset="0"/>
              </a:rPr>
              <a:t> na skúmanie závislosti medzi nominálnymi znakmi. </a:t>
            </a:r>
          </a:p>
          <a:p>
            <a:endParaRPr lang="sk-SK" sz="9600" dirty="0">
              <a:latin typeface="Times New Roman" panose="02020603050405020304" pitchFamily="18" charset="0"/>
              <a:cs typeface="Times New Roman" panose="02020603050405020304" pitchFamily="18" charset="0"/>
            </a:endParaRPr>
          </a:p>
          <a:p>
            <a:r>
              <a:rPr lang="sk-SK" sz="9600" dirty="0">
                <a:latin typeface="Times New Roman" panose="02020603050405020304" pitchFamily="18" charset="0"/>
                <a:cs typeface="Times New Roman" panose="02020603050405020304" pitchFamily="18" charset="0"/>
              </a:rPr>
              <a:t>Pri použití nominálnej škály </a:t>
            </a:r>
            <a:r>
              <a:rPr lang="sk-SK" sz="9600" b="1" i="1" dirty="0">
                <a:solidFill>
                  <a:srgbClr val="FF0000"/>
                </a:solidFill>
                <a:latin typeface="Times New Roman" panose="02020603050405020304" pitchFamily="18" charset="0"/>
                <a:cs typeface="Times New Roman" panose="02020603050405020304" pitchFamily="18" charset="0"/>
              </a:rPr>
              <a:t>nemožno</a:t>
            </a:r>
            <a:r>
              <a:rPr lang="sk-SK" sz="9600" dirty="0">
                <a:latin typeface="Times New Roman" panose="02020603050405020304" pitchFamily="18" charset="0"/>
                <a:cs typeface="Times New Roman" panose="02020603050405020304" pitchFamily="18" charset="0"/>
              </a:rPr>
              <a:t>: </a:t>
            </a:r>
          </a:p>
          <a:p>
            <a:r>
              <a:rPr lang="sk-SK" sz="9600" dirty="0" smtClean="0">
                <a:latin typeface="Times New Roman" panose="02020603050405020304" pitchFamily="18" charset="0"/>
                <a:cs typeface="Times New Roman" panose="02020603050405020304" pitchFamily="18" charset="0"/>
              </a:rPr>
              <a:t>- sčítavať</a:t>
            </a:r>
            <a:r>
              <a:rPr lang="sk-SK" sz="9600" dirty="0">
                <a:latin typeface="Times New Roman" panose="02020603050405020304" pitchFamily="18" charset="0"/>
                <a:cs typeface="Times New Roman" panose="02020603050405020304" pitchFamily="18" charset="0"/>
              </a:rPr>
              <a:t>, odčítať, násobiť a deliť výsledky , </a:t>
            </a:r>
          </a:p>
          <a:p>
            <a:r>
              <a:rPr lang="sk-SK" sz="9600" dirty="0" smtClean="0">
                <a:latin typeface="Times New Roman" panose="02020603050405020304" pitchFamily="18" charset="0"/>
                <a:cs typeface="Times New Roman" panose="02020603050405020304" pitchFamily="18" charset="0"/>
              </a:rPr>
              <a:t>- nemožno </a:t>
            </a:r>
            <a:r>
              <a:rPr lang="sk-SK" sz="9600" dirty="0">
                <a:latin typeface="Times New Roman" panose="02020603050405020304" pitchFamily="18" charset="0"/>
                <a:cs typeface="Times New Roman" panose="02020603050405020304" pitchFamily="18" charset="0"/>
              </a:rPr>
              <a:t>určovať priemer a medián, </a:t>
            </a:r>
          </a:p>
          <a:p>
            <a:r>
              <a:rPr lang="sk-SK" sz="9600" dirty="0" smtClean="0">
                <a:latin typeface="Times New Roman" panose="02020603050405020304" pitchFamily="18" charset="0"/>
                <a:cs typeface="Times New Roman" panose="02020603050405020304" pitchFamily="18" charset="0"/>
              </a:rPr>
              <a:t>- nemožno </a:t>
            </a:r>
            <a:r>
              <a:rPr lang="sk-SK" sz="9600" dirty="0">
                <a:latin typeface="Times New Roman" panose="02020603050405020304" pitchFamily="18" charset="0"/>
                <a:cs typeface="Times New Roman" panose="02020603050405020304" pitchFamily="18" charset="0"/>
              </a:rPr>
              <a:t>počítať charakteristiky variability </a:t>
            </a:r>
          </a:p>
          <a:p>
            <a:endParaRPr lang="sk-SK" dirty="0"/>
          </a:p>
        </p:txBody>
      </p:sp>
    </p:spTree>
    <p:extLst>
      <p:ext uri="{BB962C8B-B14F-4D97-AF65-F5344CB8AC3E}">
        <p14:creationId xmlns:p14="http://schemas.microsoft.com/office/powerpoint/2010/main" val="2296573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a:bodyPr>
          <a:lstStyle/>
          <a:p>
            <a:pPr algn="just"/>
            <a:r>
              <a:rPr lang="sk-SK" sz="2800" b="1" dirty="0">
                <a:latin typeface="Times New Roman" panose="02020603050405020304" pitchFamily="18" charset="0"/>
                <a:cs typeface="Times New Roman" panose="02020603050405020304" pitchFamily="18" charset="0"/>
              </a:rPr>
              <a:t>Ordinálna škála </a:t>
            </a:r>
            <a:endParaRPr lang="sk-SK" sz="2800" dirty="0">
              <a:latin typeface="Times New Roman" panose="02020603050405020304" pitchFamily="18" charset="0"/>
              <a:cs typeface="Times New Roman" panose="02020603050405020304" pitchFamily="18" charset="0"/>
            </a:endParaRPr>
          </a:p>
          <a:p>
            <a:pPr algn="just"/>
            <a:r>
              <a:rPr lang="sk-SK" sz="2400" dirty="0" smtClean="0">
                <a:latin typeface="Times New Roman" panose="02020603050405020304" pitchFamily="18" charset="0"/>
                <a:cs typeface="Times New Roman" panose="02020603050405020304" pitchFamily="18" charset="0"/>
              </a:rPr>
              <a:t>- reprezentuje </a:t>
            </a:r>
            <a:r>
              <a:rPr lang="sk-SK" sz="2400" dirty="0">
                <a:latin typeface="Times New Roman" panose="02020603050405020304" pitchFamily="18" charset="0"/>
                <a:cs typeface="Times New Roman" panose="02020603050405020304" pitchFamily="18" charset="0"/>
              </a:rPr>
              <a:t>čísla, písmena, resp. symboly používané na zoradenie - usporiadanie objektov,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zostavenie ich preferenčného poradia. Čísla však nehovoria nič o tom "ako viac", resp. "ako menej" je daný objekt preferovaný z hľadiska sledovanej charakteristiky. </a:t>
            </a:r>
          </a:p>
          <a:p>
            <a:pPr marL="342900" indent="-342900" algn="just">
              <a:buFontTx/>
              <a:buChar char="-"/>
            </a:pPr>
            <a:r>
              <a:rPr lang="sk-SK" sz="2400" dirty="0" smtClean="0">
                <a:latin typeface="Times New Roman" panose="02020603050405020304" pitchFamily="18" charset="0"/>
                <a:cs typeface="Times New Roman" panose="02020603050405020304" pitchFamily="18" charset="0"/>
              </a:rPr>
              <a:t>ordinálne </a:t>
            </a:r>
            <a:r>
              <a:rPr lang="sk-SK" sz="2400" dirty="0">
                <a:latin typeface="Times New Roman" panose="02020603050405020304" pitchFamily="18" charset="0"/>
                <a:cs typeface="Times New Roman" panose="02020603050405020304" pitchFamily="18" charset="0"/>
              </a:rPr>
              <a:t>dáta udávajú relatívnu pozíciu dvoch resp. viacerých objektov podľa danej charakteristiky - vlastností. </a:t>
            </a:r>
            <a:endParaRPr lang="sk-SK" sz="2400" dirty="0" smtClean="0">
              <a:latin typeface="Times New Roman" panose="02020603050405020304" pitchFamily="18" charset="0"/>
              <a:cs typeface="Times New Roman" panose="02020603050405020304" pitchFamily="18" charset="0"/>
            </a:endParaRPr>
          </a:p>
          <a:p>
            <a:pPr marL="342900" indent="-342900" algn="just">
              <a:buFontTx/>
              <a:buChar char="-"/>
            </a:pPr>
            <a:r>
              <a:rPr lang="sk-SK" sz="2400" dirty="0" smtClean="0">
                <a:latin typeface="Times New Roman" panose="02020603050405020304" pitchFamily="18" charset="0"/>
                <a:cs typeface="Times New Roman" panose="02020603050405020304" pitchFamily="18" charset="0"/>
              </a:rPr>
              <a:t>z </a:t>
            </a:r>
            <a:r>
              <a:rPr lang="sk-SK" sz="2400" dirty="0">
                <a:latin typeface="Times New Roman" panose="02020603050405020304" pitchFamily="18" charset="0"/>
                <a:cs typeface="Times New Roman" panose="02020603050405020304" pitchFamily="18" charset="0"/>
              </a:rPr>
              <a:t>veľkosti rozdielov medzi priradenými číslami jednotlivým objektom nemožno usudzovať na intenzitu preferencie (veľkosť rozdielnosti) medzi objektami. </a:t>
            </a:r>
            <a:endParaRPr lang="sk-SK" sz="2400" dirty="0" smtClean="0">
              <a:latin typeface="Times New Roman" panose="02020603050405020304" pitchFamily="18" charset="0"/>
              <a:cs typeface="Times New Roman" panose="02020603050405020304" pitchFamily="18" charset="0"/>
            </a:endParaRPr>
          </a:p>
          <a:p>
            <a:pPr marL="342900" indent="-342900" algn="just">
              <a:buFontTx/>
              <a:buChar char="-"/>
            </a:pPr>
            <a:r>
              <a:rPr lang="sk-SK" sz="2400" dirty="0" smtClean="0">
                <a:latin typeface="Times New Roman" panose="02020603050405020304" pitchFamily="18" charset="0"/>
                <a:cs typeface="Times New Roman" panose="02020603050405020304" pitchFamily="18" charset="0"/>
              </a:rPr>
              <a:t>použitie </a:t>
            </a:r>
            <a:r>
              <a:rPr lang="sk-SK" sz="2400" dirty="0">
                <a:latin typeface="Times New Roman" panose="02020603050405020304" pitchFamily="18" charset="0"/>
                <a:cs typeface="Times New Roman" panose="02020603050405020304" pitchFamily="18" charset="0"/>
              </a:rPr>
              <a:t>ordinálnej škály je v marketingovom výskume časté. Napr. spotrebiteľ je dopytovaný na priradenie rangov (usporiadania) viacerým značkám výrobku z hľadiska viacerých vlastností - chuti, balenia a pod. </a:t>
            </a:r>
          </a:p>
        </p:txBody>
      </p:sp>
    </p:spTree>
    <p:extLst>
      <p:ext uri="{BB962C8B-B14F-4D97-AF65-F5344CB8AC3E}">
        <p14:creationId xmlns:p14="http://schemas.microsoft.com/office/powerpoint/2010/main" val="3206766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520700"/>
            <a:ext cx="9753600" cy="5829300"/>
          </a:xfrm>
        </p:spPr>
        <p:txBody>
          <a:bodyPr>
            <a:noAutofit/>
          </a:bodyPr>
          <a:lstStyle/>
          <a:p>
            <a:r>
              <a:rPr lang="sk-SK" sz="2300" dirty="0">
                <a:latin typeface="Times New Roman" panose="02020603050405020304" pitchFamily="18" charset="0"/>
                <a:cs typeface="Times New Roman" panose="02020603050405020304" pitchFamily="18" charset="0"/>
              </a:rPr>
              <a:t>Pri použití ordinálnej škály </a:t>
            </a:r>
            <a:r>
              <a:rPr lang="sk-SK" sz="2300" b="1" i="1" dirty="0">
                <a:solidFill>
                  <a:srgbClr val="FF0000"/>
                </a:solidFill>
                <a:latin typeface="Times New Roman" panose="02020603050405020304" pitchFamily="18" charset="0"/>
                <a:cs typeface="Times New Roman" panose="02020603050405020304" pitchFamily="18" charset="0"/>
              </a:rPr>
              <a:t>možno použiť</a:t>
            </a:r>
            <a:r>
              <a:rPr lang="sk-SK" sz="2300" dirty="0">
                <a:latin typeface="Times New Roman" panose="02020603050405020304" pitchFamily="18" charset="0"/>
                <a:cs typeface="Times New Roman" panose="02020603050405020304" pitchFamily="18" charset="0"/>
              </a:rPr>
              <a:t>: </a:t>
            </a:r>
          </a:p>
          <a:p>
            <a:pPr>
              <a:spcBef>
                <a:spcPts val="0"/>
              </a:spcBef>
            </a:pPr>
            <a:r>
              <a:rPr lang="sk-SK" sz="2300" dirty="0" smtClean="0">
                <a:latin typeface="Times New Roman" panose="02020603050405020304" pitchFamily="18" charset="0"/>
                <a:cs typeface="Times New Roman" panose="02020603050405020304" pitchFamily="18" charset="0"/>
              </a:rPr>
              <a:t>- modus</a:t>
            </a:r>
            <a:r>
              <a:rPr lang="sk-SK" sz="2300" dirty="0">
                <a:latin typeface="Times New Roman" panose="02020603050405020304" pitchFamily="18" charset="0"/>
                <a:cs typeface="Times New Roman" panose="02020603050405020304" pitchFamily="18" charset="0"/>
              </a:rPr>
              <a:t>, medián, </a:t>
            </a:r>
          </a:p>
          <a:p>
            <a:pPr>
              <a:spcBef>
                <a:spcPts val="0"/>
              </a:spcBef>
            </a:pPr>
            <a:r>
              <a:rPr lang="sk-SK" sz="2300" dirty="0" smtClean="0">
                <a:latin typeface="Times New Roman" panose="02020603050405020304" pitchFamily="18" charset="0"/>
                <a:cs typeface="Times New Roman" panose="02020603050405020304" pitchFamily="18" charset="0"/>
              </a:rPr>
              <a:t>- má </a:t>
            </a:r>
            <a:r>
              <a:rPr lang="sk-SK" sz="2300" dirty="0">
                <a:latin typeface="Times New Roman" panose="02020603050405020304" pitchFamily="18" charset="0"/>
                <a:cs typeface="Times New Roman" panose="02020603050405020304" pitchFamily="18" charset="0"/>
              </a:rPr>
              <a:t>zmysel vyjadrovať percentuálne zastúpenie v jednotlivých triedach, </a:t>
            </a:r>
          </a:p>
          <a:p>
            <a:pPr>
              <a:spcBef>
                <a:spcPts val="0"/>
              </a:spcBef>
            </a:pPr>
            <a:r>
              <a:rPr lang="sk-SK" sz="2300" dirty="0" smtClean="0">
                <a:latin typeface="Times New Roman" panose="02020603050405020304" pitchFamily="18" charset="0"/>
                <a:cs typeface="Times New Roman" panose="02020603050405020304" pitchFamily="18" charset="0"/>
              </a:rPr>
              <a:t>- štatistické </a:t>
            </a:r>
            <a:r>
              <a:rPr lang="sk-SK" sz="2300" dirty="0">
                <a:latin typeface="Times New Roman" panose="02020603050405020304" pitchFamily="18" charset="0"/>
                <a:cs typeface="Times New Roman" panose="02020603050405020304" pitchFamily="18" charset="0"/>
              </a:rPr>
              <a:t>metódy označované ako neparametrické štatistické postupy, </a:t>
            </a:r>
          </a:p>
          <a:p>
            <a:pPr>
              <a:spcBef>
                <a:spcPts val="0"/>
              </a:spcBef>
            </a:pPr>
            <a:r>
              <a:rPr lang="sk-SK" sz="2300" dirty="0" smtClean="0">
                <a:latin typeface="Times New Roman" panose="02020603050405020304" pitchFamily="18" charset="0"/>
                <a:cs typeface="Times New Roman" panose="02020603050405020304" pitchFamily="18" charset="0"/>
              </a:rPr>
              <a:t>- (</a:t>
            </a:r>
            <a:r>
              <a:rPr lang="sk-SK" sz="2300" dirty="0" err="1">
                <a:latin typeface="Times New Roman" panose="02020603050405020304" pitchFamily="18" charset="0"/>
                <a:cs typeface="Times New Roman" panose="02020603050405020304" pitchFamily="18" charset="0"/>
              </a:rPr>
              <a:t>rangová</a:t>
            </a:r>
            <a:r>
              <a:rPr lang="sk-SK" sz="2300" dirty="0">
                <a:latin typeface="Times New Roman" panose="02020603050405020304" pitchFamily="18" charset="0"/>
                <a:cs typeface="Times New Roman" panose="02020603050405020304" pitchFamily="18" charset="0"/>
              </a:rPr>
              <a:t> korelácia, </a:t>
            </a:r>
            <a:r>
              <a:rPr lang="sk-SK" sz="2300" dirty="0" err="1">
                <a:latin typeface="Times New Roman" panose="02020603050405020304" pitchFamily="18" charset="0"/>
                <a:cs typeface="Times New Roman" panose="02020603050405020304" pitchFamily="18" charset="0"/>
              </a:rPr>
              <a:t>Mann-Whitney</a:t>
            </a:r>
            <a:r>
              <a:rPr lang="sk-SK" sz="2300" dirty="0">
                <a:latin typeface="Times New Roman" panose="02020603050405020304" pitchFamily="18" charset="0"/>
                <a:cs typeface="Times New Roman" panose="02020603050405020304" pitchFamily="18" charset="0"/>
              </a:rPr>
              <a:t> test, </a:t>
            </a:r>
            <a:r>
              <a:rPr lang="sk-SK" sz="2300" dirty="0" err="1">
                <a:latin typeface="Times New Roman" panose="02020603050405020304" pitchFamily="18" charset="0"/>
                <a:cs typeface="Times New Roman" panose="02020603050405020304" pitchFamily="18" charset="0"/>
              </a:rPr>
              <a:t>Friedman</a:t>
            </a:r>
            <a:r>
              <a:rPr lang="sk-SK" sz="2300" dirty="0">
                <a:latin typeface="Times New Roman" panose="02020603050405020304" pitchFamily="18" charset="0"/>
                <a:cs typeface="Times New Roman" panose="02020603050405020304" pitchFamily="18" charset="0"/>
              </a:rPr>
              <a:t> dvojfaktorová ANOVA) </a:t>
            </a:r>
          </a:p>
          <a:p>
            <a:r>
              <a:rPr lang="sk-SK" sz="2300" b="1" i="1" dirty="0" smtClean="0">
                <a:solidFill>
                  <a:srgbClr val="FF0000"/>
                </a:solidFill>
                <a:latin typeface="Times New Roman" panose="02020603050405020304" pitchFamily="18" charset="0"/>
                <a:cs typeface="Times New Roman" panose="02020603050405020304" pitchFamily="18" charset="0"/>
              </a:rPr>
              <a:t>Nemožno </a:t>
            </a:r>
            <a:r>
              <a:rPr lang="sk-SK" sz="2300" b="1" i="1" dirty="0">
                <a:solidFill>
                  <a:srgbClr val="FF0000"/>
                </a:solidFill>
                <a:latin typeface="Times New Roman" panose="02020603050405020304" pitchFamily="18" charset="0"/>
                <a:cs typeface="Times New Roman" panose="02020603050405020304" pitchFamily="18" charset="0"/>
              </a:rPr>
              <a:t>počítať </a:t>
            </a:r>
            <a:endParaRPr lang="sk-SK" sz="2300" b="1" i="1" dirty="0" smtClean="0">
              <a:solidFill>
                <a:srgbClr val="FF0000"/>
              </a:solidFill>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300" dirty="0" smtClean="0">
                <a:latin typeface="Times New Roman" panose="02020603050405020304" pitchFamily="18" charset="0"/>
                <a:cs typeface="Times New Roman" panose="02020603050405020304" pitchFamily="18" charset="0"/>
              </a:rPr>
              <a:t>priemer</a:t>
            </a:r>
            <a:r>
              <a:rPr lang="sk-SK" sz="2300" dirty="0">
                <a:latin typeface="Times New Roman" panose="02020603050405020304" pitchFamily="18" charset="0"/>
                <a:cs typeface="Times New Roman" panose="02020603050405020304" pitchFamily="18" charset="0"/>
              </a:rPr>
              <a:t>, pretože rozdiel - vzdialenosť medzi priradenými číslami v ordinálnej škále nemusí byť rovnaký. </a:t>
            </a:r>
            <a:endParaRPr lang="sk-SK" sz="23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300" dirty="0" smtClean="0">
                <a:latin typeface="Times New Roman" panose="02020603050405020304" pitchFamily="18" charset="0"/>
                <a:cs typeface="Times New Roman" panose="02020603050405020304" pitchFamily="18" charset="0"/>
              </a:rPr>
              <a:t>bežné aj </a:t>
            </a:r>
            <a:r>
              <a:rPr lang="sk-SK" sz="2300" dirty="0">
                <a:latin typeface="Times New Roman" panose="02020603050405020304" pitchFamily="18" charset="0"/>
                <a:cs typeface="Times New Roman" panose="02020603050405020304" pitchFamily="18" charset="0"/>
              </a:rPr>
              <a:t>náročnejšie štatistické postupy. </a:t>
            </a:r>
            <a:endParaRPr lang="sk-SK" sz="23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300" dirty="0" smtClean="0">
                <a:latin typeface="Times New Roman" panose="02020603050405020304" pitchFamily="18" charset="0"/>
                <a:cs typeface="Times New Roman" panose="02020603050405020304" pitchFamily="18" charset="0"/>
              </a:rPr>
              <a:t>Ordinálna </a:t>
            </a:r>
            <a:r>
              <a:rPr lang="sk-SK" sz="2300" dirty="0">
                <a:latin typeface="Times New Roman" panose="02020603050405020304" pitchFamily="18" charset="0"/>
                <a:cs typeface="Times New Roman" panose="02020603050405020304" pitchFamily="18" charset="0"/>
              </a:rPr>
              <a:t>škála je často používaná na skúmanie spotrebiteľských preferencií pozície výrobku na trhu, skúmanie postojov, v psychologických prieskumoch. </a:t>
            </a:r>
          </a:p>
          <a:p>
            <a:pPr algn="just"/>
            <a:r>
              <a:rPr lang="sk-SK" sz="2300" dirty="0">
                <a:latin typeface="Times New Roman" panose="02020603050405020304" pitchFamily="18" charset="0"/>
                <a:cs typeface="Times New Roman" panose="02020603050405020304" pitchFamily="18" charset="0"/>
              </a:rPr>
              <a:t>Ako príklad ordinálnej škály </a:t>
            </a:r>
            <a:r>
              <a:rPr lang="sk-SK" sz="2300" dirty="0" smtClean="0">
                <a:latin typeface="Times New Roman" panose="02020603050405020304" pitchFamily="18" charset="0"/>
                <a:cs typeface="Times New Roman" panose="02020603050405020304" pitchFamily="18" charset="0"/>
              </a:rPr>
              <a:t>môžeme </a:t>
            </a:r>
            <a:r>
              <a:rPr lang="sk-SK" sz="2300" dirty="0">
                <a:latin typeface="Times New Roman" panose="02020603050405020304" pitchFamily="18" charset="0"/>
                <a:cs typeface="Times New Roman" panose="02020603050405020304" pitchFamily="18" charset="0"/>
              </a:rPr>
              <a:t>uviesť porovnávanie rôznych značiek výrobku z hľadiska ich účinnosti. Respondent má porovnať značku A so značkou B podľa nasledovného vyjadrenia: </a:t>
            </a:r>
          </a:p>
          <a:p>
            <a:pPr>
              <a:spcBef>
                <a:spcPts val="0"/>
              </a:spcBef>
            </a:pPr>
            <a:r>
              <a:rPr lang="sk-SK" sz="2000" i="1" dirty="0">
                <a:latin typeface="Times New Roman" panose="02020603050405020304" pitchFamily="18" charset="0"/>
                <a:cs typeface="Times New Roman" panose="02020603050405020304" pitchFamily="18" charset="0"/>
              </a:rPr>
              <a:t>Ako hodnotíte kvalitu výrobku A v porovnaní s výrobkom B </a:t>
            </a:r>
            <a:r>
              <a:rPr lang="sk-SK" sz="2000" dirty="0">
                <a:latin typeface="Times New Roman" panose="02020603050405020304" pitchFamily="18" charset="0"/>
                <a:cs typeface="Times New Roman" panose="02020603050405020304" pitchFamily="18" charset="0"/>
              </a:rPr>
              <a:t>: </a:t>
            </a:r>
          </a:p>
          <a:p>
            <a:pPr>
              <a:spcBef>
                <a:spcPts val="0"/>
              </a:spcBef>
            </a:pPr>
            <a:r>
              <a:rPr lang="sk-SK" sz="2000" i="1" dirty="0">
                <a:latin typeface="Times New Roman" panose="02020603050405020304" pitchFamily="18" charset="0"/>
                <a:cs typeface="Times New Roman" panose="02020603050405020304" pitchFamily="18" charset="0"/>
              </a:rPr>
              <a:t>( ) lepšia ( ) tá istá ( ) horšia </a:t>
            </a:r>
            <a:endParaRPr lang="sk-SK"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43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38648" y="759854"/>
            <a:ext cx="8929352" cy="5691746"/>
          </a:xfrm>
        </p:spPr>
        <p:txBody>
          <a:bodyPr>
            <a:normAutofit fontScale="92500" lnSpcReduction="10000"/>
          </a:bodyPr>
          <a:lstStyle/>
          <a:p>
            <a:pPr marL="342900" indent="-342900">
              <a:buAutoNum type="arabicPeriod"/>
            </a:pPr>
            <a:r>
              <a:rPr lang="sk-SK" sz="3000" b="1" dirty="0" smtClean="0">
                <a:latin typeface="Times New Roman" panose="02020603050405020304" pitchFamily="18" charset="0"/>
                <a:cs typeface="Times New Roman" panose="02020603050405020304" pitchFamily="18" charset="0"/>
              </a:rPr>
              <a:t>METÓDY </a:t>
            </a:r>
            <a:r>
              <a:rPr lang="sk-SK" sz="3000" b="1" dirty="0">
                <a:latin typeface="Times New Roman" panose="02020603050405020304" pitchFamily="18" charset="0"/>
                <a:cs typeface="Times New Roman" panose="02020603050405020304" pitchFamily="18" charset="0"/>
              </a:rPr>
              <a:t>VÝSKUMU </a:t>
            </a:r>
            <a:endParaRPr lang="sk-SK" sz="3000" b="1" dirty="0" smtClean="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Ako </a:t>
            </a:r>
            <a:r>
              <a:rPr lang="sk-SK" sz="2400" dirty="0">
                <a:latin typeface="Times New Roman" panose="02020603050405020304" pitchFamily="18" charset="0"/>
                <a:cs typeface="Times New Roman" panose="02020603050405020304" pitchFamily="18" charset="0"/>
              </a:rPr>
              <a:t>každú ľudskú činnosť, aj výskum trhu charakterizuje určitý spôsob (metóda) jeho uskutočňovania. </a:t>
            </a:r>
            <a:endParaRPr lang="sk-SK" sz="2400" dirty="0" smtClean="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Voľba </a:t>
            </a:r>
            <a:r>
              <a:rPr lang="sk-SK" sz="2400" dirty="0">
                <a:latin typeface="Times New Roman" panose="02020603050405020304" pitchFamily="18" charset="0"/>
                <a:cs typeface="Times New Roman" panose="02020603050405020304" pitchFamily="18" charset="0"/>
              </a:rPr>
              <a:t>vhodných metód na získanie a spracovanie potrebných informácií závisí od cieľa a charakteru výskumu trhu.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Problémom </a:t>
            </a:r>
            <a:r>
              <a:rPr lang="sk-SK" sz="2400" dirty="0">
                <a:latin typeface="Times New Roman" panose="02020603050405020304" pitchFamily="18" charset="0"/>
                <a:cs typeface="Times New Roman" panose="02020603050405020304" pitchFamily="18" charset="0"/>
              </a:rPr>
              <a:t>je vždy nájsť najvhodnejšiu metódu. Najlepšie je využiť viac metód, pretože tým získame všestrannejší pohľad na otázky, môžeme výsledky navzájom porovnať a overiť</a:t>
            </a:r>
            <a:r>
              <a:rPr lang="sk-SK" sz="2400" dirty="0" smtClean="0">
                <a:latin typeface="Times New Roman" panose="02020603050405020304" pitchFamily="18" charset="0"/>
                <a:cs typeface="Times New Roman" panose="02020603050405020304" pitchFamily="18" charset="0"/>
              </a:rPr>
              <a:t>.</a:t>
            </a:r>
          </a:p>
          <a:p>
            <a:pPr marL="342900" indent="-342900">
              <a:buFontTx/>
              <a:buChar char="-"/>
            </a:pPr>
            <a:r>
              <a:rPr lang="sk-SK" sz="2400" dirty="0" smtClean="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Podľa Ph. KOTLERA môžu byť pri zbere primárnych informácií použité štyri základné prístupy: </a:t>
            </a:r>
            <a:endParaRPr lang="sk-SK"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sk-SK" sz="2400" b="1" dirty="0" smtClean="0">
                <a:latin typeface="Times New Roman" panose="02020603050405020304" pitchFamily="18" charset="0"/>
                <a:cs typeface="Times New Roman" panose="02020603050405020304" pitchFamily="18" charset="0"/>
              </a:rPr>
              <a:t>pozorovanie </a:t>
            </a:r>
          </a:p>
          <a:p>
            <a:pPr marL="342900" indent="-342900">
              <a:buFont typeface="Arial" panose="020B0604020202020204" pitchFamily="34" charset="0"/>
              <a:buChar char="•"/>
            </a:pPr>
            <a:r>
              <a:rPr lang="sk-SK" sz="2400" b="1" dirty="0" smtClean="0">
                <a:latin typeface="Times New Roman" panose="02020603050405020304" pitchFamily="18" charset="0"/>
                <a:cs typeface="Times New Roman" panose="02020603050405020304" pitchFamily="18" charset="0"/>
              </a:rPr>
              <a:t>skupinovo </a:t>
            </a:r>
            <a:r>
              <a:rPr lang="sk-SK" sz="2400" b="1" dirty="0">
                <a:latin typeface="Times New Roman" panose="02020603050405020304" pitchFamily="18" charset="0"/>
                <a:cs typeface="Times New Roman" panose="02020603050405020304" pitchFamily="18" charset="0"/>
              </a:rPr>
              <a:t>orientované dopytovanie </a:t>
            </a:r>
            <a:endParaRPr lang="sk-SK" sz="2400" b="1"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sk-SK" sz="2400" b="1" dirty="0" smtClean="0">
                <a:latin typeface="Times New Roman" panose="02020603050405020304" pitchFamily="18" charset="0"/>
                <a:cs typeface="Times New Roman" panose="02020603050405020304" pitchFamily="18" charset="0"/>
              </a:rPr>
              <a:t>prieskum </a:t>
            </a:r>
          </a:p>
          <a:p>
            <a:pPr marL="342900" indent="-342900">
              <a:buFont typeface="Arial" panose="020B0604020202020204" pitchFamily="34" charset="0"/>
              <a:buChar char="•"/>
            </a:pPr>
            <a:r>
              <a:rPr lang="sk-SK" sz="2400" b="1" dirty="0" smtClean="0">
                <a:latin typeface="Times New Roman" panose="02020603050405020304" pitchFamily="18" charset="0"/>
                <a:cs typeface="Times New Roman" panose="02020603050405020304" pitchFamily="18" charset="0"/>
              </a:rPr>
              <a:t>experiment </a:t>
            </a:r>
            <a:endParaRPr lang="sk-SK"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889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520700"/>
            <a:ext cx="9753600" cy="5829300"/>
          </a:xfrm>
        </p:spPr>
        <p:txBody>
          <a:bodyPr>
            <a:normAutofit lnSpcReduction="10000"/>
          </a:bodyPr>
          <a:lstStyle/>
          <a:p>
            <a:pPr algn="just"/>
            <a:r>
              <a:rPr lang="sk-SK" sz="2800" b="1" dirty="0">
                <a:latin typeface="Times New Roman" panose="02020603050405020304" pitchFamily="18" charset="0"/>
                <a:cs typeface="Times New Roman" panose="02020603050405020304" pitchFamily="18" charset="0"/>
              </a:rPr>
              <a:t>Kardinálna škála </a:t>
            </a:r>
            <a:endParaRPr lang="sk-SK" sz="2800" dirty="0">
              <a:latin typeface="Times New Roman" panose="02020603050405020304" pitchFamily="18" charset="0"/>
              <a:cs typeface="Times New Roman" panose="02020603050405020304" pitchFamily="18" charset="0"/>
            </a:endParaRPr>
          </a:p>
          <a:p>
            <a:pPr algn="just"/>
            <a:r>
              <a:rPr lang="sk-SK" sz="2400" dirty="0">
                <a:latin typeface="Times New Roman" panose="02020603050405020304" pitchFamily="18" charset="0"/>
                <a:cs typeface="Times New Roman" panose="02020603050405020304" pitchFamily="18" charset="0"/>
              </a:rPr>
              <a:t>Predstavuje vyšší druh škály a môže mať podobu </a:t>
            </a:r>
            <a:r>
              <a:rPr lang="sk-SK" sz="2400" b="1" i="1" dirty="0">
                <a:solidFill>
                  <a:srgbClr val="FF0000"/>
                </a:solidFill>
                <a:latin typeface="Times New Roman" panose="02020603050405020304" pitchFamily="18" charset="0"/>
                <a:cs typeface="Times New Roman" panose="02020603050405020304" pitchFamily="18" charset="0"/>
              </a:rPr>
              <a:t>intervalovej</a:t>
            </a:r>
            <a:r>
              <a:rPr lang="sk-SK" sz="2400" dirty="0">
                <a:latin typeface="Times New Roman" panose="02020603050405020304" pitchFamily="18" charset="0"/>
                <a:cs typeface="Times New Roman" panose="02020603050405020304" pitchFamily="18" charset="0"/>
              </a:rPr>
              <a:t> alebo </a:t>
            </a:r>
            <a:r>
              <a:rPr lang="sk-SK" sz="2400" b="1" i="1" dirty="0">
                <a:solidFill>
                  <a:srgbClr val="FF0000"/>
                </a:solidFill>
                <a:latin typeface="Times New Roman" panose="02020603050405020304" pitchFamily="18" charset="0"/>
                <a:cs typeface="Times New Roman" panose="02020603050405020304" pitchFamily="18" charset="0"/>
              </a:rPr>
              <a:t>pomerovej stupnice</a:t>
            </a:r>
            <a:r>
              <a:rPr lang="sk-SK" sz="2400" dirty="0">
                <a:latin typeface="Times New Roman" panose="02020603050405020304" pitchFamily="18" charset="0"/>
                <a:cs typeface="Times New Roman" panose="02020603050405020304" pitchFamily="18" charset="0"/>
              </a:rPr>
              <a:t>. </a:t>
            </a:r>
          </a:p>
          <a:p>
            <a:pPr algn="just"/>
            <a:r>
              <a:rPr lang="sk-SK" sz="2400" b="1" i="1" dirty="0">
                <a:latin typeface="Times New Roman" panose="02020603050405020304" pitchFamily="18" charset="0"/>
                <a:cs typeface="Times New Roman" panose="02020603050405020304" pitchFamily="18" charset="0"/>
              </a:rPr>
              <a:t>Intervalová škála </a:t>
            </a:r>
            <a:endParaRPr lang="sk-SK" sz="2400" b="1" dirty="0">
              <a:latin typeface="Times New Roman" panose="02020603050405020304" pitchFamily="18" charset="0"/>
              <a:cs typeface="Times New Roman" panose="02020603050405020304" pitchFamily="18" charset="0"/>
            </a:endParaRPr>
          </a:p>
          <a:p>
            <a:pPr marL="342900" indent="-342900" algn="just">
              <a:buFontTx/>
              <a:buChar char="-"/>
            </a:pPr>
            <a:r>
              <a:rPr lang="sk-SK" sz="2400" dirty="0" smtClean="0">
                <a:latin typeface="Times New Roman" panose="02020603050405020304" pitchFamily="18" charset="0"/>
                <a:cs typeface="Times New Roman" panose="02020603050405020304" pitchFamily="18" charset="0"/>
              </a:rPr>
              <a:t>Reprezentuje </a:t>
            </a:r>
            <a:r>
              <a:rPr lang="sk-SK" sz="2400" dirty="0">
                <a:latin typeface="Times New Roman" panose="02020603050405020304" pitchFamily="18" charset="0"/>
                <a:cs typeface="Times New Roman" panose="02020603050405020304" pitchFamily="18" charset="0"/>
              </a:rPr>
              <a:t>čísla používané na zoradenie položiek, pričom rovnaké vzdialenosti na škále predstavujú rovnaké vzdialenosti v skúmanej charakteristike objektov. </a:t>
            </a:r>
            <a:endParaRPr lang="sk-SK" sz="2400" dirty="0" smtClean="0">
              <a:latin typeface="Times New Roman" panose="02020603050405020304" pitchFamily="18" charset="0"/>
              <a:cs typeface="Times New Roman" panose="02020603050405020304" pitchFamily="18" charset="0"/>
            </a:endParaRPr>
          </a:p>
          <a:p>
            <a:pPr marL="342900" indent="-342900" algn="just">
              <a:buFontTx/>
              <a:buChar char="-"/>
            </a:pPr>
            <a:r>
              <a:rPr lang="sk-SK" sz="2400" dirty="0" smtClean="0">
                <a:latin typeface="Times New Roman" panose="02020603050405020304" pitchFamily="18" charset="0"/>
                <a:cs typeface="Times New Roman" panose="02020603050405020304" pitchFamily="18" charset="0"/>
              </a:rPr>
              <a:t>Avšak </a:t>
            </a:r>
            <a:r>
              <a:rPr lang="sk-SK" sz="2400" dirty="0" err="1">
                <a:latin typeface="Times New Roman" panose="02020603050405020304" pitchFamily="18" charset="0"/>
                <a:cs typeface="Times New Roman" panose="02020603050405020304" pitchFamily="18" charset="0"/>
              </a:rPr>
              <a:t>lokácia</a:t>
            </a:r>
            <a:r>
              <a:rPr lang="sk-SK" sz="2400" dirty="0">
                <a:latin typeface="Times New Roman" panose="02020603050405020304" pitchFamily="18" charset="0"/>
                <a:cs typeface="Times New Roman" panose="02020603050405020304" pitchFamily="18" charset="0"/>
              </a:rPr>
              <a:t> nulového bodu nie je fixná. Voľba nulového bodu ako aj výber jednotky merania sú formálne. </a:t>
            </a:r>
            <a:endParaRPr lang="sk-SK" sz="2400" dirty="0" smtClean="0">
              <a:latin typeface="Times New Roman" panose="02020603050405020304" pitchFamily="18" charset="0"/>
              <a:cs typeface="Times New Roman" panose="02020603050405020304" pitchFamily="18" charset="0"/>
            </a:endParaRPr>
          </a:p>
          <a:p>
            <a:pPr marL="342900" indent="-342900" algn="just">
              <a:buFontTx/>
              <a:buChar char="-"/>
            </a:pPr>
            <a:r>
              <a:rPr lang="sk-SK" sz="2400" dirty="0" smtClean="0">
                <a:latin typeface="Times New Roman" panose="02020603050405020304" pitchFamily="18" charset="0"/>
                <a:cs typeface="Times New Roman" panose="02020603050405020304" pitchFamily="18" charset="0"/>
              </a:rPr>
              <a:t>Často </a:t>
            </a:r>
            <a:r>
              <a:rPr lang="sk-SK" sz="2400" dirty="0">
                <a:latin typeface="Times New Roman" panose="02020603050405020304" pitchFamily="18" charset="0"/>
                <a:cs typeface="Times New Roman" panose="02020603050405020304" pitchFamily="18" charset="0"/>
              </a:rPr>
              <a:t>sa kardinálna stupnica (intervalová) používa pre kvalitatívne charakteristiky. Tieto sú prostredníctvom čísel transformované na kvantitatívne (napr. hodnotenie balenia, vplyvu reklamy, chute výrobku a pod.). Jedná sa o bodové stupnice doplnené verbálnym popisom, resp. grafickým zobrazením. </a:t>
            </a:r>
          </a:p>
        </p:txBody>
      </p:sp>
    </p:spTree>
    <p:extLst>
      <p:ext uri="{BB962C8B-B14F-4D97-AF65-F5344CB8AC3E}">
        <p14:creationId xmlns:p14="http://schemas.microsoft.com/office/powerpoint/2010/main" val="3530384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520700"/>
            <a:ext cx="9753600" cy="6121400"/>
          </a:xfrm>
        </p:spPr>
        <p:txBody>
          <a:bodyPr>
            <a:noAutofit/>
          </a:bodyPr>
          <a:lstStyle/>
          <a:p>
            <a:pPr algn="just"/>
            <a:r>
              <a:rPr lang="sk-SK" sz="2000" dirty="0">
                <a:latin typeface="Times New Roman" panose="02020603050405020304" pitchFamily="18" charset="0"/>
                <a:cs typeface="Times New Roman" panose="02020603050405020304" pitchFamily="18" charset="0"/>
              </a:rPr>
              <a:t>Typickým príkladom intervalovej škály v marketingu je meranie postojov. Meranie postojov umožňuje respondentovi vyjadriť stupeň súhlasu, resp. nesúhlasu s výrobkom alebo skupinou výrobkov. Napr. </a:t>
            </a:r>
            <a:r>
              <a:rPr lang="sk-SK" sz="2000" i="1" dirty="0" err="1">
                <a:solidFill>
                  <a:srgbClr val="FF0000"/>
                </a:solidFill>
                <a:latin typeface="Times New Roman" panose="02020603050405020304" pitchFamily="18" charset="0"/>
                <a:cs typeface="Times New Roman" panose="02020603050405020304" pitchFamily="18" charset="0"/>
              </a:rPr>
              <a:t>Likertová</a:t>
            </a:r>
            <a:r>
              <a:rPr lang="sk-SK" sz="2000" i="1" dirty="0">
                <a:solidFill>
                  <a:srgbClr val="FF0000"/>
                </a:solidFill>
                <a:latin typeface="Times New Roman" panose="02020603050405020304" pitchFamily="18" charset="0"/>
                <a:cs typeface="Times New Roman" panose="02020603050405020304" pitchFamily="18" charset="0"/>
              </a:rPr>
              <a:t> škála </a:t>
            </a:r>
            <a:r>
              <a:rPr lang="sk-SK" sz="2000" dirty="0">
                <a:latin typeface="Times New Roman" panose="02020603050405020304" pitchFamily="18" charset="0"/>
                <a:cs typeface="Times New Roman" panose="02020603050405020304" pitchFamily="18" charset="0"/>
              </a:rPr>
              <a:t>požaduje od respondentov, aby svoj postoj vyjadrili výberom jednej z nasledovných možností: </a:t>
            </a:r>
          </a:p>
          <a:p>
            <a:pPr algn="just"/>
            <a:r>
              <a:rPr lang="sk-SK" sz="2000" i="1" dirty="0" smtClean="0">
                <a:latin typeface="Times New Roman" panose="02020603050405020304" pitchFamily="18" charset="0"/>
                <a:cs typeface="Times New Roman" panose="02020603050405020304" pitchFamily="18" charset="0"/>
              </a:rPr>
              <a:t>Značka </a:t>
            </a:r>
            <a:r>
              <a:rPr lang="sk-SK" sz="2000" i="1" dirty="0">
                <a:latin typeface="Times New Roman" panose="02020603050405020304" pitchFamily="18" charset="0"/>
                <a:cs typeface="Times New Roman" panose="02020603050405020304" pitchFamily="18" charset="0"/>
              </a:rPr>
              <a:t>X je podľa vašich </a:t>
            </a:r>
            <a:r>
              <a:rPr lang="sk-SK" sz="2000" i="1" dirty="0" smtClean="0">
                <a:latin typeface="Times New Roman" panose="02020603050405020304" pitchFamily="18" charset="0"/>
                <a:cs typeface="Times New Roman" panose="02020603050405020304" pitchFamily="18" charset="0"/>
              </a:rPr>
              <a:t>skúseností</a:t>
            </a:r>
          </a:p>
          <a:p>
            <a:pPr marL="342900" indent="-342900" algn="just">
              <a:spcBef>
                <a:spcPts val="0"/>
              </a:spcBef>
              <a:buFontTx/>
              <a:buChar char="-"/>
            </a:pPr>
            <a:r>
              <a:rPr lang="sk-SK" sz="2000" i="1" dirty="0" smtClean="0">
                <a:latin typeface="Times New Roman" panose="02020603050405020304" pitchFamily="18" charset="0"/>
                <a:cs typeface="Times New Roman" panose="02020603050405020304" pitchFamily="18" charset="0"/>
              </a:rPr>
              <a:t>Vynikajúca</a:t>
            </a:r>
          </a:p>
          <a:p>
            <a:pPr marL="342900" indent="-342900" algn="just">
              <a:spcBef>
                <a:spcPts val="0"/>
              </a:spcBef>
              <a:buFontTx/>
              <a:buChar char="-"/>
            </a:pPr>
            <a:r>
              <a:rPr lang="sk-SK" sz="2000" i="1" dirty="0" smtClean="0">
                <a:latin typeface="Times New Roman" panose="02020603050405020304" pitchFamily="18" charset="0"/>
                <a:cs typeface="Times New Roman" panose="02020603050405020304" pitchFamily="18" charset="0"/>
              </a:rPr>
              <a:t>veľmi dobrá</a:t>
            </a:r>
          </a:p>
          <a:p>
            <a:pPr marL="285750" indent="-285750" algn="just">
              <a:spcBef>
                <a:spcPts val="0"/>
              </a:spcBef>
              <a:buFontTx/>
              <a:buChar char="-"/>
            </a:pPr>
            <a:r>
              <a:rPr lang="sk-SK" sz="2000" i="1" dirty="0" smtClean="0">
                <a:latin typeface="Times New Roman" panose="02020603050405020304" pitchFamily="18" charset="0"/>
                <a:cs typeface="Times New Roman" panose="02020603050405020304" pitchFamily="18" charset="0"/>
              </a:rPr>
              <a:t>dobrá </a:t>
            </a:r>
          </a:p>
          <a:p>
            <a:pPr marL="285750" indent="-285750" algn="just">
              <a:spcBef>
                <a:spcPts val="0"/>
              </a:spcBef>
              <a:buFontTx/>
              <a:buChar char="-"/>
            </a:pPr>
            <a:r>
              <a:rPr lang="sk-SK" sz="2000" i="1" dirty="0" smtClean="0">
                <a:latin typeface="Times New Roman" panose="02020603050405020304" pitchFamily="18" charset="0"/>
                <a:cs typeface="Times New Roman" panose="02020603050405020304" pitchFamily="18" charset="0"/>
              </a:rPr>
              <a:t>zlá</a:t>
            </a:r>
          </a:p>
          <a:p>
            <a:pPr marL="285750" indent="-285750" algn="just">
              <a:spcBef>
                <a:spcPts val="0"/>
              </a:spcBef>
              <a:buFontTx/>
              <a:buChar char="-"/>
            </a:pPr>
            <a:r>
              <a:rPr lang="sk-SK" sz="2000" i="1" dirty="0" smtClean="0">
                <a:latin typeface="Times New Roman" panose="02020603050405020304" pitchFamily="18" charset="0"/>
                <a:cs typeface="Times New Roman" panose="02020603050405020304" pitchFamily="18" charset="0"/>
              </a:rPr>
              <a:t>úplne zlá</a:t>
            </a:r>
          </a:p>
          <a:p>
            <a:pPr algn="just"/>
            <a:r>
              <a:rPr lang="sk-SK" sz="2000" dirty="0">
                <a:latin typeface="Times New Roman" panose="02020603050405020304" pitchFamily="18" charset="0"/>
                <a:cs typeface="Times New Roman" panose="02020603050405020304" pitchFamily="18" charset="0"/>
              </a:rPr>
              <a:t>Pri postojoch a iných motivačných prejavoch správania sa predpokladajú tri základné zložky a to: </a:t>
            </a:r>
            <a:r>
              <a:rPr lang="sk-SK" sz="2400" b="1" i="1" dirty="0">
                <a:latin typeface="Times New Roman" panose="02020603050405020304" pitchFamily="18" charset="0"/>
                <a:cs typeface="Times New Roman" panose="02020603050405020304" pitchFamily="18" charset="0"/>
              </a:rPr>
              <a:t>kognitívna, afektívna a </a:t>
            </a:r>
            <a:r>
              <a:rPr lang="sk-SK" sz="2400" b="1" i="1" dirty="0" err="1">
                <a:latin typeface="Times New Roman" panose="02020603050405020304" pitchFamily="18" charset="0"/>
                <a:cs typeface="Times New Roman" panose="02020603050405020304" pitchFamily="18" charset="0"/>
              </a:rPr>
              <a:t>konatívna</a:t>
            </a:r>
            <a:r>
              <a:rPr lang="sk-SK" sz="2400" b="1" i="1" dirty="0">
                <a:latin typeface="Times New Roman" panose="02020603050405020304" pitchFamily="18" charset="0"/>
                <a:cs typeface="Times New Roman" panose="02020603050405020304" pitchFamily="18" charset="0"/>
              </a:rPr>
              <a:t> </a:t>
            </a:r>
            <a:r>
              <a:rPr lang="sk-SK" sz="2000" i="1" dirty="0">
                <a:latin typeface="Times New Roman" panose="02020603050405020304" pitchFamily="18" charset="0"/>
                <a:cs typeface="Times New Roman" panose="02020603050405020304" pitchFamily="18" charset="0"/>
              </a:rPr>
              <a:t>. </a:t>
            </a:r>
            <a:r>
              <a:rPr lang="sk-SK" sz="2000" dirty="0">
                <a:latin typeface="Times New Roman" panose="02020603050405020304" pitchFamily="18" charset="0"/>
                <a:cs typeface="Times New Roman" panose="02020603050405020304" pitchFamily="18" charset="0"/>
              </a:rPr>
              <a:t>Táto skutočnosť sa prejavuje v charaktere použitých škál a je dôležitá pre ich interpretáciu. </a:t>
            </a:r>
            <a:endParaRPr lang="sk-SK" sz="2000" dirty="0" smtClean="0">
              <a:latin typeface="Times New Roman" panose="02020603050405020304" pitchFamily="18" charset="0"/>
              <a:cs typeface="Times New Roman" panose="02020603050405020304" pitchFamily="18" charset="0"/>
            </a:endParaRPr>
          </a:p>
          <a:p>
            <a:pPr algn="just"/>
            <a:r>
              <a:rPr lang="sk-SK" sz="2000" dirty="0" smtClean="0">
                <a:latin typeface="Times New Roman" panose="02020603050405020304" pitchFamily="18" charset="0"/>
                <a:cs typeface="Times New Roman" panose="02020603050405020304" pitchFamily="18" charset="0"/>
              </a:rPr>
              <a:t>Škály </a:t>
            </a:r>
            <a:r>
              <a:rPr lang="sk-SK" sz="2000" dirty="0">
                <a:latin typeface="Times New Roman" panose="02020603050405020304" pitchFamily="18" charset="0"/>
                <a:cs typeface="Times New Roman" panose="02020603050405020304" pitchFamily="18" charset="0"/>
              </a:rPr>
              <a:t>založené na </a:t>
            </a:r>
            <a:r>
              <a:rPr lang="sk-SK" sz="2000" b="1" i="1" dirty="0">
                <a:latin typeface="Times New Roman" panose="02020603050405020304" pitchFamily="18" charset="0"/>
                <a:cs typeface="Times New Roman" panose="02020603050405020304" pitchFamily="18" charset="0"/>
              </a:rPr>
              <a:t>kognitívnej</a:t>
            </a:r>
            <a:r>
              <a:rPr lang="sk-SK" sz="2000" i="1" dirty="0">
                <a:latin typeface="Times New Roman" panose="02020603050405020304" pitchFamily="18" charset="0"/>
                <a:cs typeface="Times New Roman" panose="02020603050405020304" pitchFamily="18" charset="0"/>
              </a:rPr>
              <a:t> </a:t>
            </a:r>
            <a:r>
              <a:rPr lang="sk-SK" sz="2000" dirty="0">
                <a:latin typeface="Times New Roman" panose="02020603050405020304" pitchFamily="18" charset="0"/>
                <a:cs typeface="Times New Roman" panose="02020603050405020304" pitchFamily="18" charset="0"/>
              </a:rPr>
              <a:t>zložke správania smerujú k </a:t>
            </a:r>
            <a:r>
              <a:rPr lang="sk-SK" sz="2000" b="1" i="1" dirty="0">
                <a:latin typeface="Times New Roman" panose="02020603050405020304" pitchFamily="18" charset="0"/>
                <a:cs typeface="Times New Roman" panose="02020603050405020304" pitchFamily="18" charset="0"/>
              </a:rPr>
              <a:t>vecnému hodnoteniu </a:t>
            </a:r>
            <a:r>
              <a:rPr lang="sk-SK" sz="2000" dirty="0">
                <a:latin typeface="Times New Roman" panose="02020603050405020304" pitchFamily="18" charset="0"/>
                <a:cs typeface="Times New Roman" panose="02020603050405020304" pitchFamily="18" charset="0"/>
              </a:rPr>
              <a:t>a predpokladajú, že postoje sa opierajú o vnímané javy. Ide napr. o vyššie uvedenú škálu. </a:t>
            </a:r>
          </a:p>
          <a:p>
            <a:pPr algn="just"/>
            <a:r>
              <a:rPr lang="sk-SK" sz="2000" dirty="0">
                <a:latin typeface="Times New Roman" panose="02020603050405020304" pitchFamily="18" charset="0"/>
                <a:cs typeface="Times New Roman" panose="02020603050405020304" pitchFamily="18" charset="0"/>
              </a:rPr>
              <a:t>Škály založené na </a:t>
            </a:r>
            <a:r>
              <a:rPr lang="sk-SK" sz="2000" b="1" i="1" dirty="0">
                <a:latin typeface="Times New Roman" panose="02020603050405020304" pitchFamily="18" charset="0"/>
                <a:cs typeface="Times New Roman" panose="02020603050405020304" pitchFamily="18" charset="0"/>
              </a:rPr>
              <a:t>afektívnej</a:t>
            </a:r>
            <a:r>
              <a:rPr lang="sk-SK" sz="2000" i="1" dirty="0">
                <a:latin typeface="Times New Roman" panose="02020603050405020304" pitchFamily="18" charset="0"/>
                <a:cs typeface="Times New Roman" panose="02020603050405020304" pitchFamily="18" charset="0"/>
              </a:rPr>
              <a:t> </a:t>
            </a:r>
            <a:r>
              <a:rPr lang="sk-SK" sz="2000" dirty="0">
                <a:latin typeface="Times New Roman" panose="02020603050405020304" pitchFamily="18" charset="0"/>
                <a:cs typeface="Times New Roman" panose="02020603050405020304" pitchFamily="18" charset="0"/>
              </a:rPr>
              <a:t>zložke zdôrazňujú </a:t>
            </a:r>
            <a:r>
              <a:rPr lang="sk-SK" sz="2000" b="1" i="1" dirty="0">
                <a:latin typeface="Times New Roman" panose="02020603050405020304" pitchFamily="18" charset="0"/>
                <a:cs typeface="Times New Roman" panose="02020603050405020304" pitchFamily="18" charset="0"/>
              </a:rPr>
              <a:t>emocionálne</a:t>
            </a:r>
            <a:r>
              <a:rPr lang="sk-SK" sz="2000" dirty="0">
                <a:latin typeface="Times New Roman" panose="02020603050405020304" pitchFamily="18" charset="0"/>
                <a:cs typeface="Times New Roman" panose="02020603050405020304" pitchFamily="18" charset="0"/>
              </a:rPr>
              <a:t> aspekty postoja. Môžeme vysloviť hypotézu, že postoje, ktoré sa blížia k výraznejším polaritám majú aj výraznejší afektívny náboj. </a:t>
            </a:r>
          </a:p>
        </p:txBody>
      </p:sp>
    </p:spTree>
    <p:extLst>
      <p:ext uri="{BB962C8B-B14F-4D97-AF65-F5344CB8AC3E}">
        <p14:creationId xmlns:p14="http://schemas.microsoft.com/office/powerpoint/2010/main" val="1673924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520700"/>
            <a:ext cx="9753600" cy="5829300"/>
          </a:xfrm>
        </p:spPr>
        <p:txBody>
          <a:bodyPr>
            <a:normAutofit fontScale="92500" lnSpcReduction="10000"/>
          </a:bodyPr>
          <a:lstStyle/>
          <a:p>
            <a:r>
              <a:rPr lang="sk-SK" sz="4000" b="1" i="1" dirty="0">
                <a:latin typeface="Times New Roman" panose="02020603050405020304" pitchFamily="18" charset="0"/>
                <a:cs typeface="Times New Roman" panose="02020603050405020304" pitchFamily="18" charset="0"/>
              </a:rPr>
              <a:t>Pomerová škála </a:t>
            </a:r>
            <a:endParaRPr lang="sk-SK" sz="4000" b="1" dirty="0">
              <a:latin typeface="Times New Roman" panose="02020603050405020304" pitchFamily="18" charset="0"/>
              <a:cs typeface="Times New Roman" panose="02020603050405020304" pitchFamily="18" charset="0"/>
            </a:endParaRPr>
          </a:p>
          <a:p>
            <a:r>
              <a:rPr lang="sk-SK" sz="2600" dirty="0">
                <a:latin typeface="Times New Roman" panose="02020603050405020304" pitchFamily="18" charset="0"/>
                <a:cs typeface="Times New Roman" panose="02020603050405020304" pitchFamily="18" charset="0"/>
              </a:rPr>
              <a:t>Líši sa od intervalovej tým, že nulový bod na škále je určený prirodzene (nie administratívne). Používa sa napr. pre odbyt, náklady, vyjadrenie podielu na trhu, počet kupujúcich a pod. </a:t>
            </a:r>
          </a:p>
          <a:p>
            <a:r>
              <a:rPr lang="sk-SK" sz="2600" dirty="0">
                <a:latin typeface="Times New Roman" panose="02020603050405020304" pitchFamily="18" charset="0"/>
                <a:cs typeface="Times New Roman" panose="02020603050405020304" pitchFamily="18" charset="0"/>
              </a:rPr>
              <a:t>Pri intervalových a pomerových škálach sú </a:t>
            </a:r>
            <a:r>
              <a:rPr lang="sk-SK" sz="2600" b="1" i="1" dirty="0">
                <a:solidFill>
                  <a:srgbClr val="FF0000"/>
                </a:solidFill>
                <a:latin typeface="Times New Roman" panose="02020603050405020304" pitchFamily="18" charset="0"/>
                <a:cs typeface="Times New Roman" panose="02020603050405020304" pitchFamily="18" charset="0"/>
              </a:rPr>
              <a:t>použiteľné nasledovné štatistické postupy</a:t>
            </a:r>
            <a:r>
              <a:rPr lang="sk-SK" sz="2600" dirty="0">
                <a:latin typeface="Times New Roman" panose="02020603050405020304" pitchFamily="18" charset="0"/>
                <a:cs typeface="Times New Roman" panose="02020603050405020304" pitchFamily="18" charset="0"/>
              </a:rPr>
              <a:t>: </a:t>
            </a:r>
          </a:p>
          <a:p>
            <a:pPr marL="457200" indent="-457200">
              <a:buFontTx/>
              <a:buChar char="-"/>
            </a:pPr>
            <a:r>
              <a:rPr lang="sk-SK" sz="2600" dirty="0" smtClean="0">
                <a:latin typeface="Times New Roman" panose="02020603050405020304" pitchFamily="18" charset="0"/>
                <a:cs typeface="Times New Roman" panose="02020603050405020304" pitchFamily="18" charset="0"/>
              </a:rPr>
              <a:t>určenie </a:t>
            </a:r>
            <a:r>
              <a:rPr lang="sk-SK" sz="2600" dirty="0">
                <a:latin typeface="Times New Roman" panose="02020603050405020304" pitchFamily="18" charset="0"/>
                <a:cs typeface="Times New Roman" panose="02020603050405020304" pitchFamily="18" charset="0"/>
              </a:rPr>
              <a:t>priemeru, modusu, mediánu, </a:t>
            </a:r>
            <a:endParaRPr lang="sk-SK" sz="2600" dirty="0" smtClean="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výpočet </a:t>
            </a:r>
            <a:r>
              <a:rPr lang="sk-SK" sz="2600" dirty="0">
                <a:latin typeface="Times New Roman" panose="02020603050405020304" pitchFamily="18" charset="0"/>
                <a:cs typeface="Times New Roman" panose="02020603050405020304" pitchFamily="18" charset="0"/>
              </a:rPr>
              <a:t>variačného rozpätia, rozptylu, smerodajnej odchýlky, </a:t>
            </a:r>
            <a:endParaRPr lang="sk-SK" sz="2600" dirty="0" smtClean="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korelačná </a:t>
            </a:r>
            <a:r>
              <a:rPr lang="sk-SK" sz="2600" dirty="0">
                <a:latin typeface="Times New Roman" panose="02020603050405020304" pitchFamily="18" charset="0"/>
                <a:cs typeface="Times New Roman" panose="02020603050405020304" pitchFamily="18" charset="0"/>
              </a:rPr>
              <a:t>(</a:t>
            </a:r>
            <a:r>
              <a:rPr lang="sk-SK" sz="2600" dirty="0" err="1">
                <a:latin typeface="Times New Roman" panose="02020603050405020304" pitchFamily="18" charset="0"/>
                <a:cs typeface="Times New Roman" panose="02020603050405020304" pitchFamily="18" charset="0"/>
              </a:rPr>
              <a:t>bivariačná</a:t>
            </a:r>
            <a:r>
              <a:rPr lang="sk-SK" sz="2600" dirty="0">
                <a:latin typeface="Times New Roman" panose="02020603050405020304" pitchFamily="18" charset="0"/>
                <a:cs typeface="Times New Roman" panose="02020603050405020304" pitchFamily="18" charset="0"/>
              </a:rPr>
              <a:t>) analýza, </a:t>
            </a:r>
            <a:endParaRPr lang="sk-SK" sz="2600" dirty="0" smtClean="0">
              <a:latin typeface="Times New Roman" panose="02020603050405020304" pitchFamily="18" charset="0"/>
              <a:cs typeface="Times New Roman" panose="02020603050405020304" pitchFamily="18" charset="0"/>
            </a:endParaRPr>
          </a:p>
          <a:p>
            <a:pPr marL="457200" indent="-457200">
              <a:buFontTx/>
              <a:buChar char="-"/>
            </a:pPr>
            <a:r>
              <a:rPr lang="sk-SK" sz="2600" dirty="0" err="1" smtClean="0">
                <a:latin typeface="Times New Roman" panose="02020603050405020304" pitchFamily="18" charset="0"/>
                <a:cs typeface="Times New Roman" panose="02020603050405020304" pitchFamily="18" charset="0"/>
              </a:rPr>
              <a:t>Studentov</a:t>
            </a:r>
            <a:r>
              <a:rPr lang="sk-SK" sz="2600" dirty="0" smtClean="0">
                <a:latin typeface="Times New Roman" panose="02020603050405020304" pitchFamily="18" charset="0"/>
                <a:cs typeface="Times New Roman" panose="02020603050405020304" pitchFamily="18" charset="0"/>
              </a:rPr>
              <a:t> </a:t>
            </a:r>
            <a:r>
              <a:rPr lang="sk-SK" sz="2600" dirty="0">
                <a:latin typeface="Times New Roman" panose="02020603050405020304" pitchFamily="18" charset="0"/>
                <a:cs typeface="Times New Roman" panose="02020603050405020304" pitchFamily="18" charset="0"/>
              </a:rPr>
              <a:t>t-test, </a:t>
            </a:r>
            <a:endParaRPr lang="sk-SK" sz="2600" dirty="0" smtClean="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ANOVA </a:t>
            </a:r>
          </a:p>
          <a:p>
            <a:pPr marL="457200" indent="-457200">
              <a:buFontTx/>
              <a:buChar char="-"/>
            </a:pPr>
            <a:r>
              <a:rPr lang="sk-SK" sz="2600" dirty="0" smtClean="0">
                <a:latin typeface="Times New Roman" panose="02020603050405020304" pitchFamily="18" charset="0"/>
                <a:cs typeface="Times New Roman" panose="02020603050405020304" pitchFamily="18" charset="0"/>
              </a:rPr>
              <a:t>viacrozmerné </a:t>
            </a:r>
            <a:r>
              <a:rPr lang="sk-SK" sz="2600" dirty="0">
                <a:latin typeface="Times New Roman" panose="02020603050405020304" pitchFamily="18" charset="0"/>
                <a:cs typeface="Times New Roman" panose="02020603050405020304" pitchFamily="18" charset="0"/>
              </a:rPr>
              <a:t>štatistické metódy (</a:t>
            </a:r>
            <a:r>
              <a:rPr lang="sk-SK" sz="2600" dirty="0" err="1">
                <a:latin typeface="Times New Roman" panose="02020603050405020304" pitchFamily="18" charset="0"/>
                <a:cs typeface="Times New Roman" panose="02020603050405020304" pitchFamily="18" charset="0"/>
              </a:rPr>
              <a:t>zhluková</a:t>
            </a:r>
            <a:r>
              <a:rPr lang="sk-SK" sz="2600" dirty="0">
                <a:latin typeface="Times New Roman" panose="02020603050405020304" pitchFamily="18" charset="0"/>
                <a:cs typeface="Times New Roman" panose="02020603050405020304" pitchFamily="18" charset="0"/>
              </a:rPr>
              <a:t> analýza, diskriminačná a faktorová analýza, </a:t>
            </a:r>
            <a:r>
              <a:rPr lang="sk-SK" sz="2600" dirty="0" err="1">
                <a:latin typeface="Times New Roman" panose="02020603050405020304" pitchFamily="18" charset="0"/>
                <a:cs typeface="Times New Roman" panose="02020603050405020304" pitchFamily="18" charset="0"/>
              </a:rPr>
              <a:t>conjoint</a:t>
            </a:r>
            <a:r>
              <a:rPr lang="sk-SK" sz="2600" dirty="0">
                <a:latin typeface="Times New Roman" panose="02020603050405020304" pitchFamily="18" charset="0"/>
                <a:cs typeface="Times New Roman" panose="02020603050405020304" pitchFamily="18" charset="0"/>
              </a:rPr>
              <a:t> analýza a pod.) </a:t>
            </a:r>
          </a:p>
          <a:p>
            <a:endParaRPr lang="sk-SK" dirty="0"/>
          </a:p>
        </p:txBody>
      </p:sp>
    </p:spTree>
    <p:extLst>
      <p:ext uri="{BB962C8B-B14F-4D97-AF65-F5344CB8AC3E}">
        <p14:creationId xmlns:p14="http://schemas.microsoft.com/office/powerpoint/2010/main" val="2069718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fontScale="92500" lnSpcReduction="20000"/>
          </a:bodyPr>
          <a:lstStyle/>
          <a:p>
            <a:r>
              <a:rPr lang="sk-SK" sz="3600" b="1" dirty="0">
                <a:latin typeface="Times New Roman" panose="02020603050405020304" pitchFamily="18" charset="0"/>
                <a:cs typeface="Times New Roman" panose="02020603050405020304" pitchFamily="18" charset="0"/>
              </a:rPr>
              <a:t>METÓDY ZISŤOVANIA </a:t>
            </a:r>
            <a:endParaRPr lang="sk-SK" sz="36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Pri </a:t>
            </a:r>
            <a:r>
              <a:rPr lang="sk-SK" sz="2400" dirty="0">
                <a:latin typeface="Times New Roman" panose="02020603050405020304" pitchFamily="18" charset="0"/>
                <a:cs typeface="Times New Roman" panose="02020603050405020304" pitchFamily="18" charset="0"/>
              </a:rPr>
              <a:t>aplikácii metód skúmania sú potrebné informácie získavané od skúmaných subjektov dopytovaním,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kladením zámerne cielených otázok. </a:t>
            </a:r>
          </a:p>
          <a:p>
            <a:pPr marL="342900" indent="-342900">
              <a:buFontTx/>
              <a:buChar char="-"/>
            </a:pPr>
            <a:r>
              <a:rPr lang="sk-SK" sz="2400" dirty="0" smtClean="0">
                <a:latin typeface="Times New Roman" panose="02020603050405020304" pitchFamily="18" charset="0"/>
                <a:cs typeface="Times New Roman" panose="02020603050405020304" pitchFamily="18" charset="0"/>
              </a:rPr>
              <a:t>Pomocou </a:t>
            </a:r>
            <a:r>
              <a:rPr lang="sk-SK" sz="2400" dirty="0">
                <a:latin typeface="Times New Roman" panose="02020603050405020304" pitchFamily="18" charset="0"/>
                <a:cs typeface="Times New Roman" panose="02020603050405020304" pitchFamily="18" charset="0"/>
              </a:rPr>
              <a:t>metód zisťovania je možné získať súčasne viac informácií o individuálnom </a:t>
            </a:r>
            <a:r>
              <a:rPr lang="sk-SK" sz="2400" dirty="0" smtClean="0">
                <a:latin typeface="Times New Roman" panose="02020603050405020304" pitchFamily="18" charset="0"/>
                <a:cs typeface="Times New Roman" panose="02020603050405020304" pitchFamily="18" charset="0"/>
              </a:rPr>
              <a:t>respondentovi</a:t>
            </a:r>
          </a:p>
          <a:p>
            <a:r>
              <a:rPr lang="sk-SK" sz="2400" dirty="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 môžu sa týkať </a:t>
            </a:r>
            <a:r>
              <a:rPr lang="sk-SK" sz="2400" dirty="0">
                <a:latin typeface="Times New Roman" panose="02020603050405020304" pitchFamily="18" charset="0"/>
                <a:cs typeface="Times New Roman" panose="02020603050405020304" pitchFamily="18" charset="0"/>
              </a:rPr>
              <a:t>rozsahu a hĺbky znalostí či </a:t>
            </a:r>
            <a:r>
              <a:rPr lang="sk-SK" sz="2400" dirty="0" smtClean="0">
                <a:latin typeface="Times New Roman" panose="02020603050405020304" pitchFamily="18" charset="0"/>
                <a:cs typeface="Times New Roman" panose="02020603050405020304" pitchFamily="18" charset="0"/>
              </a:rPr>
              <a:t>vedomostí </a:t>
            </a:r>
            <a:r>
              <a:rPr lang="sk-SK" sz="2400" dirty="0">
                <a:latin typeface="Times New Roman" panose="02020603050405020304" pitchFamily="18" charset="0"/>
                <a:cs typeface="Times New Roman" panose="02020603050405020304" pitchFamily="18" charset="0"/>
              </a:rPr>
              <a:t>respondenta, </a:t>
            </a:r>
            <a:endParaRPr lang="sk-SK" sz="2400" dirty="0" smtClean="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 jeho </a:t>
            </a:r>
            <a:r>
              <a:rPr lang="sk-SK" sz="2400" dirty="0">
                <a:latin typeface="Times New Roman" panose="02020603050405020304" pitchFamily="18" charset="0"/>
                <a:cs typeface="Times New Roman" panose="02020603050405020304" pitchFamily="18" charset="0"/>
              </a:rPr>
              <a:t>názorov, postojov, záujmov a preferencií, </a:t>
            </a:r>
            <a:endParaRPr lang="sk-SK" sz="2400" dirty="0" smtClean="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 jeho </a:t>
            </a:r>
            <a:r>
              <a:rPr lang="sk-SK" sz="2400" dirty="0">
                <a:latin typeface="Times New Roman" panose="02020603050405020304" pitchFamily="18" charset="0"/>
                <a:cs typeface="Times New Roman" panose="02020603050405020304" pitchFamily="18" charset="0"/>
              </a:rPr>
              <a:t>minulého, súčasného alebo zamýšľaného chovania a charakteristík respondenta, ako sú údaje o </a:t>
            </a:r>
            <a:r>
              <a:rPr lang="sk-SK" sz="2400" dirty="0" smtClean="0">
                <a:latin typeface="Times New Roman" panose="02020603050405020304" pitchFamily="18" charset="0"/>
                <a:cs typeface="Times New Roman" panose="02020603050405020304" pitchFamily="18" charset="0"/>
              </a:rPr>
              <a:t>	jeho </a:t>
            </a:r>
            <a:r>
              <a:rPr lang="sk-SK" sz="2400" dirty="0">
                <a:latin typeface="Times New Roman" panose="02020603050405020304" pitchFamily="18" charset="0"/>
                <a:cs typeface="Times New Roman" panose="02020603050405020304" pitchFamily="18" charset="0"/>
              </a:rPr>
              <a:t>veku, príjme, povolaní, bydlisku a pod.. </a:t>
            </a:r>
          </a:p>
          <a:p>
            <a:r>
              <a:rPr lang="sk-SK" sz="2400" dirty="0">
                <a:latin typeface="Times New Roman" panose="02020603050405020304" pitchFamily="18" charset="0"/>
                <a:cs typeface="Times New Roman" panose="02020603050405020304" pitchFamily="18" charset="0"/>
              </a:rPr>
              <a:t>Metódy zisťovania môžu byť použité pri skúmaní akýchkoľvek súborov, napr. podnikov rôznych odvetví, všetkých vrstiev a záujmových skupín obyvateľstva. </a:t>
            </a:r>
            <a:endParaRPr lang="sk-SK" sz="2400" dirty="0" smtClean="0">
              <a:latin typeface="Times New Roman" panose="02020603050405020304" pitchFamily="18" charset="0"/>
              <a:cs typeface="Times New Roman" panose="02020603050405020304" pitchFamily="18" charset="0"/>
            </a:endParaRPr>
          </a:p>
          <a:p>
            <a:r>
              <a:rPr lang="sk-SK" sz="2400" b="1" dirty="0" smtClean="0">
                <a:latin typeface="Times New Roman" panose="02020603050405020304" pitchFamily="18" charset="0"/>
                <a:cs typeface="Times New Roman" panose="02020603050405020304" pitchFamily="18" charset="0"/>
              </a:rPr>
              <a:t>Pri </a:t>
            </a:r>
            <a:r>
              <a:rPr lang="sk-SK" sz="2400" b="1" dirty="0">
                <a:latin typeface="Times New Roman" panose="02020603050405020304" pitchFamily="18" charset="0"/>
                <a:cs typeface="Times New Roman" panose="02020603050405020304" pitchFamily="18" charset="0"/>
              </a:rPr>
              <a:t>aplikácii metód zisťovania je potrebné mať na zreteli, že: </a:t>
            </a:r>
          </a:p>
          <a:p>
            <a:r>
              <a:rPr lang="sk-SK" sz="2400" dirty="0" smtClean="0">
                <a:latin typeface="Times New Roman" panose="02020603050405020304" pitchFamily="18" charset="0"/>
                <a:cs typeface="Times New Roman" panose="02020603050405020304" pitchFamily="18" charset="0"/>
              </a:rPr>
              <a:t>- zdrojom </a:t>
            </a:r>
            <a:r>
              <a:rPr lang="sk-SK" sz="2400" dirty="0">
                <a:latin typeface="Times New Roman" panose="02020603050405020304" pitchFamily="18" charset="0"/>
                <a:cs typeface="Times New Roman" panose="02020603050405020304" pitchFamily="18" charset="0"/>
              </a:rPr>
              <a:t>informácií o skúmaných skutočnostiach je výpoveď skúmaného objektu, </a:t>
            </a:r>
          </a:p>
          <a:p>
            <a:r>
              <a:rPr lang="sk-SK" sz="2400" dirty="0" smtClean="0">
                <a:latin typeface="Times New Roman" panose="02020603050405020304" pitchFamily="18" charset="0"/>
                <a:cs typeface="Times New Roman" panose="02020603050405020304" pitchFamily="18" charset="0"/>
              </a:rPr>
              <a:t>- verbálne </a:t>
            </a:r>
            <a:r>
              <a:rPr lang="sk-SK" sz="2400" dirty="0">
                <a:latin typeface="Times New Roman" panose="02020603050405020304" pitchFamily="18" charset="0"/>
                <a:cs typeface="Times New Roman" panose="02020603050405020304" pitchFamily="18" charset="0"/>
              </a:rPr>
              <a:t>chovanie, ktoré je predmetom vlastného sledovania, bolo vyvolané položením otázky, </a:t>
            </a:r>
          </a:p>
          <a:p>
            <a:r>
              <a:rPr lang="sk-SK" sz="2400" dirty="0" smtClean="0">
                <a:latin typeface="Times New Roman" panose="02020603050405020304" pitchFamily="18" charset="0"/>
                <a:cs typeface="Times New Roman" panose="02020603050405020304" pitchFamily="18" charset="0"/>
              </a:rPr>
              <a:t>- informácie </a:t>
            </a:r>
            <a:r>
              <a:rPr lang="sk-SK" sz="2400" dirty="0">
                <a:latin typeface="Times New Roman" panose="02020603050405020304" pitchFamily="18" charset="0"/>
                <a:cs typeface="Times New Roman" panose="02020603050405020304" pitchFamily="18" charset="0"/>
              </a:rPr>
              <a:t>nie sú obvykle získavané v situácii prirodzenej sociálnej interakcie. </a:t>
            </a:r>
          </a:p>
          <a:p>
            <a:endParaRPr lang="sk-SK" dirty="0"/>
          </a:p>
        </p:txBody>
      </p:sp>
    </p:spTree>
    <p:extLst>
      <p:ext uri="{BB962C8B-B14F-4D97-AF65-F5344CB8AC3E}">
        <p14:creationId xmlns:p14="http://schemas.microsoft.com/office/powerpoint/2010/main" val="3981862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r>
              <a:rPr lang="sk-SK" sz="2400" b="1" dirty="0">
                <a:latin typeface="Times New Roman" panose="02020603050405020304" pitchFamily="18" charset="0"/>
                <a:cs typeface="Times New Roman" panose="02020603050405020304" pitchFamily="18" charset="0"/>
              </a:rPr>
              <a:t>TYPY ZISŤOVANIA </a:t>
            </a:r>
            <a:endParaRPr lang="sk-SK" sz="2400" dirty="0">
              <a:latin typeface="Times New Roman" panose="02020603050405020304" pitchFamily="18" charset="0"/>
              <a:cs typeface="Times New Roman" panose="02020603050405020304" pitchFamily="18" charset="0"/>
            </a:endParaRPr>
          </a:p>
          <a:p>
            <a:r>
              <a:rPr lang="sk-SK" sz="2400" i="1" dirty="0" smtClean="0">
                <a:latin typeface="Times New Roman" panose="02020603050405020304" pitchFamily="18" charset="0"/>
                <a:cs typeface="Times New Roman" panose="02020603050405020304" pitchFamily="18" charset="0"/>
              </a:rPr>
              <a:t>- vyčerpávajúce </a:t>
            </a:r>
            <a:r>
              <a:rPr lang="sk-SK" sz="2400" dirty="0">
                <a:latin typeface="Times New Roman" panose="02020603050405020304" pitchFamily="18" charset="0"/>
                <a:cs typeface="Times New Roman" panose="02020603050405020304" pitchFamily="18" charset="0"/>
              </a:rPr>
              <a:t>a </a:t>
            </a:r>
            <a:r>
              <a:rPr lang="sk-SK" sz="2400" i="1" dirty="0">
                <a:latin typeface="Times New Roman" panose="02020603050405020304" pitchFamily="18" charset="0"/>
                <a:cs typeface="Times New Roman" panose="02020603050405020304" pitchFamily="18" charset="0"/>
              </a:rPr>
              <a:t>výberové zisťovanie</a:t>
            </a:r>
            <a:r>
              <a:rPr lang="sk-SK" sz="2400" dirty="0">
                <a:latin typeface="Times New Roman" panose="02020603050405020304" pitchFamily="18" charset="0"/>
                <a:cs typeface="Times New Roman" panose="02020603050405020304" pitchFamily="18" charset="0"/>
              </a:rPr>
              <a:t>. </a:t>
            </a:r>
          </a:p>
          <a:p>
            <a:r>
              <a:rPr lang="sk-SK" sz="2400" b="1" i="1" dirty="0">
                <a:latin typeface="Times New Roman" panose="02020603050405020304" pitchFamily="18" charset="0"/>
                <a:cs typeface="Times New Roman" panose="02020603050405020304" pitchFamily="18" charset="0"/>
              </a:rPr>
              <a:t>Vyčerpávajúce zisťovanie </a:t>
            </a:r>
            <a:r>
              <a:rPr lang="sk-SK" sz="2400" b="1"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spočíva </a:t>
            </a:r>
            <a:r>
              <a:rPr lang="sk-SK" sz="2400" dirty="0">
                <a:latin typeface="Times New Roman" panose="02020603050405020304" pitchFamily="18" charset="0"/>
                <a:cs typeface="Times New Roman" panose="02020603050405020304" pitchFamily="18" charset="0"/>
              </a:rPr>
              <a:t>v zisťovaní potrebných údajov u </a:t>
            </a:r>
            <a:r>
              <a:rPr lang="sk-SK" sz="2400" i="1" dirty="0">
                <a:latin typeface="Times New Roman" panose="02020603050405020304" pitchFamily="18" charset="0"/>
                <a:cs typeface="Times New Roman" panose="02020603050405020304" pitchFamily="18" charset="0"/>
              </a:rPr>
              <a:t>všetkých jednotiek </a:t>
            </a:r>
            <a:r>
              <a:rPr lang="sk-SK" sz="2400" dirty="0">
                <a:latin typeface="Times New Roman" panose="02020603050405020304" pitchFamily="18" charset="0"/>
                <a:cs typeface="Times New Roman" panose="02020603050405020304" pitchFamily="18" charset="0"/>
              </a:rPr>
              <a:t>základného súboru, ktorý je predmetom skúmania, napr. u všetkých spotrebiteľov určitej produkcie, výrobku. </a:t>
            </a:r>
          </a:p>
          <a:p>
            <a:r>
              <a:rPr lang="sk-SK" sz="2400" b="1" i="1" dirty="0">
                <a:latin typeface="Times New Roman" panose="02020603050405020304" pitchFamily="18" charset="0"/>
                <a:cs typeface="Times New Roman" panose="02020603050405020304" pitchFamily="18" charset="0"/>
              </a:rPr>
              <a:t>Výberové</a:t>
            </a:r>
            <a:r>
              <a:rPr lang="sk-SK" sz="2400" i="1" dirty="0">
                <a:latin typeface="Times New Roman" panose="02020603050405020304" pitchFamily="18" charset="0"/>
                <a:cs typeface="Times New Roman" panose="02020603050405020304" pitchFamily="18" charset="0"/>
              </a:rPr>
              <a:t> </a:t>
            </a:r>
            <a:r>
              <a:rPr lang="sk-SK" sz="2400" b="1" i="1" dirty="0">
                <a:latin typeface="Times New Roman" panose="02020603050405020304" pitchFamily="18" charset="0"/>
                <a:cs typeface="Times New Roman" panose="02020603050405020304" pitchFamily="18" charset="0"/>
              </a:rPr>
              <a:t>zisťovanie</a:t>
            </a:r>
            <a:r>
              <a:rPr lang="sk-SK" sz="2400" dirty="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 sú </a:t>
            </a:r>
            <a:r>
              <a:rPr lang="sk-SK" sz="2400" dirty="0">
                <a:latin typeface="Times New Roman" panose="02020603050405020304" pitchFamily="18" charset="0"/>
                <a:cs typeface="Times New Roman" panose="02020603050405020304" pitchFamily="18" charset="0"/>
              </a:rPr>
              <a:t>potrebné údaje zisťované iba u </a:t>
            </a:r>
            <a:r>
              <a:rPr lang="sk-SK" sz="2400" i="1" dirty="0">
                <a:latin typeface="Times New Roman" panose="02020603050405020304" pitchFamily="18" charset="0"/>
                <a:cs typeface="Times New Roman" panose="02020603050405020304" pitchFamily="18" charset="0"/>
              </a:rPr>
              <a:t>časti jednotiek </a:t>
            </a:r>
            <a:r>
              <a:rPr lang="sk-SK" sz="2400" dirty="0">
                <a:latin typeface="Times New Roman" panose="02020603050405020304" pitchFamily="18" charset="0"/>
                <a:cs typeface="Times New Roman" panose="02020603050405020304" pitchFamily="18" charset="0"/>
              </a:rPr>
              <a:t>základného súboru,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u jednotiek, ktoré boli určitým spôsobom vybrané zo základného súboru. </a:t>
            </a:r>
          </a:p>
          <a:p>
            <a:r>
              <a:rPr lang="sk-SK" sz="2400" dirty="0">
                <a:latin typeface="Times New Roman" panose="02020603050405020304" pitchFamily="18" charset="0"/>
                <a:cs typeface="Times New Roman" panose="02020603050405020304" pitchFamily="18" charset="0"/>
              </a:rPr>
              <a:t>Odhady z výsledkov výberového zisťovania na základný súbor sú zaťažené tzv. </a:t>
            </a:r>
            <a:r>
              <a:rPr lang="sk-SK" sz="2400" i="1" dirty="0">
                <a:latin typeface="Times New Roman" panose="02020603050405020304" pitchFamily="18" charset="0"/>
                <a:cs typeface="Times New Roman" panose="02020603050405020304" pitchFamily="18" charset="0"/>
              </a:rPr>
              <a:t>výberovou chybou</a:t>
            </a:r>
            <a:r>
              <a:rPr lang="sk-SK" sz="2400" dirty="0">
                <a:latin typeface="Times New Roman" panose="02020603050405020304" pitchFamily="18" charset="0"/>
                <a:cs typeface="Times New Roman" panose="02020603050405020304" pitchFamily="18" charset="0"/>
              </a:rPr>
              <a:t>, takže </a:t>
            </a:r>
            <a:r>
              <a:rPr lang="sk-SK" sz="2400" i="1" dirty="0">
                <a:latin typeface="Times New Roman" panose="02020603050405020304" pitchFamily="18" charset="0"/>
                <a:cs typeface="Times New Roman" panose="02020603050405020304" pitchFamily="18" charset="0"/>
              </a:rPr>
              <a:t>nemôžu byť tak presné </a:t>
            </a:r>
            <a:r>
              <a:rPr lang="sk-SK" sz="2400" dirty="0">
                <a:latin typeface="Times New Roman" panose="02020603050405020304" pitchFamily="18" charset="0"/>
                <a:cs typeface="Times New Roman" panose="02020603050405020304" pitchFamily="18" charset="0"/>
              </a:rPr>
              <a:t>ako výsledky vyčerpávajúceho zisťovania. Výberové zisťovanie tiež neposkytuje spoľahlivé údaje pre znaky, ktoré sú u skúmaných jednotiek zastúpené len sporadicky. </a:t>
            </a:r>
          </a:p>
        </p:txBody>
      </p:sp>
    </p:spTree>
    <p:extLst>
      <p:ext uri="{BB962C8B-B14F-4D97-AF65-F5344CB8AC3E}">
        <p14:creationId xmlns:p14="http://schemas.microsoft.com/office/powerpoint/2010/main" val="3720809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5892800"/>
          </a:xfrm>
        </p:spPr>
        <p:txBody>
          <a:bodyPr>
            <a:normAutofit/>
          </a:bodyPr>
          <a:lstStyle/>
          <a:p>
            <a:r>
              <a:rPr lang="sk-SK" sz="2800" b="1" dirty="0" smtClean="0">
                <a:latin typeface="Times New Roman" panose="02020603050405020304" pitchFamily="18" charset="0"/>
                <a:cs typeface="Times New Roman" panose="02020603050405020304" pitchFamily="18" charset="0"/>
              </a:rPr>
              <a:t>Výhody výberového zisťovania</a:t>
            </a:r>
          </a:p>
          <a:p>
            <a:pPr marL="342900" indent="-342900">
              <a:buFontTx/>
              <a:buChar char="-"/>
            </a:pPr>
            <a:r>
              <a:rPr lang="sk-SK" sz="2400" dirty="0" smtClean="0">
                <a:latin typeface="Times New Roman" panose="02020603050405020304" pitchFamily="18" charset="0"/>
                <a:cs typeface="Times New Roman" panose="02020603050405020304" pitchFamily="18" charset="0"/>
              </a:rPr>
              <a:t>oproti </a:t>
            </a:r>
            <a:r>
              <a:rPr lang="sk-SK" sz="2400" dirty="0">
                <a:latin typeface="Times New Roman" panose="02020603050405020304" pitchFamily="18" charset="0"/>
                <a:cs typeface="Times New Roman" panose="02020603050405020304" pitchFamily="18" charset="0"/>
              </a:rPr>
              <a:t>vyčerpávajúcemu zisťovaniu vedie k značným úsporám času, práce a finančných </a:t>
            </a:r>
            <a:r>
              <a:rPr lang="sk-SK" sz="2400" dirty="0" smtClean="0">
                <a:latin typeface="Times New Roman" panose="02020603050405020304" pitchFamily="18" charset="0"/>
                <a:cs typeface="Times New Roman" panose="02020603050405020304" pitchFamily="18" charset="0"/>
              </a:rPr>
              <a:t>nákladov</a:t>
            </a:r>
          </a:p>
          <a:p>
            <a:pPr marL="342900" indent="-342900">
              <a:buFontTx/>
              <a:buChar char="-"/>
            </a:pPr>
            <a:r>
              <a:rPr lang="sk-SK" sz="2400" dirty="0" smtClean="0">
                <a:latin typeface="Times New Roman" panose="02020603050405020304" pitchFamily="18" charset="0"/>
                <a:cs typeface="Times New Roman" panose="02020603050405020304" pitchFamily="18" charset="0"/>
              </a:rPr>
              <a:t>umožňuje </a:t>
            </a:r>
            <a:r>
              <a:rPr lang="sk-SK" sz="2400" dirty="0">
                <a:latin typeface="Times New Roman" panose="02020603050405020304" pitchFamily="18" charset="0"/>
                <a:cs typeface="Times New Roman" panose="02020603050405020304" pitchFamily="18" charset="0"/>
              </a:rPr>
              <a:t>uskutočňovať zisťovanie dôkladnejšie, pretože pri menšom rozsahu skúmaného súboru môže byť zvýšený jeho obsah, súbor možno sledovať intenzívnejšie a môže byť získavaných viac informácií a podrobnejšie.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vyčerpávajúce </a:t>
            </a:r>
            <a:r>
              <a:rPr lang="sk-SK" sz="2400" dirty="0">
                <a:latin typeface="Times New Roman" panose="02020603050405020304" pitchFamily="18" charset="0"/>
                <a:cs typeface="Times New Roman" panose="02020603050405020304" pitchFamily="18" charset="0"/>
              </a:rPr>
              <a:t>zisťovanie často nemožno realizovať vtedy, keď má deštruktívny charakter,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vtedy keď skúmaná jednotka je štatistickým sledovaním znehodnotená, napr. skúška pevnosti škrupiny u vajec, skúška klíčivosti u semien a pod. </a:t>
            </a:r>
          </a:p>
          <a:p>
            <a:endParaRPr lang="sk-SK" dirty="0"/>
          </a:p>
        </p:txBody>
      </p:sp>
    </p:spTree>
    <p:extLst>
      <p:ext uri="{BB962C8B-B14F-4D97-AF65-F5344CB8AC3E}">
        <p14:creationId xmlns:p14="http://schemas.microsoft.com/office/powerpoint/2010/main" val="4104864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sk-SK" sz="2800" b="1" dirty="0">
                <a:latin typeface="Times New Roman" panose="02020603050405020304" pitchFamily="18" charset="0"/>
                <a:cs typeface="Times New Roman" panose="02020603050405020304" pitchFamily="18" charset="0"/>
              </a:rPr>
              <a:t>PROCES VÝBERU </a:t>
            </a:r>
            <a:endParaRPr lang="sk-SK" sz="2800" dirty="0">
              <a:latin typeface="Times New Roman" panose="02020603050405020304" pitchFamily="18" charset="0"/>
              <a:cs typeface="Times New Roman" panose="02020603050405020304" pitchFamily="18" charset="0"/>
            </a:endParaRPr>
          </a:p>
          <a:p>
            <a:r>
              <a:rPr lang="sk-SK" sz="2400" b="1" dirty="0">
                <a:latin typeface="Times New Roman" panose="02020603050405020304" pitchFamily="18" charset="0"/>
                <a:cs typeface="Times New Roman" panose="02020603050405020304" pitchFamily="18" charset="0"/>
              </a:rPr>
              <a:t>VÝBER VZORKY </a:t>
            </a:r>
            <a:endParaRPr lang="sk-SK" sz="24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Pri výbere vzorky prichádzajú do úvahy 2 základné postupy</a:t>
            </a:r>
            <a:r>
              <a:rPr lang="sk-SK" sz="2400" dirty="0" smtClean="0">
                <a:latin typeface="Times New Roman" panose="02020603050405020304" pitchFamily="18" charset="0"/>
                <a:cs typeface="Times New Roman" panose="02020603050405020304" pitchFamily="18" charset="0"/>
              </a:rPr>
              <a:t>:</a:t>
            </a:r>
            <a:endParaRPr lang="sk-SK" sz="24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1. zistiť údaje z celého základného súboru, teda uskutočniť vyčerpávajúce (úplné) zisťovanie. </a:t>
            </a:r>
          </a:p>
          <a:p>
            <a:r>
              <a:rPr lang="sk-SK" sz="2400" dirty="0">
                <a:latin typeface="Times New Roman" panose="02020603050405020304" pitchFamily="18" charset="0"/>
                <a:cs typeface="Times New Roman" panose="02020603050405020304" pitchFamily="18" charset="0"/>
              </a:rPr>
              <a:t>2. uskutočniť výberové zisťovanie, teda cielený výber zo základného súboru. Podľa viacerých autorov má výberové zisťovanie oproti úplnému zisťovaniu niektoré prednosti : </a:t>
            </a:r>
          </a:p>
          <a:p>
            <a:r>
              <a:rPr lang="sk-SK" sz="2400" dirty="0">
                <a:latin typeface="Times New Roman" panose="02020603050405020304" pitchFamily="18" charset="0"/>
                <a:cs typeface="Times New Roman" panose="02020603050405020304" pitchFamily="18" charset="0"/>
              </a:rPr>
              <a:t>a) je lacnejšie </a:t>
            </a:r>
          </a:p>
          <a:p>
            <a:r>
              <a:rPr lang="sk-SK" sz="2400" dirty="0">
                <a:latin typeface="Times New Roman" panose="02020603050405020304" pitchFamily="18" charset="0"/>
                <a:cs typeface="Times New Roman" panose="02020603050405020304" pitchFamily="18" charset="0"/>
              </a:rPr>
              <a:t>b) zaberá menej času </a:t>
            </a:r>
          </a:p>
          <a:p>
            <a:r>
              <a:rPr lang="sk-SK" sz="2400" dirty="0">
                <a:latin typeface="Times New Roman" panose="02020603050405020304" pitchFamily="18" charset="0"/>
                <a:cs typeface="Times New Roman" panose="02020603050405020304" pitchFamily="18" charset="0"/>
              </a:rPr>
              <a:t>c) menšia možnosť vzniku systematických chýb. </a:t>
            </a:r>
          </a:p>
        </p:txBody>
      </p:sp>
    </p:spTree>
    <p:extLst>
      <p:ext uri="{BB962C8B-B14F-4D97-AF65-F5344CB8AC3E}">
        <p14:creationId xmlns:p14="http://schemas.microsoft.com/office/powerpoint/2010/main" val="1494828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r>
              <a:rPr lang="sk-SK" sz="2800" b="1" dirty="0">
                <a:latin typeface="Times New Roman" panose="02020603050405020304" pitchFamily="18" charset="0"/>
                <a:cs typeface="Times New Roman" panose="02020603050405020304" pitchFamily="18" charset="0"/>
              </a:rPr>
              <a:t>Proces výberu zahrňuje 7 krokov </a:t>
            </a:r>
            <a:endParaRPr lang="sk-SK" sz="2800" b="1" dirty="0" smtClean="0">
              <a:latin typeface="Times New Roman" panose="02020603050405020304" pitchFamily="18" charset="0"/>
              <a:cs typeface="Times New Roman" panose="02020603050405020304" pitchFamily="18" charset="0"/>
            </a:endParaRPr>
          </a:p>
          <a:p>
            <a:pPr>
              <a:spcBef>
                <a:spcPts val="0"/>
              </a:spcBef>
            </a:pPr>
            <a:endParaRPr lang="sk-SK" sz="2400" dirty="0" smtClean="0">
              <a:latin typeface="Times New Roman" panose="02020603050405020304" pitchFamily="18" charset="0"/>
              <a:cs typeface="Times New Roman" panose="02020603050405020304" pitchFamily="18" charset="0"/>
            </a:endParaRPr>
          </a:p>
          <a:p>
            <a:pPr>
              <a:spcBef>
                <a:spcPts val="0"/>
              </a:spcBef>
            </a:pPr>
            <a:r>
              <a:rPr lang="sk-SK" sz="2400" dirty="0" smtClean="0">
                <a:latin typeface="Times New Roman" panose="02020603050405020304" pitchFamily="18" charset="0"/>
                <a:cs typeface="Times New Roman" panose="02020603050405020304" pitchFamily="18" charset="0"/>
              </a:rPr>
              <a:t>1</a:t>
            </a:r>
            <a:r>
              <a:rPr lang="sk-SK" sz="2400" dirty="0">
                <a:latin typeface="Times New Roman" panose="02020603050405020304" pitchFamily="18" charset="0"/>
                <a:cs typeface="Times New Roman" panose="02020603050405020304" pitchFamily="18" charset="0"/>
              </a:rPr>
              <a:t>. Definovanie populácie (základného súboru) </a:t>
            </a:r>
          </a:p>
          <a:p>
            <a:pPr>
              <a:spcBef>
                <a:spcPts val="0"/>
              </a:spcBef>
            </a:pPr>
            <a:r>
              <a:rPr lang="sk-SK" sz="2400" dirty="0">
                <a:latin typeface="Times New Roman" panose="02020603050405020304" pitchFamily="18" charset="0"/>
                <a:cs typeface="Times New Roman" panose="02020603050405020304" pitchFamily="18" charset="0"/>
              </a:rPr>
              <a:t>Populácia je definovaná pojmami </a:t>
            </a:r>
          </a:p>
          <a:p>
            <a:pPr>
              <a:spcBef>
                <a:spcPts val="0"/>
              </a:spcBef>
            </a:pPr>
            <a:r>
              <a:rPr lang="sk-SK" sz="2400" dirty="0">
                <a:latin typeface="Times New Roman" panose="02020603050405020304" pitchFamily="18" charset="0"/>
                <a:cs typeface="Times New Roman" panose="02020603050405020304" pitchFamily="18" charset="0"/>
              </a:rPr>
              <a:t>a) element </a:t>
            </a:r>
          </a:p>
          <a:p>
            <a:pPr>
              <a:spcBef>
                <a:spcPts val="0"/>
              </a:spcBef>
            </a:pPr>
            <a:r>
              <a:rPr lang="sk-SK" sz="2400" dirty="0">
                <a:latin typeface="Times New Roman" panose="02020603050405020304" pitchFamily="18" charset="0"/>
                <a:cs typeface="Times New Roman" panose="02020603050405020304" pitchFamily="18" charset="0"/>
              </a:rPr>
              <a:t>b) výberová jednotka </a:t>
            </a:r>
          </a:p>
          <a:p>
            <a:pPr>
              <a:spcBef>
                <a:spcPts val="0"/>
              </a:spcBef>
            </a:pPr>
            <a:r>
              <a:rPr lang="sk-SK" sz="2400" dirty="0">
                <a:latin typeface="Times New Roman" panose="02020603050405020304" pitchFamily="18" charset="0"/>
                <a:cs typeface="Times New Roman" panose="02020603050405020304" pitchFamily="18" charset="0"/>
              </a:rPr>
              <a:t>c) vymedzenie platnosti </a:t>
            </a:r>
          </a:p>
          <a:p>
            <a:pPr>
              <a:spcBef>
                <a:spcPts val="0"/>
              </a:spcBef>
            </a:pPr>
            <a:r>
              <a:rPr lang="sk-SK" sz="2400" dirty="0">
                <a:latin typeface="Times New Roman" panose="02020603050405020304" pitchFamily="18" charset="0"/>
                <a:cs typeface="Times New Roman" panose="02020603050405020304" pitchFamily="18" charset="0"/>
              </a:rPr>
              <a:t>d) čas </a:t>
            </a:r>
          </a:p>
          <a:p>
            <a:pPr>
              <a:spcBef>
                <a:spcPts val="0"/>
              </a:spcBef>
            </a:pPr>
            <a:endParaRPr lang="sk-SK" sz="2400" dirty="0" smtClean="0">
              <a:latin typeface="Times New Roman" panose="02020603050405020304" pitchFamily="18" charset="0"/>
              <a:cs typeface="Times New Roman" panose="02020603050405020304" pitchFamily="18" charset="0"/>
            </a:endParaRPr>
          </a:p>
          <a:p>
            <a:pPr>
              <a:spcBef>
                <a:spcPts val="0"/>
              </a:spcBef>
            </a:pPr>
            <a:r>
              <a:rPr lang="sk-SK" sz="2400" dirty="0" smtClean="0">
                <a:latin typeface="Times New Roman" panose="02020603050405020304" pitchFamily="18" charset="0"/>
                <a:cs typeface="Times New Roman" panose="02020603050405020304" pitchFamily="18" charset="0"/>
              </a:rPr>
              <a:t>2</a:t>
            </a:r>
            <a:r>
              <a:rPr lang="sk-SK" sz="2400" dirty="0">
                <a:latin typeface="Times New Roman" panose="02020603050405020304" pitchFamily="18" charset="0"/>
                <a:cs typeface="Times New Roman" panose="02020603050405020304" pitchFamily="18" charset="0"/>
              </a:rPr>
              <a:t>. Špecifikovanie výberového rámca </a:t>
            </a:r>
          </a:p>
          <a:p>
            <a:pPr>
              <a:spcBef>
                <a:spcPts val="0"/>
              </a:spcBef>
            </a:pPr>
            <a:r>
              <a:rPr lang="sk-SK" sz="2400" dirty="0">
                <a:latin typeface="Times New Roman" panose="02020603050405020304" pitchFamily="18" charset="0"/>
                <a:cs typeface="Times New Roman" panose="02020603050405020304" pitchFamily="18" charset="0"/>
              </a:rPr>
              <a:t>3. Špecifikovanie výberovej jednotky </a:t>
            </a:r>
          </a:p>
          <a:p>
            <a:pPr>
              <a:spcBef>
                <a:spcPts val="0"/>
              </a:spcBef>
            </a:pPr>
            <a:r>
              <a:rPr lang="sk-SK" sz="2400" dirty="0">
                <a:latin typeface="Times New Roman" panose="02020603050405020304" pitchFamily="18" charset="0"/>
                <a:cs typeface="Times New Roman" panose="02020603050405020304" pitchFamily="18" charset="0"/>
              </a:rPr>
              <a:t>4. Určenie metódy výberu </a:t>
            </a:r>
          </a:p>
          <a:p>
            <a:pPr>
              <a:spcBef>
                <a:spcPts val="0"/>
              </a:spcBef>
            </a:pPr>
            <a:r>
              <a:rPr lang="sk-SK" sz="2400" dirty="0">
                <a:latin typeface="Times New Roman" panose="02020603050405020304" pitchFamily="18" charset="0"/>
                <a:cs typeface="Times New Roman" panose="02020603050405020304" pitchFamily="18" charset="0"/>
              </a:rPr>
              <a:t>5. Určenie rozsahu výberu </a:t>
            </a:r>
          </a:p>
          <a:p>
            <a:pPr>
              <a:spcBef>
                <a:spcPts val="0"/>
              </a:spcBef>
            </a:pPr>
            <a:r>
              <a:rPr lang="sk-SK" sz="2400" dirty="0">
                <a:latin typeface="Times New Roman" panose="02020603050405020304" pitchFamily="18" charset="0"/>
                <a:cs typeface="Times New Roman" panose="02020603050405020304" pitchFamily="18" charset="0"/>
              </a:rPr>
              <a:t>6. Špecifikovanie výberového plánu </a:t>
            </a:r>
          </a:p>
          <a:p>
            <a:pPr>
              <a:spcBef>
                <a:spcPts val="0"/>
              </a:spcBef>
            </a:pPr>
            <a:r>
              <a:rPr lang="sk-SK" sz="2400" dirty="0">
                <a:latin typeface="Times New Roman" panose="02020603050405020304" pitchFamily="18" charset="0"/>
                <a:cs typeface="Times New Roman" panose="02020603050405020304" pitchFamily="18" charset="0"/>
              </a:rPr>
              <a:t>7. Uskutočnenie výberu </a:t>
            </a:r>
          </a:p>
        </p:txBody>
      </p:sp>
    </p:spTree>
    <p:extLst>
      <p:ext uri="{BB962C8B-B14F-4D97-AF65-F5344CB8AC3E}">
        <p14:creationId xmlns:p14="http://schemas.microsoft.com/office/powerpoint/2010/main" val="2892663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289954"/>
            <a:ext cx="9753600" cy="6314046"/>
          </a:xfrm>
        </p:spPr>
        <p:txBody>
          <a:bodyPr>
            <a:noAutofit/>
          </a:bodyPr>
          <a:lstStyle/>
          <a:p>
            <a:pPr>
              <a:spcBef>
                <a:spcPts val="0"/>
              </a:spcBef>
            </a:pPr>
            <a:r>
              <a:rPr lang="sk-SK" sz="2800" b="1" dirty="0">
                <a:latin typeface="Times New Roman" panose="02020603050405020304" pitchFamily="18" charset="0"/>
                <a:cs typeface="Times New Roman" panose="02020603050405020304" pitchFamily="18" charset="0"/>
              </a:rPr>
              <a:t>1. krok: Definovanie populácie </a:t>
            </a:r>
            <a:endParaRPr lang="sk-SK" sz="2800" dirty="0">
              <a:latin typeface="Times New Roman" panose="02020603050405020304" pitchFamily="18" charset="0"/>
              <a:cs typeface="Times New Roman" panose="02020603050405020304" pitchFamily="18" charset="0"/>
            </a:endParaRPr>
          </a:p>
          <a:p>
            <a:pPr>
              <a:spcBef>
                <a:spcPts val="0"/>
              </a:spcBef>
            </a:pPr>
            <a:r>
              <a:rPr lang="sk-SK" sz="2400" dirty="0">
                <a:latin typeface="Times New Roman" panose="02020603050405020304" pitchFamily="18" charset="0"/>
                <a:cs typeface="Times New Roman" panose="02020603050405020304" pitchFamily="18" charset="0"/>
              </a:rPr>
              <a:t>Pri prieskume </a:t>
            </a:r>
            <a:r>
              <a:rPr lang="sk-SK" sz="2400" dirty="0">
                <a:solidFill>
                  <a:srgbClr val="FF0000"/>
                </a:solidFill>
                <a:latin typeface="Times New Roman" panose="02020603050405020304" pitchFamily="18" charset="0"/>
                <a:cs typeface="Times New Roman" panose="02020603050405020304" pitchFamily="18" charset="0"/>
              </a:rPr>
              <a:t>cien </a:t>
            </a:r>
            <a:r>
              <a:rPr lang="sk-SK" sz="2400" dirty="0">
                <a:latin typeface="Times New Roman" panose="02020603050405020304" pitchFamily="18" charset="0"/>
                <a:cs typeface="Times New Roman" panose="02020603050405020304" pitchFamily="18" charset="0"/>
              </a:rPr>
              <a:t>môže byť populácia definovaná ako: "ceny všetkých konkurenčných značiek v supermarketoch teritória Clevelandu počas obdobia 15. až 30 júla. Populáciu možno potom jednoducho definovať nasledovne: </a:t>
            </a:r>
          </a:p>
          <a:p>
            <a:pPr>
              <a:spcBef>
                <a:spcPts val="0"/>
              </a:spcBef>
            </a:pPr>
            <a:r>
              <a:rPr lang="sk-SK" sz="2400" b="1" i="1" dirty="0">
                <a:latin typeface="Times New Roman" panose="02020603050405020304" pitchFamily="18" charset="0"/>
                <a:cs typeface="Times New Roman" panose="02020603050405020304" pitchFamily="18" charset="0"/>
              </a:rPr>
              <a:t>element</a:t>
            </a:r>
            <a:r>
              <a:rPr lang="sk-SK" sz="2400" i="1"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 - </a:t>
            </a:r>
            <a:r>
              <a:rPr lang="sk-SK" sz="2400" dirty="0" smtClean="0">
                <a:latin typeface="Times New Roman" panose="02020603050405020304" pitchFamily="18" charset="0"/>
                <a:cs typeface="Times New Roman" panose="02020603050405020304" pitchFamily="18" charset="0"/>
              </a:rPr>
              <a:t>ceny </a:t>
            </a:r>
            <a:r>
              <a:rPr lang="sk-SK" sz="2400" dirty="0">
                <a:latin typeface="Times New Roman" panose="02020603050405020304" pitchFamily="18" charset="0"/>
                <a:cs typeface="Times New Roman" panose="02020603050405020304" pitchFamily="18" charset="0"/>
              </a:rPr>
              <a:t>konkurenčných značiek </a:t>
            </a:r>
          </a:p>
          <a:p>
            <a:pPr>
              <a:spcBef>
                <a:spcPts val="0"/>
              </a:spcBef>
            </a:pPr>
            <a:r>
              <a:rPr lang="sk-SK" sz="2400" b="1" i="1" dirty="0">
                <a:latin typeface="Times New Roman" panose="02020603050405020304" pitchFamily="18" charset="0"/>
                <a:cs typeface="Times New Roman" panose="02020603050405020304" pitchFamily="18" charset="0"/>
              </a:rPr>
              <a:t>výberová jednotka </a:t>
            </a:r>
            <a:r>
              <a:rPr lang="sk-SK" sz="2400"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supermarkety </a:t>
            </a:r>
            <a:endParaRPr lang="sk-SK" sz="2400" dirty="0">
              <a:latin typeface="Times New Roman" panose="02020603050405020304" pitchFamily="18" charset="0"/>
              <a:cs typeface="Times New Roman" panose="02020603050405020304" pitchFamily="18" charset="0"/>
            </a:endParaRPr>
          </a:p>
          <a:p>
            <a:pPr>
              <a:spcBef>
                <a:spcPts val="0"/>
              </a:spcBef>
            </a:pPr>
            <a:r>
              <a:rPr lang="sk-SK" sz="2400" b="1" i="1" dirty="0">
                <a:latin typeface="Times New Roman" panose="02020603050405020304" pitchFamily="18" charset="0"/>
                <a:cs typeface="Times New Roman" panose="02020603050405020304" pitchFamily="18" charset="0"/>
              </a:rPr>
              <a:t>vymedzenie platnosti </a:t>
            </a:r>
            <a:r>
              <a:rPr lang="sk-SK" sz="2400"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región </a:t>
            </a:r>
            <a:r>
              <a:rPr lang="sk-SK" sz="2400" dirty="0">
                <a:latin typeface="Times New Roman" panose="02020603050405020304" pitchFamily="18" charset="0"/>
                <a:cs typeface="Times New Roman" panose="02020603050405020304" pitchFamily="18" charset="0"/>
              </a:rPr>
              <a:t>Clevelandu </a:t>
            </a:r>
          </a:p>
          <a:p>
            <a:pPr>
              <a:spcBef>
                <a:spcPts val="0"/>
              </a:spcBef>
            </a:pPr>
            <a:r>
              <a:rPr lang="pl-PL" sz="2400" b="1" i="1" dirty="0">
                <a:latin typeface="Times New Roman" panose="02020603050405020304" pitchFamily="18" charset="0"/>
                <a:cs typeface="Times New Roman" panose="02020603050405020304" pitchFamily="18" charset="0"/>
              </a:rPr>
              <a:t>čas</a:t>
            </a:r>
            <a:r>
              <a:rPr lang="pl-PL" sz="2400" i="1" dirty="0">
                <a:latin typeface="Times New Roman" panose="02020603050405020304" pitchFamily="18" charset="0"/>
                <a:cs typeface="Times New Roman" panose="02020603050405020304" pitchFamily="18" charset="0"/>
              </a:rPr>
              <a:t> </a:t>
            </a:r>
            <a:r>
              <a:rPr lang="pl-PL" sz="2400" i="1" dirty="0" smtClean="0">
                <a:latin typeface="Times New Roman" panose="02020603050405020304" pitchFamily="18" charset="0"/>
                <a:cs typeface="Times New Roman" panose="02020603050405020304" pitchFamily="18" charset="0"/>
              </a:rPr>
              <a:t>- </a:t>
            </a:r>
            <a:r>
              <a:rPr lang="pl-PL" sz="2400" dirty="0" smtClean="0">
                <a:latin typeface="Times New Roman" panose="02020603050405020304" pitchFamily="18" charset="0"/>
                <a:cs typeface="Times New Roman" panose="02020603050405020304" pitchFamily="18" charset="0"/>
              </a:rPr>
              <a:t>obdobie </a:t>
            </a:r>
            <a:r>
              <a:rPr lang="pl-PL" sz="2400" dirty="0">
                <a:latin typeface="Times New Roman" panose="02020603050405020304" pitchFamily="18" charset="0"/>
                <a:cs typeface="Times New Roman" panose="02020603050405020304" pitchFamily="18" charset="0"/>
              </a:rPr>
              <a:t>15.-30 júl </a:t>
            </a:r>
          </a:p>
          <a:p>
            <a:pPr>
              <a:spcBef>
                <a:spcPts val="0"/>
              </a:spcBef>
            </a:pPr>
            <a:r>
              <a:rPr lang="sk-SK" sz="2400" dirty="0">
                <a:latin typeface="Times New Roman" panose="02020603050405020304" pitchFamily="18" charset="0"/>
                <a:cs typeface="Times New Roman" panose="02020603050405020304" pitchFamily="18" charset="0"/>
              </a:rPr>
              <a:t>Pri skúmaní </a:t>
            </a:r>
            <a:r>
              <a:rPr lang="sk-SK" sz="2400" dirty="0">
                <a:solidFill>
                  <a:srgbClr val="FF0000"/>
                </a:solidFill>
                <a:latin typeface="Times New Roman" panose="02020603050405020304" pitchFamily="18" charset="0"/>
                <a:cs typeface="Times New Roman" panose="02020603050405020304" pitchFamily="18" charset="0"/>
              </a:rPr>
              <a:t>konzumných zvyklostí </a:t>
            </a:r>
            <a:r>
              <a:rPr lang="sk-SK" sz="2400" dirty="0">
                <a:latin typeface="Times New Roman" panose="02020603050405020304" pitchFamily="18" charset="0"/>
                <a:cs typeface="Times New Roman" panose="02020603050405020304" pitchFamily="18" charset="0"/>
              </a:rPr>
              <a:t>samostatne žijúcich osôb je možné definovať populáciu nasledovne: </a:t>
            </a:r>
          </a:p>
          <a:p>
            <a:pPr>
              <a:spcBef>
                <a:spcPts val="0"/>
              </a:spcBef>
            </a:pPr>
            <a:r>
              <a:rPr lang="sk-SK" sz="2400" i="1" dirty="0">
                <a:latin typeface="Times New Roman" panose="02020603050405020304" pitchFamily="18" charset="0"/>
                <a:cs typeface="Times New Roman" panose="02020603050405020304" pitchFamily="18" charset="0"/>
              </a:rPr>
              <a:t>element </a:t>
            </a:r>
            <a:r>
              <a:rPr lang="sk-SK" sz="2400"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všetky </a:t>
            </a:r>
            <a:r>
              <a:rPr lang="sk-SK" sz="2400" dirty="0">
                <a:latin typeface="Times New Roman" panose="02020603050405020304" pitchFamily="18" charset="0"/>
                <a:cs typeface="Times New Roman" panose="02020603050405020304" pitchFamily="18" charset="0"/>
              </a:rPr>
              <a:t>osoby vo veku 18 rokov a staršie, ktoré žijú samostatne a nakupujú v supermarketoch </a:t>
            </a:r>
          </a:p>
          <a:p>
            <a:pPr>
              <a:spcBef>
                <a:spcPts val="0"/>
              </a:spcBef>
            </a:pPr>
            <a:r>
              <a:rPr lang="sk-SK" sz="2400" i="1" dirty="0">
                <a:latin typeface="Times New Roman" panose="02020603050405020304" pitchFamily="18" charset="0"/>
                <a:cs typeface="Times New Roman" panose="02020603050405020304" pitchFamily="18" charset="0"/>
              </a:rPr>
              <a:t>výberová jednotka </a:t>
            </a:r>
            <a:r>
              <a:rPr lang="sk-SK" sz="2400"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supermarkety </a:t>
            </a:r>
            <a:endParaRPr lang="sk-SK" sz="2400" dirty="0">
              <a:latin typeface="Times New Roman" panose="02020603050405020304" pitchFamily="18" charset="0"/>
              <a:cs typeface="Times New Roman" panose="02020603050405020304" pitchFamily="18" charset="0"/>
            </a:endParaRPr>
          </a:p>
          <a:p>
            <a:pPr>
              <a:spcBef>
                <a:spcPts val="0"/>
              </a:spcBef>
            </a:pPr>
            <a:r>
              <a:rPr lang="es-ES" sz="2400" i="1" dirty="0" err="1">
                <a:latin typeface="Times New Roman" panose="02020603050405020304" pitchFamily="18" charset="0"/>
                <a:cs typeface="Times New Roman" panose="02020603050405020304" pitchFamily="18" charset="0"/>
              </a:rPr>
              <a:t>vymedzenie</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platnosti</a:t>
            </a:r>
            <a:r>
              <a:rPr lang="es-ES" sz="2400" i="1"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cs typeface="Times New Roman" panose="02020603050405020304" pitchFamily="18" charset="0"/>
              </a:rPr>
              <a:t>Los </a:t>
            </a:r>
            <a:r>
              <a:rPr lang="es-ES" sz="2400" dirty="0" err="1">
                <a:latin typeface="Times New Roman" panose="02020603050405020304" pitchFamily="18" charset="0"/>
                <a:cs typeface="Times New Roman" panose="02020603050405020304" pitchFamily="18" charset="0"/>
              </a:rPr>
              <a:t>Angeles</a:t>
            </a:r>
            <a:r>
              <a:rPr lang="es-ES" sz="2400" dirty="0">
                <a:latin typeface="Times New Roman" panose="02020603050405020304" pitchFamily="18" charset="0"/>
                <a:cs typeface="Times New Roman" panose="02020603050405020304" pitchFamily="18" charset="0"/>
              </a:rPr>
              <a:t>, California </a:t>
            </a:r>
          </a:p>
          <a:p>
            <a:pPr>
              <a:spcBef>
                <a:spcPts val="0"/>
              </a:spcBef>
            </a:pPr>
            <a:r>
              <a:rPr lang="sk-SK" sz="2400" i="1" dirty="0">
                <a:latin typeface="Times New Roman" panose="02020603050405020304" pitchFamily="18" charset="0"/>
                <a:cs typeface="Times New Roman" panose="02020603050405020304" pitchFamily="18" charset="0"/>
              </a:rPr>
              <a:t>čas </a:t>
            </a:r>
            <a:r>
              <a:rPr lang="sk-SK" sz="2400"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v </a:t>
            </a:r>
            <a:r>
              <a:rPr lang="sk-SK" sz="2400" dirty="0">
                <a:latin typeface="Times New Roman" panose="02020603050405020304" pitchFamily="18" charset="0"/>
                <a:cs typeface="Times New Roman" panose="02020603050405020304" pitchFamily="18" charset="0"/>
              </a:rPr>
              <a:t>priebehu týždňa 18.-24. január </a:t>
            </a:r>
          </a:p>
          <a:p>
            <a:pPr>
              <a:spcBef>
                <a:spcPts val="0"/>
              </a:spcBef>
            </a:pPr>
            <a:r>
              <a:rPr lang="sk-SK" sz="2400" dirty="0">
                <a:latin typeface="Times New Roman" panose="02020603050405020304" pitchFamily="18" charset="0"/>
                <a:cs typeface="Times New Roman" panose="02020603050405020304" pitchFamily="18" charset="0"/>
              </a:rPr>
              <a:t>Nesprávne špecifikovanie populácie môže viesť k mylným záverom realizovaného prieskumu. </a:t>
            </a:r>
          </a:p>
        </p:txBody>
      </p:sp>
    </p:spTree>
    <p:extLst>
      <p:ext uri="{BB962C8B-B14F-4D97-AF65-F5344CB8AC3E}">
        <p14:creationId xmlns:p14="http://schemas.microsoft.com/office/powerpoint/2010/main" val="3907467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584200"/>
            <a:ext cx="9753600" cy="5435600"/>
          </a:xfrm>
        </p:spPr>
        <p:txBody>
          <a:bodyPr>
            <a:normAutofit/>
          </a:bodyPr>
          <a:lstStyle/>
          <a:p>
            <a:r>
              <a:rPr lang="sk-SK" sz="2800" b="1" dirty="0">
                <a:latin typeface="Times New Roman" panose="02020603050405020304" pitchFamily="18" charset="0"/>
                <a:cs typeface="Times New Roman" panose="02020603050405020304" pitchFamily="18" charset="0"/>
              </a:rPr>
              <a:t>2. krok: Špecifikovanie výberového rámca </a:t>
            </a:r>
            <a:endParaRPr lang="sk-SK" sz="28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V prípade výberového zisťovania je žiadúce špecifikovať výberový rámec. </a:t>
            </a:r>
            <a:endParaRPr lang="sk-SK" sz="2400" dirty="0" smtClean="0">
              <a:latin typeface="Times New Roman" panose="02020603050405020304" pitchFamily="18" charset="0"/>
              <a:cs typeface="Times New Roman" panose="02020603050405020304" pitchFamily="18" charset="0"/>
            </a:endParaRPr>
          </a:p>
          <a:p>
            <a:endParaRPr lang="sk-SK" sz="24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zdroj</a:t>
            </a:r>
            <a:r>
              <a:rPr lang="sk-SK" sz="2400" dirty="0">
                <a:latin typeface="Times New Roman" panose="02020603050405020304" pitchFamily="18" charset="0"/>
                <a:cs typeface="Times New Roman" panose="02020603050405020304" pitchFamily="18" charset="0"/>
              </a:rPr>
              <a:t>, z ktorého budú vyberané elementy populácie. Výberovým rámcom môže byť telefónny zoznam, zoznam všetkých študentov navštevujúcich univerzitu a pod. </a:t>
            </a:r>
          </a:p>
        </p:txBody>
      </p:sp>
    </p:spTree>
    <p:extLst>
      <p:ext uri="{BB962C8B-B14F-4D97-AF65-F5344CB8AC3E}">
        <p14:creationId xmlns:p14="http://schemas.microsoft.com/office/powerpoint/2010/main" val="66160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78000" y="711200"/>
            <a:ext cx="9499600" cy="5765799"/>
          </a:xfrm>
        </p:spPr>
        <p:txBody>
          <a:bodyPr>
            <a:normAutofit fontScale="85000" lnSpcReduction="10000"/>
          </a:bodyPr>
          <a:lstStyle/>
          <a:p>
            <a:r>
              <a:rPr lang="sk-SK" sz="3500" b="1" i="1" dirty="0" smtClean="0">
                <a:latin typeface="Times New Roman" panose="02020603050405020304" pitchFamily="18" charset="0"/>
                <a:cs typeface="Times New Roman" panose="02020603050405020304" pitchFamily="18" charset="0"/>
              </a:rPr>
              <a:t>Dopytovanie </a:t>
            </a:r>
            <a:r>
              <a:rPr lang="sk-SK" sz="3500" b="1" i="1" dirty="0">
                <a:latin typeface="Times New Roman" panose="02020603050405020304" pitchFamily="18" charset="0"/>
                <a:cs typeface="Times New Roman" panose="02020603050405020304" pitchFamily="18" charset="0"/>
              </a:rPr>
              <a:t>a pozorovanie </a:t>
            </a:r>
            <a:r>
              <a:rPr lang="sk-SK" sz="3500" b="1" dirty="0">
                <a:latin typeface="Times New Roman" panose="02020603050405020304" pitchFamily="18" charset="0"/>
                <a:cs typeface="Times New Roman" panose="02020603050405020304" pitchFamily="18" charset="0"/>
              </a:rPr>
              <a:t>patria k základným metódam vo výskume</a:t>
            </a:r>
            <a:r>
              <a:rPr lang="sk-SK" sz="2400" dirty="0" smtClean="0">
                <a:latin typeface="Times New Roman" panose="02020603050405020304" pitchFamily="18" charset="0"/>
                <a:cs typeface="Times New Roman" panose="02020603050405020304" pitchFamily="18" charset="0"/>
              </a:rPr>
              <a:t>.</a:t>
            </a:r>
          </a:p>
          <a:p>
            <a:r>
              <a:rPr lang="sk-SK" sz="2400" b="1" i="1" dirty="0" smtClean="0">
                <a:latin typeface="Times New Roman" panose="02020603050405020304" pitchFamily="18" charset="0"/>
                <a:cs typeface="Times New Roman" panose="02020603050405020304" pitchFamily="18" charset="0"/>
              </a:rPr>
              <a:t>Dopytovanie </a:t>
            </a:r>
            <a:r>
              <a:rPr lang="sk-SK" sz="2400" dirty="0">
                <a:latin typeface="Times New Roman" panose="02020603050405020304" pitchFamily="18" charset="0"/>
                <a:cs typeface="Times New Roman" panose="02020603050405020304" pitchFamily="18" charset="0"/>
              </a:rPr>
              <a:t>je zber informácií na základe odpovedí skúmaných osôb na rôzne skutkové podstaty. Možno pomocou neho získať široké spektrum informácií. Prednosť tejto výskumnej metódy spočíva v tom, že sa uskutočňuje na vopred stanovené otázky v </a:t>
            </a:r>
            <a:r>
              <a:rPr lang="sk-SK" sz="2400" b="1" i="1" dirty="0">
                <a:latin typeface="Times New Roman" panose="02020603050405020304" pitchFamily="18" charset="0"/>
                <a:cs typeface="Times New Roman" panose="02020603050405020304" pitchFamily="18" charset="0"/>
              </a:rPr>
              <a:t>dotazníku, ankete </a:t>
            </a:r>
            <a:r>
              <a:rPr lang="sk-SK" sz="2400" dirty="0">
                <a:latin typeface="Times New Roman" panose="02020603050405020304" pitchFamily="18" charset="0"/>
                <a:cs typeface="Times New Roman" panose="02020603050405020304" pitchFamily="18" charset="0"/>
              </a:rPr>
              <a:t>alebo </a:t>
            </a:r>
            <a:r>
              <a:rPr lang="sk-SK" sz="2400" b="1" i="1" dirty="0">
                <a:latin typeface="Times New Roman" panose="02020603050405020304" pitchFamily="18" charset="0"/>
                <a:cs typeface="Times New Roman" panose="02020603050405020304" pitchFamily="18" charset="0"/>
              </a:rPr>
              <a:t>ústnej forme dopytovania</a:t>
            </a:r>
            <a:r>
              <a:rPr lang="sk-SK" sz="2400" dirty="0">
                <a:latin typeface="Times New Roman" panose="02020603050405020304" pitchFamily="18" charset="0"/>
                <a:cs typeface="Times New Roman" panose="02020603050405020304" pitchFamily="18" charset="0"/>
              </a:rPr>
              <a:t>. Dosahuje sa tým vyššia kvalita informácií a lepšie možnosti využitia výpočtovej techniky pri spracovaní a vyhodnocovaní výsledkov. </a:t>
            </a:r>
          </a:p>
          <a:p>
            <a:r>
              <a:rPr lang="sk-SK" sz="2400" b="1" i="1" dirty="0">
                <a:latin typeface="Times New Roman" panose="02020603050405020304" pitchFamily="18" charset="0"/>
                <a:cs typeface="Times New Roman" panose="02020603050405020304" pitchFamily="18" charset="0"/>
              </a:rPr>
              <a:t>Pozorovanie </a:t>
            </a:r>
            <a:r>
              <a:rPr lang="sk-SK" sz="2400" dirty="0">
                <a:latin typeface="Times New Roman" panose="02020603050405020304" pitchFamily="18" charset="0"/>
                <a:cs typeface="Times New Roman" panose="02020603050405020304" pitchFamily="18" charset="0"/>
              </a:rPr>
              <a:t>je cieľavedomé a plánovité zhromažďovanie údajov o zmyslovo - vnímateľných skutočnostiach v okamihu ich vzniku </a:t>
            </a:r>
            <a:r>
              <a:rPr lang="sk-SK" sz="2400" b="1" i="1" dirty="0">
                <a:latin typeface="Times New Roman" panose="02020603050405020304" pitchFamily="18" charset="0"/>
                <a:cs typeface="Times New Roman" panose="02020603050405020304" pitchFamily="18" charset="0"/>
              </a:rPr>
              <a:t>prostredníctvom iných osôb</a:t>
            </a:r>
            <a:r>
              <a:rPr lang="sk-SK" sz="2400" dirty="0">
                <a:latin typeface="Times New Roman" panose="02020603050405020304" pitchFamily="18" charset="0"/>
                <a:cs typeface="Times New Roman" panose="02020603050405020304" pitchFamily="18" charset="0"/>
              </a:rPr>
              <a:t> alebo </a:t>
            </a:r>
            <a:r>
              <a:rPr lang="sk-SK" sz="2400" b="1" i="1" dirty="0">
                <a:latin typeface="Times New Roman" panose="02020603050405020304" pitchFamily="18" charset="0"/>
                <a:cs typeface="Times New Roman" panose="02020603050405020304" pitchFamily="18" charset="0"/>
              </a:rPr>
              <a:t>prístrojov</a:t>
            </a:r>
            <a:r>
              <a:rPr lang="sk-SK" sz="2400" dirty="0">
                <a:latin typeface="Times New Roman" panose="02020603050405020304" pitchFamily="18" charset="0"/>
                <a:cs typeface="Times New Roman" panose="02020603050405020304" pitchFamily="18" charset="0"/>
              </a:rPr>
              <a:t>. Prebieha bez aktívnej účasti pozorovaného. Môže byť použité tam, kde sú potrebné údaje evidenčného typu. </a:t>
            </a:r>
          </a:p>
          <a:p>
            <a:r>
              <a:rPr lang="sk-SK" sz="2400" b="1" i="1" dirty="0">
                <a:latin typeface="Times New Roman" panose="02020603050405020304" pitchFamily="18" charset="0"/>
                <a:cs typeface="Times New Roman" panose="02020603050405020304" pitchFamily="18" charset="0"/>
              </a:rPr>
              <a:t>Experimentálny výskum </a:t>
            </a:r>
            <a:r>
              <a:rPr lang="sk-SK" sz="2400" dirty="0">
                <a:latin typeface="Times New Roman" panose="02020603050405020304" pitchFamily="18" charset="0"/>
                <a:cs typeface="Times New Roman" panose="02020603050405020304" pitchFamily="18" charset="0"/>
              </a:rPr>
              <a:t>je vedecky najhodnotnejší. Jeho zmyslom je odhaliť kauzálne vzťahy medzi príčinou a jej dôsledkom pri vylúčení iných vplyvov pôsobiacich na veľkosť sledovaných dôsledkov. Môže sa uskutočniť ako </a:t>
            </a:r>
            <a:r>
              <a:rPr lang="sk-SK" sz="2400" b="1" i="1" dirty="0">
                <a:latin typeface="Times New Roman" panose="02020603050405020304" pitchFamily="18" charset="0"/>
                <a:cs typeface="Times New Roman" panose="02020603050405020304" pitchFamily="18" charset="0"/>
              </a:rPr>
              <a:t>laboratórny experiment</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kde sú vytvorené umelé podmienky (výrobkové testy, skupinové rozhovory) alebo ako </a:t>
            </a:r>
            <a:r>
              <a:rPr lang="sk-SK" sz="2400" b="1" i="1" dirty="0">
                <a:latin typeface="Times New Roman" panose="02020603050405020304" pitchFamily="18" charset="0"/>
                <a:cs typeface="Times New Roman" panose="02020603050405020304" pitchFamily="18" charset="0"/>
              </a:rPr>
              <a:t>experiment v prirodzených podmienkach </a:t>
            </a:r>
            <a:r>
              <a:rPr lang="sk-SK" sz="2400" dirty="0">
                <a:latin typeface="Times New Roman" panose="02020603050405020304" pitchFamily="18" charset="0"/>
                <a:cs typeface="Times New Roman" panose="02020603050405020304" pitchFamily="18" charset="0"/>
              </a:rPr>
              <a:t>. Obmedzenosť použitia tejto formy je daná časovou náročnosťou testovania a prípravou experimentu. </a:t>
            </a:r>
          </a:p>
          <a:p>
            <a:endParaRPr lang="sk-SK" dirty="0"/>
          </a:p>
        </p:txBody>
      </p:sp>
    </p:spTree>
    <p:extLst>
      <p:ext uri="{BB962C8B-B14F-4D97-AF65-F5344CB8AC3E}">
        <p14:creationId xmlns:p14="http://schemas.microsoft.com/office/powerpoint/2010/main" val="414742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sk-SK" sz="2800" b="1" dirty="0">
                <a:latin typeface="Times New Roman" panose="02020603050405020304" pitchFamily="18" charset="0"/>
                <a:cs typeface="Times New Roman" panose="02020603050405020304" pitchFamily="18" charset="0"/>
              </a:rPr>
              <a:t>3. krok: Špecifikovanie výberovej jednotky </a:t>
            </a:r>
            <a:endParaRPr lang="sk-SK" sz="2800" dirty="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Výberová </a:t>
            </a:r>
            <a:r>
              <a:rPr lang="sk-SK" sz="2400" dirty="0">
                <a:latin typeface="Times New Roman" panose="02020603050405020304" pitchFamily="18" charset="0"/>
                <a:cs typeface="Times New Roman" panose="02020603050405020304" pitchFamily="18" charset="0"/>
              </a:rPr>
              <a:t>jednotka je základnou jednotkou zahrňujúcou element populácie, ktorá je zahrnutá do výberu</a:t>
            </a:r>
            <a:r>
              <a:rPr lang="sk-SK" sz="2400" dirty="0" smtClean="0">
                <a:latin typeface="Times New Roman" panose="02020603050405020304" pitchFamily="18" charset="0"/>
                <a:cs typeface="Times New Roman" panose="02020603050405020304" pitchFamily="18" charset="0"/>
              </a:rPr>
              <a:t>.</a:t>
            </a:r>
          </a:p>
          <a:p>
            <a:pPr marL="342900" indent="-342900">
              <a:buFontTx/>
              <a:buChar char="-"/>
            </a:pPr>
            <a:r>
              <a:rPr lang="sk-SK" sz="2400" dirty="0" smtClean="0">
                <a:latin typeface="Times New Roman" panose="02020603050405020304" pitchFamily="18" charset="0"/>
                <a:cs typeface="Times New Roman" panose="02020603050405020304" pitchFamily="18" charset="0"/>
              </a:rPr>
              <a:t>Často </a:t>
            </a:r>
            <a:r>
              <a:rPr lang="sk-SK" sz="2400" dirty="0">
                <a:latin typeface="Times New Roman" panose="02020603050405020304" pitchFamily="18" charset="0"/>
                <a:cs typeface="Times New Roman" panose="02020603050405020304" pitchFamily="18" charset="0"/>
              </a:rPr>
              <a:t>je výberová jednotka totožná s elementom. Napr., ak chceme skúmať názory chlapcov nad 13 rokov, môžeme uskutočniť výber priamo. Jednoduchšie by však bolo selektovať </a:t>
            </a:r>
            <a:r>
              <a:rPr lang="sk-SK" sz="2400" dirty="0" smtClean="0">
                <a:latin typeface="Times New Roman" panose="02020603050405020304" pitchFamily="18" charset="0"/>
                <a:cs typeface="Times New Roman" panose="02020603050405020304" pitchFamily="18" charset="0"/>
              </a:rPr>
              <a:t>domácnosti </a:t>
            </a:r>
            <a:r>
              <a:rPr lang="sk-SK" sz="2400" dirty="0">
                <a:latin typeface="Times New Roman" panose="02020603050405020304" pitchFamily="18" charset="0"/>
                <a:cs typeface="Times New Roman" panose="02020603050405020304" pitchFamily="18" charset="0"/>
              </a:rPr>
              <a:t>ako výberové jednotky a v rámci nich uskutočniť interview s chlapcami nad 13 rokov. V tomto prípade nie sú element populácie a výberová jednotka totožné. </a:t>
            </a:r>
          </a:p>
          <a:p>
            <a:pPr marL="342900" indent="-342900">
              <a:buFontTx/>
              <a:buChar char="-"/>
            </a:pPr>
            <a:r>
              <a:rPr lang="sk-SK" sz="2400" dirty="0" smtClean="0">
                <a:latin typeface="Times New Roman" panose="02020603050405020304" pitchFamily="18" charset="0"/>
                <a:cs typeface="Times New Roman" panose="02020603050405020304" pitchFamily="18" charset="0"/>
              </a:rPr>
              <a:t>Špecifikácia </a:t>
            </a:r>
            <a:r>
              <a:rPr lang="sk-SK" sz="2400" dirty="0">
                <a:latin typeface="Times New Roman" panose="02020603050405020304" pitchFamily="18" charset="0"/>
                <a:cs typeface="Times New Roman" panose="02020603050405020304" pitchFamily="18" charset="0"/>
              </a:rPr>
              <a:t>výberovej jednotky závisí od výberového rámca a od návrhu celého výskumného projektu. </a:t>
            </a:r>
          </a:p>
        </p:txBody>
      </p:sp>
    </p:spTree>
    <p:extLst>
      <p:ext uri="{BB962C8B-B14F-4D97-AF65-F5344CB8AC3E}">
        <p14:creationId xmlns:p14="http://schemas.microsoft.com/office/powerpoint/2010/main" val="2766823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pPr>
              <a:spcBef>
                <a:spcPts val="0"/>
              </a:spcBef>
            </a:pPr>
            <a:r>
              <a:rPr lang="pl-PL" sz="2800" b="1" dirty="0">
                <a:latin typeface="Times New Roman" panose="02020603050405020304" pitchFamily="18" charset="0"/>
                <a:cs typeface="Times New Roman" panose="02020603050405020304" pitchFamily="18" charset="0"/>
              </a:rPr>
              <a:t>4. krok: Určenie metódy výberu </a:t>
            </a:r>
            <a:endParaRPr lang="pl-PL" sz="2800" dirty="0">
              <a:latin typeface="Times New Roman" panose="02020603050405020304" pitchFamily="18" charset="0"/>
              <a:cs typeface="Times New Roman" panose="02020603050405020304" pitchFamily="18" charset="0"/>
            </a:endParaRPr>
          </a:p>
          <a:p>
            <a:pPr>
              <a:spcBef>
                <a:spcPts val="0"/>
              </a:spcBef>
            </a:pPr>
            <a:r>
              <a:rPr lang="sk-SK" sz="2400" dirty="0">
                <a:latin typeface="Times New Roman" panose="02020603050405020304" pitchFamily="18" charset="0"/>
                <a:cs typeface="Times New Roman" panose="02020603050405020304" pitchFamily="18" charset="0"/>
              </a:rPr>
              <a:t>Metóda </a:t>
            </a:r>
            <a:r>
              <a:rPr lang="sk-SK" sz="2400" dirty="0" smtClean="0">
                <a:latin typeface="Times New Roman" panose="02020603050405020304" pitchFamily="18" charset="0"/>
                <a:cs typeface="Times New Roman" panose="02020603050405020304" pitchFamily="18" charset="0"/>
              </a:rPr>
              <a:t>výberu - </a:t>
            </a:r>
            <a:r>
              <a:rPr lang="sk-SK" sz="2400" dirty="0">
                <a:latin typeface="Times New Roman" panose="02020603050405020304" pitchFamily="18" charset="0"/>
                <a:cs typeface="Times New Roman" panose="02020603050405020304" pitchFamily="18" charset="0"/>
              </a:rPr>
              <a:t>spôsob, akým sú výberové jednotky vyberané - zaraďované do skúmania. S rozhodovaním o metóde výberu je spojených minimálne </a:t>
            </a:r>
            <a:r>
              <a:rPr lang="sk-SK" sz="2400" b="1" dirty="0">
                <a:latin typeface="Times New Roman" panose="02020603050405020304" pitchFamily="18" charset="0"/>
                <a:cs typeface="Times New Roman" panose="02020603050405020304" pitchFamily="18" charset="0"/>
              </a:rPr>
              <a:t>šesť rozhodnutí: </a:t>
            </a:r>
            <a:endParaRPr lang="sk-SK" sz="2400" b="1" dirty="0" smtClean="0">
              <a:latin typeface="Times New Roman" panose="02020603050405020304" pitchFamily="18" charset="0"/>
              <a:cs typeface="Times New Roman" panose="02020603050405020304" pitchFamily="18" charset="0"/>
            </a:endParaRPr>
          </a:p>
          <a:p>
            <a:pPr>
              <a:spcBef>
                <a:spcPts val="0"/>
              </a:spcBef>
            </a:pPr>
            <a:endParaRPr lang="sk-SK" sz="2400" b="1" dirty="0">
              <a:latin typeface="Times New Roman" panose="02020603050405020304" pitchFamily="18" charset="0"/>
              <a:cs typeface="Times New Roman" panose="02020603050405020304" pitchFamily="18" charset="0"/>
            </a:endParaRPr>
          </a:p>
          <a:p>
            <a:pPr marL="457200" indent="-457200">
              <a:spcBef>
                <a:spcPts val="0"/>
              </a:spcBef>
              <a:buAutoNum type="arabicPeriod"/>
            </a:pPr>
            <a:r>
              <a:rPr lang="sk-SK" sz="2400" dirty="0" smtClean="0">
                <a:latin typeface="Times New Roman" panose="02020603050405020304" pitchFamily="18" charset="0"/>
                <a:cs typeface="Times New Roman" panose="02020603050405020304" pitchFamily="18" charset="0"/>
              </a:rPr>
              <a:t>pravdepodobnostný </a:t>
            </a:r>
            <a:r>
              <a:rPr lang="sk-SK" sz="2400" dirty="0">
                <a:latin typeface="Times New Roman" panose="02020603050405020304" pitchFamily="18" charset="0"/>
                <a:cs typeface="Times New Roman" panose="02020603050405020304" pitchFamily="18" charset="0"/>
              </a:rPr>
              <a:t>(náhodný) alebo nepravdepodobnostný (zámerný) výber </a:t>
            </a:r>
            <a:endParaRPr lang="sk-SK" sz="2400" dirty="0" smtClean="0">
              <a:latin typeface="Times New Roman" panose="02020603050405020304" pitchFamily="18" charset="0"/>
              <a:cs typeface="Times New Roman" panose="02020603050405020304" pitchFamily="18" charset="0"/>
            </a:endParaRPr>
          </a:p>
          <a:p>
            <a:pPr marL="457200" indent="-457200">
              <a:spcBef>
                <a:spcPts val="0"/>
              </a:spcBef>
              <a:buAutoNum type="arabicPeriod"/>
            </a:pPr>
            <a:r>
              <a:rPr lang="sk-SK" sz="2400" dirty="0" smtClean="0">
                <a:latin typeface="Times New Roman" panose="02020603050405020304" pitchFamily="18" charset="0"/>
                <a:cs typeface="Times New Roman" panose="02020603050405020304" pitchFamily="18" charset="0"/>
              </a:rPr>
              <a:t>jednoduchý </a:t>
            </a:r>
            <a:r>
              <a:rPr lang="sk-SK" sz="2400" dirty="0">
                <a:latin typeface="Times New Roman" panose="02020603050405020304" pitchFamily="18" charset="0"/>
                <a:cs typeface="Times New Roman" panose="02020603050405020304" pitchFamily="18" charset="0"/>
              </a:rPr>
              <a:t>(jednotlivý) výber proti skupinovému výberu </a:t>
            </a:r>
            <a:endParaRPr lang="sk-SK" sz="2400" dirty="0" smtClean="0">
              <a:latin typeface="Times New Roman" panose="02020603050405020304" pitchFamily="18" charset="0"/>
              <a:cs typeface="Times New Roman" panose="02020603050405020304" pitchFamily="18" charset="0"/>
            </a:endParaRPr>
          </a:p>
          <a:p>
            <a:pPr marL="457200" indent="-457200">
              <a:spcBef>
                <a:spcPts val="0"/>
              </a:spcBef>
              <a:buAutoNum type="arabicPeriod"/>
            </a:pPr>
            <a:r>
              <a:rPr lang="sk-SK" sz="2400" dirty="0" smtClean="0">
                <a:latin typeface="Times New Roman" panose="02020603050405020304" pitchFamily="18" charset="0"/>
                <a:cs typeface="Times New Roman" panose="02020603050405020304" pitchFamily="18" charset="0"/>
              </a:rPr>
              <a:t>nestratifikovaný </a:t>
            </a:r>
            <a:r>
              <a:rPr lang="sk-SK" sz="2400" dirty="0">
                <a:latin typeface="Times New Roman" panose="02020603050405020304" pitchFamily="18" charset="0"/>
                <a:cs typeface="Times New Roman" panose="02020603050405020304" pitchFamily="18" charset="0"/>
              </a:rPr>
              <a:t>proti stratifikovanému </a:t>
            </a:r>
            <a:r>
              <a:rPr lang="sk-SK" sz="2400" dirty="0" smtClean="0">
                <a:latin typeface="Times New Roman" panose="02020603050405020304" pitchFamily="18" charset="0"/>
                <a:cs typeface="Times New Roman" panose="02020603050405020304" pitchFamily="18" charset="0"/>
              </a:rPr>
              <a:t>(dielčie skupiny) výberu </a:t>
            </a:r>
          </a:p>
          <a:p>
            <a:pPr marL="457200" indent="-457200">
              <a:spcBef>
                <a:spcPts val="0"/>
              </a:spcBef>
              <a:buAutoNum type="arabicPeriod"/>
            </a:pPr>
            <a:r>
              <a:rPr lang="sk-SK" sz="2400" dirty="0" smtClean="0">
                <a:latin typeface="Times New Roman" panose="02020603050405020304" pitchFamily="18" charset="0"/>
                <a:cs typeface="Times New Roman" panose="02020603050405020304" pitchFamily="18" charset="0"/>
              </a:rPr>
              <a:t>výber </a:t>
            </a:r>
            <a:r>
              <a:rPr lang="sk-SK" sz="2400" dirty="0">
                <a:latin typeface="Times New Roman" panose="02020603050405020304" pitchFamily="18" charset="0"/>
                <a:cs typeface="Times New Roman" panose="02020603050405020304" pitchFamily="18" charset="0"/>
              </a:rPr>
              <a:t>s rovnakou alebo nerovnakou pravdepodobnosťou </a:t>
            </a:r>
            <a:endParaRPr lang="sk-SK" sz="2400" dirty="0" smtClean="0">
              <a:latin typeface="Times New Roman" panose="02020603050405020304" pitchFamily="18" charset="0"/>
              <a:cs typeface="Times New Roman" panose="02020603050405020304" pitchFamily="18" charset="0"/>
            </a:endParaRPr>
          </a:p>
          <a:p>
            <a:pPr marL="457200" indent="-457200">
              <a:spcBef>
                <a:spcPts val="0"/>
              </a:spcBef>
              <a:buAutoNum type="arabicPeriod"/>
            </a:pPr>
            <a:r>
              <a:rPr lang="sk-SK" sz="2400" dirty="0" smtClean="0">
                <a:latin typeface="Times New Roman" panose="02020603050405020304" pitchFamily="18" charset="0"/>
                <a:cs typeface="Times New Roman" panose="02020603050405020304" pitchFamily="18" charset="0"/>
              </a:rPr>
              <a:t>jednoduchý </a:t>
            </a:r>
            <a:r>
              <a:rPr lang="sk-SK" sz="2400" dirty="0">
                <a:latin typeface="Times New Roman" panose="02020603050405020304" pitchFamily="18" charset="0"/>
                <a:cs typeface="Times New Roman" panose="02020603050405020304" pitchFamily="18" charset="0"/>
              </a:rPr>
              <a:t>alebo viacstupňový výber </a:t>
            </a:r>
            <a:endParaRPr lang="sk-SK" sz="2400" dirty="0" smtClean="0">
              <a:latin typeface="Times New Roman" panose="02020603050405020304" pitchFamily="18" charset="0"/>
              <a:cs typeface="Times New Roman" panose="02020603050405020304" pitchFamily="18" charset="0"/>
            </a:endParaRPr>
          </a:p>
          <a:p>
            <a:pPr marL="457200" indent="-457200">
              <a:spcBef>
                <a:spcPts val="0"/>
              </a:spcBef>
              <a:buAutoNum type="arabicPeriod"/>
            </a:pPr>
            <a:r>
              <a:rPr lang="sk-SK" sz="2400" dirty="0" smtClean="0">
                <a:latin typeface="Times New Roman" panose="02020603050405020304" pitchFamily="18" charset="0"/>
                <a:cs typeface="Times New Roman" panose="02020603050405020304" pitchFamily="18" charset="0"/>
              </a:rPr>
              <a:t>výber </a:t>
            </a:r>
            <a:r>
              <a:rPr lang="sk-SK" sz="2400" dirty="0">
                <a:latin typeface="Times New Roman" panose="02020603050405020304" pitchFamily="18" charset="0"/>
                <a:cs typeface="Times New Roman" panose="02020603050405020304" pitchFamily="18" charset="0"/>
              </a:rPr>
              <a:t>s opakovaním alebo výber bez opakovania (</a:t>
            </a:r>
            <a:r>
              <a:rPr lang="sk-SK" sz="2400" dirty="0" smtClean="0">
                <a:latin typeface="Times New Roman" panose="02020603050405020304" pitchFamily="18" charset="0"/>
                <a:cs typeface="Times New Roman" panose="02020603050405020304" pitchFamily="18" charset="0"/>
              </a:rPr>
              <a:t>vracania do základného súboru) </a:t>
            </a:r>
            <a:endParaRPr lang="sk-SK" sz="2400" dirty="0">
              <a:latin typeface="Times New Roman" panose="02020603050405020304" pitchFamily="18" charset="0"/>
              <a:cs typeface="Times New Roman" panose="02020603050405020304" pitchFamily="18" charset="0"/>
            </a:endParaRPr>
          </a:p>
          <a:p>
            <a:pPr>
              <a:spcBef>
                <a:spcPts val="0"/>
              </a:spcBef>
            </a:pPr>
            <a:endParaRPr lang="sk-SK" sz="2400" dirty="0">
              <a:latin typeface="Times New Roman" panose="02020603050405020304" pitchFamily="18" charset="0"/>
              <a:cs typeface="Times New Roman" panose="02020603050405020304" pitchFamily="18" charset="0"/>
            </a:endParaRPr>
          </a:p>
          <a:p>
            <a:pPr>
              <a:spcBef>
                <a:spcPts val="0"/>
              </a:spcBef>
            </a:pPr>
            <a:r>
              <a:rPr lang="sk-SK" sz="2400" dirty="0">
                <a:latin typeface="Times New Roman" panose="02020603050405020304" pitchFamily="18" charset="0"/>
                <a:cs typeface="Times New Roman" panose="02020603050405020304" pitchFamily="18" charset="0"/>
              </a:rPr>
              <a:t>Vyššie uvedených šesť rozhodnutí nie je vyčerpávajúcich, avšak pokladáme ich za podstatné v súvislosti s rozhodovaním o metóde výberu. . </a:t>
            </a:r>
          </a:p>
        </p:txBody>
      </p:sp>
    </p:spTree>
    <p:extLst>
      <p:ext uri="{BB962C8B-B14F-4D97-AF65-F5344CB8AC3E}">
        <p14:creationId xmlns:p14="http://schemas.microsoft.com/office/powerpoint/2010/main" val="1124727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5549900"/>
          </a:xfrm>
        </p:spPr>
        <p:txBody>
          <a:bodyPr>
            <a:normAutofit/>
          </a:bodyPr>
          <a:lstStyle/>
          <a:p>
            <a:r>
              <a:rPr lang="sk-SK" sz="2800" b="1" dirty="0">
                <a:latin typeface="Times New Roman" panose="02020603050405020304" pitchFamily="18" charset="0"/>
                <a:cs typeface="Times New Roman" panose="02020603050405020304" pitchFamily="18" charset="0"/>
              </a:rPr>
              <a:t>5. krok: Určenie rozsahu </a:t>
            </a:r>
            <a:r>
              <a:rPr lang="sk-SK" sz="2800" b="1" dirty="0" smtClean="0">
                <a:latin typeface="Times New Roman" panose="02020603050405020304" pitchFamily="18" charset="0"/>
                <a:cs typeface="Times New Roman" panose="02020603050405020304" pitchFamily="18" charset="0"/>
              </a:rPr>
              <a:t>výberu</a:t>
            </a:r>
            <a:endParaRPr lang="sk-SK" sz="2800" dirty="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opiera sa o </a:t>
            </a:r>
            <a:r>
              <a:rPr lang="sk-SK" sz="2400" dirty="0">
                <a:latin typeface="Times New Roman" panose="02020603050405020304" pitchFamily="18" charset="0"/>
                <a:cs typeface="Times New Roman" panose="02020603050405020304" pitchFamily="18" charset="0"/>
              </a:rPr>
              <a:t>aplikáciu štatistických postupov, ktorých cieľom je stanoviť priamo, resp. sprostredkovane, aký by mal byť rozsah výberového súboru, aby výsledky boli preukazné a výberová chyba nepresahovala určitú vopred stanovenú úroveň</a:t>
            </a:r>
            <a:r>
              <a:rPr lang="sk-SK" sz="2400" dirty="0" smtClean="0">
                <a:latin typeface="Times New Roman" panose="02020603050405020304" pitchFamily="18" charset="0"/>
                <a:cs typeface="Times New Roman" panose="02020603050405020304" pitchFamily="18" charset="0"/>
              </a:rPr>
              <a:t>. </a:t>
            </a:r>
          </a:p>
          <a:p>
            <a:r>
              <a:rPr lang="sk-SK" sz="2800" b="1" dirty="0">
                <a:latin typeface="Times New Roman" panose="02020603050405020304" pitchFamily="18" charset="0"/>
                <a:cs typeface="Times New Roman" panose="02020603050405020304" pitchFamily="18" charset="0"/>
              </a:rPr>
              <a:t>6. krok: Špecifikácia výberového plánu </a:t>
            </a:r>
            <a:endParaRPr lang="sk-SK" sz="2800" dirty="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Výberový </a:t>
            </a:r>
            <a:r>
              <a:rPr lang="sk-SK" sz="2400" dirty="0">
                <a:latin typeface="Times New Roman" panose="02020603050405020304" pitchFamily="18" charset="0"/>
                <a:cs typeface="Times New Roman" panose="02020603050405020304" pitchFamily="18" charset="0"/>
              </a:rPr>
              <a:t>plán zahrňuje určenie spôsobu, ako každé z predchádzajúcich rozhodnutí bude uskutočnené.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Tento </a:t>
            </a:r>
            <a:r>
              <a:rPr lang="sk-SK" sz="2400" dirty="0">
                <a:latin typeface="Times New Roman" panose="02020603050405020304" pitchFamily="18" charset="0"/>
                <a:cs typeface="Times New Roman" panose="02020603050405020304" pitchFamily="18" charset="0"/>
              </a:rPr>
              <a:t>krok zahrňuje predovšetkým organizačné záležitosti súvisiace s realizáciou výberu. </a:t>
            </a:r>
          </a:p>
          <a:p>
            <a:r>
              <a:rPr lang="sk-SK" sz="2800" b="1" dirty="0">
                <a:latin typeface="Times New Roman" panose="02020603050405020304" pitchFamily="18" charset="0"/>
                <a:cs typeface="Times New Roman" panose="02020603050405020304" pitchFamily="18" charset="0"/>
              </a:rPr>
              <a:t>7. krok: Uskutočnenie výberu </a:t>
            </a:r>
            <a:endParaRPr lang="sk-SK" sz="28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Záverečným </a:t>
            </a:r>
            <a:r>
              <a:rPr lang="sk-SK" sz="2400" dirty="0">
                <a:latin typeface="Times New Roman" panose="02020603050405020304" pitchFamily="18" charset="0"/>
                <a:cs typeface="Times New Roman" panose="02020603050405020304" pitchFamily="18" charset="0"/>
              </a:rPr>
              <a:t>krokom je uskutočnenie samotného výberu </a:t>
            </a:r>
          </a:p>
        </p:txBody>
      </p:sp>
    </p:spTree>
    <p:extLst>
      <p:ext uri="{BB962C8B-B14F-4D97-AF65-F5344CB8AC3E}">
        <p14:creationId xmlns:p14="http://schemas.microsoft.com/office/powerpoint/2010/main" val="1857187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fontScale="92500" lnSpcReduction="20000"/>
          </a:bodyPr>
          <a:lstStyle/>
          <a:p>
            <a:r>
              <a:rPr lang="sk-SK" sz="3000" b="1" dirty="0">
                <a:latin typeface="Times New Roman" panose="02020603050405020304" pitchFamily="18" charset="0"/>
                <a:cs typeface="Times New Roman" panose="02020603050405020304" pitchFamily="18" charset="0"/>
              </a:rPr>
              <a:t>DRUHY VÝBEROV </a:t>
            </a:r>
            <a:endParaRPr lang="sk-SK" sz="3000" dirty="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náhodné </a:t>
            </a:r>
            <a:r>
              <a:rPr lang="sk-SK" sz="2600" dirty="0">
                <a:latin typeface="Times New Roman" panose="02020603050405020304" pitchFamily="18" charset="0"/>
                <a:cs typeface="Times New Roman" panose="02020603050405020304" pitchFamily="18" charset="0"/>
              </a:rPr>
              <a:t>(pravdepodobnostné) výbery </a:t>
            </a:r>
            <a:endParaRPr lang="sk-SK" sz="2600" dirty="0" smtClean="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zámerné </a:t>
            </a:r>
            <a:r>
              <a:rPr lang="sk-SK" sz="2600" dirty="0">
                <a:latin typeface="Times New Roman" panose="02020603050405020304" pitchFamily="18" charset="0"/>
                <a:cs typeface="Times New Roman" panose="02020603050405020304" pitchFamily="18" charset="0"/>
              </a:rPr>
              <a:t>(nepravdepodobnostné) výbery. </a:t>
            </a:r>
          </a:p>
          <a:p>
            <a:endParaRPr lang="sk-SK" sz="2600" dirty="0">
              <a:latin typeface="Times New Roman" panose="02020603050405020304" pitchFamily="18" charset="0"/>
              <a:cs typeface="Times New Roman" panose="02020603050405020304" pitchFamily="18" charset="0"/>
            </a:endParaRPr>
          </a:p>
          <a:p>
            <a:r>
              <a:rPr lang="sk-SK" sz="2600" b="1" i="1" dirty="0">
                <a:latin typeface="Times New Roman" panose="02020603050405020304" pitchFamily="18" charset="0"/>
                <a:cs typeface="Times New Roman" panose="02020603050405020304" pitchFamily="18" charset="0"/>
              </a:rPr>
              <a:t>Náhodný výber (</a:t>
            </a:r>
            <a:r>
              <a:rPr lang="sk-SK" sz="2600" b="1" i="1" dirty="0" err="1">
                <a:latin typeface="Times New Roman" panose="02020603050405020304" pitchFamily="18" charset="0"/>
                <a:cs typeface="Times New Roman" panose="02020603050405020304" pitchFamily="18" charset="0"/>
              </a:rPr>
              <a:t>Simple</a:t>
            </a:r>
            <a:r>
              <a:rPr lang="sk-SK" sz="2600" b="1" i="1" dirty="0">
                <a:latin typeface="Times New Roman" panose="02020603050405020304" pitchFamily="18" charset="0"/>
                <a:cs typeface="Times New Roman" panose="02020603050405020304" pitchFamily="18" charset="0"/>
              </a:rPr>
              <a:t> </a:t>
            </a:r>
            <a:r>
              <a:rPr lang="sk-SK" sz="2600" b="1" i="1" dirty="0" err="1">
                <a:latin typeface="Times New Roman" panose="02020603050405020304" pitchFamily="18" charset="0"/>
                <a:cs typeface="Times New Roman" panose="02020603050405020304" pitchFamily="18" charset="0"/>
              </a:rPr>
              <a:t>random</a:t>
            </a:r>
            <a:r>
              <a:rPr lang="sk-SK" sz="2600" b="1" i="1" dirty="0">
                <a:latin typeface="Times New Roman" panose="02020603050405020304" pitchFamily="18" charset="0"/>
                <a:cs typeface="Times New Roman" panose="02020603050405020304" pitchFamily="18" charset="0"/>
              </a:rPr>
              <a:t> </a:t>
            </a:r>
            <a:r>
              <a:rPr lang="sk-SK" sz="2600" b="1" i="1" dirty="0" err="1">
                <a:latin typeface="Times New Roman" panose="02020603050405020304" pitchFamily="18" charset="0"/>
                <a:cs typeface="Times New Roman" panose="02020603050405020304" pitchFamily="18" charset="0"/>
              </a:rPr>
              <a:t>sample</a:t>
            </a:r>
            <a:r>
              <a:rPr lang="sk-SK" sz="2600" b="1" dirty="0">
                <a:latin typeface="Times New Roman" panose="02020603050405020304" pitchFamily="18" charset="0"/>
                <a:cs typeface="Times New Roman" panose="02020603050405020304" pitchFamily="18" charset="0"/>
              </a:rPr>
              <a:t>) </a:t>
            </a:r>
            <a:endParaRPr lang="sk-SK" sz="2600" dirty="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je </a:t>
            </a:r>
            <a:r>
              <a:rPr lang="sk-SK" sz="2600" dirty="0">
                <a:latin typeface="Times New Roman" panose="02020603050405020304" pitchFamily="18" charset="0"/>
                <a:cs typeface="Times New Roman" panose="02020603050405020304" pitchFamily="18" charset="0"/>
              </a:rPr>
              <a:t>taký, pri ktorom sú jednotky vyberané do výberového súboru náhodne a výber jednotiek nie je závislý na úsudku pracovníka, ktorý výber realizuje. </a:t>
            </a:r>
            <a:endParaRPr lang="sk-SK" sz="2600" dirty="0" smtClean="0">
              <a:latin typeface="Times New Roman" panose="02020603050405020304" pitchFamily="18" charset="0"/>
              <a:cs typeface="Times New Roman" panose="02020603050405020304" pitchFamily="18" charset="0"/>
            </a:endParaRPr>
          </a:p>
          <a:p>
            <a:pPr marL="457200" indent="-457200">
              <a:buFontTx/>
              <a:buChar char="-"/>
            </a:pPr>
            <a:r>
              <a:rPr lang="sk-SK" sz="2600" dirty="0" smtClean="0">
                <a:latin typeface="Times New Roman" panose="02020603050405020304" pitchFamily="18" charset="0"/>
                <a:cs typeface="Times New Roman" panose="02020603050405020304" pitchFamily="18" charset="0"/>
              </a:rPr>
              <a:t>Spravidla </a:t>
            </a:r>
            <a:r>
              <a:rPr lang="sk-SK" sz="2600" dirty="0">
                <a:latin typeface="Times New Roman" panose="02020603050405020304" pitchFamily="18" charset="0"/>
                <a:cs typeface="Times New Roman" panose="02020603050405020304" pitchFamily="18" charset="0"/>
              </a:rPr>
              <a:t>sa náhodný výber realizuje tak, že všetky jednotky majú rovnakú pravdepodobnosť vybratia. Špeciálnym prípadom (zriedkavejším) je výber, keď jednotkám priradíme rôznu pravdepodobnosť pre zaradenie do výberového súboru. </a:t>
            </a:r>
          </a:p>
          <a:p>
            <a:r>
              <a:rPr lang="sk-SK" sz="2600" dirty="0">
                <a:latin typeface="Times New Roman" panose="02020603050405020304" pitchFamily="18" charset="0"/>
                <a:cs typeface="Times New Roman" panose="02020603050405020304" pitchFamily="18" charset="0"/>
              </a:rPr>
              <a:t>Podľa spôsobu výberu výberových jednotiek </a:t>
            </a:r>
            <a:r>
              <a:rPr lang="sk-SK" sz="2600" dirty="0" err="1">
                <a:latin typeface="Times New Roman" panose="02020603050405020304" pitchFamily="18" charset="0"/>
                <a:cs typeface="Times New Roman" panose="02020603050405020304" pitchFamily="18" charset="0"/>
              </a:rPr>
              <a:t>rozoznaváme</a:t>
            </a:r>
            <a:r>
              <a:rPr lang="sk-SK" sz="2600" dirty="0">
                <a:latin typeface="Times New Roman" panose="02020603050405020304" pitchFamily="18" charset="0"/>
                <a:cs typeface="Times New Roman" panose="02020603050405020304" pitchFamily="18" charset="0"/>
              </a:rPr>
              <a:t> dve hlavné skupiny náhodných výberov: </a:t>
            </a:r>
          </a:p>
          <a:p>
            <a:pPr marL="457200" indent="-457200">
              <a:buFontTx/>
              <a:buChar char="-"/>
            </a:pPr>
            <a:r>
              <a:rPr lang="sk-SK" sz="2600" dirty="0" smtClean="0">
                <a:latin typeface="Times New Roman" panose="02020603050405020304" pitchFamily="18" charset="0"/>
                <a:cs typeface="Times New Roman" panose="02020603050405020304" pitchFamily="18" charset="0"/>
              </a:rPr>
              <a:t>jednostupňové výbery</a:t>
            </a:r>
          </a:p>
          <a:p>
            <a:pPr marL="457200" indent="-457200">
              <a:buFontTx/>
              <a:buChar char="-"/>
            </a:pPr>
            <a:r>
              <a:rPr lang="sk-SK" sz="2600" dirty="0" smtClean="0">
                <a:latin typeface="Times New Roman" panose="02020603050405020304" pitchFamily="18" charset="0"/>
                <a:cs typeface="Times New Roman" panose="02020603050405020304" pitchFamily="18" charset="0"/>
              </a:rPr>
              <a:t>viacstupňové </a:t>
            </a:r>
            <a:r>
              <a:rPr lang="sk-SK" sz="2600" dirty="0">
                <a:latin typeface="Times New Roman" panose="02020603050405020304" pitchFamily="18" charset="0"/>
                <a:cs typeface="Times New Roman" panose="02020603050405020304" pitchFamily="18" charset="0"/>
              </a:rPr>
              <a:t>výbery. </a:t>
            </a:r>
          </a:p>
          <a:p>
            <a:endParaRPr lang="sk-SK" dirty="0"/>
          </a:p>
        </p:txBody>
      </p:sp>
    </p:spTree>
    <p:extLst>
      <p:ext uri="{BB962C8B-B14F-4D97-AF65-F5344CB8AC3E}">
        <p14:creationId xmlns:p14="http://schemas.microsoft.com/office/powerpoint/2010/main" val="1111017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289954"/>
            <a:ext cx="9753600" cy="6311900"/>
          </a:xfrm>
        </p:spPr>
        <p:txBody>
          <a:bodyPr>
            <a:noAutofit/>
          </a:bodyPr>
          <a:lstStyle/>
          <a:p>
            <a:r>
              <a:rPr lang="sk-SK" sz="2800" b="1" dirty="0">
                <a:latin typeface="Times New Roman" panose="02020603050405020304" pitchFamily="18" charset="0"/>
                <a:cs typeface="Times New Roman" panose="02020603050405020304" pitchFamily="18" charset="0"/>
              </a:rPr>
              <a:t>Jednostupňový výber </a:t>
            </a:r>
            <a:endParaRPr lang="sk-SK" sz="2800" b="1" dirty="0" smtClean="0">
              <a:latin typeface="Times New Roman" panose="02020603050405020304" pitchFamily="18" charset="0"/>
              <a:cs typeface="Times New Roman" panose="02020603050405020304" pitchFamily="18" charset="0"/>
            </a:endParaRPr>
          </a:p>
          <a:p>
            <a:pPr marL="342900" indent="-342900">
              <a:buFontTx/>
              <a:buChar char="-"/>
            </a:pPr>
            <a:r>
              <a:rPr lang="sk-SK" sz="2200" dirty="0" smtClean="0">
                <a:latin typeface="Times New Roman" panose="02020603050405020304" pitchFamily="18" charset="0"/>
                <a:cs typeface="Times New Roman" panose="02020603050405020304" pitchFamily="18" charset="0"/>
              </a:rPr>
              <a:t>má </a:t>
            </a:r>
            <a:r>
              <a:rPr lang="sk-SK" sz="2200" dirty="0">
                <a:latin typeface="Times New Roman" panose="02020603050405020304" pitchFamily="18" charset="0"/>
                <a:cs typeface="Times New Roman" panose="02020603050405020304" pitchFamily="18" charset="0"/>
              </a:rPr>
              <a:t>len jeden stupeň výberu. Zo základného súboru vyberieme priamo jednotky a na nich realizujeme zisťovanie. </a:t>
            </a:r>
            <a:endParaRPr lang="sk-SK" sz="2200" dirty="0" smtClean="0">
              <a:latin typeface="Times New Roman" panose="02020603050405020304" pitchFamily="18" charset="0"/>
              <a:cs typeface="Times New Roman" panose="02020603050405020304" pitchFamily="18" charset="0"/>
            </a:endParaRPr>
          </a:p>
          <a:p>
            <a:pPr>
              <a:spcBef>
                <a:spcPts val="0"/>
              </a:spcBef>
            </a:pPr>
            <a:r>
              <a:rPr lang="sk-SK" sz="2200" b="1" i="1" dirty="0" smtClean="0">
                <a:solidFill>
                  <a:srgbClr val="FF0000"/>
                </a:solidFill>
                <a:latin typeface="Times New Roman" panose="02020603050405020304" pitchFamily="18" charset="0"/>
                <a:cs typeface="Times New Roman" panose="02020603050405020304" pitchFamily="18" charset="0"/>
              </a:rPr>
              <a:t>Jednoduchý náhodný výber</a:t>
            </a:r>
            <a:endParaRPr lang="sk-SK" sz="22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200" dirty="0" smtClean="0">
                <a:latin typeface="Times New Roman" panose="02020603050405020304" pitchFamily="18" charset="0"/>
                <a:cs typeface="Times New Roman" panose="02020603050405020304" pitchFamily="18" charset="0"/>
              </a:rPr>
              <a:t>Základnou </a:t>
            </a:r>
            <a:r>
              <a:rPr lang="sk-SK" sz="2200" dirty="0">
                <a:latin typeface="Times New Roman" panose="02020603050405020304" pitchFamily="18" charset="0"/>
                <a:cs typeface="Times New Roman" panose="02020603050405020304" pitchFamily="18" charset="0"/>
              </a:rPr>
              <a:t>formou jednostupňového výberu </a:t>
            </a:r>
            <a:r>
              <a:rPr lang="sk-SK" sz="2200" dirty="0" smtClean="0">
                <a:latin typeface="Times New Roman" panose="02020603050405020304" pitchFamily="18" charset="0"/>
                <a:cs typeface="Times New Roman" panose="02020603050405020304" pitchFamily="18" charset="0"/>
              </a:rPr>
              <a:t>je</a:t>
            </a:r>
            <a:r>
              <a:rPr lang="sk-SK" sz="2200" i="1" dirty="0" smtClean="0">
                <a:latin typeface="Times New Roman" panose="02020603050405020304" pitchFamily="18" charset="0"/>
                <a:cs typeface="Times New Roman" panose="02020603050405020304" pitchFamily="18" charset="0"/>
              </a:rPr>
              <a:t>, </a:t>
            </a:r>
            <a:r>
              <a:rPr lang="sk-SK" sz="2200" dirty="0">
                <a:latin typeface="Times New Roman" panose="02020603050405020304" pitchFamily="18" charset="0"/>
                <a:cs typeface="Times New Roman" panose="02020603050405020304" pitchFamily="18" charset="0"/>
              </a:rPr>
              <a:t>kedy vyberáme jednotlivo výberové jednotky, napr. spotrebiteľov, domácností a pod. Z tejto základnej formy výberu boli odvodené ďalšie zložitejšie výberové postupy. </a:t>
            </a:r>
          </a:p>
          <a:p>
            <a:pPr>
              <a:spcBef>
                <a:spcPts val="0"/>
              </a:spcBef>
            </a:pPr>
            <a:r>
              <a:rPr lang="sk-SK" sz="2200" b="1" i="1" dirty="0">
                <a:solidFill>
                  <a:srgbClr val="FF0000"/>
                </a:solidFill>
                <a:latin typeface="Times New Roman" panose="02020603050405020304" pitchFamily="18" charset="0"/>
                <a:cs typeface="Times New Roman" panose="02020603050405020304" pitchFamily="18" charset="0"/>
              </a:rPr>
              <a:t>Skupinový výber </a:t>
            </a:r>
            <a:endParaRPr lang="sk-SK" sz="2200" b="1" i="1" dirty="0" smtClean="0">
              <a:solidFill>
                <a:srgbClr val="FF0000"/>
              </a:solidFill>
              <a:latin typeface="Times New Roman" panose="02020603050405020304" pitchFamily="18" charset="0"/>
              <a:cs typeface="Times New Roman" panose="02020603050405020304" pitchFamily="18" charset="0"/>
            </a:endParaRPr>
          </a:p>
          <a:p>
            <a:pPr>
              <a:spcBef>
                <a:spcPts val="0"/>
              </a:spcBef>
            </a:pPr>
            <a:r>
              <a:rPr lang="sk-SK" sz="2200" b="1" i="1" dirty="0" smtClean="0">
                <a:solidFill>
                  <a:schemeClr val="tx1"/>
                </a:solidFill>
                <a:latin typeface="Times New Roman" panose="02020603050405020304" pitchFamily="18" charset="0"/>
                <a:cs typeface="Times New Roman" panose="02020603050405020304" pitchFamily="18" charset="0"/>
              </a:rPr>
              <a:t>- </a:t>
            </a:r>
            <a:r>
              <a:rPr lang="sk-SK" sz="2200" dirty="0" smtClean="0">
                <a:latin typeface="Times New Roman" panose="02020603050405020304" pitchFamily="18" charset="0"/>
                <a:cs typeface="Times New Roman" panose="02020603050405020304" pitchFamily="18" charset="0"/>
              </a:rPr>
              <a:t>zo </a:t>
            </a:r>
            <a:r>
              <a:rPr lang="sk-SK" sz="2200" dirty="0">
                <a:latin typeface="Times New Roman" panose="02020603050405020304" pitchFamily="18" charset="0"/>
                <a:cs typeface="Times New Roman" panose="02020603050405020304" pitchFamily="18" charset="0"/>
              </a:rPr>
              <a:t>základného súboru nevyberáme priamo jednotky, ale skupiny jednotiek. Skupina jednotiek môže byť prirodzenou skupinou, napr. obec tvorí prirodzenú skupinu domácnosti v nej žijúcich alebo umelo vytvorená, napr. skupina 100, ktoré v zozname domácností za sebou nasledujú. </a:t>
            </a:r>
          </a:p>
          <a:p>
            <a:pPr>
              <a:spcBef>
                <a:spcPts val="0"/>
              </a:spcBef>
            </a:pPr>
            <a:r>
              <a:rPr lang="sk-SK" sz="2200" b="1" i="1" dirty="0" smtClean="0">
                <a:solidFill>
                  <a:srgbClr val="FF0000"/>
                </a:solidFill>
                <a:latin typeface="Times New Roman" panose="02020603050405020304" pitchFamily="18" charset="0"/>
                <a:cs typeface="Times New Roman" panose="02020603050405020304" pitchFamily="18" charset="0"/>
              </a:rPr>
              <a:t>Oblastný výber</a:t>
            </a:r>
          </a:p>
          <a:p>
            <a:pPr>
              <a:spcBef>
                <a:spcPts val="0"/>
              </a:spcBef>
            </a:pPr>
            <a:r>
              <a:rPr lang="sk-SK" sz="2200" b="1" i="1" dirty="0">
                <a:solidFill>
                  <a:schemeClr val="tx1"/>
                </a:solidFill>
                <a:latin typeface="Times New Roman" panose="02020603050405020304" pitchFamily="18" charset="0"/>
                <a:cs typeface="Times New Roman" panose="02020603050405020304" pitchFamily="18" charset="0"/>
              </a:rPr>
              <a:t>-</a:t>
            </a:r>
            <a:r>
              <a:rPr lang="sk-SK" sz="2200" i="1" dirty="0" smtClean="0">
                <a:latin typeface="Times New Roman" panose="02020603050405020304" pitchFamily="18" charset="0"/>
                <a:cs typeface="Times New Roman" panose="02020603050405020304" pitchFamily="18" charset="0"/>
              </a:rPr>
              <a:t> z</a:t>
            </a:r>
            <a:r>
              <a:rPr lang="sk-SK" sz="2200" dirty="0" smtClean="0">
                <a:latin typeface="Times New Roman" panose="02020603050405020304" pitchFamily="18" charset="0"/>
                <a:cs typeface="Times New Roman" panose="02020603050405020304" pitchFamily="18" charset="0"/>
              </a:rPr>
              <a:t>ákladný </a:t>
            </a:r>
            <a:r>
              <a:rPr lang="sk-SK" sz="2200" dirty="0">
                <a:latin typeface="Times New Roman" panose="02020603050405020304" pitchFamily="18" charset="0"/>
                <a:cs typeface="Times New Roman" panose="02020603050405020304" pitchFamily="18" charset="0"/>
              </a:rPr>
              <a:t>súbor býva obvykle zložený z výberových jednotiek, u ktorých sú znaky veľmi rôznorodé. Pre uľahčenie výberového zisťovania rozdeľujeme výberové jednotky do skupín, v ktorých majú výberové jednotky určité znaky spoločné. napr. domácnosti môžeme rozdeliť na domácnosti "vidiecke" a "mestské". Spoločným znakom vidieckych domácností je určitá spotreba potravín z vlastných zdrojov. </a:t>
            </a:r>
          </a:p>
        </p:txBody>
      </p:sp>
    </p:spTree>
    <p:extLst>
      <p:ext uri="{BB962C8B-B14F-4D97-AF65-F5344CB8AC3E}">
        <p14:creationId xmlns:p14="http://schemas.microsoft.com/office/powerpoint/2010/main" val="3796177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lnSpcReduction="10000"/>
          </a:bodyPr>
          <a:lstStyle/>
          <a:p>
            <a:r>
              <a:rPr lang="sk-SK" sz="2800" b="1" dirty="0">
                <a:latin typeface="Times New Roman" panose="02020603050405020304" pitchFamily="18" charset="0"/>
                <a:cs typeface="Times New Roman" panose="02020603050405020304" pitchFamily="18" charset="0"/>
              </a:rPr>
              <a:t>Viacstupňový výber </a:t>
            </a:r>
            <a:endParaRPr lang="sk-SK" sz="2800" b="1"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je </a:t>
            </a:r>
            <a:r>
              <a:rPr lang="sk-SK" sz="2400" dirty="0">
                <a:latin typeface="Times New Roman" panose="02020603050405020304" pitchFamily="18" charset="0"/>
                <a:cs typeface="Times New Roman" panose="02020603050405020304" pitchFamily="18" charset="0"/>
              </a:rPr>
              <a:t>takým výberovým zisťovaním, pri ktorom sa výber uskutočňuje </a:t>
            </a:r>
            <a:r>
              <a:rPr lang="sk-SK" sz="2400" i="1" dirty="0">
                <a:latin typeface="Times New Roman" panose="02020603050405020304" pitchFamily="18" charset="0"/>
                <a:cs typeface="Times New Roman" panose="02020603050405020304" pitchFamily="18" charset="0"/>
              </a:rPr>
              <a:t>vo viacerých stupňoch</a:t>
            </a:r>
            <a:r>
              <a:rPr lang="sk-SK" sz="2400" dirty="0">
                <a:latin typeface="Times New Roman" panose="02020603050405020304" pitchFamily="18" charset="0"/>
                <a:cs typeface="Times New Roman" panose="02020603050405020304" pitchFamily="18" charset="0"/>
              </a:rPr>
              <a:t>. Pri veľkých výberových skúmaniach u obyvateľstva totiž nie je možné realizovať priamy výber domácností alebo osôb, pretože neexistujú vyčerpávajúce zoznamy domácností alebo osôb (s výnimkou priamo po sčítaní ľudu - </a:t>
            </a:r>
            <a:r>
              <a:rPr lang="sk-SK" sz="2400" dirty="0" smtClean="0">
                <a:latin typeface="Times New Roman" panose="02020603050405020304" pitchFamily="18" charset="0"/>
                <a:cs typeface="Times New Roman" panose="02020603050405020304" pitchFamily="18" charset="0"/>
              </a:rPr>
              <a:t>cenzus). </a:t>
            </a:r>
          </a:p>
          <a:p>
            <a:pPr marL="342900" indent="-342900">
              <a:buFontTx/>
              <a:buChar char="-"/>
            </a:pPr>
            <a:r>
              <a:rPr lang="sk-SK" sz="2400" dirty="0" smtClean="0">
                <a:latin typeface="Times New Roman" panose="02020603050405020304" pitchFamily="18" charset="0"/>
                <a:cs typeface="Times New Roman" panose="02020603050405020304" pitchFamily="18" charset="0"/>
              </a:rPr>
              <a:t>postup, </a:t>
            </a:r>
            <a:r>
              <a:rPr lang="sk-SK" sz="2400" dirty="0">
                <a:latin typeface="Times New Roman" panose="02020603050405020304" pitchFamily="18" charset="0"/>
                <a:cs typeface="Times New Roman" panose="02020603050405020304" pitchFamily="18" charset="0"/>
              </a:rPr>
              <a:t>pri ktorom celý náhodný výber rozdelíme na </a:t>
            </a:r>
            <a:r>
              <a:rPr lang="sk-SK" sz="2400" i="1" dirty="0">
                <a:latin typeface="Times New Roman" panose="02020603050405020304" pitchFamily="18" charset="0"/>
                <a:cs typeface="Times New Roman" panose="02020603050405020304" pitchFamily="18" charset="0"/>
              </a:rPr>
              <a:t>dva </a:t>
            </a:r>
            <a:r>
              <a:rPr lang="sk-SK" sz="2400" i="1" dirty="0" smtClean="0">
                <a:latin typeface="Times New Roman" panose="02020603050405020304" pitchFamily="18" charset="0"/>
                <a:cs typeface="Times New Roman" panose="02020603050405020304" pitchFamily="18" charset="0"/>
              </a:rPr>
              <a:t>stupne:</a:t>
            </a:r>
          </a:p>
          <a:p>
            <a:r>
              <a:rPr lang="sk-SK" sz="2400" i="1"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a:t>
            </a:r>
            <a:r>
              <a:rPr lang="sk-SK" sz="2400" dirty="0" smtClean="0">
                <a:latin typeface="Times New Roman" panose="02020603050405020304" pitchFamily="18" charset="0"/>
                <a:cs typeface="Times New Roman" panose="02020603050405020304" pitchFamily="18" charset="0"/>
              </a:rPr>
              <a:t> 1.stupeň – vyberáme (volíme) </a:t>
            </a:r>
            <a:r>
              <a:rPr lang="sk-SK" sz="2400" dirty="0">
                <a:latin typeface="Times New Roman" panose="02020603050405020304" pitchFamily="18" charset="0"/>
                <a:cs typeface="Times New Roman" panose="02020603050405020304" pitchFamily="18" charset="0"/>
              </a:rPr>
              <a:t>za výberové jednotky veľké organizačné, či územné celky, ktorých zoznamy máme. Výberovou jednotkou prvého stupňa môžu byť obce, podniky, regióny, administratívne okresy a pod</a:t>
            </a:r>
            <a:r>
              <a:rPr lang="sk-SK" sz="2400" dirty="0" smtClean="0">
                <a:latin typeface="Times New Roman" panose="02020603050405020304" pitchFamily="18" charset="0"/>
                <a:cs typeface="Times New Roman" panose="02020603050405020304" pitchFamily="18" charset="0"/>
              </a:rPr>
              <a:t>.</a:t>
            </a:r>
          </a:p>
          <a:p>
            <a:r>
              <a:rPr lang="sk-SK" sz="2400" dirty="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- 2. stupeň - </a:t>
            </a:r>
            <a:r>
              <a:rPr lang="sk-SK" sz="2400" dirty="0">
                <a:latin typeface="Times New Roman" panose="02020603050405020304" pitchFamily="18" charset="0"/>
                <a:cs typeface="Times New Roman" panose="02020603050405020304" pitchFamily="18" charset="0"/>
              </a:rPr>
              <a:t>vyberáme z vybratých organizačných, územných celkov výberové jednotky. Výberovou jednotkou druhého stupňa môžu byť napr. domácnosti, </a:t>
            </a:r>
            <a:r>
              <a:rPr lang="sk-SK" sz="2400" dirty="0" smtClean="0">
                <a:latin typeface="Times New Roman" panose="02020603050405020304" pitchFamily="18" charset="0"/>
                <a:cs typeface="Times New Roman" panose="02020603050405020304" pitchFamily="18" charset="0"/>
              </a:rPr>
              <a:t>zamestnanci </a:t>
            </a:r>
            <a:r>
              <a:rPr lang="sk-SK" sz="2400" dirty="0">
                <a:latin typeface="Times New Roman" panose="02020603050405020304" pitchFamily="18" charset="0"/>
                <a:cs typeface="Times New Roman" panose="02020603050405020304" pitchFamily="18" charset="0"/>
              </a:rPr>
              <a:t>podniku, jednotlivé osoby a pod. Pri výbere môžeme použiť aj viac stupňov. </a:t>
            </a:r>
          </a:p>
          <a:p>
            <a:r>
              <a:rPr lang="sk-SK" sz="2000" dirty="0">
                <a:latin typeface="Times New Roman" panose="02020603050405020304" pitchFamily="18" charset="0"/>
                <a:cs typeface="Times New Roman" panose="02020603050405020304" pitchFamily="18" charset="0"/>
              </a:rPr>
              <a:t>Ak v jednotke prvého stupňa sledujeme všetky jednotky druhého stupňa mení sa dvojstupňový výber na skupinový. </a:t>
            </a:r>
          </a:p>
        </p:txBody>
      </p:sp>
    </p:spTree>
    <p:extLst>
      <p:ext uri="{BB962C8B-B14F-4D97-AF65-F5344CB8AC3E}">
        <p14:creationId xmlns:p14="http://schemas.microsoft.com/office/powerpoint/2010/main" val="2895021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sk-SK" sz="2800" b="1" dirty="0">
                <a:latin typeface="Times New Roman" panose="02020603050405020304" pitchFamily="18" charset="0"/>
                <a:cs typeface="Times New Roman" panose="02020603050405020304" pitchFamily="18" charset="0"/>
              </a:rPr>
              <a:t>Jednoduchý náhodný výber </a:t>
            </a:r>
            <a:endParaRPr lang="sk-SK" sz="2800" dirty="0">
              <a:latin typeface="Times New Roman" panose="02020603050405020304" pitchFamily="18" charset="0"/>
              <a:cs typeface="Times New Roman" panose="02020603050405020304" pitchFamily="18" charset="0"/>
            </a:endParaRPr>
          </a:p>
          <a:p>
            <a:pPr marL="457200" indent="-457200" algn="just">
              <a:buAutoNum type="alphaLcParenR"/>
            </a:pPr>
            <a:r>
              <a:rPr lang="sk-SK" sz="2400" i="1" dirty="0" smtClean="0">
                <a:latin typeface="Times New Roman" panose="02020603050405020304" pitchFamily="18" charset="0"/>
                <a:cs typeface="Times New Roman" panose="02020603050405020304" pitchFamily="18" charset="0"/>
              </a:rPr>
              <a:t>Výber </a:t>
            </a:r>
            <a:r>
              <a:rPr lang="sk-SK" sz="2400" i="1" dirty="0">
                <a:latin typeface="Times New Roman" panose="02020603050405020304" pitchFamily="18" charset="0"/>
                <a:cs typeface="Times New Roman" panose="02020603050405020304" pitchFamily="18" charset="0"/>
              </a:rPr>
              <a:t>s opakovaním </a:t>
            </a:r>
            <a:r>
              <a:rPr lang="sk-SK" sz="2400" dirty="0">
                <a:latin typeface="Times New Roman" panose="02020603050405020304" pitchFamily="18" charset="0"/>
                <a:cs typeface="Times New Roman" panose="02020603050405020304" pitchFamily="18" charset="0"/>
              </a:rPr>
              <a:t>(vracaním) - každá vybratá jednotka je opäť </a:t>
            </a:r>
            <a:r>
              <a:rPr lang="sk-SK" sz="2400" dirty="0" smtClean="0">
                <a:latin typeface="Times New Roman" panose="02020603050405020304" pitchFamily="18" charset="0"/>
                <a:cs typeface="Times New Roman" panose="02020603050405020304" pitchFamily="18" charset="0"/>
              </a:rPr>
              <a:t>vrátená </a:t>
            </a:r>
            <a:r>
              <a:rPr lang="sk-SK" sz="2400" dirty="0">
                <a:latin typeface="Times New Roman" panose="02020603050405020304" pitchFamily="18" charset="0"/>
                <a:cs typeface="Times New Roman" panose="02020603050405020304" pitchFamily="18" charset="0"/>
              </a:rPr>
              <a:t>do súboru, a tak rozsah základného súboru zostáva konštantný a pravdepodobnosť vybratia jednotky sa nemení. </a:t>
            </a:r>
            <a:endParaRPr lang="sk-SK" sz="2400" dirty="0" smtClean="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b</a:t>
            </a:r>
            <a:r>
              <a:rPr lang="sk-SK" sz="2400" i="1" dirty="0">
                <a:latin typeface="Times New Roman" panose="02020603050405020304" pitchFamily="18" charset="0"/>
                <a:cs typeface="Times New Roman" panose="02020603050405020304" pitchFamily="18" charset="0"/>
              </a:rPr>
              <a:t>) Výber bez opakovania </a:t>
            </a:r>
            <a:r>
              <a:rPr lang="sk-SK" sz="2400" dirty="0">
                <a:latin typeface="Times New Roman" panose="02020603050405020304" pitchFamily="18" charset="0"/>
                <a:cs typeface="Times New Roman" panose="02020603050405020304" pitchFamily="18" charset="0"/>
              </a:rPr>
              <a:t>(vracania) - pri tomto výbere sa vybratá jednotka nevracia späť, takže môže byť vybratá len raz. Rozsah základného súboru sa po každom výbere mení a taktiež sa mení po každom výbere pravdepodobnosť vybratia, avšak táto zostáva pre všetky jednotky rovnaká</a:t>
            </a:r>
            <a:r>
              <a:rPr lang="sk-SK" sz="2400" dirty="0" smtClean="0">
                <a:latin typeface="Times New Roman" panose="02020603050405020304" pitchFamily="18" charset="0"/>
                <a:cs typeface="Times New Roman" panose="02020603050405020304" pitchFamily="18" charset="0"/>
              </a:rPr>
              <a:t>.</a:t>
            </a:r>
          </a:p>
          <a:p>
            <a:endParaRPr lang="sk-SK" sz="2400" dirty="0" smtClean="0">
              <a:latin typeface="Times New Roman" panose="02020603050405020304" pitchFamily="18" charset="0"/>
              <a:cs typeface="Times New Roman" panose="02020603050405020304" pitchFamily="18" charset="0"/>
            </a:endParaRPr>
          </a:p>
          <a:p>
            <a:pPr algn="just"/>
            <a:r>
              <a:rPr lang="sk-SK" sz="2400" dirty="0" smtClean="0">
                <a:latin typeface="Times New Roman" panose="02020603050405020304" pitchFamily="18" charset="0"/>
                <a:cs typeface="Times New Roman" panose="02020603050405020304" pitchFamily="18" charset="0"/>
              </a:rPr>
              <a:t>Z </a:t>
            </a:r>
            <a:r>
              <a:rPr lang="sk-SK" sz="2400" dirty="0">
                <a:latin typeface="Times New Roman" panose="02020603050405020304" pitchFamily="18" charset="0"/>
                <a:cs typeface="Times New Roman" panose="02020603050405020304" pitchFamily="18" charset="0"/>
              </a:rPr>
              <a:t>dvoch uvedených druhov výberov </a:t>
            </a:r>
            <a:r>
              <a:rPr lang="sk-SK" sz="2400" i="1" dirty="0">
                <a:latin typeface="Times New Roman" panose="02020603050405020304" pitchFamily="18" charset="0"/>
                <a:cs typeface="Times New Roman" panose="02020603050405020304" pitchFamily="18" charset="0"/>
              </a:rPr>
              <a:t>častejšie používame výber bez opakovania</a:t>
            </a:r>
            <a:r>
              <a:rPr lang="sk-SK" sz="2400" dirty="0">
                <a:latin typeface="Times New Roman" panose="02020603050405020304" pitchFamily="18" charset="0"/>
                <a:cs typeface="Times New Roman" panose="02020603050405020304" pitchFamily="18" charset="0"/>
              </a:rPr>
              <a:t>. Rozdielnosť výberov sa premieta aj do výberových chýb štatistického odhadu. Pri veľkých rozsahoch základného súboru a relatívne malých výberových súboroch však rozdiel medzi výberom s opakovaním a bez opakovania zanedbávame. </a:t>
            </a:r>
          </a:p>
        </p:txBody>
      </p:sp>
    </p:spTree>
    <p:extLst>
      <p:ext uri="{BB962C8B-B14F-4D97-AF65-F5344CB8AC3E}">
        <p14:creationId xmlns:p14="http://schemas.microsoft.com/office/powerpoint/2010/main" val="2890866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r>
              <a:rPr lang="sk-SK" sz="2800" b="1" dirty="0">
                <a:latin typeface="Times New Roman" panose="02020603050405020304" pitchFamily="18" charset="0"/>
                <a:cs typeface="Times New Roman" panose="02020603050405020304" pitchFamily="18" charset="0"/>
              </a:rPr>
              <a:t>Oblastný - stratifikovaný </a:t>
            </a:r>
            <a:r>
              <a:rPr lang="sk-SK" sz="2800" b="1" dirty="0" smtClean="0">
                <a:latin typeface="Times New Roman" panose="02020603050405020304" pitchFamily="18" charset="0"/>
                <a:cs typeface="Times New Roman" panose="02020603050405020304" pitchFamily="18" charset="0"/>
              </a:rPr>
              <a:t>výber </a:t>
            </a:r>
            <a:endParaRPr lang="sk-SK" sz="2800" dirty="0">
              <a:latin typeface="Times New Roman" panose="02020603050405020304" pitchFamily="18" charset="0"/>
              <a:cs typeface="Times New Roman" panose="02020603050405020304" pitchFamily="18" charset="0"/>
            </a:endParaRPr>
          </a:p>
          <a:p>
            <a:r>
              <a:rPr lang="sk-SK" sz="2400" i="1" dirty="0" err="1">
                <a:latin typeface="Times New Roman" panose="02020603050405020304" pitchFamily="18" charset="0"/>
                <a:cs typeface="Times New Roman" panose="02020603050405020304" pitchFamily="18" charset="0"/>
              </a:rPr>
              <a:t>Stratum</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 vrstva predstavuje segment populácie majúci spoločnú jednu resp. viac vlastností. </a:t>
            </a:r>
            <a:endParaRPr lang="sk-SK" sz="2400" dirty="0" smtClean="0">
              <a:latin typeface="Times New Roman" panose="02020603050405020304" pitchFamily="18" charset="0"/>
              <a:cs typeface="Times New Roman" panose="02020603050405020304" pitchFamily="18" charset="0"/>
            </a:endParaRPr>
          </a:p>
          <a:p>
            <a:r>
              <a:rPr lang="sk-SK" sz="2400" b="1" dirty="0" smtClean="0">
                <a:latin typeface="Times New Roman" panose="02020603050405020304" pitchFamily="18" charset="0"/>
                <a:cs typeface="Times New Roman" panose="02020603050405020304" pitchFamily="18" charset="0"/>
              </a:rPr>
              <a:t>Postup:</a:t>
            </a:r>
          </a:p>
          <a:p>
            <a:pPr marL="342900" indent="-342900">
              <a:buFontTx/>
              <a:buChar char="-"/>
            </a:pPr>
            <a:r>
              <a:rPr lang="sk-SK" sz="2400" dirty="0" smtClean="0">
                <a:latin typeface="Times New Roman" panose="02020603050405020304" pitchFamily="18" charset="0"/>
                <a:cs typeface="Times New Roman" panose="02020603050405020304" pitchFamily="18" charset="0"/>
              </a:rPr>
              <a:t>najskôr </a:t>
            </a:r>
            <a:r>
              <a:rPr lang="sk-SK" sz="2400" dirty="0">
                <a:latin typeface="Times New Roman" panose="02020603050405020304" pitchFamily="18" charset="0"/>
                <a:cs typeface="Times New Roman" panose="02020603050405020304" pitchFamily="18" charset="0"/>
              </a:rPr>
              <a:t>celý základný súbor rozdelíme na oblasti (tento postup sa nazýva tiež stratifikácia) a v týchto oblastiach potom uskutočníme náhodný výber.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Stratifikovaný </a:t>
            </a:r>
            <a:r>
              <a:rPr lang="sk-SK" sz="2400" dirty="0">
                <a:latin typeface="Times New Roman" panose="02020603050405020304" pitchFamily="18" charset="0"/>
                <a:cs typeface="Times New Roman" panose="02020603050405020304" pitchFamily="18" charset="0"/>
              </a:rPr>
              <a:t>výber používame obzvlášť vtedy, keď celý základný súbor je silne nerovnorodý - heterogénny a odhady uskutočnené jednoduchým náhodným výberom by mali veľkú strednú chybu,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malú presnosť. Rozdelením základného súboru na rovnorodejšie - homogénnejšie oblasti a náhodným výberom v týchto oblastiach sa dosiahne zníženie strednej chyby výberu a tým sa zvýši presnosť odhadov. </a:t>
            </a:r>
          </a:p>
        </p:txBody>
      </p:sp>
    </p:spTree>
    <p:extLst>
      <p:ext uri="{BB962C8B-B14F-4D97-AF65-F5344CB8AC3E}">
        <p14:creationId xmlns:p14="http://schemas.microsoft.com/office/powerpoint/2010/main" val="30598419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lnSpcReduction="10000"/>
          </a:bodyPr>
          <a:lstStyle/>
          <a:p>
            <a:r>
              <a:rPr lang="sk-SK" sz="2400" dirty="0">
                <a:latin typeface="Times New Roman" panose="02020603050405020304" pitchFamily="18" charset="0"/>
                <a:cs typeface="Times New Roman" panose="02020603050405020304" pitchFamily="18" charset="0"/>
              </a:rPr>
              <a:t>Určenie oblastí je ovplyvňované požiadavkami na publicitu výsledkov. Môžu nastať dva prípady</a:t>
            </a:r>
            <a:r>
              <a:rPr lang="sk-SK" sz="2400" dirty="0" smtClean="0">
                <a:latin typeface="Times New Roman" panose="02020603050405020304" pitchFamily="18" charset="0"/>
                <a:cs typeface="Times New Roman" panose="02020603050405020304" pitchFamily="18" charset="0"/>
              </a:rPr>
              <a:t>:</a:t>
            </a:r>
            <a:endParaRPr lang="sk-SK" sz="2400" dirty="0">
              <a:latin typeface="Times New Roman" panose="02020603050405020304" pitchFamily="18" charset="0"/>
              <a:cs typeface="Times New Roman" panose="02020603050405020304" pitchFamily="18" charset="0"/>
            </a:endParaRPr>
          </a:p>
          <a:p>
            <a:endParaRPr lang="sk-SK" sz="24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1. Sú </a:t>
            </a:r>
            <a:r>
              <a:rPr lang="sk-SK" sz="2400" dirty="0">
                <a:latin typeface="Times New Roman" panose="02020603050405020304" pitchFamily="18" charset="0"/>
                <a:cs typeface="Times New Roman" panose="02020603050405020304" pitchFamily="18" charset="0"/>
              </a:rPr>
              <a:t>požadované výsledky </a:t>
            </a:r>
            <a:r>
              <a:rPr lang="sk-SK" sz="2400" b="1" i="1" dirty="0">
                <a:latin typeface="Times New Roman" panose="02020603050405020304" pitchFamily="18" charset="0"/>
                <a:cs typeface="Times New Roman" panose="02020603050405020304" pitchFamily="18" charset="0"/>
              </a:rPr>
              <a:t>len za celý základný súbor</a:t>
            </a:r>
            <a:r>
              <a:rPr lang="sk-SK" sz="2400" dirty="0">
                <a:latin typeface="Times New Roman" panose="02020603050405020304" pitchFamily="18" charset="0"/>
                <a:cs typeface="Times New Roman" panose="02020603050405020304" pitchFamily="18" charset="0"/>
              </a:rPr>
              <a:t>. To znamená, že triedenie podľa oblastí použijeme len k tomu, aby sme zvýšili presnosť výsledkov - odhadov. Oblasti nie sú vopred dané, volíme ich podľa toho ako nám vyhovujú. </a:t>
            </a:r>
          </a:p>
          <a:p>
            <a:endParaRPr lang="sk-SK" sz="24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2. Výsledky </a:t>
            </a:r>
            <a:r>
              <a:rPr lang="sk-SK" sz="2400" dirty="0">
                <a:latin typeface="Times New Roman" panose="02020603050405020304" pitchFamily="18" charset="0"/>
                <a:cs typeface="Times New Roman" panose="02020603050405020304" pitchFamily="18" charset="0"/>
              </a:rPr>
              <a:t>sú požadované nielen </a:t>
            </a:r>
            <a:r>
              <a:rPr lang="sk-SK" sz="2400" b="1" i="1" dirty="0">
                <a:latin typeface="Times New Roman" panose="02020603050405020304" pitchFamily="18" charset="0"/>
                <a:cs typeface="Times New Roman" panose="02020603050405020304" pitchFamily="18" charset="0"/>
              </a:rPr>
              <a:t>za celý základný súbor </a:t>
            </a:r>
            <a:r>
              <a:rPr lang="sk-SK" sz="2400" dirty="0">
                <a:latin typeface="Times New Roman" panose="02020603050405020304" pitchFamily="18" charset="0"/>
                <a:cs typeface="Times New Roman" panose="02020603050405020304" pitchFamily="18" charset="0"/>
              </a:rPr>
              <a:t>avšak </a:t>
            </a:r>
            <a:r>
              <a:rPr lang="sk-SK" sz="2400" b="1" i="1" dirty="0">
                <a:latin typeface="Times New Roman" panose="02020603050405020304" pitchFamily="18" charset="0"/>
                <a:cs typeface="Times New Roman" panose="02020603050405020304" pitchFamily="18" charset="0"/>
              </a:rPr>
              <a:t>aj podľa oblastí</a:t>
            </a:r>
            <a:r>
              <a:rPr lang="sk-SK" sz="2400" dirty="0">
                <a:latin typeface="Times New Roman" panose="02020603050405020304" pitchFamily="18" charset="0"/>
                <a:cs typeface="Times New Roman" panose="02020603050405020304" pitchFamily="18" charset="0"/>
              </a:rPr>
              <a:t>. Oblasti sú v takom prípade vopred dané. </a:t>
            </a:r>
          </a:p>
          <a:p>
            <a:endParaRPr lang="sk-SK" sz="2400" b="1" dirty="0" smtClean="0">
              <a:latin typeface="Times New Roman" panose="02020603050405020304" pitchFamily="18" charset="0"/>
              <a:cs typeface="Times New Roman" panose="02020603050405020304" pitchFamily="18" charset="0"/>
            </a:endParaRPr>
          </a:p>
          <a:p>
            <a:r>
              <a:rPr lang="sk-SK" sz="2400" b="1" dirty="0" smtClean="0">
                <a:latin typeface="Times New Roman" panose="02020603050405020304" pitchFamily="18" charset="0"/>
                <a:cs typeface="Times New Roman" panose="02020603050405020304" pitchFamily="18" charset="0"/>
              </a:rPr>
              <a:t>Konštrukcia </a:t>
            </a:r>
            <a:r>
              <a:rPr lang="sk-SK" sz="2400" b="1" dirty="0">
                <a:latin typeface="Times New Roman" panose="02020603050405020304" pitchFamily="18" charset="0"/>
                <a:cs typeface="Times New Roman" panose="02020603050405020304" pitchFamily="18" charset="0"/>
              </a:rPr>
              <a:t>oblastí vyžaduje riešenie nasledovných otázok:</a:t>
            </a:r>
            <a:r>
              <a:rPr lang="sk-SK" sz="2400" dirty="0">
                <a:latin typeface="Times New Roman" panose="02020603050405020304" pitchFamily="18" charset="0"/>
                <a:cs typeface="Times New Roman" panose="02020603050405020304" pitchFamily="18" charset="0"/>
              </a:rPr>
              <a:t> </a:t>
            </a:r>
          </a:p>
          <a:p>
            <a:pPr>
              <a:spcBef>
                <a:spcPts val="0"/>
              </a:spcBef>
            </a:pPr>
            <a:r>
              <a:rPr lang="sk-SK" sz="2400" dirty="0" smtClean="0">
                <a:latin typeface="Times New Roman" panose="02020603050405020304" pitchFamily="18" charset="0"/>
                <a:cs typeface="Times New Roman" panose="02020603050405020304" pitchFamily="18" charset="0"/>
              </a:rPr>
              <a:t>1</a:t>
            </a:r>
            <a:r>
              <a:rPr lang="sk-SK" sz="2400" dirty="0">
                <a:latin typeface="Times New Roman" panose="02020603050405020304" pitchFamily="18" charset="0"/>
                <a:cs typeface="Times New Roman" panose="02020603050405020304" pitchFamily="18" charset="0"/>
              </a:rPr>
              <a:t>. Určenie znakov, podľa ktorých budú oblasti vytvorené. </a:t>
            </a:r>
          </a:p>
          <a:p>
            <a:pPr>
              <a:spcBef>
                <a:spcPts val="0"/>
              </a:spcBef>
            </a:pPr>
            <a:r>
              <a:rPr lang="sk-SK" sz="2400" dirty="0">
                <a:latin typeface="Times New Roman" panose="02020603050405020304" pitchFamily="18" charset="0"/>
                <a:cs typeface="Times New Roman" panose="02020603050405020304" pitchFamily="18" charset="0"/>
              </a:rPr>
              <a:t>2. Určenie počtu oblastí. </a:t>
            </a:r>
          </a:p>
          <a:p>
            <a:pPr>
              <a:spcBef>
                <a:spcPts val="0"/>
              </a:spcBef>
            </a:pPr>
            <a:r>
              <a:rPr lang="sk-SK" sz="2400" dirty="0">
                <a:latin typeface="Times New Roman" panose="02020603050405020304" pitchFamily="18" charset="0"/>
                <a:cs typeface="Times New Roman" panose="02020603050405020304" pitchFamily="18" charset="0"/>
              </a:rPr>
              <a:t>3. Vymedzenie hraníc oblastí. </a:t>
            </a:r>
          </a:p>
          <a:p>
            <a:pPr>
              <a:spcBef>
                <a:spcPts val="0"/>
              </a:spcBef>
            </a:pPr>
            <a:r>
              <a:rPr lang="sk-SK" sz="2400" dirty="0">
                <a:latin typeface="Times New Roman" panose="02020603050405020304" pitchFamily="18" charset="0"/>
                <a:cs typeface="Times New Roman" panose="02020603050405020304" pitchFamily="18" charset="0"/>
              </a:rPr>
              <a:t>4. Rozvrhnutie celkového rozsahu výberu na jednotlivé oblasti. </a:t>
            </a:r>
          </a:p>
          <a:p>
            <a:endParaRPr lang="sk-SK" dirty="0"/>
          </a:p>
        </p:txBody>
      </p:sp>
    </p:spTree>
    <p:extLst>
      <p:ext uri="{BB962C8B-B14F-4D97-AF65-F5344CB8AC3E}">
        <p14:creationId xmlns:p14="http://schemas.microsoft.com/office/powerpoint/2010/main" val="5579855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sk-SK" sz="2800" b="1" dirty="0">
                <a:latin typeface="Times New Roman" panose="02020603050405020304" pitchFamily="18" charset="0"/>
                <a:cs typeface="Times New Roman" panose="02020603050405020304" pitchFamily="18" charset="0"/>
              </a:rPr>
              <a:t>Zámerné výbery </a:t>
            </a:r>
            <a:endParaRPr lang="sk-SK" sz="28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 vyberáme </a:t>
            </a:r>
            <a:r>
              <a:rPr lang="sk-SK" sz="2400" dirty="0">
                <a:latin typeface="Times New Roman" panose="02020603050405020304" pitchFamily="18" charset="0"/>
                <a:cs typeface="Times New Roman" panose="02020603050405020304" pitchFamily="18" charset="0"/>
              </a:rPr>
              <a:t>jednotky na základe svojho úsudku. Či sa niektorá jednotka dostane do výberu alebo nie, závisí jedine na úsudku pracovníka, ktorý zisťovanie realizuje. </a:t>
            </a:r>
          </a:p>
          <a:p>
            <a:r>
              <a:rPr lang="sk-SK" sz="2400" dirty="0" smtClean="0">
                <a:latin typeface="Times New Roman" panose="02020603050405020304" pitchFamily="18" charset="0"/>
                <a:cs typeface="Times New Roman" panose="02020603050405020304" pitchFamily="18" charset="0"/>
              </a:rPr>
              <a:t>- presnosť </a:t>
            </a:r>
            <a:r>
              <a:rPr lang="sk-SK" sz="2400" dirty="0">
                <a:latin typeface="Times New Roman" panose="02020603050405020304" pitchFamily="18" charset="0"/>
                <a:cs typeface="Times New Roman" panose="02020603050405020304" pitchFamily="18" charset="0"/>
              </a:rPr>
              <a:t>výsledku nemôžeme stanoviť na základe matematickej štatistiky ako je tomu u náhodného výberu, len na základe úsudku pracovníka. </a:t>
            </a:r>
          </a:p>
          <a:p>
            <a:endParaRPr lang="sk-SK" sz="2400" b="1" dirty="0" smtClean="0">
              <a:latin typeface="Times New Roman" panose="02020603050405020304" pitchFamily="18" charset="0"/>
              <a:cs typeface="Times New Roman" panose="02020603050405020304" pitchFamily="18" charset="0"/>
            </a:endParaRPr>
          </a:p>
          <a:p>
            <a:r>
              <a:rPr lang="sk-SK" sz="2400" b="1" dirty="0" smtClean="0">
                <a:latin typeface="Times New Roman" panose="02020603050405020304" pitchFamily="18" charset="0"/>
                <a:cs typeface="Times New Roman" panose="02020603050405020304" pitchFamily="18" charset="0"/>
              </a:rPr>
              <a:t>Základnými </a:t>
            </a:r>
            <a:r>
              <a:rPr lang="sk-SK" sz="2400" b="1" dirty="0">
                <a:latin typeface="Times New Roman" panose="02020603050405020304" pitchFamily="18" charset="0"/>
                <a:cs typeface="Times New Roman" panose="02020603050405020304" pitchFamily="18" charset="0"/>
              </a:rPr>
              <a:t>druhmi zámerného výberu sú : </a:t>
            </a:r>
          </a:p>
          <a:p>
            <a:pPr marL="342900" indent="-342900">
              <a:buFontTx/>
              <a:buChar char="-"/>
            </a:pPr>
            <a:r>
              <a:rPr lang="sk-SK" sz="2400" dirty="0" smtClean="0">
                <a:latin typeface="Times New Roman" panose="02020603050405020304" pitchFamily="18" charset="0"/>
                <a:cs typeface="Times New Roman" panose="02020603050405020304" pitchFamily="18" charset="0"/>
              </a:rPr>
              <a:t>zámerný </a:t>
            </a:r>
            <a:r>
              <a:rPr lang="sk-SK" sz="2400" dirty="0">
                <a:latin typeface="Times New Roman" panose="02020603050405020304" pitchFamily="18" charset="0"/>
                <a:cs typeface="Times New Roman" panose="02020603050405020304" pitchFamily="18" charset="0"/>
              </a:rPr>
              <a:t>výber priemerných, resp. typických jednotiek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zámerný </a:t>
            </a:r>
            <a:r>
              <a:rPr lang="sk-SK" sz="2400" dirty="0" err="1">
                <a:latin typeface="Times New Roman" panose="02020603050405020304" pitchFamily="18" charset="0"/>
                <a:cs typeface="Times New Roman" panose="02020603050405020304" pitchFamily="18" charset="0"/>
              </a:rPr>
              <a:t>kvótovaný</a:t>
            </a:r>
            <a:r>
              <a:rPr lang="sk-SK" sz="2400" dirty="0">
                <a:latin typeface="Times New Roman" panose="02020603050405020304" pitchFamily="18" charset="0"/>
                <a:cs typeface="Times New Roman" panose="02020603050405020304" pitchFamily="18" charset="0"/>
              </a:rPr>
              <a:t> výber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účelový </a:t>
            </a:r>
            <a:r>
              <a:rPr lang="sk-SK" sz="2400" dirty="0">
                <a:latin typeface="Times New Roman" panose="02020603050405020304" pitchFamily="18" charset="0"/>
                <a:cs typeface="Times New Roman" panose="02020603050405020304" pitchFamily="18" charset="0"/>
              </a:rPr>
              <a:t>výber (</a:t>
            </a:r>
            <a:r>
              <a:rPr lang="sk-SK" sz="2400" dirty="0" err="1">
                <a:latin typeface="Times New Roman" panose="02020603050405020304" pitchFamily="18" charset="0"/>
                <a:cs typeface="Times New Roman" panose="02020603050405020304" pitchFamily="18" charset="0"/>
              </a:rPr>
              <a:t>purposive</a:t>
            </a:r>
            <a:r>
              <a:rPr lang="sk-SK" sz="2400" dirty="0">
                <a:latin typeface="Times New Roman" panose="02020603050405020304" pitchFamily="18" charset="0"/>
                <a:cs typeface="Times New Roman" panose="02020603050405020304" pitchFamily="18" charset="0"/>
              </a:rPr>
              <a:t> </a:t>
            </a:r>
            <a:r>
              <a:rPr lang="sk-SK" sz="2400" dirty="0" err="1">
                <a:latin typeface="Times New Roman" panose="02020603050405020304" pitchFamily="18" charset="0"/>
                <a:cs typeface="Times New Roman" panose="02020603050405020304" pitchFamily="18" charset="0"/>
              </a:rPr>
              <a:t>sample</a:t>
            </a:r>
            <a:r>
              <a:rPr lang="sk-SK" sz="2400" dirty="0">
                <a:latin typeface="Times New Roman" panose="02020603050405020304" pitchFamily="18" charset="0"/>
                <a:cs typeface="Times New Roman" panose="02020603050405020304" pitchFamily="18" charset="0"/>
              </a:rPr>
              <a:t>) </a:t>
            </a:r>
          </a:p>
          <a:p>
            <a:endParaRPr lang="sk-SK" dirty="0"/>
          </a:p>
        </p:txBody>
      </p:sp>
    </p:spTree>
    <p:extLst>
      <p:ext uri="{BB962C8B-B14F-4D97-AF65-F5344CB8AC3E}">
        <p14:creationId xmlns:p14="http://schemas.microsoft.com/office/powerpoint/2010/main" val="271649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39900" y="647700"/>
            <a:ext cx="9918700" cy="5816599"/>
          </a:xfrm>
        </p:spPr>
        <p:txBody>
          <a:bodyPr>
            <a:normAutofit/>
          </a:bodyPr>
          <a:lstStyle/>
          <a:p>
            <a:r>
              <a:rPr lang="sk-SK" sz="2400" b="1" dirty="0" smtClean="0">
                <a:latin typeface="Times New Roman" panose="02020603050405020304" pitchFamily="18" charset="0"/>
                <a:cs typeface="Times New Roman" panose="02020603050405020304" pitchFamily="18" charset="0"/>
              </a:rPr>
              <a:t>METÓDY </a:t>
            </a:r>
            <a:r>
              <a:rPr lang="sk-SK" sz="2400" b="1" dirty="0">
                <a:latin typeface="Times New Roman" panose="02020603050405020304" pitchFamily="18" charset="0"/>
                <a:cs typeface="Times New Roman" panose="02020603050405020304" pitchFamily="18" charset="0"/>
              </a:rPr>
              <a:t>DOPYTOVANIA </a:t>
            </a:r>
            <a:endParaRPr lang="sk-SK" sz="2400" dirty="0">
              <a:latin typeface="Times New Roman" panose="02020603050405020304" pitchFamily="18" charset="0"/>
              <a:cs typeface="Times New Roman" panose="02020603050405020304" pitchFamily="18" charset="0"/>
            </a:endParaRPr>
          </a:p>
          <a:p>
            <a:r>
              <a:rPr lang="sk-SK" sz="2400" dirty="0" smtClean="0">
                <a:latin typeface="Times New Roman" panose="02020603050405020304" pitchFamily="18" charset="0"/>
                <a:cs typeface="Times New Roman" panose="02020603050405020304" pitchFamily="18" charset="0"/>
              </a:rPr>
              <a:t>Základom </a:t>
            </a:r>
            <a:r>
              <a:rPr lang="sk-SK" sz="2400" dirty="0">
                <a:latin typeface="Times New Roman" panose="02020603050405020304" pitchFamily="18" charset="0"/>
                <a:cs typeface="Times New Roman" panose="02020603050405020304" pitchFamily="18" charset="0"/>
              </a:rPr>
              <a:t>dopytovania je kladenie otázok dopytovaným (respondentom). Z ich odpovedí riešiteľ výskumného projektu získava požadované primárne informácie. Podľa kontaktu s dopytovaným rozlišujeme 4 formy dopytovania: </a:t>
            </a:r>
          </a:p>
          <a:p>
            <a:r>
              <a:rPr lang="sk-SK" sz="2400" dirty="0" smtClean="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osobné </a:t>
            </a:r>
            <a:endParaRPr lang="sk-SK" sz="24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telefonické </a:t>
            </a:r>
            <a:endParaRPr lang="sk-SK" sz="24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písomné </a:t>
            </a:r>
            <a:endParaRPr lang="sk-SK" sz="24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 </a:t>
            </a:r>
            <a:r>
              <a:rPr lang="sk-SK" sz="2400" i="1" dirty="0" smtClean="0">
                <a:latin typeface="Times New Roman" panose="02020603050405020304" pitchFamily="18" charset="0"/>
                <a:cs typeface="Times New Roman" panose="02020603050405020304" pitchFamily="18" charset="0"/>
              </a:rPr>
              <a:t>pomocou </a:t>
            </a:r>
            <a:r>
              <a:rPr lang="sk-SK" sz="2400" i="1" dirty="0">
                <a:latin typeface="Times New Roman" panose="02020603050405020304" pitchFamily="18" charset="0"/>
                <a:cs typeface="Times New Roman" panose="02020603050405020304" pitchFamily="18" charset="0"/>
              </a:rPr>
              <a:t>počítača. </a:t>
            </a:r>
            <a:endParaRPr lang="sk-SK" sz="2400" dirty="0">
              <a:latin typeface="Times New Roman" panose="02020603050405020304" pitchFamily="18" charset="0"/>
              <a:cs typeface="Times New Roman" panose="02020603050405020304" pitchFamily="18" charset="0"/>
            </a:endParaRPr>
          </a:p>
          <a:p>
            <a:endParaRPr lang="sk-SK" dirty="0"/>
          </a:p>
        </p:txBody>
      </p:sp>
    </p:spTree>
    <p:extLst>
      <p:ext uri="{BB962C8B-B14F-4D97-AF65-F5344CB8AC3E}">
        <p14:creationId xmlns:p14="http://schemas.microsoft.com/office/powerpoint/2010/main" val="12234531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sk-SK" sz="2800" b="1" dirty="0">
                <a:latin typeface="Times New Roman" panose="02020603050405020304" pitchFamily="18" charset="0"/>
                <a:cs typeface="Times New Roman" panose="02020603050405020304" pitchFamily="18" charset="0"/>
              </a:rPr>
              <a:t>Zámerný výber typických - priemerných jednotiek (</a:t>
            </a:r>
            <a:r>
              <a:rPr lang="sk-SK" sz="2800" b="1" dirty="0" err="1">
                <a:latin typeface="Times New Roman" panose="02020603050405020304" pitchFamily="18" charset="0"/>
                <a:cs typeface="Times New Roman" panose="02020603050405020304" pitchFamily="18" charset="0"/>
              </a:rPr>
              <a:t>Judgment</a:t>
            </a:r>
            <a:r>
              <a:rPr lang="sk-SK" sz="2800" b="1" dirty="0">
                <a:latin typeface="Times New Roman" panose="02020603050405020304" pitchFamily="18" charset="0"/>
                <a:cs typeface="Times New Roman" panose="02020603050405020304" pitchFamily="18" charset="0"/>
              </a:rPr>
              <a:t> </a:t>
            </a:r>
            <a:r>
              <a:rPr lang="sk-SK" sz="2800" b="1" dirty="0" err="1">
                <a:latin typeface="Times New Roman" panose="02020603050405020304" pitchFamily="18" charset="0"/>
                <a:cs typeface="Times New Roman" panose="02020603050405020304" pitchFamily="18" charset="0"/>
              </a:rPr>
              <a:t>Sample</a:t>
            </a:r>
            <a:r>
              <a:rPr lang="sk-SK" sz="2800" b="1" i="1" dirty="0">
                <a:latin typeface="Times New Roman" panose="02020603050405020304" pitchFamily="18" charset="0"/>
                <a:cs typeface="Times New Roman" panose="02020603050405020304" pitchFamily="18" charset="0"/>
              </a:rPr>
              <a:t>) </a:t>
            </a:r>
            <a:endParaRPr lang="sk-SK" sz="2800" dirty="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tento </a:t>
            </a:r>
            <a:r>
              <a:rPr lang="sk-SK" sz="2400" dirty="0">
                <a:latin typeface="Times New Roman" panose="02020603050405020304" pitchFamily="18" charset="0"/>
                <a:cs typeface="Times New Roman" panose="02020603050405020304" pitchFamily="18" charset="0"/>
              </a:rPr>
              <a:t>druh výberu zodpovedný pracovník so znalosťou štatistiky nemá vôbec používať</a:t>
            </a:r>
            <a:r>
              <a:rPr lang="sk-SK" sz="2400" dirty="0" smtClean="0">
                <a:latin typeface="Times New Roman" panose="02020603050405020304" pitchFamily="18" charset="0"/>
                <a:cs typeface="Times New Roman" panose="02020603050405020304" pitchFamily="18" charset="0"/>
              </a:rPr>
              <a:t>.</a:t>
            </a:r>
          </a:p>
          <a:p>
            <a:pPr marL="342900" indent="-342900">
              <a:buFontTx/>
              <a:buChar char="-"/>
            </a:pPr>
            <a:r>
              <a:rPr lang="sk-SK" sz="2400" dirty="0" smtClean="0">
                <a:latin typeface="Times New Roman" panose="02020603050405020304" pitchFamily="18" charset="0"/>
                <a:cs typeface="Times New Roman" panose="02020603050405020304" pitchFamily="18" charset="0"/>
              </a:rPr>
              <a:t>do </a:t>
            </a:r>
            <a:r>
              <a:rPr lang="sk-SK" sz="2400" dirty="0">
                <a:latin typeface="Times New Roman" panose="02020603050405020304" pitchFamily="18" charset="0"/>
                <a:cs typeface="Times New Roman" panose="02020603050405020304" pitchFamily="18" charset="0"/>
              </a:rPr>
              <a:t>výberového skúmania sú zaraďované "typické" jednotky. Otázkou však je, čo sú tzv. typické jednotky. Pri skúmaní výdajov za potraviny by podľa tohto druhu výberu boli do skúmania zaradené tzv. " priemerné " domácnosti.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výsledky </a:t>
            </a:r>
            <a:r>
              <a:rPr lang="sk-SK" sz="2400" dirty="0">
                <a:latin typeface="Times New Roman" panose="02020603050405020304" pitchFamily="18" charset="0"/>
                <a:cs typeface="Times New Roman" panose="02020603050405020304" pitchFamily="18" charset="0"/>
              </a:rPr>
              <a:t>takéhoto skúmania sú ťažko použiteľné. </a:t>
            </a:r>
          </a:p>
        </p:txBody>
      </p:sp>
    </p:spTree>
    <p:extLst>
      <p:ext uri="{BB962C8B-B14F-4D97-AF65-F5344CB8AC3E}">
        <p14:creationId xmlns:p14="http://schemas.microsoft.com/office/powerpoint/2010/main" val="8197472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r>
              <a:rPr lang="sk-SK" sz="2800" b="1" dirty="0">
                <a:latin typeface="Times New Roman" panose="02020603050405020304" pitchFamily="18" charset="0"/>
                <a:cs typeface="Times New Roman" panose="02020603050405020304" pitchFamily="18" charset="0"/>
              </a:rPr>
              <a:t>Zámerný </a:t>
            </a:r>
            <a:r>
              <a:rPr lang="sk-SK" sz="2800" b="1" dirty="0" err="1">
                <a:latin typeface="Times New Roman" panose="02020603050405020304" pitchFamily="18" charset="0"/>
                <a:cs typeface="Times New Roman" panose="02020603050405020304" pitchFamily="18" charset="0"/>
              </a:rPr>
              <a:t>kvótovaný</a:t>
            </a:r>
            <a:r>
              <a:rPr lang="sk-SK" sz="2800" b="1" dirty="0">
                <a:latin typeface="Times New Roman" panose="02020603050405020304" pitchFamily="18" charset="0"/>
                <a:cs typeface="Times New Roman" panose="02020603050405020304" pitchFamily="18" charset="0"/>
              </a:rPr>
              <a:t> výber (</a:t>
            </a:r>
            <a:r>
              <a:rPr lang="sk-SK" sz="2800" b="1" dirty="0" err="1">
                <a:latin typeface="Times New Roman" panose="02020603050405020304" pitchFamily="18" charset="0"/>
                <a:cs typeface="Times New Roman" panose="02020603050405020304" pitchFamily="18" charset="0"/>
              </a:rPr>
              <a:t>Quota</a:t>
            </a:r>
            <a:r>
              <a:rPr lang="sk-SK" sz="2800" b="1" dirty="0">
                <a:latin typeface="Times New Roman" panose="02020603050405020304" pitchFamily="18" charset="0"/>
                <a:cs typeface="Times New Roman" panose="02020603050405020304" pitchFamily="18" charset="0"/>
              </a:rPr>
              <a:t> </a:t>
            </a:r>
            <a:r>
              <a:rPr lang="sk-SK" sz="2800" b="1" dirty="0" err="1">
                <a:latin typeface="Times New Roman" panose="02020603050405020304" pitchFamily="18" charset="0"/>
                <a:cs typeface="Times New Roman" panose="02020603050405020304" pitchFamily="18" charset="0"/>
              </a:rPr>
              <a:t>sample</a:t>
            </a:r>
            <a:r>
              <a:rPr lang="sk-SK" sz="2800" b="1" dirty="0">
                <a:latin typeface="Times New Roman" panose="02020603050405020304" pitchFamily="18" charset="0"/>
                <a:cs typeface="Times New Roman" panose="02020603050405020304" pitchFamily="18" charset="0"/>
              </a:rPr>
              <a:t>) </a:t>
            </a:r>
            <a:endParaRPr lang="sk-SK" sz="2800" dirty="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princíp spočíva </a:t>
            </a:r>
            <a:r>
              <a:rPr lang="sk-SK" sz="2400" dirty="0">
                <a:latin typeface="Times New Roman" panose="02020603050405020304" pitchFamily="18" charset="0"/>
                <a:cs typeface="Times New Roman" panose="02020603050405020304" pitchFamily="18" charset="0"/>
              </a:rPr>
              <a:t>v tom, že výber má byť uskutočnený tak, aby výberový súbor mal podľa vopred určených znakov rovnaké zloženie ako súbor základný.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tieto </a:t>
            </a:r>
            <a:r>
              <a:rPr lang="sk-SK" sz="2400" dirty="0">
                <a:latin typeface="Times New Roman" panose="02020603050405020304" pitchFamily="18" charset="0"/>
                <a:cs typeface="Times New Roman" panose="02020603050405020304" pitchFamily="18" charset="0"/>
              </a:rPr>
              <a:t>vopred určené znaky nazývame znaky kontrolné a ich rozloženie v základnom súbore musíme poznať. Takýmto kontrolným znakom môže byť napr. vek. Vekovej štruktúre základného súboru by mala zodpovedať aj veková štruktúra výberového súboru. Výberový súbor je zmenšeninou základného súboru z hľadiska kontrolných znakov.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pri </a:t>
            </a:r>
            <a:r>
              <a:rPr lang="sk-SK" sz="2400" dirty="0">
                <a:latin typeface="Times New Roman" panose="02020603050405020304" pitchFamily="18" charset="0"/>
                <a:cs typeface="Times New Roman" panose="02020603050405020304" pitchFamily="18" charset="0"/>
              </a:rPr>
              <a:t>realizácii zámerného </a:t>
            </a:r>
            <a:r>
              <a:rPr lang="sk-SK" sz="2400" dirty="0" err="1">
                <a:latin typeface="Times New Roman" panose="02020603050405020304" pitchFamily="18" charset="0"/>
                <a:cs typeface="Times New Roman" panose="02020603050405020304" pitchFamily="18" charset="0"/>
              </a:rPr>
              <a:t>kvótovaného</a:t>
            </a:r>
            <a:r>
              <a:rPr lang="sk-SK" sz="2400" dirty="0">
                <a:latin typeface="Times New Roman" panose="02020603050405020304" pitchFamily="18" charset="0"/>
                <a:cs typeface="Times New Roman" panose="02020603050405020304" pitchFamily="18" charset="0"/>
              </a:rPr>
              <a:t> výberu je potrebné veľmi starostlivo určiť kontrolné znaky. </a:t>
            </a:r>
            <a:endParaRPr lang="sk-SK" sz="2400" dirty="0" smtClean="0">
              <a:latin typeface="Times New Roman" panose="02020603050405020304" pitchFamily="18" charset="0"/>
              <a:cs typeface="Times New Roman" panose="02020603050405020304" pitchFamily="18" charset="0"/>
            </a:endParaRPr>
          </a:p>
          <a:p>
            <a:endParaRPr lang="sk-SK" sz="2400" dirty="0">
              <a:latin typeface="Times New Roman" panose="02020603050405020304" pitchFamily="18" charset="0"/>
              <a:cs typeface="Times New Roman" panose="02020603050405020304" pitchFamily="18" charset="0"/>
            </a:endParaRPr>
          </a:p>
          <a:p>
            <a:r>
              <a:rPr lang="sk-SK" sz="2400" dirty="0">
                <a:latin typeface="Times New Roman" panose="02020603050405020304" pitchFamily="18" charset="0"/>
                <a:cs typeface="Times New Roman" panose="02020603050405020304" pitchFamily="18" charset="0"/>
              </a:rPr>
              <a:t>Kontrolné znaky, ktoré sa často používajú, sú napr.: vek, pohlavie, počet detí, povolanie, spoločenská skupina, etnická skupina, geografické podmienky, mesto - vidiek, a pod. Určenie počtu kontrolných znakov závisí od obsahového zamerania prieskumu. Kontrolné znaky by mali byť, pokiaľ to je možné, nezávislé </a:t>
            </a:r>
          </a:p>
        </p:txBody>
      </p:sp>
    </p:spTree>
    <p:extLst>
      <p:ext uri="{BB962C8B-B14F-4D97-AF65-F5344CB8AC3E}">
        <p14:creationId xmlns:p14="http://schemas.microsoft.com/office/powerpoint/2010/main" val="3922759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sk-SK" sz="2400" b="1" dirty="0">
                <a:latin typeface="Times New Roman" panose="02020603050405020304" pitchFamily="18" charset="0"/>
                <a:cs typeface="Times New Roman" panose="02020603050405020304" pitchFamily="18" charset="0"/>
              </a:rPr>
              <a:t>Kontrolný znak by mal vyhovovať nasledovným podmienkam: </a:t>
            </a:r>
          </a:p>
          <a:p>
            <a:pPr marL="342900" indent="-342900">
              <a:buFontTx/>
              <a:buChar char="-"/>
            </a:pPr>
            <a:r>
              <a:rPr lang="sk-SK" sz="2400" dirty="0" smtClean="0">
                <a:latin typeface="Times New Roman" panose="02020603050405020304" pitchFamily="18" charset="0"/>
                <a:cs typeface="Times New Roman" panose="02020603050405020304" pitchFamily="18" charset="0"/>
              </a:rPr>
              <a:t>jeho </a:t>
            </a:r>
            <a:r>
              <a:rPr lang="sk-SK" sz="2400" dirty="0">
                <a:latin typeface="Times New Roman" panose="02020603050405020304" pitchFamily="18" charset="0"/>
                <a:cs typeface="Times New Roman" panose="02020603050405020304" pitchFamily="18" charset="0"/>
              </a:rPr>
              <a:t>štatistické rozdelenie v základnom súbore má byť </a:t>
            </a:r>
            <a:r>
              <a:rPr lang="sk-SK" sz="2400" dirty="0" smtClean="0">
                <a:latin typeface="Times New Roman" panose="02020603050405020304" pitchFamily="18" charset="0"/>
                <a:cs typeface="Times New Roman" panose="02020603050405020304" pitchFamily="18" charset="0"/>
              </a:rPr>
              <a:t>známe</a:t>
            </a:r>
          </a:p>
          <a:p>
            <a:pPr marL="342900" indent="-342900">
              <a:buFontTx/>
              <a:buChar char="-"/>
            </a:pPr>
            <a:r>
              <a:rPr lang="sk-SK" sz="2400" dirty="0" smtClean="0">
                <a:latin typeface="Times New Roman" panose="02020603050405020304" pitchFamily="18" charset="0"/>
                <a:cs typeface="Times New Roman" panose="02020603050405020304" pitchFamily="18" charset="0"/>
              </a:rPr>
              <a:t>musí </a:t>
            </a:r>
            <a:r>
              <a:rPr lang="sk-SK" sz="2400" dirty="0">
                <a:latin typeface="Times New Roman" panose="02020603050405020304" pitchFamily="18" charset="0"/>
                <a:cs typeface="Times New Roman" panose="02020603050405020304" pitchFamily="18" charset="0"/>
              </a:rPr>
              <a:t>byť ľahko zistiteľný a jeho zisťovanie nesmie byť zdrojom chýb. </a:t>
            </a:r>
            <a:r>
              <a:rPr lang="sk-SK" sz="2400" dirty="0" smtClean="0">
                <a:latin typeface="Times New Roman" panose="02020603050405020304" pitchFamily="18" charset="0"/>
                <a:cs typeface="Times New Roman" panose="02020603050405020304" pitchFamily="18" charset="0"/>
              </a:rPr>
              <a:t>Neodporúča </a:t>
            </a:r>
            <a:r>
              <a:rPr lang="sk-SK" sz="2400" dirty="0">
                <a:latin typeface="Times New Roman" panose="02020603050405020304" pitchFamily="18" charset="0"/>
                <a:cs typeface="Times New Roman" panose="02020603050405020304" pitchFamily="18" charset="0"/>
              </a:rPr>
              <a:t>sa preto ako kontrolný znak </a:t>
            </a:r>
            <a:r>
              <a:rPr lang="sk-SK" sz="2400" dirty="0" smtClean="0">
                <a:latin typeface="Times New Roman" panose="02020603050405020304" pitchFamily="18" charset="0"/>
                <a:cs typeface="Times New Roman" panose="02020603050405020304" pitchFamily="18" charset="0"/>
              </a:rPr>
              <a:t>napr. peňažný </a:t>
            </a:r>
            <a:r>
              <a:rPr lang="sk-SK" sz="2400" dirty="0">
                <a:latin typeface="Times New Roman" panose="02020603050405020304" pitchFamily="18" charset="0"/>
                <a:cs typeface="Times New Roman" panose="02020603050405020304" pitchFamily="18" charset="0"/>
              </a:rPr>
              <a:t>príjem, pretože je u dopytovaných ťažko </a:t>
            </a:r>
            <a:r>
              <a:rPr lang="sk-SK" sz="2400" dirty="0" smtClean="0">
                <a:latin typeface="Times New Roman" panose="02020603050405020304" pitchFamily="18" charset="0"/>
                <a:cs typeface="Times New Roman" panose="02020603050405020304" pitchFamily="18" charset="0"/>
              </a:rPr>
              <a:t>zistiteľný</a:t>
            </a:r>
          </a:p>
          <a:p>
            <a:pPr marL="342900" indent="-342900">
              <a:buFontTx/>
              <a:buChar char="-"/>
            </a:pPr>
            <a:r>
              <a:rPr lang="sk-SK" sz="2400" dirty="0" smtClean="0">
                <a:latin typeface="Times New Roman" panose="02020603050405020304" pitchFamily="18" charset="0"/>
                <a:cs typeface="Times New Roman" panose="02020603050405020304" pitchFamily="18" charset="0"/>
              </a:rPr>
              <a:t>má </a:t>
            </a:r>
            <a:r>
              <a:rPr lang="sk-SK" sz="2400" dirty="0">
                <a:latin typeface="Times New Roman" panose="02020603050405020304" pitchFamily="18" charset="0"/>
                <a:cs typeface="Times New Roman" panose="02020603050405020304" pitchFamily="18" charset="0"/>
              </a:rPr>
              <a:t>existovať úzka korelácia medzi znakom kontrolným a znakom sledovaným. </a:t>
            </a:r>
          </a:p>
          <a:p>
            <a:endParaRPr lang="sk-SK" sz="2400" dirty="0"/>
          </a:p>
        </p:txBody>
      </p:sp>
    </p:spTree>
    <p:extLst>
      <p:ext uri="{BB962C8B-B14F-4D97-AF65-F5344CB8AC3E}">
        <p14:creationId xmlns:p14="http://schemas.microsoft.com/office/powerpoint/2010/main" val="6664189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r>
              <a:rPr lang="sk-SK" sz="2400" b="1" dirty="0">
                <a:latin typeface="Times New Roman" panose="02020603050405020304" pitchFamily="18" charset="0"/>
                <a:cs typeface="Times New Roman" panose="02020603050405020304" pitchFamily="18" charset="0"/>
              </a:rPr>
              <a:t>PANEL </a:t>
            </a:r>
            <a:endParaRPr lang="sk-SK" sz="2400" dirty="0">
              <a:latin typeface="Times New Roman" panose="02020603050405020304" pitchFamily="18" charset="0"/>
              <a:cs typeface="Times New Roman" panose="02020603050405020304" pitchFamily="18" charset="0"/>
            </a:endParaRPr>
          </a:p>
          <a:p>
            <a:pPr marL="342900" indent="-342900">
              <a:buFontTx/>
              <a:buChar char="-"/>
            </a:pPr>
            <a:r>
              <a:rPr lang="sk-SK" sz="2400" dirty="0" err="1" smtClean="0">
                <a:latin typeface="Times New Roman" panose="02020603050405020304" pitchFamily="18" charset="0"/>
                <a:cs typeface="Times New Roman" panose="02020603050405020304" pitchFamily="18" charset="0"/>
              </a:rPr>
              <a:t>kvótovaný</a:t>
            </a:r>
            <a:r>
              <a:rPr lang="sk-SK" sz="2400" dirty="0" smtClean="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výber je často používaný v </a:t>
            </a:r>
            <a:r>
              <a:rPr lang="sk-SK" sz="2400" i="1" dirty="0">
                <a:latin typeface="Times New Roman" panose="02020603050405020304" pitchFamily="18" charset="0"/>
                <a:cs typeface="Times New Roman" panose="02020603050405020304" pitchFamily="18" charset="0"/>
              </a:rPr>
              <a:t>spotrebiteľskom paneli. </a:t>
            </a:r>
            <a:endParaRPr lang="sk-SK" sz="2400" i="1" dirty="0" smtClean="0">
              <a:latin typeface="Times New Roman" panose="02020603050405020304" pitchFamily="18" charset="0"/>
              <a:cs typeface="Times New Roman" panose="02020603050405020304" pitchFamily="18" charset="0"/>
            </a:endParaRPr>
          </a:p>
          <a:p>
            <a:pPr marL="342900" indent="-342900">
              <a:buFontTx/>
              <a:buChar char="-"/>
            </a:pPr>
            <a:r>
              <a:rPr lang="sk-SK" sz="2400" i="1" dirty="0" smtClean="0">
                <a:latin typeface="Times New Roman" panose="02020603050405020304" pitchFamily="18" charset="0"/>
                <a:cs typeface="Times New Roman" panose="02020603050405020304" pitchFamily="18" charset="0"/>
              </a:rPr>
              <a:t>v</a:t>
            </a:r>
            <a:r>
              <a:rPr lang="sk-SK" sz="2400" dirty="0" smtClean="0">
                <a:latin typeface="Times New Roman" panose="02020603050405020304" pitchFamily="18" charset="0"/>
                <a:cs typeface="Times New Roman" panose="02020603050405020304" pitchFamily="18" charset="0"/>
              </a:rPr>
              <a:t>ýraz </a:t>
            </a:r>
            <a:r>
              <a:rPr lang="sk-SK" sz="2400" i="1" dirty="0">
                <a:latin typeface="Times New Roman" panose="02020603050405020304" pitchFamily="18" charset="0"/>
                <a:cs typeface="Times New Roman" panose="02020603050405020304" pitchFamily="18" charset="0"/>
              </a:rPr>
              <a:t>"panel" </a:t>
            </a:r>
            <a:r>
              <a:rPr lang="sk-SK" sz="2400" dirty="0">
                <a:latin typeface="Times New Roman" panose="02020603050405020304" pitchFamily="18" charset="0"/>
                <a:cs typeface="Times New Roman" panose="02020603050405020304" pitchFamily="18" charset="0"/>
              </a:rPr>
              <a:t>v teórii a praxi výskumu trhu a verejnej mienky predstavuje nemenný okruh subjektov - osôb, podnikov, ktoré sú počas dlhšieho obdobia dopytované na tie isté veci (</a:t>
            </a:r>
            <a:r>
              <a:rPr lang="sk-SK" sz="2400" dirty="0" err="1">
                <a:latin typeface="Times New Roman" panose="02020603050405020304" pitchFamily="18" charset="0"/>
                <a:cs typeface="Times New Roman" panose="02020603050405020304" pitchFamily="18" charset="0"/>
              </a:rPr>
              <a:t>Gabler</a:t>
            </a:r>
            <a:r>
              <a:rPr lang="sk-SK" sz="2400" dirty="0">
                <a:latin typeface="Times New Roman" panose="02020603050405020304" pitchFamily="18" charset="0"/>
                <a:cs typeface="Times New Roman" panose="02020603050405020304" pitchFamily="18" charset="0"/>
              </a:rPr>
              <a:t>, 1983)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i="1" dirty="0" smtClean="0">
                <a:latin typeface="Times New Roman" panose="02020603050405020304" pitchFamily="18" charset="0"/>
                <a:cs typeface="Times New Roman" panose="02020603050405020304" pitchFamily="18" charset="0"/>
              </a:rPr>
              <a:t>Panel </a:t>
            </a:r>
            <a:r>
              <a:rPr lang="sk-SK" sz="2400" dirty="0">
                <a:latin typeface="Times New Roman" panose="02020603050405020304" pitchFamily="18" charset="0"/>
                <a:cs typeface="Times New Roman" panose="02020603050405020304" pitchFamily="18" charset="0"/>
              </a:rPr>
              <a:t>je teda relatívne stály súbor subjektov (osôb, inštitúcií) vybraných v reprezentatívnom zložení, ktorý slúži pre opakované dopytovanie.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Rozsah </a:t>
            </a:r>
            <a:r>
              <a:rPr lang="sk-SK" sz="2400" dirty="0">
                <a:latin typeface="Times New Roman" panose="02020603050405020304" pitchFamily="18" charset="0"/>
                <a:cs typeface="Times New Roman" panose="02020603050405020304" pitchFamily="18" charset="0"/>
              </a:rPr>
              <a:t>súboru, ktorý tvorí panel býva taký, aby zabezpečoval štatistickú prípustnú chybu výberu menšiu ako 2%. </a:t>
            </a:r>
          </a:p>
        </p:txBody>
      </p:sp>
    </p:spTree>
    <p:extLst>
      <p:ext uri="{BB962C8B-B14F-4D97-AF65-F5344CB8AC3E}">
        <p14:creationId xmlns:p14="http://schemas.microsoft.com/office/powerpoint/2010/main" val="35607130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lnSpcReduction="10000"/>
          </a:bodyPr>
          <a:lstStyle/>
          <a:p>
            <a:r>
              <a:rPr lang="sk-SK" sz="2800" b="1" dirty="0">
                <a:latin typeface="Times New Roman" panose="02020603050405020304" pitchFamily="18" charset="0"/>
                <a:cs typeface="Times New Roman" panose="02020603050405020304" pitchFamily="18" charset="0"/>
              </a:rPr>
              <a:t>Pre panel sú charakteristické nasledovné vlastnosti, či sprievodné znaky</a:t>
            </a:r>
            <a:r>
              <a:rPr lang="sk-SK" sz="2400" dirty="0">
                <a:latin typeface="Times New Roman" panose="02020603050405020304" pitchFamily="18" charset="0"/>
                <a:cs typeface="Times New Roman" panose="02020603050405020304" pitchFamily="18" charset="0"/>
              </a:rPr>
              <a:t>: </a:t>
            </a:r>
          </a:p>
          <a:p>
            <a:r>
              <a:rPr lang="sk-SK" sz="2400" b="1" i="1" dirty="0">
                <a:latin typeface="Times New Roman" panose="02020603050405020304" pitchFamily="18" charset="0"/>
                <a:cs typeface="Times New Roman" panose="02020603050405020304" pitchFamily="18" charset="0"/>
              </a:rPr>
              <a:t>Stálosť panelu </a:t>
            </a:r>
            <a:endParaRPr lang="sk-SK" sz="2400" b="1" i="1"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400" dirty="0" smtClean="0">
                <a:latin typeface="Times New Roman" panose="02020603050405020304" pitchFamily="18" charset="0"/>
                <a:cs typeface="Times New Roman" panose="02020603050405020304" pitchFamily="18" charset="0"/>
              </a:rPr>
              <a:t>panel </a:t>
            </a:r>
            <a:r>
              <a:rPr lang="sk-SK" sz="2400" dirty="0">
                <a:latin typeface="Times New Roman" panose="02020603050405020304" pitchFamily="18" charset="0"/>
                <a:cs typeface="Times New Roman" panose="02020603050405020304" pitchFamily="18" charset="0"/>
              </a:rPr>
              <a:t>má byť vytváraný tak, aby počas určitého obdobia bol nemenný, </a:t>
            </a:r>
            <a:endParaRPr lang="sk-SK" sz="24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400" dirty="0" smtClean="0">
                <a:latin typeface="Times New Roman" panose="02020603050405020304" pitchFamily="18" charset="0"/>
                <a:cs typeface="Times New Roman" panose="02020603050405020304" pitchFamily="18" charset="0"/>
              </a:rPr>
              <a:t>aby </a:t>
            </a:r>
            <a:r>
              <a:rPr lang="sk-SK" sz="2400" dirty="0">
                <a:latin typeface="Times New Roman" panose="02020603050405020304" pitchFamily="18" charset="0"/>
                <a:cs typeface="Times New Roman" panose="02020603050405020304" pitchFamily="18" charset="0"/>
              </a:rPr>
              <a:t>sa mohli na stabilnej vzorke respondentov sledovať rozdiely v spôsoboch správania, názoroch, ktoré vznikajú napríklad pod vplyvom reklamy, zmeny cien, resp. v dôsledku pôsobenia iných faktorov. </a:t>
            </a:r>
            <a:endParaRPr lang="sk-SK" sz="24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400" dirty="0" smtClean="0">
                <a:latin typeface="Times New Roman" panose="02020603050405020304" pitchFamily="18" charset="0"/>
                <a:cs typeface="Times New Roman" panose="02020603050405020304" pitchFamily="18" charset="0"/>
              </a:rPr>
              <a:t>nemožno </a:t>
            </a:r>
            <a:r>
              <a:rPr lang="sk-SK" sz="2400" dirty="0">
                <a:latin typeface="Times New Roman" panose="02020603050405020304" pitchFamily="18" charset="0"/>
                <a:cs typeface="Times New Roman" panose="02020603050405020304" pitchFamily="18" charset="0"/>
              </a:rPr>
              <a:t>však zabrániť prirodzenej obmene - rotácií dopytovaných pod vplyvom rôznych </a:t>
            </a:r>
            <a:r>
              <a:rPr lang="sk-SK" sz="2400" dirty="0" smtClean="0">
                <a:latin typeface="Times New Roman" panose="02020603050405020304" pitchFamily="18" charset="0"/>
                <a:cs typeface="Times New Roman" panose="02020603050405020304" pitchFamily="18" charset="0"/>
              </a:rPr>
              <a:t>okolností </a:t>
            </a:r>
          </a:p>
          <a:p>
            <a:pPr marL="342900" indent="-342900">
              <a:spcBef>
                <a:spcPts val="0"/>
              </a:spcBef>
              <a:buFontTx/>
              <a:buChar char="-"/>
            </a:pPr>
            <a:r>
              <a:rPr lang="sk-SK" sz="2400" dirty="0" smtClean="0">
                <a:latin typeface="Times New Roman" panose="02020603050405020304" pitchFamily="18" charset="0"/>
                <a:cs typeface="Times New Roman" panose="02020603050405020304" pitchFamily="18" charset="0"/>
              </a:rPr>
              <a:t>preto</a:t>
            </a:r>
            <a:r>
              <a:rPr lang="sk-SK" sz="2400" dirty="0">
                <a:latin typeface="Times New Roman" panose="02020603050405020304" pitchFamily="18" charset="0"/>
                <a:cs typeface="Times New Roman" panose="02020603050405020304" pitchFamily="18" charset="0"/>
              </a:rPr>
              <a:t>, aby sa vylúčilo, resp. znížilo skreslenie výsledkov výskumu pod vplyvom rotácie jednotiek panela na minimum, možno pripustiť obmenu jednej šestiny súboru</a:t>
            </a:r>
            <a:r>
              <a:rPr lang="sk-SK" sz="2400" dirty="0" smtClean="0">
                <a:latin typeface="Times New Roman" panose="02020603050405020304" pitchFamily="18" charset="0"/>
                <a:cs typeface="Times New Roman" panose="02020603050405020304" pitchFamily="18" charset="0"/>
              </a:rPr>
              <a:t>.</a:t>
            </a:r>
            <a:r>
              <a:rPr lang="sk-SK" sz="2400" dirty="0">
                <a:latin typeface="Times New Roman" panose="02020603050405020304" pitchFamily="18" charset="0"/>
                <a:cs typeface="Times New Roman" panose="02020603050405020304" pitchFamily="18" charset="0"/>
              </a:rPr>
              <a:t> </a:t>
            </a:r>
            <a:endParaRPr lang="sk-SK" sz="24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400" dirty="0" smtClean="0">
                <a:latin typeface="Times New Roman" panose="02020603050405020304" pitchFamily="18" charset="0"/>
                <a:cs typeface="Times New Roman" panose="02020603050405020304" pitchFamily="18" charset="0"/>
              </a:rPr>
              <a:t>Znižovanie </a:t>
            </a:r>
            <a:r>
              <a:rPr lang="sk-SK" sz="2400" dirty="0">
                <a:latin typeface="Times New Roman" panose="02020603050405020304" pitchFamily="18" charset="0"/>
                <a:cs typeface="Times New Roman" panose="02020603050405020304" pitchFamily="18" charset="0"/>
              </a:rPr>
              <a:t>počtu účastníkov panelu vplyvom úmrtia, či z nezáujmu poskytovať informácie a pod. je bežné a je označované ako </a:t>
            </a:r>
            <a:r>
              <a:rPr lang="sk-SK" sz="2400" b="1" i="1" dirty="0">
                <a:latin typeface="Times New Roman" panose="02020603050405020304" pitchFamily="18" charset="0"/>
                <a:cs typeface="Times New Roman" panose="02020603050405020304" pitchFamily="18" charset="0"/>
              </a:rPr>
              <a:t>úmrtnosť panelu</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V podstate takto dochádza k systematickej obmene panelu. K úplnej výmene panelu však dochádza približne raz za päť rokov. </a:t>
            </a:r>
          </a:p>
        </p:txBody>
      </p:sp>
    </p:spTree>
    <p:extLst>
      <p:ext uri="{BB962C8B-B14F-4D97-AF65-F5344CB8AC3E}">
        <p14:creationId xmlns:p14="http://schemas.microsoft.com/office/powerpoint/2010/main" val="756375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fontScale="92500" lnSpcReduction="10000"/>
          </a:bodyPr>
          <a:lstStyle/>
          <a:p>
            <a:pPr>
              <a:spcBef>
                <a:spcPts val="0"/>
              </a:spcBef>
            </a:pPr>
            <a:r>
              <a:rPr lang="sk-SK" sz="2400" b="1" i="1" dirty="0">
                <a:latin typeface="Times New Roman" panose="02020603050405020304" pitchFamily="18" charset="0"/>
                <a:cs typeface="Times New Roman" panose="02020603050405020304" pitchFamily="18" charset="0"/>
              </a:rPr>
              <a:t>Únava panelu, resp. - panelový efekt </a:t>
            </a:r>
            <a:endParaRPr lang="sk-SK" sz="2400" b="1" i="1" dirty="0" smtClean="0">
              <a:latin typeface="Times New Roman" panose="02020603050405020304" pitchFamily="18" charset="0"/>
              <a:cs typeface="Times New Roman" panose="02020603050405020304" pitchFamily="18" charset="0"/>
            </a:endParaRPr>
          </a:p>
          <a:p>
            <a:pPr>
              <a:spcBef>
                <a:spcPts val="0"/>
              </a:spcBef>
            </a:pPr>
            <a:r>
              <a:rPr lang="sk-SK" sz="2400" b="1"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je </a:t>
            </a:r>
            <a:r>
              <a:rPr lang="sk-SK" sz="2400" dirty="0">
                <a:latin typeface="Times New Roman" panose="02020603050405020304" pitchFamily="18" charset="0"/>
                <a:cs typeface="Times New Roman" panose="02020603050405020304" pitchFamily="18" charset="0"/>
              </a:rPr>
              <a:t>pojem, ktorým je označované znižovanie </a:t>
            </a:r>
            <a:r>
              <a:rPr lang="sk-SK" sz="2400" dirty="0" smtClean="0">
                <a:latin typeface="Times New Roman" panose="02020603050405020304" pitchFamily="18" charset="0"/>
                <a:cs typeface="Times New Roman" panose="02020603050405020304" pitchFamily="18" charset="0"/>
              </a:rPr>
              <a:t>vypovedacej </a:t>
            </a:r>
            <a:r>
              <a:rPr lang="sk-SK" sz="2400" dirty="0">
                <a:latin typeface="Times New Roman" panose="02020603050405020304" pitchFamily="18" charset="0"/>
                <a:cs typeface="Times New Roman" panose="02020603050405020304" pitchFamily="18" charset="0"/>
              </a:rPr>
              <a:t>schopnosti, kvality výsledkov panelového dopytovania v dôsledku toho, že účastníci panelu pod vplyvom svojej účasti na paneli menia svoje správanie. Výsledky panelového skúmania tak nezodpovedajú realite. </a:t>
            </a:r>
          </a:p>
          <a:p>
            <a:pPr>
              <a:spcBef>
                <a:spcPts val="0"/>
              </a:spcBef>
            </a:pPr>
            <a:endParaRPr lang="sk-SK" sz="2400" b="1" i="1" dirty="0" smtClean="0">
              <a:latin typeface="Times New Roman" panose="02020603050405020304" pitchFamily="18" charset="0"/>
              <a:cs typeface="Times New Roman" panose="02020603050405020304" pitchFamily="18" charset="0"/>
            </a:endParaRPr>
          </a:p>
          <a:p>
            <a:pPr>
              <a:spcBef>
                <a:spcPts val="0"/>
              </a:spcBef>
            </a:pPr>
            <a:r>
              <a:rPr lang="sk-SK" sz="2400" b="1" i="1" dirty="0" smtClean="0">
                <a:latin typeface="Times New Roman" panose="02020603050405020304" pitchFamily="18" charset="0"/>
                <a:cs typeface="Times New Roman" panose="02020603050405020304" pitchFamily="18" charset="0"/>
              </a:rPr>
              <a:t>Technika </a:t>
            </a:r>
            <a:r>
              <a:rPr lang="sk-SK" sz="2400" b="1" i="1" dirty="0">
                <a:latin typeface="Times New Roman" panose="02020603050405020304" pitchFamily="18" charset="0"/>
                <a:cs typeface="Times New Roman" panose="02020603050405020304" pitchFamily="18" charset="0"/>
              </a:rPr>
              <a:t>práce s panelom </a:t>
            </a:r>
            <a:endParaRPr lang="sk-SK" sz="2400" b="1" i="1" dirty="0" smtClean="0">
              <a:latin typeface="Times New Roman" panose="02020603050405020304" pitchFamily="18" charset="0"/>
              <a:cs typeface="Times New Roman" panose="02020603050405020304" pitchFamily="18" charset="0"/>
            </a:endParaRPr>
          </a:p>
          <a:p>
            <a:pPr>
              <a:spcBef>
                <a:spcPts val="0"/>
              </a:spcBef>
            </a:pPr>
            <a:r>
              <a:rPr lang="sk-SK" sz="2400" i="1" dirty="0" smtClean="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po uskutočnení výpočtov, ktoré dajú odpoveď kto, na ktorom geografickom mieste, by sa mal stať prvkom panelu, oslovujeme možných účastníkov panelu ústnou alebo písomnou formou. Výsledkom kontaktu býva súhlas k spolupráci. Z pôvodného počtu súhlasiacich účastníkov klesne počet obvykle na 70% stabilne spolupracujúcich. Formy kontaktu, formy dopytovania sú rôzne a závisia od druhu a cieľa výskumu. </a:t>
            </a:r>
          </a:p>
          <a:p>
            <a:pPr>
              <a:spcBef>
                <a:spcPts val="0"/>
              </a:spcBef>
            </a:pPr>
            <a:endParaRPr lang="sk-SK" sz="2400" b="1" i="1" dirty="0" smtClean="0">
              <a:latin typeface="Times New Roman" panose="02020603050405020304" pitchFamily="18" charset="0"/>
              <a:cs typeface="Times New Roman" panose="02020603050405020304" pitchFamily="18" charset="0"/>
            </a:endParaRPr>
          </a:p>
          <a:p>
            <a:pPr>
              <a:spcBef>
                <a:spcPts val="0"/>
              </a:spcBef>
            </a:pPr>
            <a:r>
              <a:rPr lang="sk-SK" sz="2400" b="1" i="1" dirty="0" smtClean="0">
                <a:latin typeface="Times New Roman" panose="02020603050405020304" pitchFamily="18" charset="0"/>
                <a:cs typeface="Times New Roman" panose="02020603050405020304" pitchFamily="18" charset="0"/>
              </a:rPr>
              <a:t>Motivácia</a:t>
            </a:r>
            <a:r>
              <a:rPr lang="sk-SK" sz="2400" i="1" dirty="0" smtClean="0">
                <a:latin typeface="Times New Roman" panose="02020603050405020304" pitchFamily="18" charset="0"/>
                <a:cs typeface="Times New Roman" panose="02020603050405020304" pitchFamily="18" charset="0"/>
              </a:rPr>
              <a:t> </a:t>
            </a:r>
          </a:p>
          <a:p>
            <a:pPr>
              <a:spcBef>
                <a:spcPts val="0"/>
              </a:spcBef>
            </a:pPr>
            <a:r>
              <a:rPr lang="sk-SK" sz="2400"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pre </a:t>
            </a:r>
            <a:r>
              <a:rPr lang="sk-SK" sz="2400" dirty="0">
                <a:latin typeface="Times New Roman" panose="02020603050405020304" pitchFamily="18" charset="0"/>
                <a:cs typeface="Times New Roman" panose="02020603050405020304" pitchFamily="18" charset="0"/>
              </a:rPr>
              <a:t>spoluprácu môže byť rôzna. Môže to byť záujem o skúmaný problém vyvolaný vhodnou štruktúrou dotazníka alebo záujem o problém ako taký, vzťah k výskumnej inštitúcii, finančná motivácia a pod. Účastníkom panelu, poskytovateľom informácií sa ich činnosť honoruje. </a:t>
            </a:r>
          </a:p>
        </p:txBody>
      </p:sp>
    </p:spTree>
    <p:extLst>
      <p:ext uri="{BB962C8B-B14F-4D97-AF65-F5344CB8AC3E}">
        <p14:creationId xmlns:p14="http://schemas.microsoft.com/office/powerpoint/2010/main" val="30609785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Autofit/>
          </a:bodyPr>
          <a:lstStyle/>
          <a:p>
            <a:r>
              <a:rPr lang="sk-SK" sz="2800" b="1" i="1" dirty="0">
                <a:latin typeface="Times New Roman" panose="02020603050405020304" pitchFamily="18" charset="0"/>
                <a:cs typeface="Times New Roman" panose="02020603050405020304" pitchFamily="18" charset="0"/>
              </a:rPr>
              <a:t>Druhy panelov </a:t>
            </a:r>
            <a:endParaRPr lang="sk-SK" sz="2800" dirty="0">
              <a:latin typeface="Times New Roman" panose="02020603050405020304" pitchFamily="18" charset="0"/>
              <a:cs typeface="Times New Roman" panose="02020603050405020304" pitchFamily="18" charset="0"/>
            </a:endParaRPr>
          </a:p>
          <a:p>
            <a:pPr>
              <a:spcBef>
                <a:spcPts val="0"/>
              </a:spcBef>
            </a:pPr>
            <a:r>
              <a:rPr lang="sk-SK" sz="2400" dirty="0">
                <a:latin typeface="Times New Roman" panose="02020603050405020304" pitchFamily="18" charset="0"/>
                <a:cs typeface="Times New Roman" panose="02020603050405020304" pitchFamily="18" charset="0"/>
              </a:rPr>
              <a:t>Vo všeobecnosti možno členiť panely podľa: </a:t>
            </a:r>
          </a:p>
          <a:p>
            <a:pPr marL="342900" indent="-342900">
              <a:spcBef>
                <a:spcPts val="0"/>
              </a:spcBef>
              <a:buFontTx/>
              <a:buChar char="-"/>
            </a:pPr>
            <a:r>
              <a:rPr lang="sk-SK" sz="2400" i="1" dirty="0" smtClean="0">
                <a:latin typeface="Times New Roman" panose="02020603050405020304" pitchFamily="18" charset="0"/>
                <a:cs typeface="Times New Roman" panose="02020603050405020304" pitchFamily="18" charset="0"/>
              </a:rPr>
              <a:t>cieľa </a:t>
            </a:r>
            <a:r>
              <a:rPr lang="sk-SK" sz="2400" i="1" dirty="0">
                <a:latin typeface="Times New Roman" panose="02020603050405020304" pitchFamily="18" charset="0"/>
                <a:cs typeface="Times New Roman" panose="02020603050405020304" pitchFamily="18" charset="0"/>
              </a:rPr>
              <a:t>a druhu </a:t>
            </a:r>
            <a:r>
              <a:rPr lang="sk-SK" sz="2400" dirty="0">
                <a:latin typeface="Times New Roman" panose="02020603050405020304" pitchFamily="18" charset="0"/>
                <a:cs typeface="Times New Roman" panose="02020603050405020304" pitchFamily="18" charset="0"/>
              </a:rPr>
              <a:t>výskumu, pre ktorý boli vytvorené, </a:t>
            </a:r>
            <a:endParaRPr lang="sk-SK" sz="24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400" i="1" dirty="0" smtClean="0">
                <a:latin typeface="Times New Roman" panose="02020603050405020304" pitchFamily="18" charset="0"/>
                <a:cs typeface="Times New Roman" panose="02020603050405020304" pitchFamily="18" charset="0"/>
              </a:rPr>
              <a:t>subjektov</a:t>
            </a:r>
            <a:r>
              <a:rPr lang="sk-SK" sz="2400" dirty="0">
                <a:latin typeface="Times New Roman" panose="02020603050405020304" pitchFamily="18" charset="0"/>
                <a:cs typeface="Times New Roman" panose="02020603050405020304" pitchFamily="18" charset="0"/>
              </a:rPr>
              <a:t>, ktoré ho tvoria , teda podľa jednotky dopytovania. </a:t>
            </a:r>
          </a:p>
          <a:p>
            <a:pPr>
              <a:spcBef>
                <a:spcPts val="0"/>
              </a:spcBef>
            </a:pPr>
            <a:endParaRPr lang="sk-SK" sz="2400" dirty="0">
              <a:latin typeface="Times New Roman" panose="02020603050405020304" pitchFamily="18" charset="0"/>
              <a:cs typeface="Times New Roman" panose="02020603050405020304" pitchFamily="18" charset="0"/>
            </a:endParaRPr>
          </a:p>
          <a:p>
            <a:r>
              <a:rPr lang="pl-PL" sz="2400" b="1" i="1" dirty="0">
                <a:latin typeface="Times New Roman" panose="02020603050405020304" pitchFamily="18" charset="0"/>
                <a:cs typeface="Times New Roman" panose="02020603050405020304" pitchFamily="18" charset="0"/>
              </a:rPr>
              <a:t>a) Členenie panelu podľa druhu výskumu </a:t>
            </a:r>
            <a:endParaRPr lang="pl-PL" sz="2400" b="1" dirty="0">
              <a:latin typeface="Times New Roman" panose="02020603050405020304" pitchFamily="18" charset="0"/>
              <a:cs typeface="Times New Roman" panose="02020603050405020304" pitchFamily="18" charset="0"/>
            </a:endParaRPr>
          </a:p>
          <a:p>
            <a:r>
              <a:rPr lang="sk-SK" sz="2400" b="1" i="1" dirty="0">
                <a:latin typeface="Times New Roman" panose="02020603050405020304" pitchFamily="18" charset="0"/>
                <a:cs typeface="Times New Roman" panose="02020603050405020304" pitchFamily="18" charset="0"/>
              </a:rPr>
              <a:t>Zameraný panel </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stály súbor, ktorý je </a:t>
            </a:r>
            <a:r>
              <a:rPr lang="sk-SK" sz="2400" dirty="0" smtClean="0">
                <a:latin typeface="Times New Roman" panose="02020603050405020304" pitchFamily="18" charset="0"/>
                <a:cs typeface="Times New Roman" panose="02020603050405020304" pitchFamily="18" charset="0"/>
              </a:rPr>
              <a:t>zameraný </a:t>
            </a:r>
            <a:r>
              <a:rPr lang="sk-SK" sz="2400" dirty="0">
                <a:latin typeface="Times New Roman" panose="02020603050405020304" pitchFamily="18" charset="0"/>
                <a:cs typeface="Times New Roman" panose="02020603050405020304" pitchFamily="18" charset="0"/>
              </a:rPr>
              <a:t>na určitú tému, na ktorú sa dopytovanie pravidelne opakuje. Jeho výhodou je porovnateľnosť výsledkov skúmaní v čase, možnosť sledovanie vývoja, vývojových tendencií určitej témy. </a:t>
            </a:r>
          </a:p>
          <a:p>
            <a:r>
              <a:rPr lang="sk-SK" sz="2400" b="1" i="1" dirty="0">
                <a:latin typeface="Times New Roman" panose="02020603050405020304" pitchFamily="18" charset="0"/>
                <a:cs typeface="Times New Roman" panose="02020603050405020304" pitchFamily="18" charset="0"/>
              </a:rPr>
              <a:t>Nezameraný panel </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stály súbor, ktorý reprezentuje názory priemeru určitej vybranej skupiny na rôzne témy. Používa sa na pomerne rýchle, lacné zisťovanie záujmu, názoru na heterogénne </a:t>
            </a:r>
            <a:r>
              <a:rPr lang="sk-SK" sz="2400" dirty="0" smtClean="0">
                <a:latin typeface="Times New Roman" panose="02020603050405020304" pitchFamily="18" charset="0"/>
                <a:cs typeface="Times New Roman" panose="02020603050405020304" pitchFamily="18" charset="0"/>
              </a:rPr>
              <a:t>tematiky</a:t>
            </a:r>
            <a:r>
              <a:rPr lang="sk-SK" sz="2400" dirty="0">
                <a:latin typeface="Times New Roman" panose="02020603050405020304" pitchFamily="18" charset="0"/>
                <a:cs typeface="Times New Roman" panose="02020603050405020304" pitchFamily="18" charset="0"/>
              </a:rPr>
              <a:t>. Jeho nevýhodou je pravdepodobnejšia možnosť vzniku panelového efektu. </a:t>
            </a:r>
          </a:p>
        </p:txBody>
      </p:sp>
    </p:spTree>
    <p:extLst>
      <p:ext uri="{BB962C8B-B14F-4D97-AF65-F5344CB8AC3E}">
        <p14:creationId xmlns:p14="http://schemas.microsoft.com/office/powerpoint/2010/main" val="36530499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27200" y="406400"/>
            <a:ext cx="9753600" cy="6134100"/>
          </a:xfrm>
        </p:spPr>
        <p:txBody>
          <a:bodyPr>
            <a:normAutofit/>
          </a:bodyPr>
          <a:lstStyle/>
          <a:p>
            <a:r>
              <a:rPr lang="pl-PL" sz="2400" b="1" i="1" dirty="0">
                <a:latin typeface="Times New Roman" panose="02020603050405020304" pitchFamily="18" charset="0"/>
                <a:cs typeface="Times New Roman" panose="02020603050405020304" pitchFamily="18" charset="0"/>
              </a:rPr>
              <a:t>b) členenia podľa jednotky dopytovania </a:t>
            </a:r>
            <a:endParaRPr lang="pl-PL" sz="2400" b="1" i="1" dirty="0" smtClean="0">
              <a:latin typeface="Times New Roman" panose="02020603050405020304" pitchFamily="18" charset="0"/>
              <a:cs typeface="Times New Roman" panose="02020603050405020304" pitchFamily="18" charset="0"/>
            </a:endParaRPr>
          </a:p>
          <a:p>
            <a:r>
              <a:rPr lang="sk-SK" sz="2400" b="1" i="1" dirty="0" err="1">
                <a:latin typeface="Times New Roman" panose="02020603050405020304" pitchFamily="18" charset="0"/>
                <a:cs typeface="Times New Roman" panose="02020603050405020304" pitchFamily="18" charset="0"/>
              </a:rPr>
              <a:t>Repetitívny</a:t>
            </a:r>
            <a:r>
              <a:rPr lang="sk-SK" sz="2400" b="1" i="1" dirty="0">
                <a:latin typeface="Times New Roman" panose="02020603050405020304" pitchFamily="18" charset="0"/>
                <a:cs typeface="Times New Roman" panose="02020603050405020304" pitchFamily="18" charset="0"/>
              </a:rPr>
              <a:t> panel </a:t>
            </a:r>
            <a:endParaRPr lang="sk-SK" sz="2400" b="1" i="1"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je </a:t>
            </a:r>
            <a:r>
              <a:rPr lang="sk-SK" sz="2400" dirty="0">
                <a:latin typeface="Times New Roman" panose="02020603050405020304" pitchFamily="18" charset="0"/>
                <a:cs typeface="Times New Roman" panose="02020603050405020304" pitchFamily="18" charset="0"/>
              </a:rPr>
              <a:t>stály súbor respondentov, ktorý pravidelne v určitých časových intervaloch odpovedá na rovnaké (tie isté) otázky. </a:t>
            </a:r>
            <a:endParaRPr lang="sk-SK" sz="2400" dirty="0" smtClean="0">
              <a:latin typeface="Times New Roman" panose="02020603050405020304" pitchFamily="18" charset="0"/>
              <a:cs typeface="Times New Roman" panose="02020603050405020304" pitchFamily="18" charset="0"/>
            </a:endParaRPr>
          </a:p>
          <a:p>
            <a:pPr marL="342900" indent="-342900">
              <a:buFontTx/>
              <a:buChar char="-"/>
            </a:pPr>
            <a:r>
              <a:rPr lang="sk-SK" sz="2400" dirty="0" smtClean="0">
                <a:latin typeface="Times New Roman" panose="02020603050405020304" pitchFamily="18" charset="0"/>
                <a:cs typeface="Times New Roman" panose="02020603050405020304" pitchFamily="18" charset="0"/>
              </a:rPr>
              <a:t>zmyslom </a:t>
            </a:r>
            <a:r>
              <a:rPr lang="sk-SK" sz="2400" dirty="0" err="1">
                <a:latin typeface="Times New Roman" panose="02020603050405020304" pitchFamily="18" charset="0"/>
                <a:cs typeface="Times New Roman" panose="02020603050405020304" pitchFamily="18" charset="0"/>
              </a:rPr>
              <a:t>repetitívneho</a:t>
            </a:r>
            <a:r>
              <a:rPr lang="sk-SK" sz="2400" dirty="0">
                <a:latin typeface="Times New Roman" panose="02020603050405020304" pitchFamily="18" charset="0"/>
                <a:cs typeface="Times New Roman" panose="02020603050405020304" pitchFamily="18" charset="0"/>
              </a:rPr>
              <a:t> panelu je nadobudnúť prehľad o zmenách, ktoré nastali vo vývine napr. určitej skupiny spotrebiteľov. </a:t>
            </a:r>
          </a:p>
          <a:p>
            <a:r>
              <a:rPr lang="sk-SK" sz="2400" dirty="0">
                <a:latin typeface="Times New Roman" panose="02020603050405020304" pitchFamily="18" charset="0"/>
                <a:cs typeface="Times New Roman" panose="02020603050405020304" pitchFamily="18" charset="0"/>
              </a:rPr>
              <a:t>Kým v </a:t>
            </a:r>
            <a:r>
              <a:rPr lang="sk-SK" sz="2400" dirty="0" err="1">
                <a:latin typeface="Times New Roman" panose="02020603050405020304" pitchFamily="18" charset="0"/>
                <a:cs typeface="Times New Roman" panose="02020603050405020304" pitchFamily="18" charset="0"/>
              </a:rPr>
              <a:t>repetitívnom</a:t>
            </a:r>
            <a:r>
              <a:rPr lang="sk-SK" sz="2400" dirty="0">
                <a:latin typeface="Times New Roman" panose="02020603050405020304" pitchFamily="18" charset="0"/>
                <a:cs typeface="Times New Roman" panose="02020603050405020304" pitchFamily="18" charset="0"/>
              </a:rPr>
              <a:t> paneli sa vypĺňa dotazník vždy za určité časové obdobie</a:t>
            </a:r>
            <a:r>
              <a:rPr lang="sk-SK" sz="2400" i="1" dirty="0">
                <a:latin typeface="Times New Roman" panose="02020603050405020304" pitchFamily="18" charset="0"/>
                <a:cs typeface="Times New Roman" panose="02020603050405020304" pitchFamily="18" charset="0"/>
              </a:rPr>
              <a:t>, </a:t>
            </a:r>
            <a:r>
              <a:rPr lang="sk-SK" sz="2400" b="1" i="1" dirty="0">
                <a:latin typeface="Times New Roman" panose="02020603050405020304" pitchFamily="18" charset="0"/>
                <a:cs typeface="Times New Roman" panose="02020603050405020304" pitchFamily="18" charset="0"/>
              </a:rPr>
              <a:t>denníkový panel </a:t>
            </a:r>
            <a:r>
              <a:rPr lang="sk-SK" sz="2400" b="1" i="1" dirty="0" smtClean="0">
                <a:latin typeface="Times New Roman" panose="02020603050405020304" pitchFamily="18" charset="0"/>
                <a:cs typeface="Times New Roman" panose="02020603050405020304" pitchFamily="18" charset="0"/>
              </a:rPr>
              <a:t> - </a:t>
            </a:r>
            <a:r>
              <a:rPr lang="sk-SK" sz="2400" dirty="0" smtClean="0">
                <a:latin typeface="Times New Roman" panose="02020603050405020304" pitchFamily="18" charset="0"/>
                <a:cs typeface="Times New Roman" panose="02020603050405020304" pitchFamily="18" charset="0"/>
              </a:rPr>
              <a:t>vyplňuje </a:t>
            </a:r>
            <a:r>
              <a:rPr lang="sk-SK" sz="2400" dirty="0">
                <a:latin typeface="Times New Roman" panose="02020603050405020304" pitchFamily="18" charset="0"/>
                <a:cs typeface="Times New Roman" panose="02020603050405020304" pitchFamily="18" charset="0"/>
              </a:rPr>
              <a:t>dotazník, resp. jeho určitú modifikáciu v kratších časových horizontoch – mesačne, týždenne až denne. Literatúra uvádza ako klasický príklad denníkového panelu – rodinné účty. </a:t>
            </a:r>
          </a:p>
        </p:txBody>
      </p:sp>
    </p:spTree>
    <p:extLst>
      <p:ext uri="{BB962C8B-B14F-4D97-AF65-F5344CB8AC3E}">
        <p14:creationId xmlns:p14="http://schemas.microsoft.com/office/powerpoint/2010/main" val="3008026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39900" y="647700"/>
            <a:ext cx="9918700" cy="5905500"/>
          </a:xfrm>
        </p:spPr>
        <p:txBody>
          <a:bodyPr>
            <a:normAutofit fontScale="92500" lnSpcReduction="20000"/>
          </a:bodyPr>
          <a:lstStyle/>
          <a:p>
            <a:r>
              <a:rPr lang="sk-SK" sz="3000" b="1" i="1" dirty="0" smtClean="0">
                <a:latin typeface="Times New Roman" panose="02020603050405020304" pitchFamily="18" charset="0"/>
                <a:cs typeface="Times New Roman" panose="02020603050405020304" pitchFamily="18" charset="0"/>
              </a:rPr>
              <a:t>Osobná </a:t>
            </a:r>
            <a:r>
              <a:rPr lang="sk-SK" sz="3000" b="1" i="1" dirty="0">
                <a:latin typeface="Times New Roman" panose="02020603050405020304" pitchFamily="18" charset="0"/>
                <a:cs typeface="Times New Roman" panose="02020603050405020304" pitchFamily="18" charset="0"/>
              </a:rPr>
              <a:t>forma dopytovania </a:t>
            </a:r>
            <a:r>
              <a:rPr lang="sk-SK" sz="2200" dirty="0">
                <a:latin typeface="Times New Roman" panose="02020603050405020304" pitchFamily="18" charset="0"/>
                <a:cs typeface="Times New Roman" panose="02020603050405020304" pitchFamily="18" charset="0"/>
              </a:rPr>
              <a:t>je založená na priamej komunikácii s respondentom. V rámci ústnej formy dopytovania má osobitné miesto výskum </a:t>
            </a:r>
            <a:r>
              <a:rPr lang="sk-SK" sz="2200" b="1" i="1" dirty="0">
                <a:latin typeface="Times New Roman" panose="02020603050405020304" pitchFamily="18" charset="0"/>
                <a:cs typeface="Times New Roman" panose="02020603050405020304" pitchFamily="18" charset="0"/>
              </a:rPr>
              <a:t>skupinovo orientovaným dopytovaním</a:t>
            </a:r>
            <a:r>
              <a:rPr lang="sk-SK" sz="2200" dirty="0">
                <a:latin typeface="Times New Roman" panose="02020603050405020304" pitchFamily="18" charset="0"/>
                <a:cs typeface="Times New Roman" panose="02020603050405020304" pitchFamily="18" charset="0"/>
              </a:rPr>
              <a:t>, ktorý spočíva v tom, že skupina osôb so skúseným výskumným pracovníkom strávi určitý čas a prediskutuje riešený problém</a:t>
            </a:r>
            <a:r>
              <a:rPr lang="sk-SK" sz="2200" dirty="0" smtClean="0">
                <a:latin typeface="Times New Roman" panose="02020603050405020304" pitchFamily="18" charset="0"/>
                <a:cs typeface="Times New Roman" panose="02020603050405020304" pitchFamily="18" charset="0"/>
              </a:rPr>
              <a:t>. </a:t>
            </a:r>
            <a:r>
              <a:rPr lang="sk-SK" sz="2200" dirty="0">
                <a:latin typeface="Times New Roman" panose="02020603050405020304" pitchFamily="18" charset="0"/>
                <a:cs typeface="Times New Roman" panose="02020603050405020304" pitchFamily="18" charset="0"/>
              </a:rPr>
              <a:t>Výskumný pracovník orientuje diskusiu takým smerom, ktorý zodpovedá potrebám riešeného problému. </a:t>
            </a:r>
            <a:r>
              <a:rPr lang="sk-SK" sz="2200" dirty="0" smtClean="0">
                <a:latin typeface="Times New Roman" panose="02020603050405020304" pitchFamily="18" charset="0"/>
                <a:cs typeface="Times New Roman" panose="02020603050405020304" pitchFamily="18" charset="0"/>
              </a:rPr>
              <a:t>Dáva </a:t>
            </a:r>
            <a:r>
              <a:rPr lang="sk-SK" sz="2200" dirty="0">
                <a:latin typeface="Times New Roman" panose="02020603050405020304" pitchFamily="18" charset="0"/>
                <a:cs typeface="Times New Roman" panose="02020603050405020304" pitchFamily="18" charset="0"/>
              </a:rPr>
              <a:t>možnosť pochopiť stanoviská, vnímanie, uspokojenie zákazníka a na základe toho pomôcť pri definovaní otázok, ktoré by mali byť predmetom výskumu. Poznatky z takéhoto výskumu sa však </a:t>
            </a:r>
            <a:r>
              <a:rPr lang="sk-SK" sz="2200" b="1" i="1" dirty="0">
                <a:latin typeface="Times New Roman" panose="02020603050405020304" pitchFamily="18" charset="0"/>
                <a:cs typeface="Times New Roman" panose="02020603050405020304" pitchFamily="18" charset="0"/>
              </a:rPr>
              <a:t>nemôžu zovšeobecňovať</a:t>
            </a:r>
            <a:r>
              <a:rPr lang="sk-SK" sz="2200" dirty="0">
                <a:latin typeface="Times New Roman" panose="02020603050405020304" pitchFamily="18" charset="0"/>
                <a:cs typeface="Times New Roman" panose="02020603050405020304" pitchFamily="18" charset="0"/>
              </a:rPr>
              <a:t>, pretože súbor respondentov je príliš malý a vzorka nie je vybraná náhodne, čím sa stráca reprezentatívnosť. </a:t>
            </a:r>
            <a:r>
              <a:rPr lang="sk-SK" sz="2200" dirty="0" smtClean="0">
                <a:latin typeface="Times New Roman" panose="02020603050405020304" pitchFamily="18" charset="0"/>
                <a:cs typeface="Times New Roman" panose="02020603050405020304" pitchFamily="18" charset="0"/>
              </a:rPr>
              <a:t>Osobné </a:t>
            </a:r>
            <a:r>
              <a:rPr lang="sk-SK" sz="2200" dirty="0">
                <a:latin typeface="Times New Roman" panose="02020603050405020304" pitchFamily="18" charset="0"/>
                <a:cs typeface="Times New Roman" panose="02020603050405020304" pitchFamily="18" charset="0"/>
              </a:rPr>
              <a:t>dopytovanie je najvšestrannejšou metódou. </a:t>
            </a:r>
            <a:endParaRPr lang="sk-SK" sz="2200" dirty="0" smtClean="0">
              <a:latin typeface="Times New Roman" panose="02020603050405020304" pitchFamily="18" charset="0"/>
              <a:cs typeface="Times New Roman" panose="02020603050405020304" pitchFamily="18" charset="0"/>
            </a:endParaRPr>
          </a:p>
          <a:p>
            <a:r>
              <a:rPr lang="sk-SK" sz="2600" b="1" dirty="0" smtClean="0">
                <a:latin typeface="Times New Roman" panose="02020603050405020304" pitchFamily="18" charset="0"/>
                <a:cs typeface="Times New Roman" panose="02020603050405020304" pitchFamily="18" charset="0"/>
              </a:rPr>
              <a:t>Prednosti</a:t>
            </a:r>
            <a:r>
              <a:rPr lang="sk-SK" sz="2600" dirty="0" smtClean="0">
                <a:latin typeface="Times New Roman" panose="02020603050405020304" pitchFamily="18" charset="0"/>
                <a:cs typeface="Times New Roman" panose="02020603050405020304" pitchFamily="18" charset="0"/>
              </a:rPr>
              <a:t>:</a:t>
            </a:r>
          </a:p>
          <a:p>
            <a:pPr marL="285750" indent="-285750">
              <a:buFontTx/>
              <a:buChar char="-"/>
            </a:pPr>
            <a:r>
              <a:rPr lang="sk-SK" sz="2200" dirty="0" smtClean="0">
                <a:latin typeface="Times New Roman" panose="02020603050405020304" pitchFamily="18" charset="0"/>
                <a:cs typeface="Times New Roman" panose="02020603050405020304" pitchFamily="18" charset="0"/>
              </a:rPr>
              <a:t>existuje </a:t>
            </a:r>
            <a:r>
              <a:rPr lang="sk-SK" sz="2200" dirty="0">
                <a:latin typeface="Times New Roman" panose="02020603050405020304" pitchFamily="18" charset="0"/>
                <a:cs typeface="Times New Roman" panose="02020603050405020304" pitchFamily="18" charset="0"/>
              </a:rPr>
              <a:t>priama spätná väzba medzi účastníkmi dopytovania, takže je možné motivovať respondenta k </a:t>
            </a:r>
            <a:r>
              <a:rPr lang="sk-SK" sz="2200" dirty="0" smtClean="0">
                <a:latin typeface="Times New Roman" panose="02020603050405020304" pitchFamily="18" charset="0"/>
                <a:cs typeface="Times New Roman" panose="02020603050405020304" pitchFamily="18" charset="0"/>
              </a:rPr>
              <a:t>odpovedi, </a:t>
            </a:r>
          </a:p>
          <a:p>
            <a:pPr marL="285750" indent="-285750">
              <a:buFontTx/>
              <a:buChar char="-"/>
            </a:pPr>
            <a:r>
              <a:rPr lang="sk-SK" sz="2200" dirty="0" smtClean="0">
                <a:latin typeface="Times New Roman" panose="02020603050405020304" pitchFamily="18" charset="0"/>
                <a:cs typeface="Times New Roman" panose="02020603050405020304" pitchFamily="18" charset="0"/>
              </a:rPr>
              <a:t>vysoká </a:t>
            </a:r>
            <a:r>
              <a:rPr lang="sk-SK" sz="2200" dirty="0">
                <a:latin typeface="Times New Roman" panose="02020603050405020304" pitchFamily="18" charset="0"/>
                <a:cs typeface="Times New Roman" panose="02020603050405020304" pitchFamily="18" charset="0"/>
              </a:rPr>
              <a:t>spoľahlivosť získaných údajov. Nákladovo a časovo je to však veľmi nákladná metóda, pretože vyžaduje veľmi dobrú </a:t>
            </a:r>
            <a:r>
              <a:rPr lang="sk-SK" sz="2200" dirty="0" smtClean="0">
                <a:latin typeface="Times New Roman" panose="02020603050405020304" pitchFamily="18" charset="0"/>
                <a:cs typeface="Times New Roman" panose="02020603050405020304" pitchFamily="18" charset="0"/>
              </a:rPr>
              <a:t>prípravu, </a:t>
            </a:r>
          </a:p>
          <a:p>
            <a:r>
              <a:rPr lang="sk-SK" sz="2600" b="1" dirty="0" smtClean="0">
                <a:latin typeface="Times New Roman" panose="02020603050405020304" pitchFamily="18" charset="0"/>
                <a:cs typeface="Times New Roman" panose="02020603050405020304" pitchFamily="18" charset="0"/>
              </a:rPr>
              <a:t>Osobné </a:t>
            </a:r>
            <a:r>
              <a:rPr lang="sk-SK" sz="2600" b="1" dirty="0">
                <a:latin typeface="Times New Roman" panose="02020603050405020304" pitchFamily="18" charset="0"/>
                <a:cs typeface="Times New Roman" panose="02020603050405020304" pitchFamily="18" charset="0"/>
              </a:rPr>
              <a:t>dopytovanie môže mať dve formy: </a:t>
            </a:r>
          </a:p>
          <a:p>
            <a:r>
              <a:rPr lang="sk-SK" sz="2200" dirty="0" smtClean="0">
                <a:latin typeface="Times New Roman" panose="02020603050405020304" pitchFamily="18" charset="0"/>
                <a:cs typeface="Times New Roman" panose="02020603050405020304" pitchFamily="18" charset="0"/>
              </a:rPr>
              <a:t>- dohodnutý </a:t>
            </a:r>
            <a:r>
              <a:rPr lang="sk-SK" sz="2200" dirty="0">
                <a:latin typeface="Times New Roman" panose="02020603050405020304" pitchFamily="18" charset="0"/>
                <a:cs typeface="Times New Roman" panose="02020603050405020304" pitchFamily="18" charset="0"/>
              </a:rPr>
              <a:t>rozhovor (interview): respondenti sa vyberajú náhodným výberom a o rozhovor ich možno požiadať buď telefonicky alebo osobnou návštevou doma alebo na pracovisku. </a:t>
            </a:r>
          </a:p>
          <a:p>
            <a:r>
              <a:rPr lang="sk-SK" sz="2200" dirty="0" smtClean="0">
                <a:latin typeface="Times New Roman" panose="02020603050405020304" pitchFamily="18" charset="0"/>
                <a:cs typeface="Times New Roman" panose="02020603050405020304" pitchFamily="18" charset="0"/>
              </a:rPr>
              <a:t>- náhodný </a:t>
            </a:r>
            <a:r>
              <a:rPr lang="sk-SK" sz="2200" dirty="0">
                <a:latin typeface="Times New Roman" panose="02020603050405020304" pitchFamily="18" charset="0"/>
                <a:cs typeface="Times New Roman" panose="02020603050405020304" pitchFamily="18" charset="0"/>
              </a:rPr>
              <a:t>rozhovor, rozhovor pri zastavení, je veľmi krátky, orientuje sa na malý počet otázok. </a:t>
            </a:r>
          </a:p>
          <a:p>
            <a:endParaRPr lang="sk-SK" dirty="0"/>
          </a:p>
        </p:txBody>
      </p:sp>
    </p:spTree>
    <p:extLst>
      <p:ext uri="{BB962C8B-B14F-4D97-AF65-F5344CB8AC3E}">
        <p14:creationId xmlns:p14="http://schemas.microsoft.com/office/powerpoint/2010/main" val="2183987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39900" y="647700"/>
            <a:ext cx="9918700" cy="5816599"/>
          </a:xfrm>
        </p:spPr>
        <p:txBody>
          <a:bodyPr>
            <a:normAutofit/>
          </a:bodyPr>
          <a:lstStyle/>
          <a:p>
            <a:r>
              <a:rPr lang="sk-SK" sz="2800" b="1" i="1" dirty="0" smtClean="0">
                <a:latin typeface="Times New Roman" panose="02020603050405020304" pitchFamily="18" charset="0"/>
                <a:cs typeface="Times New Roman" panose="02020603050405020304" pitchFamily="18" charset="0"/>
              </a:rPr>
              <a:t>Telefonická </a:t>
            </a:r>
            <a:r>
              <a:rPr lang="sk-SK" sz="2800" b="1" i="1" dirty="0">
                <a:latin typeface="Times New Roman" panose="02020603050405020304" pitchFamily="18" charset="0"/>
                <a:cs typeface="Times New Roman" panose="02020603050405020304" pitchFamily="18" charset="0"/>
              </a:rPr>
              <a:t>forma dopytovania </a:t>
            </a:r>
            <a:r>
              <a:rPr lang="sk-SK" sz="2000" dirty="0">
                <a:latin typeface="Times New Roman" panose="02020603050405020304" pitchFamily="18" charset="0"/>
                <a:cs typeface="Times New Roman" panose="02020603050405020304" pitchFamily="18" charset="0"/>
              </a:rPr>
              <a:t>je podobná osobnej, tzn. že dopytovaný okamžite reaguje na otázky položené pýtajúcim sa. </a:t>
            </a:r>
            <a:endParaRPr lang="sk-SK" sz="2000" dirty="0" smtClean="0">
              <a:latin typeface="Times New Roman" panose="02020603050405020304" pitchFamily="18" charset="0"/>
              <a:cs typeface="Times New Roman" panose="02020603050405020304" pitchFamily="18" charset="0"/>
            </a:endParaRPr>
          </a:p>
          <a:p>
            <a:r>
              <a:rPr lang="sk-SK" sz="2000" b="1" dirty="0" smtClean="0">
                <a:latin typeface="Times New Roman" panose="02020603050405020304" pitchFamily="18" charset="0"/>
                <a:cs typeface="Times New Roman" panose="02020603050405020304" pitchFamily="18" charset="0"/>
              </a:rPr>
              <a:t>Problémom</a:t>
            </a:r>
            <a:r>
              <a:rPr lang="sk-SK" sz="2000" dirty="0" smtClean="0">
                <a:latin typeface="Times New Roman" panose="02020603050405020304" pitchFamily="18" charset="0"/>
                <a:cs typeface="Times New Roman" panose="02020603050405020304" pitchFamily="18" charset="0"/>
              </a:rPr>
              <a:t> </a:t>
            </a:r>
            <a:r>
              <a:rPr lang="sk-SK" sz="2000" dirty="0">
                <a:latin typeface="Times New Roman" panose="02020603050405020304" pitchFamily="18" charset="0"/>
                <a:cs typeface="Times New Roman" panose="02020603050405020304" pitchFamily="18" charset="0"/>
              </a:rPr>
              <a:t>pri telefonickom dopytovaní je naviazanie osobného kontaktu, ktorý je často rozhodujúci pri získavaní respondenta k spolupráci. Tento spôsob má však aj obmedzujúce podmienky jednak v tom, že sa možno dopytovať len u osôb, ktoré vlastnia telefón. </a:t>
            </a:r>
            <a:endParaRPr lang="sk-SK" sz="2000" dirty="0" smtClean="0">
              <a:latin typeface="Times New Roman" panose="02020603050405020304" pitchFamily="18" charset="0"/>
              <a:cs typeface="Times New Roman" panose="02020603050405020304" pitchFamily="18" charset="0"/>
            </a:endParaRPr>
          </a:p>
          <a:p>
            <a:r>
              <a:rPr lang="sk-SK" sz="2000" b="1" dirty="0" smtClean="0">
                <a:latin typeface="Times New Roman" panose="02020603050405020304" pitchFamily="18" charset="0"/>
                <a:cs typeface="Times New Roman" panose="02020603050405020304" pitchFamily="18" charset="0"/>
              </a:rPr>
              <a:t>Výhody</a:t>
            </a:r>
            <a:r>
              <a:rPr lang="sk-SK" sz="2000" dirty="0" smtClean="0">
                <a:latin typeface="Times New Roman" panose="02020603050405020304" pitchFamily="18" charset="0"/>
                <a:cs typeface="Times New Roman" panose="02020603050405020304" pitchFamily="18" charset="0"/>
              </a:rPr>
              <a:t> - </a:t>
            </a:r>
            <a:r>
              <a:rPr lang="sk-SK" sz="2000" dirty="0">
                <a:latin typeface="Times New Roman" panose="02020603050405020304" pitchFamily="18" charset="0"/>
                <a:cs typeface="Times New Roman" panose="02020603050405020304" pitchFamily="18" charset="0"/>
              </a:rPr>
              <a:t>rýchlosť získavania informácií a nízke náklady na jeden kontakt. </a:t>
            </a:r>
          </a:p>
          <a:p>
            <a:pPr>
              <a:spcBef>
                <a:spcPts val="0"/>
              </a:spcBef>
            </a:pPr>
            <a:r>
              <a:rPr lang="sk-SK" sz="2800" b="1" i="1" dirty="0">
                <a:latin typeface="Times New Roman" panose="02020603050405020304" pitchFamily="18" charset="0"/>
                <a:cs typeface="Times New Roman" panose="02020603050405020304" pitchFamily="18" charset="0"/>
              </a:rPr>
              <a:t>Písomná forma dopytovania </a:t>
            </a:r>
            <a:r>
              <a:rPr lang="sk-SK" sz="2000" dirty="0">
                <a:latin typeface="Times New Roman" panose="02020603050405020304" pitchFamily="18" charset="0"/>
                <a:cs typeface="Times New Roman" panose="02020603050405020304" pitchFamily="18" charset="0"/>
              </a:rPr>
              <a:t>sa uskutočňuje na základe </a:t>
            </a:r>
            <a:r>
              <a:rPr lang="sk-SK" sz="2000" b="1" i="1" dirty="0">
                <a:solidFill>
                  <a:srgbClr val="FF0000"/>
                </a:solidFill>
                <a:latin typeface="Times New Roman" panose="02020603050405020304" pitchFamily="18" charset="0"/>
                <a:cs typeface="Times New Roman" panose="02020603050405020304" pitchFamily="18" charset="0"/>
              </a:rPr>
              <a:t>dotazníka</a:t>
            </a:r>
            <a:r>
              <a:rPr lang="sk-SK" sz="2000" dirty="0">
                <a:latin typeface="Times New Roman" panose="02020603050405020304" pitchFamily="18" charset="0"/>
                <a:cs typeface="Times New Roman" panose="02020603050405020304" pitchFamily="18" charset="0"/>
              </a:rPr>
              <a:t> alebo </a:t>
            </a:r>
            <a:r>
              <a:rPr lang="sk-SK" sz="2000" b="1" i="1" dirty="0">
                <a:solidFill>
                  <a:srgbClr val="FF0000"/>
                </a:solidFill>
                <a:latin typeface="Times New Roman" panose="02020603050405020304" pitchFamily="18" charset="0"/>
                <a:cs typeface="Times New Roman" panose="02020603050405020304" pitchFamily="18" charset="0"/>
              </a:rPr>
              <a:t>ankety</a:t>
            </a:r>
            <a:r>
              <a:rPr lang="sk-SK" sz="2000" dirty="0">
                <a:latin typeface="Times New Roman" panose="02020603050405020304" pitchFamily="18" charset="0"/>
                <a:cs typeface="Times New Roman" panose="02020603050405020304" pitchFamily="18" charset="0"/>
              </a:rPr>
              <a:t>. </a:t>
            </a:r>
            <a:r>
              <a:rPr lang="sk-SK" sz="2000" b="1" dirty="0" smtClean="0">
                <a:latin typeface="Times New Roman" panose="02020603050405020304" pitchFamily="18" charset="0"/>
                <a:cs typeface="Times New Roman" panose="02020603050405020304" pitchFamily="18" charset="0"/>
              </a:rPr>
              <a:t>Výhody:</a:t>
            </a:r>
          </a:p>
          <a:p>
            <a:pPr marL="342900" indent="-342900">
              <a:spcBef>
                <a:spcPts val="0"/>
              </a:spcBef>
              <a:buFontTx/>
              <a:buChar char="-"/>
            </a:pPr>
            <a:r>
              <a:rPr lang="sk-SK" sz="2000" dirty="0" smtClean="0">
                <a:latin typeface="Times New Roman" panose="02020603050405020304" pitchFamily="18" charset="0"/>
                <a:cs typeface="Times New Roman" panose="02020603050405020304" pitchFamily="18" charset="0"/>
              </a:rPr>
              <a:t>respondent </a:t>
            </a:r>
            <a:r>
              <a:rPr lang="sk-SK" sz="2000" dirty="0">
                <a:latin typeface="Times New Roman" panose="02020603050405020304" pitchFamily="18" charset="0"/>
                <a:cs typeface="Times New Roman" panose="02020603050405020304" pitchFamily="18" charset="0"/>
              </a:rPr>
              <a:t>má čas rozmyslieť si odpovede, ale u otázok, ktoré vyžadujú spontánne odpovede, to môže byť často nevýhodou. </a:t>
            </a:r>
            <a:endParaRPr lang="sk-SK" sz="2000" dirty="0" smtClean="0">
              <a:latin typeface="Times New Roman" panose="02020603050405020304" pitchFamily="18" charset="0"/>
              <a:cs typeface="Times New Roman" panose="02020603050405020304" pitchFamily="18" charset="0"/>
            </a:endParaRPr>
          </a:p>
          <a:p>
            <a:pPr marL="342900" indent="-342900">
              <a:spcBef>
                <a:spcPts val="0"/>
              </a:spcBef>
              <a:buFontTx/>
              <a:buChar char="-"/>
            </a:pPr>
            <a:r>
              <a:rPr lang="sk-SK" sz="2000" dirty="0" smtClean="0">
                <a:latin typeface="Times New Roman" panose="02020603050405020304" pitchFamily="18" charset="0"/>
                <a:cs typeface="Times New Roman" panose="02020603050405020304" pitchFamily="18" charset="0"/>
              </a:rPr>
              <a:t>Dotazník </a:t>
            </a:r>
            <a:r>
              <a:rPr lang="sk-SK" sz="2000" dirty="0">
                <a:latin typeface="Times New Roman" panose="02020603050405020304" pitchFamily="18" charset="0"/>
                <a:cs typeface="Times New Roman" panose="02020603050405020304" pitchFamily="18" charset="0"/>
              </a:rPr>
              <a:t>posielaný poštou má prednosť pred osobným kontaktom vtedy, keď respondent nie je ochotný poskytnúť osobný rozhovor. </a:t>
            </a:r>
            <a:endParaRPr lang="sk-SK" sz="2000" dirty="0" smtClean="0">
              <a:latin typeface="Times New Roman" panose="02020603050405020304" pitchFamily="18" charset="0"/>
              <a:cs typeface="Times New Roman" panose="02020603050405020304" pitchFamily="18" charset="0"/>
            </a:endParaRPr>
          </a:p>
          <a:p>
            <a:pPr>
              <a:spcBef>
                <a:spcPts val="0"/>
              </a:spcBef>
            </a:pPr>
            <a:r>
              <a:rPr lang="sk-SK" sz="2000" b="1" dirty="0" smtClean="0">
                <a:latin typeface="Times New Roman" panose="02020603050405020304" pitchFamily="18" charset="0"/>
                <a:cs typeface="Times New Roman" panose="02020603050405020304" pitchFamily="18" charset="0"/>
              </a:rPr>
              <a:t>Nevýhody:</a:t>
            </a:r>
          </a:p>
          <a:p>
            <a:pPr>
              <a:spcBef>
                <a:spcPts val="0"/>
              </a:spcBef>
            </a:pPr>
            <a:r>
              <a:rPr lang="sk-SK" sz="2000" b="1" dirty="0" smtClean="0">
                <a:latin typeface="Times New Roman" panose="02020603050405020304" pitchFamily="18" charset="0"/>
                <a:cs typeface="Times New Roman" panose="02020603050405020304" pitchFamily="18" charset="0"/>
              </a:rPr>
              <a:t>- </a:t>
            </a:r>
            <a:r>
              <a:rPr lang="sk-SK" sz="2000" dirty="0" smtClean="0">
                <a:latin typeface="Times New Roman" panose="02020603050405020304" pitchFamily="18" charset="0"/>
                <a:cs typeface="Times New Roman" panose="02020603050405020304" pitchFamily="18" charset="0"/>
              </a:rPr>
              <a:t>návratnosť </a:t>
            </a:r>
            <a:r>
              <a:rPr lang="sk-SK" sz="2000" dirty="0">
                <a:latin typeface="Times New Roman" panose="02020603050405020304" pitchFamily="18" charset="0"/>
                <a:cs typeface="Times New Roman" panose="02020603050405020304" pitchFamily="18" charset="0"/>
              </a:rPr>
              <a:t>dotazníkov, ktorá je pri veľmi dobre pripravených projektoch 30%. </a:t>
            </a:r>
            <a:r>
              <a:rPr lang="sk-SK" sz="2000" b="1" i="1" dirty="0">
                <a:latin typeface="Times New Roman" panose="02020603050405020304" pitchFamily="18" charset="0"/>
                <a:cs typeface="Times New Roman" panose="02020603050405020304" pitchFamily="18" charset="0"/>
              </a:rPr>
              <a:t>Anketa</a:t>
            </a:r>
            <a:r>
              <a:rPr lang="sk-SK" sz="2000" dirty="0">
                <a:latin typeface="Times New Roman" panose="02020603050405020304" pitchFamily="18" charset="0"/>
                <a:cs typeface="Times New Roman" panose="02020603050405020304" pitchFamily="18" charset="0"/>
              </a:rPr>
              <a:t> sa niekedy stotožňuje s dotazníkom. Rozdiel medzi nimi je, že dotazník sa spravidla vyhodnocuje v menšom počte. Anketa má </a:t>
            </a:r>
            <a:r>
              <a:rPr lang="sk-SK" sz="2000" dirty="0" err="1">
                <a:latin typeface="Times New Roman" panose="02020603050405020304" pitchFamily="18" charset="0"/>
                <a:cs typeface="Times New Roman" panose="02020603050405020304" pitchFamily="18" charset="0"/>
              </a:rPr>
              <a:t>hromadnejší</a:t>
            </a:r>
            <a:r>
              <a:rPr lang="sk-SK" sz="2000" dirty="0">
                <a:latin typeface="Times New Roman" panose="02020603050405020304" pitchFamily="18" charset="0"/>
                <a:cs typeface="Times New Roman" panose="02020603050405020304" pitchFamily="18" charset="0"/>
              </a:rPr>
              <a:t> charakter, uvádza sa v novinách, časopisoch, na výstavách. </a:t>
            </a:r>
            <a:endParaRPr lang="sk-SK" dirty="0"/>
          </a:p>
        </p:txBody>
      </p:sp>
    </p:spTree>
    <p:extLst>
      <p:ext uri="{BB962C8B-B14F-4D97-AF65-F5344CB8AC3E}">
        <p14:creationId xmlns:p14="http://schemas.microsoft.com/office/powerpoint/2010/main" val="1213098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39900" y="647700"/>
            <a:ext cx="9918700" cy="5816599"/>
          </a:xfrm>
        </p:spPr>
        <p:txBody>
          <a:bodyPr>
            <a:normAutofit lnSpcReduction="10000"/>
          </a:bodyPr>
          <a:lstStyle/>
          <a:p>
            <a:r>
              <a:rPr lang="sk-SK" sz="2800" b="1" i="1" dirty="0" smtClean="0">
                <a:latin typeface="Times New Roman" panose="02020603050405020304" pitchFamily="18" charset="0"/>
                <a:cs typeface="Times New Roman" panose="02020603050405020304" pitchFamily="18" charset="0"/>
              </a:rPr>
              <a:t>Dopytovanie </a:t>
            </a:r>
            <a:r>
              <a:rPr lang="sk-SK" sz="2800" b="1" i="1" dirty="0">
                <a:latin typeface="Times New Roman" panose="02020603050405020304" pitchFamily="18" charset="0"/>
                <a:cs typeface="Times New Roman" panose="02020603050405020304" pitchFamily="18" charset="0"/>
              </a:rPr>
              <a:t>pomocou počítača </a:t>
            </a:r>
            <a:r>
              <a:rPr lang="sk-SK" sz="2400" dirty="0">
                <a:latin typeface="Times New Roman" panose="02020603050405020304" pitchFamily="18" charset="0"/>
                <a:cs typeface="Times New Roman" panose="02020603050405020304" pitchFamily="18" charset="0"/>
              </a:rPr>
              <a:t>je novou formou zberu informácií založenou na využití počítačov. Jej rozšírenie súvisí s rastom siete účastníkov elektronickej pošty. Spája výhody písomného dopytovania, je veľmi rýchle, lacné a urýchľuje spracovávanie údajov, pretože všetky informácie sú už v elektronickej podobe. </a:t>
            </a:r>
          </a:p>
          <a:p>
            <a:r>
              <a:rPr lang="sk-SK" sz="2400" dirty="0">
                <a:latin typeface="Times New Roman" panose="02020603050405020304" pitchFamily="18" charset="0"/>
                <a:cs typeface="Times New Roman" panose="02020603050405020304" pitchFamily="18" charset="0"/>
              </a:rPr>
              <a:t>Pre organizáciu zberu informácií a vyhodnocovanie výsledkov sa zdôrazňujú </a:t>
            </a:r>
            <a:r>
              <a:rPr lang="sk-SK" sz="2400" b="1" dirty="0">
                <a:latin typeface="Times New Roman" panose="02020603050405020304" pitchFamily="18" charset="0"/>
                <a:cs typeface="Times New Roman" panose="02020603050405020304" pitchFamily="18" charset="0"/>
              </a:rPr>
              <a:t>dve dôležité </a:t>
            </a:r>
            <a:r>
              <a:rPr lang="sk-SK" sz="2400" b="1" dirty="0" smtClean="0">
                <a:latin typeface="Times New Roman" panose="02020603050405020304" pitchFamily="18" charset="0"/>
                <a:cs typeface="Times New Roman" panose="02020603050405020304" pitchFamily="18" charset="0"/>
              </a:rPr>
              <a:t>pravidlá: </a:t>
            </a:r>
            <a:endParaRPr lang="sk-SK" sz="2400" b="1" dirty="0">
              <a:latin typeface="Times New Roman" panose="02020603050405020304" pitchFamily="18" charset="0"/>
              <a:cs typeface="Times New Roman" panose="02020603050405020304" pitchFamily="18" charset="0"/>
            </a:endParaRPr>
          </a:p>
          <a:p>
            <a:r>
              <a:rPr lang="sk-SK" sz="2400" b="1" dirty="0" smtClean="0">
                <a:latin typeface="Times New Roman" panose="02020603050405020304" pitchFamily="18" charset="0"/>
                <a:cs typeface="Times New Roman" panose="02020603050405020304" pitchFamily="18" charset="0"/>
              </a:rPr>
              <a:t>1. </a:t>
            </a:r>
            <a:r>
              <a:rPr lang="sk-SK" sz="2400" b="1" i="1" dirty="0" smtClean="0">
                <a:latin typeface="Times New Roman" panose="02020603050405020304" pitchFamily="18" charset="0"/>
                <a:cs typeface="Times New Roman" panose="02020603050405020304" pitchFamily="18" charset="0"/>
              </a:rPr>
              <a:t>koho </a:t>
            </a:r>
            <a:r>
              <a:rPr lang="sk-SK" sz="2400" b="1" i="1" dirty="0">
                <a:latin typeface="Times New Roman" panose="02020603050405020304" pitchFamily="18" charset="0"/>
                <a:cs typeface="Times New Roman" panose="02020603050405020304" pitchFamily="18" charset="0"/>
              </a:rPr>
              <a:t>sa pýtame</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Upresnenie koho sa budeme pýtať má veľký význam, pretože dopytovanie sa robí vždy na vzorke,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len vo vybranej skupine, o ktorej predpokladáme, že reprezentuje názory a postoje všetkých alebo aspoň rozhodujúcej väčšiny zákazníkov. Preto je dôležitá reprezentatívnosť danej skupiny. </a:t>
            </a:r>
          </a:p>
          <a:p>
            <a:r>
              <a:rPr lang="sk-SK" sz="2400" b="1" i="1" dirty="0" smtClean="0">
                <a:latin typeface="Times New Roman" panose="02020603050405020304" pitchFamily="18" charset="0"/>
                <a:cs typeface="Times New Roman" panose="02020603050405020304" pitchFamily="18" charset="0"/>
              </a:rPr>
              <a:t>2. ako </a:t>
            </a:r>
            <a:r>
              <a:rPr lang="sk-SK" sz="2400" b="1" i="1" dirty="0">
                <a:latin typeface="Times New Roman" panose="02020603050405020304" pitchFamily="18" charset="0"/>
                <a:cs typeface="Times New Roman" panose="02020603050405020304" pitchFamily="18" charset="0"/>
              </a:rPr>
              <a:t>sa pýtame</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Pri formulácii otázok si treba ujasniť, či na položenú otázku respondent odpovie úprimne, či nebude mať nejaké zábrany, či si nebude vymýšľať, </a:t>
            </a:r>
            <a:r>
              <a:rPr lang="sk-SK" sz="2400" dirty="0" err="1">
                <a:latin typeface="Times New Roman" panose="02020603050405020304" pitchFamily="18" charset="0"/>
                <a:cs typeface="Times New Roman" panose="02020603050405020304" pitchFamily="18" charset="0"/>
              </a:rPr>
              <a:t>t.j</a:t>
            </a:r>
            <a:r>
              <a:rPr lang="sk-SK" sz="2400" dirty="0">
                <a:latin typeface="Times New Roman" panose="02020603050405020304" pitchFamily="18" charset="0"/>
                <a:cs typeface="Times New Roman" panose="02020603050405020304" pitchFamily="18" charset="0"/>
              </a:rPr>
              <a:t>. že pozná odpoveď na položenú otázku. Osobitným problémom je slovník, ktorý pri kladení otázok používame. </a:t>
            </a:r>
            <a:endParaRPr lang="sk-SK" dirty="0"/>
          </a:p>
        </p:txBody>
      </p:sp>
    </p:spTree>
    <p:extLst>
      <p:ext uri="{BB962C8B-B14F-4D97-AF65-F5344CB8AC3E}">
        <p14:creationId xmlns:p14="http://schemas.microsoft.com/office/powerpoint/2010/main" val="3353038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816100" y="620087"/>
            <a:ext cx="9588500" cy="5907713"/>
          </a:xfrm>
        </p:spPr>
        <p:txBody>
          <a:bodyPr>
            <a:normAutofit/>
          </a:bodyPr>
          <a:lstStyle/>
          <a:p>
            <a:r>
              <a:rPr lang="sk-SK" sz="2800" b="1" dirty="0">
                <a:latin typeface="Times New Roman" panose="02020603050405020304" pitchFamily="18" charset="0"/>
                <a:cs typeface="Times New Roman" panose="02020603050405020304" pitchFamily="18" charset="0"/>
              </a:rPr>
              <a:t>TVORBA DOTAZNÍKA </a:t>
            </a:r>
            <a:endParaRPr lang="sk-SK" sz="2800" dirty="0">
              <a:latin typeface="Times New Roman" panose="02020603050405020304" pitchFamily="18" charset="0"/>
              <a:cs typeface="Times New Roman" panose="02020603050405020304" pitchFamily="18" charset="0"/>
            </a:endParaRPr>
          </a:p>
          <a:p>
            <a:r>
              <a:rPr lang="sk-SK" sz="2400" b="1" i="1" dirty="0">
                <a:latin typeface="Times New Roman" panose="02020603050405020304" pitchFamily="18" charset="0"/>
                <a:cs typeface="Times New Roman" panose="02020603050405020304" pitchFamily="18" charset="0"/>
              </a:rPr>
              <a:t>Dotazník </a:t>
            </a:r>
            <a:r>
              <a:rPr lang="sk-SK" sz="2400" dirty="0">
                <a:latin typeface="Times New Roman" panose="02020603050405020304" pitchFamily="18" charset="0"/>
                <a:cs typeface="Times New Roman" panose="02020603050405020304" pitchFamily="18" charset="0"/>
              </a:rPr>
              <a:t>je určitý formulár, ktorý obsahuje otázky, na ktoré majú respondenti </a:t>
            </a:r>
            <a:r>
              <a:rPr lang="sk-SK" sz="2400" dirty="0" smtClean="0">
                <a:latin typeface="Times New Roman" panose="02020603050405020304" pitchFamily="18" charset="0"/>
                <a:cs typeface="Times New Roman" panose="02020603050405020304" pitchFamily="18" charset="0"/>
              </a:rPr>
              <a:t>odpovedať</a:t>
            </a:r>
          </a:p>
          <a:p>
            <a:pPr marL="342900" indent="-342900">
              <a:buFontTx/>
              <a:buChar char="-"/>
            </a:pPr>
            <a:r>
              <a:rPr lang="sk-SK" sz="2400" dirty="0" smtClean="0">
                <a:latin typeface="Times New Roman" panose="02020603050405020304" pitchFamily="18" charset="0"/>
                <a:cs typeface="Times New Roman" panose="02020603050405020304" pitchFamily="18" charset="0"/>
              </a:rPr>
              <a:t>pri </a:t>
            </a:r>
            <a:r>
              <a:rPr lang="sk-SK" sz="2400" dirty="0">
                <a:latin typeface="Times New Roman" panose="02020603050405020304" pitchFamily="18" charset="0"/>
                <a:cs typeface="Times New Roman" panose="02020603050405020304" pitchFamily="18" charset="0"/>
              </a:rPr>
              <a:t>jeho príprave nesmieme zabúdať na to </a:t>
            </a:r>
            <a:r>
              <a:rPr lang="sk-SK" sz="2400" b="1" i="1" dirty="0">
                <a:latin typeface="Times New Roman" panose="02020603050405020304" pitchFamily="18" charset="0"/>
                <a:cs typeface="Times New Roman" panose="02020603050405020304" pitchFamily="18" charset="0"/>
              </a:rPr>
              <a:t>koho sa pýtame a ako sa pýtame</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lebo kvalita dotazníka závisí od presnosti a významu zbieraných </a:t>
            </a:r>
            <a:r>
              <a:rPr lang="sk-SK" sz="2400" dirty="0" smtClean="0">
                <a:latin typeface="Times New Roman" panose="02020603050405020304" pitchFamily="18" charset="0"/>
                <a:cs typeface="Times New Roman" panose="02020603050405020304" pitchFamily="18" charset="0"/>
              </a:rPr>
              <a:t>údajov</a:t>
            </a:r>
          </a:p>
          <a:p>
            <a:pPr marL="342900" indent="-342900">
              <a:buFontTx/>
              <a:buChar char="-"/>
            </a:pPr>
            <a:r>
              <a:rPr lang="sk-SK" sz="2400" dirty="0" smtClean="0">
                <a:latin typeface="Times New Roman" panose="02020603050405020304" pitchFamily="18" charset="0"/>
                <a:cs typeface="Times New Roman" panose="02020603050405020304" pitchFamily="18" charset="0"/>
              </a:rPr>
              <a:t>dotazník </a:t>
            </a:r>
            <a:r>
              <a:rPr lang="sk-SK" sz="2400" dirty="0">
                <a:latin typeface="Times New Roman" panose="02020603050405020304" pitchFamily="18" charset="0"/>
                <a:cs typeface="Times New Roman" panose="02020603050405020304" pitchFamily="18" charset="0"/>
              </a:rPr>
              <a:t>musí byť dostatočne jasný a zrozumiteľný, aby respondent nemal rozpaky, že má odpovedať na také odborné otázky, na ktoré nemá schopnosti a odborné </a:t>
            </a:r>
            <a:r>
              <a:rPr lang="sk-SK" sz="2400" dirty="0" smtClean="0">
                <a:latin typeface="Times New Roman" panose="02020603050405020304" pitchFamily="18" charset="0"/>
                <a:cs typeface="Times New Roman" panose="02020603050405020304" pitchFamily="18" charset="0"/>
              </a:rPr>
              <a:t>vedomosti.</a:t>
            </a:r>
          </a:p>
          <a:p>
            <a:pPr marL="342900" indent="-342900">
              <a:buFontTx/>
              <a:buChar char="-"/>
            </a:pPr>
            <a:r>
              <a:rPr lang="sk-SK" sz="2400" dirty="0" smtClean="0">
                <a:latin typeface="Times New Roman" panose="02020603050405020304" pitchFamily="18" charset="0"/>
                <a:cs typeface="Times New Roman" panose="02020603050405020304" pitchFamily="18" charset="0"/>
              </a:rPr>
              <a:t>Pre </a:t>
            </a:r>
            <a:r>
              <a:rPr lang="sk-SK" sz="2400" dirty="0">
                <a:latin typeface="Times New Roman" panose="02020603050405020304" pitchFamily="18" charset="0"/>
                <a:cs typeface="Times New Roman" panose="02020603050405020304" pitchFamily="18" charset="0"/>
              </a:rPr>
              <a:t>zostavenie kvalitného dotazníka by sa mal uskutočniť tzv. </a:t>
            </a:r>
            <a:r>
              <a:rPr lang="sk-SK" sz="2400" b="1" i="1" dirty="0" err="1">
                <a:latin typeface="Times New Roman" panose="02020603050405020304" pitchFamily="18" charset="0"/>
                <a:cs typeface="Times New Roman" panose="02020603050405020304" pitchFamily="18" charset="0"/>
              </a:rPr>
              <a:t>predprieskum</a:t>
            </a:r>
            <a:r>
              <a:rPr lang="sk-SK" sz="2400" i="1" dirty="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Forma </a:t>
            </a:r>
            <a:r>
              <a:rPr lang="sk-SK" sz="2400" dirty="0" err="1">
                <a:latin typeface="Times New Roman" panose="02020603050405020304" pitchFamily="18" charset="0"/>
                <a:cs typeface="Times New Roman" panose="02020603050405020304" pitchFamily="18" charset="0"/>
              </a:rPr>
              <a:t>predprieskumu</a:t>
            </a:r>
            <a:r>
              <a:rPr lang="sk-SK" sz="2400" dirty="0">
                <a:latin typeface="Times New Roman" panose="02020603050405020304" pitchFamily="18" charset="0"/>
                <a:cs typeface="Times New Roman" panose="02020603050405020304" pitchFamily="18" charset="0"/>
              </a:rPr>
              <a:t> závisí od toho, koľko informácií máme o probléme a chovaní zákazníka. Môže to byť voľný rozhovor alebo skupinový rozhovor s vybranými respondentami. </a:t>
            </a:r>
          </a:p>
        </p:txBody>
      </p:sp>
    </p:spTree>
    <p:extLst>
      <p:ext uri="{BB962C8B-B14F-4D97-AF65-F5344CB8AC3E}">
        <p14:creationId xmlns:p14="http://schemas.microsoft.com/office/powerpoint/2010/main" val="1712585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584200"/>
            <a:ext cx="9880600" cy="5918199"/>
          </a:xfrm>
        </p:spPr>
        <p:txBody>
          <a:bodyPr>
            <a:normAutofit lnSpcReduction="10000"/>
          </a:bodyPr>
          <a:lstStyle/>
          <a:p>
            <a:r>
              <a:rPr lang="sk-SK" sz="3000" b="1" dirty="0" smtClean="0">
                <a:latin typeface="Times New Roman" panose="02020603050405020304" pitchFamily="18" charset="0"/>
                <a:cs typeface="Times New Roman" panose="02020603050405020304" pitchFamily="18" charset="0"/>
              </a:rPr>
              <a:t>Hlavné </a:t>
            </a:r>
            <a:r>
              <a:rPr lang="sk-SK" sz="3000" b="1" dirty="0">
                <a:latin typeface="Times New Roman" panose="02020603050405020304" pitchFamily="18" charset="0"/>
                <a:cs typeface="Times New Roman" panose="02020603050405020304" pitchFamily="18" charset="0"/>
              </a:rPr>
              <a:t>časti </a:t>
            </a:r>
            <a:r>
              <a:rPr lang="sk-SK" sz="3000" b="1" dirty="0" smtClean="0">
                <a:latin typeface="Times New Roman" panose="02020603050405020304" pitchFamily="18" charset="0"/>
                <a:cs typeface="Times New Roman" panose="02020603050405020304" pitchFamily="18" charset="0"/>
              </a:rPr>
              <a:t>dotazníka: </a:t>
            </a:r>
            <a:endParaRPr lang="sk-SK" sz="3000" b="1" dirty="0">
              <a:latin typeface="Times New Roman" panose="02020603050405020304" pitchFamily="18" charset="0"/>
              <a:cs typeface="Times New Roman" panose="02020603050405020304" pitchFamily="18" charset="0"/>
            </a:endParaRPr>
          </a:p>
          <a:p>
            <a:pPr algn="just"/>
            <a:r>
              <a:rPr lang="sk-SK" sz="2400" b="1" i="1" dirty="0" smtClean="0">
                <a:latin typeface="Times New Roman" panose="02020603050405020304" pitchFamily="18" charset="0"/>
                <a:cs typeface="Times New Roman" panose="02020603050405020304" pitchFamily="18" charset="0"/>
              </a:rPr>
              <a:t>identifikačné </a:t>
            </a:r>
            <a:r>
              <a:rPr lang="sk-SK" sz="2400" b="1" i="1" dirty="0">
                <a:latin typeface="Times New Roman" panose="02020603050405020304" pitchFamily="18" charset="0"/>
                <a:cs typeface="Times New Roman" panose="02020603050405020304" pitchFamily="18" charset="0"/>
              </a:rPr>
              <a:t>údaje </a:t>
            </a:r>
            <a:r>
              <a:rPr lang="sk-SK" sz="2400" dirty="0">
                <a:latin typeface="Times New Roman" panose="02020603050405020304" pitchFamily="18" charset="0"/>
                <a:cs typeface="Times New Roman" panose="02020603050405020304" pitchFamily="18" charset="0"/>
              </a:rPr>
              <a:t>– v mnohých prípadoch obsahujú prvú časť dotazníka. Sú to údaje týkajúce sa respondenta – meno, adresa, číslo telefónu. </a:t>
            </a:r>
          </a:p>
          <a:p>
            <a:pPr algn="just"/>
            <a:r>
              <a:rPr lang="sk-SK" sz="2400" b="1" i="1" dirty="0" smtClean="0">
                <a:latin typeface="Times New Roman" panose="02020603050405020304" pitchFamily="18" charset="0"/>
                <a:cs typeface="Times New Roman" panose="02020603050405020304" pitchFamily="18" charset="0"/>
              </a:rPr>
              <a:t>požiadavku </a:t>
            </a:r>
            <a:r>
              <a:rPr lang="sk-SK" sz="2400" b="1" i="1" dirty="0">
                <a:latin typeface="Times New Roman" panose="02020603050405020304" pitchFamily="18" charset="0"/>
                <a:cs typeface="Times New Roman" panose="02020603050405020304" pitchFamily="18" charset="0"/>
              </a:rPr>
              <a:t>na spoluprácu </a:t>
            </a:r>
            <a:r>
              <a:rPr lang="sk-SK" sz="2400" dirty="0">
                <a:latin typeface="Times New Roman" panose="02020603050405020304" pitchFamily="18" charset="0"/>
                <a:cs typeface="Times New Roman" panose="02020603050405020304" pitchFamily="18" charset="0"/>
              </a:rPr>
              <a:t>– úvodné vety sú určené na to, aby zabezpečili respondentovu </a:t>
            </a:r>
            <a:r>
              <a:rPr lang="sk-SK" sz="2400" dirty="0" smtClean="0">
                <a:latin typeface="Times New Roman" panose="02020603050405020304" pitchFamily="18" charset="0"/>
                <a:cs typeface="Times New Roman" panose="02020603050405020304" pitchFamily="18" charset="0"/>
              </a:rPr>
              <a:t>pomoc. Spravidla </a:t>
            </a:r>
            <a:r>
              <a:rPr lang="sk-SK" sz="2400" dirty="0">
                <a:latin typeface="Times New Roman" panose="02020603050405020304" pitchFamily="18" charset="0"/>
                <a:cs typeface="Times New Roman" panose="02020603050405020304" pitchFamily="18" charset="0"/>
              </a:rPr>
              <a:t>najprv identifikujú výskumníka a výskumnú organizáciu, potom sa vysvetľujú ciele štúdie a čas požadovaný na vyplnenie dotazníka. </a:t>
            </a:r>
          </a:p>
          <a:p>
            <a:pPr algn="just"/>
            <a:r>
              <a:rPr lang="sk-SK" sz="2400" b="1" i="1" dirty="0" smtClean="0">
                <a:latin typeface="Times New Roman" panose="02020603050405020304" pitchFamily="18" charset="0"/>
                <a:cs typeface="Times New Roman" panose="02020603050405020304" pitchFamily="18" charset="0"/>
              </a:rPr>
              <a:t>inštrukcie</a:t>
            </a:r>
            <a:r>
              <a:rPr lang="sk-SK" sz="2400" i="1" dirty="0" smtClean="0">
                <a:latin typeface="Times New Roman" panose="02020603050405020304" pitchFamily="18" charset="0"/>
                <a:cs typeface="Times New Roman" panose="02020603050405020304" pitchFamily="18" charset="0"/>
              </a:rPr>
              <a:t> </a:t>
            </a:r>
            <a:r>
              <a:rPr lang="sk-SK" sz="2400" dirty="0">
                <a:latin typeface="Times New Roman" panose="02020603050405020304" pitchFamily="18" charset="0"/>
                <a:cs typeface="Times New Roman" panose="02020603050405020304" pitchFamily="18" charset="0"/>
              </a:rPr>
              <a:t>– poznámky pre </a:t>
            </a:r>
            <a:r>
              <a:rPr lang="sk-SK" sz="2400" dirty="0" smtClean="0">
                <a:latin typeface="Times New Roman" panose="02020603050405020304" pitchFamily="18" charset="0"/>
                <a:cs typeface="Times New Roman" panose="02020603050405020304" pitchFamily="18" charset="0"/>
              </a:rPr>
              <a:t>respondenta </a:t>
            </a:r>
            <a:r>
              <a:rPr lang="sk-SK" sz="2400" dirty="0">
                <a:latin typeface="Times New Roman" panose="02020603050405020304" pitchFamily="18" charset="0"/>
                <a:cs typeface="Times New Roman" panose="02020603050405020304" pitchFamily="18" charset="0"/>
              </a:rPr>
              <a:t>ako vyplniť dotazník. </a:t>
            </a:r>
          </a:p>
          <a:p>
            <a:pPr algn="just"/>
            <a:r>
              <a:rPr lang="sk-SK" sz="2400" b="1" i="1" dirty="0" smtClean="0">
                <a:latin typeface="Times New Roman" panose="02020603050405020304" pitchFamily="18" charset="0"/>
                <a:cs typeface="Times New Roman" panose="02020603050405020304" pitchFamily="18" charset="0"/>
              </a:rPr>
              <a:t>požiadavky </a:t>
            </a:r>
            <a:r>
              <a:rPr lang="sk-SK" sz="2400" b="1" i="1" dirty="0">
                <a:latin typeface="Times New Roman" panose="02020603050405020304" pitchFamily="18" charset="0"/>
                <a:cs typeface="Times New Roman" panose="02020603050405020304" pitchFamily="18" charset="0"/>
              </a:rPr>
              <a:t>na informácie </a:t>
            </a:r>
            <a:r>
              <a:rPr lang="sk-SK" sz="2400" dirty="0">
                <a:latin typeface="Times New Roman" panose="02020603050405020304" pitchFamily="18" charset="0"/>
                <a:cs typeface="Times New Roman" panose="02020603050405020304" pitchFamily="18" charset="0"/>
              </a:rPr>
              <a:t>– hlavná časť (vnútorná náplň) dotazníka. </a:t>
            </a:r>
          </a:p>
          <a:p>
            <a:pPr algn="just"/>
            <a:r>
              <a:rPr lang="sk-SK" sz="2400" b="1" i="1" dirty="0" smtClean="0">
                <a:latin typeface="Times New Roman" panose="02020603050405020304" pitchFamily="18" charset="0"/>
                <a:cs typeface="Times New Roman" panose="02020603050405020304" pitchFamily="18" charset="0"/>
              </a:rPr>
              <a:t>klasifikačné </a:t>
            </a:r>
            <a:r>
              <a:rPr lang="sk-SK" sz="2400" b="1" i="1" dirty="0">
                <a:latin typeface="Times New Roman" panose="02020603050405020304" pitchFamily="18" charset="0"/>
                <a:cs typeface="Times New Roman" panose="02020603050405020304" pitchFamily="18" charset="0"/>
              </a:rPr>
              <a:t>údaje </a:t>
            </a:r>
            <a:r>
              <a:rPr lang="sk-SK" sz="2400" b="1" i="1" dirty="0" smtClean="0">
                <a:latin typeface="Times New Roman" panose="02020603050405020304" pitchFamily="18" charset="0"/>
                <a:cs typeface="Times New Roman" panose="02020603050405020304" pitchFamily="18" charset="0"/>
              </a:rPr>
              <a:t>- </a:t>
            </a:r>
            <a:r>
              <a:rPr lang="sk-SK" sz="2400" dirty="0" smtClean="0">
                <a:latin typeface="Times New Roman" panose="02020603050405020304" pitchFamily="18" charset="0"/>
                <a:cs typeface="Times New Roman" panose="02020603050405020304" pitchFamily="18" charset="0"/>
              </a:rPr>
              <a:t>sa </a:t>
            </a:r>
            <a:r>
              <a:rPr lang="sk-SK" sz="2400" dirty="0">
                <a:latin typeface="Times New Roman" panose="02020603050405020304" pitchFamily="18" charset="0"/>
                <a:cs typeface="Times New Roman" panose="02020603050405020304" pitchFamily="18" charset="0"/>
              </a:rPr>
              <a:t>týkajú charakteristík (znakov) respondenta. Tieto údaje poskytuje priamo respondent v prípade dotazníka zasielaného poštou. Pri telefonickom alebo osobnom rozhovore tieto údaje zozbiera od respondenta výskumník. Klasifikačné údaje sa spravidla zbierajú na koniec interview, avšak niektoré procedúry zberu vyžadujú, aby sa zozbierali na začiatku, aby sa zistilo, či osoba je v súlade s plánom výberu vzorky. </a:t>
            </a:r>
          </a:p>
          <a:p>
            <a:endParaRPr lang="sk-SK" dirty="0"/>
          </a:p>
        </p:txBody>
      </p:sp>
    </p:spTree>
    <p:extLst>
      <p:ext uri="{BB962C8B-B14F-4D97-AF65-F5344CB8AC3E}">
        <p14:creationId xmlns:p14="http://schemas.microsoft.com/office/powerpoint/2010/main" val="3993590706"/>
      </p:ext>
    </p:extLst>
  </p:cSld>
  <p:clrMapOvr>
    <a:masterClrMapping/>
  </p:clrMapOvr>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334</TotalTime>
  <Words>5068</Words>
  <Application>Microsoft Office PowerPoint</Application>
  <PresentationFormat>Širokouhlá</PresentationFormat>
  <Paragraphs>343</Paragraphs>
  <Slides>47</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47</vt:i4>
      </vt:variant>
    </vt:vector>
  </HeadingPairs>
  <TitlesOfParts>
    <vt:vector size="52" baseType="lpstr">
      <vt:lpstr>Arial</vt:lpstr>
      <vt:lpstr>Century Gothic</vt:lpstr>
      <vt:lpstr>Times New Roman</vt:lpstr>
      <vt:lpstr>Wingdings 3</vt:lpstr>
      <vt:lpstr>Dym</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Palo</dc:creator>
  <cp:lastModifiedBy>Jozef Palkovič</cp:lastModifiedBy>
  <cp:revision>62</cp:revision>
  <dcterms:created xsi:type="dcterms:W3CDTF">2016-04-18T16:20:04Z</dcterms:created>
  <dcterms:modified xsi:type="dcterms:W3CDTF">2016-04-28T07:30:42Z</dcterms:modified>
</cp:coreProperties>
</file>