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854" r:id="rId5"/>
  </p:sldMasterIdLst>
  <p:notesMasterIdLst>
    <p:notesMasterId r:id="rId46"/>
  </p:notesMasterIdLst>
  <p:handoutMasterIdLst>
    <p:handoutMasterId r:id="rId47"/>
  </p:handoutMasterIdLst>
  <p:sldIdLst>
    <p:sldId id="256" r:id="rId6"/>
    <p:sldId id="358" r:id="rId7"/>
    <p:sldId id="325" r:id="rId8"/>
    <p:sldId id="295" r:id="rId9"/>
    <p:sldId id="352" r:id="rId10"/>
    <p:sldId id="313" r:id="rId11"/>
    <p:sldId id="287" r:id="rId12"/>
    <p:sldId id="262" r:id="rId13"/>
    <p:sldId id="263" r:id="rId14"/>
    <p:sldId id="264" r:id="rId15"/>
    <p:sldId id="353" r:id="rId16"/>
    <p:sldId id="265" r:id="rId17"/>
    <p:sldId id="322" r:id="rId18"/>
    <p:sldId id="288" r:id="rId19"/>
    <p:sldId id="267" r:id="rId20"/>
    <p:sldId id="348" r:id="rId21"/>
    <p:sldId id="315" r:id="rId22"/>
    <p:sldId id="350" r:id="rId23"/>
    <p:sldId id="351" r:id="rId24"/>
    <p:sldId id="268" r:id="rId25"/>
    <p:sldId id="270" r:id="rId26"/>
    <p:sldId id="271" r:id="rId27"/>
    <p:sldId id="272" r:id="rId28"/>
    <p:sldId id="337" r:id="rId29"/>
    <p:sldId id="273" r:id="rId30"/>
    <p:sldId id="274" r:id="rId31"/>
    <p:sldId id="275" r:id="rId32"/>
    <p:sldId id="336" r:id="rId33"/>
    <p:sldId id="276" r:id="rId34"/>
    <p:sldId id="289" r:id="rId35"/>
    <p:sldId id="355" r:id="rId36"/>
    <p:sldId id="356" r:id="rId37"/>
    <p:sldId id="326" r:id="rId38"/>
    <p:sldId id="332" r:id="rId39"/>
    <p:sldId id="338" r:id="rId40"/>
    <p:sldId id="334" r:id="rId41"/>
    <p:sldId id="335" r:id="rId42"/>
    <p:sldId id="349" r:id="rId43"/>
    <p:sldId id="359" r:id="rId44"/>
    <p:sldId id="32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B455"/>
    <a:srgbClr val="6BA42C"/>
    <a:srgbClr val="9999FF"/>
    <a:srgbClr val="D5BDD0"/>
    <a:srgbClr val="ADBBD9"/>
    <a:srgbClr val="CCECFF"/>
    <a:srgbClr val="FF3300"/>
    <a:srgbClr val="00FFFF"/>
    <a:srgbClr val="07080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3" autoAdjust="0"/>
    <p:restoredTop sz="93661" autoAdjust="0"/>
  </p:normalViewPr>
  <p:slideViewPr>
    <p:cSldViewPr>
      <p:cViewPr varScale="1">
        <p:scale>
          <a:sx n="114" d="100"/>
          <a:sy n="114" d="100"/>
        </p:scale>
        <p:origin x="1512" y="102"/>
      </p:cViewPr>
      <p:guideLst>
        <p:guide orient="horz" pos="2160"/>
        <p:guide pos="432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7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POPISNÉ (DESKRIPTÍVNE) CHARAKTERISTIKY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854AEE-6DD0-47AB-AF6B-977BCCFB798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34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32738F-AF88-42C2-AB9A-D38ED73F9D29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7078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069F79-947A-429A-AEC8-BD2B3FEE4C85}" type="slidenum">
              <a:rPr kumimoji="0" lang="en-US" altLang="sk-SK" smtClean="0"/>
              <a:pPr>
                <a:spcBef>
                  <a:spcPct val="0"/>
                </a:spcBef>
              </a:pPr>
              <a:t>1</a:t>
            </a:fld>
            <a:endParaRPr kumimoji="0" lang="en-US" altLang="sk-SK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777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5A597-DFE9-4092-B3FB-62942A8EF0F5}" type="slidenum">
              <a:rPr kumimoji="0" lang="en-US" altLang="sk-SK" smtClean="0"/>
              <a:pPr>
                <a:spcBef>
                  <a:spcPct val="0"/>
                </a:spcBef>
              </a:pPr>
              <a:t>7</a:t>
            </a:fld>
            <a:endParaRPr kumimoji="0" lang="en-US" altLang="sk-SK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3014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32738F-AF88-42C2-AB9A-D38ED73F9D29}" type="slidenum">
              <a:rPr lang="en-US" altLang="sk-SK" smtClean="0"/>
              <a:pPr>
                <a:defRPr/>
              </a:pPr>
              <a:t>11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99772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520E94-9B5E-4A5D-9184-0C426128B890}" type="slidenum">
              <a:rPr kumimoji="0" lang="en-US" altLang="sk-SK" smtClean="0"/>
              <a:pPr>
                <a:spcBef>
                  <a:spcPct val="0"/>
                </a:spcBef>
              </a:pPr>
              <a:t>26</a:t>
            </a:fld>
            <a:endParaRPr kumimoji="0" lang="en-US" altLang="sk-SK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4151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F54FE7-DD47-41F3-8C59-BB6DED03FA09}" type="slidenum">
              <a:rPr kumimoji="0" lang="en-US" altLang="sk-SK" smtClean="0"/>
              <a:pPr>
                <a:spcBef>
                  <a:spcPct val="0"/>
                </a:spcBef>
              </a:pPr>
              <a:t>29</a:t>
            </a:fld>
            <a:endParaRPr kumimoji="0" lang="en-US" altLang="sk-SK"/>
          </a:p>
        </p:txBody>
      </p:sp>
      <p:sp>
        <p:nvSpPr>
          <p:cNvPr id="8499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6012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577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k-SK" noProof="0"/>
              <a:t>Kliknite sem a upravte štýl predlohy nadpisov.</a:t>
            </a:r>
          </a:p>
        </p:txBody>
      </p:sp>
      <p:sp>
        <p:nvSpPr>
          <p:cNvPr id="1577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sk-SK" noProof="0"/>
              <a:t>Kliknite sem a upravte štýl predlohy podnadpisov.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E3BF-386D-4C60-9537-A3C5EE83F61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074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FE7F3-DDDE-4668-9D90-E1B52828CCC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34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87D5-00C3-44BD-8F89-26B0FF647AA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849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63266-1329-40CB-9F28-BE8F33BA129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98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b="1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b="1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 b="1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437357-A78F-45BA-95FD-B6CC3EC91C2D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25126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C3F179-D0EA-4E5B-B103-2517420AC6B9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42768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0D9490-AC27-41B6-9E2C-2F185A783EB9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08202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050126-027F-4C6F-9DE9-A18F0084189B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4363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8" name="Freeform 9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10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1D74BF-8AEB-42D9-9F5B-C8E9A8244EF1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38740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4" name="Freeform 9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5" name="Freeform 10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1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9B6A8C-9EC0-493E-8210-3090FACC0046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475755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" name="Freeform 9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4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11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7A64DE-0C9A-4A7E-B4CD-927A50CA66D4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94122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D239-1751-4C11-B06A-8CA20C5B95F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1001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4E75FA-8713-4B50-9CD6-F47E193C2863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725982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7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8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7EA40A-6B0B-4BEE-A644-F94A8ABA56B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09494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815419-4E9F-4332-9D72-AB3BEBC6F2E7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3825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5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9E37EB-607C-4BE8-997E-A0763F4EAFDC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625011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CB6476-3B37-49FA-87D1-697D5DFDF2C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063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276600" y="6400800"/>
            <a:ext cx="28956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9CDBBE-5CAE-4B83-9C57-687281997106}" type="slidenum">
              <a:rPr lang="en-GB" altLang="sk-SK"/>
              <a:pPr>
                <a:defRPr/>
              </a:pPr>
              <a:t>‹#›</a:t>
            </a:fld>
            <a:endParaRPr lang="en-GB" altLang="sk-SK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0" y="6400800"/>
            <a:ext cx="1905000" cy="457200"/>
          </a:xfrm>
        </p:spPr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74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460833-F178-4DAC-A189-3AE1675B6AEE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3464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66A5-0ACB-4BCC-A64B-ECB93FEE5B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90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8671-5A63-4DA0-A9F3-80C239E8043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283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B90F-DA44-49B8-BA64-E3F8C204C44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84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B7C2-C727-41CF-BFA7-3EA19A08063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23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70FB-302A-4DB8-87D1-479796CB6F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425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784B-1C68-4033-BEC4-05164BA9C82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64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2359-C1F5-4F57-95BF-D54E0AD9FD4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396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k-SK"/>
              <a:t>Doc. Ing. Zlata Sojková, CSc.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A988A57-169F-4A04-8ECD-1C466228E30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k-SK" altLang="sk-SK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66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11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17" r:id="rId8"/>
    <p:sldLayoutId id="2147485318" r:id="rId9"/>
    <p:sldLayoutId id="2147485319" r:id="rId10"/>
    <p:sldLayoutId id="2147485320" r:id="rId11"/>
    <p:sldLayoutId id="214748532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6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eaLnBrk="1" hangingPunct="1">
              <a:defRPr kumimoji="1"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eaLnBrk="1" hangingPunct="1">
              <a:defRPr kumimoji="1" sz="900" cap="all" spc="110" baseline="0">
                <a:solidFill>
                  <a:srgbClr val="4D4D4D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 b="1">
                <a:solidFill>
                  <a:srgbClr val="4D4D4D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4570B4D-14A4-46A8-AB54-314CAC86ABF2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340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  <p:sldLayoutId id="2147485351" r:id="rId12"/>
    <p:sldLayoutId id="2147485352" r:id="rId13"/>
    <p:sldLayoutId id="214748535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-1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anose="05040102010807070707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1.emf"/><Relationship Id="rId7" Type="http://schemas.openxmlformats.org/officeDocument/2006/relationships/image" Target="../media/image33.wmf"/><Relationship Id="rId12" Type="http://schemas.openxmlformats.org/officeDocument/2006/relationships/image" Target="../media/image3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5.e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2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emf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11413" y="1828800"/>
            <a:ext cx="6580187" cy="2209800"/>
          </a:xfrm>
        </p:spPr>
        <p:txBody>
          <a:bodyPr/>
          <a:lstStyle/>
          <a:p>
            <a:pPr algn="ctr" eaLnBrk="1" hangingPunct="1"/>
            <a:r>
              <a:rPr lang="en-US" altLang="sk-SK" b="1" dirty="0"/>
              <a:t>POPISNÉ (DESKRIPTÍVNE) CHARAKTERISTIKY</a:t>
            </a:r>
          </a:p>
        </p:txBody>
      </p:sp>
      <p:sp>
        <p:nvSpPr>
          <p:cNvPr id="5017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77C208-8AE9-4097-8D5C-8222FEAA80B7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39552" y="253429"/>
            <a:ext cx="845204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sk-SK" altLang="sk-SK" sz="2800" b="1" dirty="0"/>
              <a:t>PREDNÁŠKA 3</a:t>
            </a:r>
            <a:endParaRPr lang="sk-SK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0"/>
          <p:cNvSpPr>
            <a:spLocks noGrp="1" noChangeArrowheads="1"/>
          </p:cNvSpPr>
          <p:nvPr>
            <p:ph type="title"/>
          </p:nvPr>
        </p:nvSpPr>
        <p:spPr>
          <a:xfrm>
            <a:off x="523875" y="-11112"/>
            <a:ext cx="8229600" cy="1151764"/>
          </a:xfrm>
        </p:spPr>
        <p:txBody>
          <a:bodyPr/>
          <a:lstStyle/>
          <a:p>
            <a:pPr eaLnBrk="1" hangingPunct="1"/>
            <a:r>
              <a:rPr lang="sk-SK" altLang="sk-SK" sz="3200" b="1" dirty="0"/>
              <a:t>PRIEMERY</a:t>
            </a:r>
          </a:p>
        </p:txBody>
      </p:sp>
      <p:sp>
        <p:nvSpPr>
          <p:cNvPr id="12329" name="Rectangle 41"/>
          <p:cNvSpPr>
            <a:spLocks noGrp="1" noChangeArrowheads="1"/>
          </p:cNvSpPr>
          <p:nvPr>
            <p:ph idx="1"/>
          </p:nvPr>
        </p:nvSpPr>
        <p:spPr>
          <a:xfrm>
            <a:off x="256507" y="692696"/>
            <a:ext cx="8229600" cy="4937411"/>
          </a:xfrm>
        </p:spPr>
        <p:txBody>
          <a:bodyPr/>
          <a:lstStyle/>
          <a:p>
            <a:pPr eaLnBrk="1" hangingPunct="1">
              <a:buFont typeface="Marlett" pitchFamily="2" charset="2"/>
              <a:buChar char="p"/>
              <a:defRPr/>
            </a:pPr>
            <a:r>
              <a:rPr lang="sk-SK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aritmetický priemer </a:t>
            </a:r>
            <a:r>
              <a:rPr lang="sk-SK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sk-SK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vážená forma, výpočet z rozdelenia početností</a:t>
            </a:r>
          </a:p>
          <a:p>
            <a:pPr lvl="1" eaLnBrk="1" hangingPunct="1">
              <a:buFont typeface="Marlett" pitchFamily="2" charset="2"/>
              <a:buNone/>
              <a:defRPr/>
            </a:pP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príklad</a:t>
            </a:r>
            <a:r>
              <a:rPr lang="sk-SK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sk-SK" sz="2000" b="1" dirty="0"/>
              <a:t>výpočet priemerného počtu izieb v byte na jednu  domácnosť (inak: koľko izbové byty v priemere majú sledované domácnosti) </a:t>
            </a:r>
          </a:p>
          <a:p>
            <a:pPr lvl="1" eaLnBrk="1" hangingPunct="1">
              <a:buFont typeface="Marlett" pitchFamily="2" charset="2"/>
              <a:buNone/>
              <a:defRPr/>
            </a:pPr>
            <a:r>
              <a:rPr lang="sk-SK" dirty="0"/>
              <a:t>	</a:t>
            </a:r>
            <a:r>
              <a:rPr lang="sk-SK" sz="1600" b="1" dirty="0"/>
              <a:t>každý byt – počet izieb - v ňom je potrebné násobiť (vážiť) počtom domácností, až potom robíme súčet - „vážený súčet“, ktorý následne podelíme počtom domácností</a:t>
            </a:r>
            <a:endParaRPr lang="sk-SK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7BFCC0-1F11-44CB-A974-EAE9425F41A0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246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445206"/>
              </p:ext>
            </p:extLst>
          </p:nvPr>
        </p:nvGraphicFramePr>
        <p:xfrm>
          <a:off x="427718" y="3859544"/>
          <a:ext cx="3859213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415380" imgH="2543130" progId="Word.Document.8">
                  <p:embed/>
                </p:oleObj>
              </mc:Choice>
              <mc:Fallback>
                <p:oleObj name="Document" r:id="rId2" imgW="4415380" imgH="2543130" progId="Word.Document.8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18" y="3859544"/>
                        <a:ext cx="3859213" cy="238601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132229"/>
              </p:ext>
            </p:extLst>
          </p:nvPr>
        </p:nvGraphicFramePr>
        <p:xfrm>
          <a:off x="4542757" y="3813066"/>
          <a:ext cx="3943350" cy="263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966106" imgH="2404301" progId="Word.Document.8">
                  <p:embed/>
                </p:oleObj>
              </mc:Choice>
              <mc:Fallback>
                <p:oleObj name="Document" r:id="rId4" imgW="3966106" imgH="2404301" progId="Word.Document.8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57" y="3813066"/>
                        <a:ext cx="3943350" cy="263254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487488" y="6245557"/>
            <a:ext cx="8110538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Domácnosti majú v priemere 1,92 (2) izbové byty.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88783" y="441487"/>
            <a:ext cx="7772400" cy="685800"/>
          </a:xfrm>
        </p:spPr>
        <p:txBody>
          <a:bodyPr/>
          <a:lstStyle/>
          <a:p>
            <a:r>
              <a:rPr lang="en-US" altLang="sk-SK" sz="2400" b="1" dirty="0" err="1"/>
              <a:t>Výpočet</a:t>
            </a:r>
            <a:r>
              <a:rPr lang="en-US" altLang="sk-SK" sz="2400" b="1" dirty="0"/>
              <a:t> </a:t>
            </a:r>
            <a:r>
              <a:rPr lang="en-US" altLang="sk-SK" sz="2400" b="1" dirty="0" err="1"/>
              <a:t>aritmetického</a:t>
            </a:r>
            <a:r>
              <a:rPr lang="en-US" altLang="sk-SK" sz="2400" b="1" dirty="0"/>
              <a:t> </a:t>
            </a:r>
            <a:r>
              <a:rPr lang="en-US" altLang="sk-SK" sz="2400" b="1" dirty="0" err="1"/>
              <a:t>priemeru</a:t>
            </a:r>
            <a:r>
              <a:rPr lang="en-US" altLang="sk-SK" sz="2400" b="1" dirty="0"/>
              <a:t> z </a:t>
            </a:r>
            <a:r>
              <a:rPr lang="en-US" altLang="sk-SK" sz="2400" b="1" dirty="0" err="1"/>
              <a:t>intervalov</a:t>
            </a:r>
            <a:r>
              <a:rPr lang="sk-SK" altLang="sk-SK" sz="2400" b="1" dirty="0" err="1"/>
              <a:t>ého</a:t>
            </a:r>
            <a:r>
              <a:rPr lang="sk-SK" altLang="sk-SK" sz="2400" b="1" dirty="0"/>
              <a:t> </a:t>
            </a:r>
            <a:r>
              <a:rPr lang="en-US" altLang="sk-SK" sz="2400" b="1" dirty="0" err="1"/>
              <a:t>rozdelenia</a:t>
            </a:r>
            <a:r>
              <a:rPr lang="en-US" altLang="sk-SK" sz="2400" b="1" dirty="0"/>
              <a:t> </a:t>
            </a:r>
            <a:r>
              <a:rPr lang="en-US" altLang="sk-SK" sz="2400" b="1" dirty="0" err="1"/>
              <a:t>početností</a:t>
            </a:r>
            <a:endParaRPr lang="en-US" altLang="sk-SK" sz="2400" b="1" dirty="0"/>
          </a:p>
        </p:txBody>
      </p:sp>
      <p:sp>
        <p:nvSpPr>
          <p:cNvPr id="7" name="Zástupný symbol čísla snímky 4"/>
          <p:cNvSpPr>
            <a:spLocks noGrp="1"/>
          </p:cNvSpPr>
          <p:nvPr>
            <p:ph type="sldNum" sz="quarter" idx="4294967295"/>
          </p:nvPr>
        </p:nvSpPr>
        <p:spPr>
          <a:xfrm>
            <a:off x="0" y="6245225"/>
            <a:ext cx="2133600" cy="476250"/>
          </a:xfrm>
        </p:spPr>
        <p:txBody>
          <a:bodyPr/>
          <a:lstStyle/>
          <a:p>
            <a:fld id="{4648FE71-FF0B-4B33-8CAC-34F262C8D8A1}" type="slidenum">
              <a:rPr lang="en-US" altLang="sk-SK"/>
              <a:pPr/>
              <a:t>11</a:t>
            </a:fld>
            <a:endParaRPr lang="en-US" altLang="sk-SK"/>
          </a:p>
        </p:txBody>
      </p:sp>
      <p:graphicFrame>
        <p:nvGraphicFramePr>
          <p:cNvPr id="87045" name="Object 2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30997"/>
              </p:ext>
            </p:extLst>
          </p:nvPr>
        </p:nvGraphicFramePr>
        <p:xfrm>
          <a:off x="611560" y="1397500"/>
          <a:ext cx="6287202" cy="364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95522" imgH="2143132" progId="Excel.Sheet.8">
                  <p:embed/>
                </p:oleObj>
              </mc:Choice>
              <mc:Fallback>
                <p:oleObj name="Worksheet" r:id="rId3" imgW="3695522" imgH="214313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97500"/>
                        <a:ext cx="6287202" cy="364685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Text Box 2055"/>
          <p:cNvSpPr txBox="1">
            <a:spLocks noChangeArrowheads="1"/>
          </p:cNvSpPr>
          <p:nvPr/>
        </p:nvSpPr>
        <p:spPr bwMode="auto">
          <a:xfrm>
            <a:off x="827584" y="5229200"/>
            <a:ext cx="743359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sk-SK" sz="1800" b="1" dirty="0"/>
              <a:t>Priemerný </a:t>
            </a:r>
            <a:r>
              <a:rPr kumimoji="0" lang="sk-SK" altLang="sk-SK" sz="1800" b="1" dirty="0"/>
              <a:t>čistý disponibilný príjem na 1 člena</a:t>
            </a:r>
          </a:p>
          <a:p>
            <a:r>
              <a:rPr kumimoji="0" lang="sk-SK" altLang="sk-SK" sz="1800" b="1" dirty="0"/>
              <a:t>domácnosti </a:t>
            </a:r>
            <a:r>
              <a:rPr kumimoji="0" lang="en-US" altLang="sk-SK" sz="1800" b="1" dirty="0"/>
              <a:t> predstavuje</a:t>
            </a:r>
            <a:r>
              <a:rPr kumimoji="0" lang="sk-SK" altLang="sk-SK" sz="1800" b="1" dirty="0"/>
              <a:t> 658,5 eur (69800/106)=</a:t>
            </a:r>
            <a:r>
              <a:rPr kumimoji="0" lang="sk-SK" altLang="sk-SK" sz="1800" b="1" dirty="0">
                <a:solidFill>
                  <a:srgbClr val="C00000"/>
                </a:solidFill>
              </a:rPr>
              <a:t>658.49€</a:t>
            </a:r>
            <a:endParaRPr kumimoji="0" lang="en-US" altLang="sk-SK" sz="1800" b="1" dirty="0">
              <a:solidFill>
                <a:srgbClr val="C00000"/>
              </a:solidFill>
            </a:endParaRPr>
          </a:p>
        </p:txBody>
      </p:sp>
      <p:pic>
        <p:nvPicPr>
          <p:cNvPr id="2" name="Obrázok 1" descr="Výrez obrazovk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79" y="1628505"/>
            <a:ext cx="1094228" cy="3341239"/>
          </a:xfrm>
          <a:prstGeom prst="rect">
            <a:avLst/>
          </a:prstGeom>
          <a:gradFill>
            <a:gsLst>
              <a:gs pos="54020">
                <a:srgbClr val="DCDCF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50974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524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idx="1"/>
          </p:nvPr>
        </p:nvSpPr>
        <p:spPr>
          <a:xfrm>
            <a:off x="611188" y="1495425"/>
            <a:ext cx="8304212" cy="4381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Vlastnosti</a:t>
            </a:r>
            <a:r>
              <a:rPr lang="sk-SK" sz="2800" dirty="0">
                <a:solidFill>
                  <a:srgbClr val="FF0000"/>
                </a:solidFill>
              </a:rPr>
              <a:t> aritmetického priemeru</a:t>
            </a:r>
            <a:r>
              <a:rPr lang="sk-SK" sz="2800" dirty="0"/>
              <a:t>: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sz="2400" dirty="0"/>
              <a:t>stálosť súčtu hodnôt </a:t>
            </a:r>
          </a:p>
          <a:p>
            <a:pPr marL="457200" lvl="1" indent="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2200" dirty="0"/>
              <a:t>		 </a:t>
            </a:r>
          </a:p>
          <a:p>
            <a:pPr marL="914400" lvl="1" indent="-45720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sz="2200" dirty="0"/>
              <a:t>platí nerovnosť: </a:t>
            </a:r>
            <a:r>
              <a:rPr lang="sk-SK" sz="2200" b="1" dirty="0"/>
              <a:t>x min</a:t>
            </a:r>
            <a:r>
              <a:rPr lang="en-US" sz="2200" b="1" dirty="0"/>
              <a:t>&lt; x pr.&lt;x max</a:t>
            </a:r>
            <a:endParaRPr lang="sk-SK" sz="2200" b="1" dirty="0"/>
          </a:p>
          <a:p>
            <a:pPr marL="914400" lvl="1" indent="-457200" eaLnBrk="1" hangingPunct="1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sk-SK" sz="2200" dirty="0"/>
              <a:t>súčet odchýlok od priemeru sa rovná 0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sk-SK" sz="2800" dirty="0"/>
          </a:p>
          <a:p>
            <a:pPr marL="457200" indent="-457200" eaLnBrk="1" hangingPunct="1">
              <a:lnSpc>
                <a:spcPct val="80000"/>
              </a:lnSpc>
              <a:defRPr/>
            </a:pPr>
            <a:endParaRPr lang="sk-SK" sz="2800" dirty="0"/>
          </a:p>
          <a:p>
            <a:pPr marL="914400" lvl="1" indent="-457200" eaLnBrk="1" hangingPunct="1">
              <a:lnSpc>
                <a:spcPct val="80000"/>
              </a:lnSpc>
              <a:buFont typeface="Marlett" pitchFamily="2" charset="2"/>
              <a:buAutoNum type="arabicPeriod" startAt="4"/>
              <a:defRPr/>
            </a:pPr>
            <a:endParaRPr lang="sk-SK" sz="2400" dirty="0"/>
          </a:p>
          <a:p>
            <a:pPr marL="914400" lvl="1" indent="-457200" eaLnBrk="1" hangingPunct="1">
              <a:lnSpc>
                <a:spcPct val="80000"/>
              </a:lnSpc>
              <a:buFont typeface="Marlett" pitchFamily="2" charset="2"/>
              <a:buAutoNum type="arabicPeriod" startAt="4"/>
              <a:defRPr/>
            </a:pPr>
            <a:r>
              <a:rPr lang="sk-SK" sz="2400" dirty="0"/>
              <a:t>súčet štvorcov odchýlok od priemeru je minimálny </a:t>
            </a:r>
            <a:endParaRPr lang="en-US" sz="2400" dirty="0"/>
          </a:p>
        </p:txBody>
      </p:sp>
      <p:sp>
        <p:nvSpPr>
          <p:cNvPr id="6349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3BCAF0-A25F-4EDD-9B18-BDBA9481BC1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34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0495"/>
              </p:ext>
            </p:extLst>
          </p:nvPr>
        </p:nvGraphicFramePr>
        <p:xfrm>
          <a:off x="6300788" y="1844675"/>
          <a:ext cx="20669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253890" progId="Equation.DSMT4">
                  <p:embed/>
                </p:oleObj>
              </mc:Choice>
              <mc:Fallback>
                <p:oleObj name="Equation" r:id="rId2" imgW="761669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844675"/>
                        <a:ext cx="2066925" cy="6889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75327"/>
              </p:ext>
            </p:extLst>
          </p:nvPr>
        </p:nvGraphicFramePr>
        <p:xfrm>
          <a:off x="3156743" y="3518694"/>
          <a:ext cx="25495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253890" progId="Equation.DSMT4">
                  <p:embed/>
                </p:oleObj>
              </mc:Choice>
              <mc:Fallback>
                <p:oleObj name="Equation" r:id="rId4" imgW="926698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743" y="3518694"/>
                        <a:ext cx="2549525" cy="6985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900081"/>
              </p:ext>
            </p:extLst>
          </p:nvPr>
        </p:nvGraphicFramePr>
        <p:xfrm>
          <a:off x="2562225" y="5202237"/>
          <a:ext cx="37385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18671" imgH="253890" progId="Equation.DSMT4">
                  <p:embed/>
                </p:oleObj>
              </mc:Choice>
              <mc:Fallback>
                <p:oleObj name="Equation" r:id="rId6" imgW="1218671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5202237"/>
                        <a:ext cx="3738563" cy="7778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 Box 17"/>
          <p:cNvSpPr txBox="1">
            <a:spLocks noChangeArrowheads="1"/>
          </p:cNvSpPr>
          <p:nvPr/>
        </p:nvSpPr>
        <p:spPr bwMode="auto">
          <a:xfrm flipV="1">
            <a:off x="1619250" y="6083300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sk-SK" altLang="sk-SK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6"/>
          <p:cNvSpPr>
            <a:spLocks noGrp="1" noChangeArrowheads="1"/>
          </p:cNvSpPr>
          <p:nvPr>
            <p:ph type="title"/>
          </p:nvPr>
        </p:nvSpPr>
        <p:spPr>
          <a:xfrm>
            <a:off x="806896" y="373184"/>
            <a:ext cx="8229600" cy="9302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495425"/>
            <a:ext cx="8856984" cy="53625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sk-SK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Vlastnosti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b="1" dirty="0">
                <a:solidFill>
                  <a:srgbClr val="FF0000"/>
                </a:solidFill>
              </a:rPr>
              <a:t>aritmetického priemeru: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5. Aritmetický priemer</a:t>
            </a:r>
            <a:r>
              <a:rPr lang="sk-SK" sz="2000" b="1" dirty="0"/>
              <a:t> súčtu (rozdielu) </a:t>
            </a:r>
            <a:r>
              <a:rPr lang="sk-SK" sz="2000" dirty="0"/>
              <a:t>hodnôt </a:t>
            </a:r>
            <a:r>
              <a:rPr lang="sk-SK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sk-SK" sz="20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sk-SK" sz="2000" dirty="0"/>
              <a:t> a </a:t>
            </a:r>
            <a:r>
              <a:rPr lang="sk-SK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sk-SK" sz="2000" b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000" dirty="0"/>
              <a:t>dvoch štatistických znakov sa rovná </a:t>
            </a:r>
            <a:r>
              <a:rPr lang="sk-SK" sz="2000" b="1" dirty="0"/>
              <a:t>súčtu (rozdielu)</a:t>
            </a:r>
            <a:r>
              <a:rPr lang="sk-SK" sz="2000" dirty="0"/>
              <a:t> </a:t>
            </a:r>
            <a:r>
              <a:rPr lang="sk-SK" sz="2000" b="1" dirty="0"/>
              <a:t>ich aritmetických priemerov.	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b="1" dirty="0"/>
              <a:t>	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6. Aritmetický priemer </a:t>
            </a:r>
            <a:r>
              <a:rPr lang="sk-SK" sz="2000" b="1" dirty="0"/>
              <a:t>konštánt</a:t>
            </a:r>
            <a:r>
              <a:rPr lang="sk-SK" sz="2000" dirty="0"/>
              <a:t> je rovný konštante.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sk-SK" sz="20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7. Ak </a:t>
            </a:r>
            <a:r>
              <a:rPr lang="sk-SK" sz="2000" b="1" dirty="0"/>
              <a:t>pripočítame</a:t>
            </a:r>
            <a:r>
              <a:rPr lang="sk-SK" sz="2000" dirty="0"/>
              <a:t> k jednotlivým hodnotám znaku konštantu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dirty="0"/>
              <a:t>, zvýši sa o túto konštantu aj ich aritmetický priemer. Ak </a:t>
            </a:r>
            <a:r>
              <a:rPr lang="sk-SK" sz="2000" b="1" dirty="0"/>
              <a:t>odpočítame od</a:t>
            </a:r>
            <a:r>
              <a:rPr lang="sk-SK" sz="2000" dirty="0"/>
              <a:t> jednotlivých hodnôt znaku konštantu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dirty="0"/>
              <a:t>, zníži sa o túto konštantu aj ich aritmetický priemer.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sk-SK" sz="20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sk-SK" sz="2000" dirty="0"/>
              <a:t>8. Ak </a:t>
            </a:r>
            <a:r>
              <a:rPr lang="sk-SK" sz="2000" b="1" dirty="0"/>
              <a:t>vynásobíme (podelíme) </a:t>
            </a:r>
            <a:r>
              <a:rPr lang="sk-SK" sz="2000" dirty="0"/>
              <a:t>jednotlivé hodnoty znaku konštantou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b="1" dirty="0"/>
              <a:t>,</a:t>
            </a:r>
            <a:r>
              <a:rPr lang="sk-SK" sz="2000" dirty="0"/>
              <a:t> ich priemer bude </a:t>
            </a:r>
            <a:r>
              <a:rPr lang="sk-SK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sk-SK" sz="2000" b="1" dirty="0"/>
              <a:t>-násobkom</a:t>
            </a:r>
            <a:r>
              <a:rPr lang="sk-SK" sz="2000" dirty="0"/>
              <a:t> resp. (</a:t>
            </a:r>
            <a:r>
              <a:rPr lang="sk-SK" sz="2000" b="1" dirty="0"/>
              <a:t>c-podielom)</a:t>
            </a:r>
            <a:r>
              <a:rPr lang="sk-SK" sz="2000" dirty="0"/>
              <a:t> aritmetického priemeru. </a:t>
            </a:r>
            <a:endParaRPr lang="en-US" sz="2000" dirty="0"/>
          </a:p>
        </p:txBody>
      </p:sp>
      <p:sp>
        <p:nvSpPr>
          <p:cNvPr id="6451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7F014D-4B7A-479E-8C52-F3789F8A6E25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 flipV="1">
            <a:off x="1619250" y="6083300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kumimoji="1" lang="sk-SK" altLang="sk-SK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05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595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4000" b="1" dirty="0"/>
              <a:t>PRIEMERY</a:t>
            </a:r>
          </a:p>
        </p:txBody>
      </p:sp>
      <p:sp>
        <p:nvSpPr>
          <p:cNvPr id="65541" name="Rectangle 2054"/>
          <p:cNvSpPr>
            <a:spLocks noGrp="1" noChangeArrowheads="1"/>
          </p:cNvSpPr>
          <p:nvPr>
            <p:ph idx="1"/>
          </p:nvPr>
        </p:nvSpPr>
        <p:spPr>
          <a:xfrm>
            <a:off x="251521" y="1557338"/>
            <a:ext cx="8663879" cy="46148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Aritmetický priemer nemá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väčšinou žiadny odraz v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skutočnosti.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sz="2800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Každá priemerná rodina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má 2,2 dieťaťa, našťastie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to neznamená to,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800" b="1" dirty="0"/>
              <a:t>čo vidíme na obrázku</a:t>
            </a:r>
            <a:r>
              <a:rPr lang="sk-SK" altLang="sk-SK" dirty="0"/>
              <a:t>.</a:t>
            </a:r>
            <a:endParaRPr lang="en-US" altLang="sk-SK" dirty="0"/>
          </a:p>
        </p:txBody>
      </p:sp>
      <p:sp>
        <p:nvSpPr>
          <p:cNvPr id="6553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5D7A20-B948-48B9-B9A5-16635A5ECFB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65539" name="Picture 2052" descr="aritm_prie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57338"/>
            <a:ext cx="3505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667544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PRIEMERY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4745"/>
            <a:ext cx="8001000" cy="5544343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sk-SK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geometrický priemer</a:t>
            </a:r>
            <a:r>
              <a:rPr lang="sk-SK" sz="2400" dirty="0"/>
              <a:t>- používa sa pri časových radoch (rast HDP za tri roky, vývoj inflácie za päť rokov...)</a:t>
            </a:r>
          </a:p>
          <a:p>
            <a:pPr eaLnBrk="1" hangingPunct="1">
              <a:buFontTx/>
              <a:buNone/>
              <a:defRPr/>
            </a:pPr>
            <a:r>
              <a:rPr lang="sk-SK" sz="2800" b="1" dirty="0"/>
              <a:t>jednoduchý</a:t>
            </a:r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dirty="0"/>
          </a:p>
          <a:p>
            <a:pPr eaLnBrk="1" hangingPunct="1">
              <a:buFontTx/>
              <a:buNone/>
              <a:defRPr/>
            </a:pPr>
            <a:r>
              <a:rPr lang="sk-SK" sz="2800" b="1" dirty="0"/>
              <a:t>vážený</a:t>
            </a:r>
            <a:endParaRPr lang="en-US" sz="2800" b="1" dirty="0"/>
          </a:p>
        </p:txBody>
      </p:sp>
      <p:sp>
        <p:nvSpPr>
          <p:cNvPr id="6656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85E76B-4109-4ECC-9A25-4D51F84C14E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33392"/>
              </p:ext>
            </p:extLst>
          </p:nvPr>
        </p:nvGraphicFramePr>
        <p:xfrm>
          <a:off x="2267744" y="2449445"/>
          <a:ext cx="5181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1676400" imgH="508000" progId="Equation.3">
                  <p:embed/>
                </p:oleObj>
              </mc:Choice>
              <mc:Fallback>
                <p:oleObj name="Rovnica" r:id="rId2" imgW="1676400" imgH="508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49445"/>
                        <a:ext cx="5181600" cy="143986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417473"/>
              </p:ext>
            </p:extLst>
          </p:nvPr>
        </p:nvGraphicFramePr>
        <p:xfrm>
          <a:off x="1949450" y="4497833"/>
          <a:ext cx="51816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482600" progId="Equation.3">
                  <p:embed/>
                </p:oleObj>
              </mc:Choice>
              <mc:Fallback>
                <p:oleObj name="Equation" r:id="rId4" imgW="18161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4497833"/>
                        <a:ext cx="5181600" cy="14795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20" y="680541"/>
            <a:ext cx="8518525" cy="4539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2000" b="1" dirty="0"/>
              <a:t>Vývoj HDP SR za r.2010-2014 v mil. eur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6300F446-D726-4872-B7DE-9FA14E73913A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69087" y="3318014"/>
            <a:ext cx="3444875" cy="7699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200" dirty="0">
                <a:latin typeface="Times New Roman" panose="02020603050405020304" pitchFamily="18" charset="0"/>
              </a:rPr>
              <a:t>V roku 2020 oproti r. 2019 vzrástol HDP na 102,81%</a:t>
            </a: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auto">
          <a:xfrm>
            <a:off x="5066042" y="2172216"/>
            <a:ext cx="1143000" cy="5334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en-US" sz="2400">
              <a:latin typeface="Tahoma" panose="020B0604030504040204" pitchFamily="34" charset="0"/>
            </a:endParaRP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auto">
          <a:xfrm>
            <a:off x="7700963" y="2172216"/>
            <a:ext cx="812006" cy="5334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en-US" sz="2400">
              <a:latin typeface="Tahoma" panose="020B0604030504040204" pitchFamily="34" charset="0"/>
            </a:endParaRP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H="1">
            <a:off x="3203846" y="2584244"/>
            <a:ext cx="2231981" cy="82501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930254" y="3409256"/>
            <a:ext cx="4176712" cy="7683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200" dirty="0">
                <a:latin typeface="Times New Roman" panose="02020603050405020304" pitchFamily="18" charset="0"/>
              </a:rPr>
              <a:t>V roku 2020 oproti r. 2019 vzrástol HDP o 2,81% 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5652120" y="2584244"/>
            <a:ext cx="2304256" cy="89053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" name="Rectangle 2053"/>
          <p:cNvSpPr txBox="1">
            <a:spLocks noChangeArrowheads="1"/>
          </p:cNvSpPr>
          <p:nvPr/>
        </p:nvSpPr>
        <p:spPr>
          <a:xfrm>
            <a:off x="514320" y="73469"/>
            <a:ext cx="7901548" cy="5170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lIns="0" rIns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sk-SK" sz="2400" b="1" dirty="0" err="1"/>
              <a:t>gEOMETRICKý</a:t>
            </a:r>
            <a:r>
              <a:rPr lang="sk-SK" sz="2400" b="1" dirty="0"/>
              <a:t> PRIEMER -  </a:t>
            </a:r>
            <a:r>
              <a:rPr lang="sk-SK" sz="2400" b="1" dirty="0" err="1"/>
              <a:t>VýPOčET</a:t>
            </a:r>
            <a:endParaRPr lang="sk-SK" sz="2400" b="1" dirty="0"/>
          </a:p>
        </p:txBody>
      </p:sp>
      <p:graphicFrame>
        <p:nvGraphicFramePr>
          <p:cNvPr id="67595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201317"/>
              </p:ext>
            </p:extLst>
          </p:nvPr>
        </p:nvGraphicFramePr>
        <p:xfrm>
          <a:off x="915323" y="1259679"/>
          <a:ext cx="7529929" cy="197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086208" imgH="990490" progId="Excel.Sheet.8">
                  <p:embed/>
                </p:oleObj>
              </mc:Choice>
              <mc:Fallback>
                <p:oleObj name="Worksheet" r:id="rId2" imgW="4086208" imgH="990490" progId="Excel.Sheet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323" y="1259679"/>
                        <a:ext cx="7529929" cy="1972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-187552" y="4160062"/>
            <a:ext cx="9152040" cy="702828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sk-SK" sz="2000" kern="0" dirty="0"/>
              <a:t>Z jednotlivých koeficientov rastu možno vypočítať:</a:t>
            </a:r>
          </a:p>
          <a:p>
            <a:pPr indent="-274320" eaLnBrk="1" fontAlgn="auto" hangingPunct="1"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sk-SK" sz="2000" kern="0" dirty="0"/>
              <a:t>	 	</a:t>
            </a:r>
            <a:r>
              <a:rPr lang="sk-SK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priemerný koeficient rastu </a:t>
            </a:r>
            <a:r>
              <a:rPr lang="sk-SK" sz="2000" b="1" kern="0" dirty="0">
                <a:sym typeface="Symbol" pitchFamily="18" charset="2"/>
              </a:rPr>
              <a:t>	</a:t>
            </a:r>
            <a:endParaRPr lang="en-US" sz="2000" kern="0" dirty="0"/>
          </a:p>
        </p:txBody>
      </p:sp>
      <p:graphicFrame>
        <p:nvGraphicFramePr>
          <p:cNvPr id="1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99621"/>
              </p:ext>
            </p:extLst>
          </p:nvPr>
        </p:nvGraphicFramePr>
        <p:xfrm>
          <a:off x="4283968" y="4531370"/>
          <a:ext cx="3168451" cy="61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6755" imgH="253890" progId="Equation.3">
                  <p:embed/>
                </p:oleObj>
              </mc:Choice>
              <mc:Fallback>
                <p:oleObj name="Equation" r:id="rId4" imgW="125675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531370"/>
                        <a:ext cx="3168451" cy="61145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68" y="5174844"/>
            <a:ext cx="6751652" cy="13085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</p:pic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522DD980-3F15-8E1A-34DB-7B88243A2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97210"/>
              </p:ext>
            </p:extLst>
          </p:nvPr>
        </p:nvGraphicFramePr>
        <p:xfrm>
          <a:off x="971600" y="1643988"/>
          <a:ext cx="613979" cy="1480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979">
                  <a:extLst>
                    <a:ext uri="{9D8B030D-6E8A-4147-A177-3AD203B41FA5}">
                      <a16:colId xmlns:a16="http://schemas.microsoft.com/office/drawing/2014/main" val="1023825847"/>
                    </a:ext>
                  </a:extLst>
                </a:gridCol>
              </a:tblGrid>
              <a:tr h="296015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2018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6162110"/>
                  </a:ext>
                </a:extLst>
              </a:tr>
              <a:tr h="296015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2019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3481362"/>
                  </a:ext>
                </a:extLst>
              </a:tr>
              <a:tr h="296015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2020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9339371"/>
                  </a:ext>
                </a:extLst>
              </a:tr>
              <a:tr h="296015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2021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9640681"/>
                  </a:ext>
                </a:extLst>
              </a:tr>
              <a:tr h="296015"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u="none" strike="noStrike" dirty="0">
                          <a:effectLst/>
                        </a:rPr>
                        <a:t>2022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71417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466725" y="122238"/>
            <a:ext cx="8229600" cy="93049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3200" b="1" dirty="0"/>
              <a:t>PRIEMERY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idx="1"/>
          </p:nvPr>
        </p:nvSpPr>
        <p:spPr>
          <a:xfrm>
            <a:off x="466725" y="1557338"/>
            <a:ext cx="8001000" cy="48006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sk-SK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harmonický priemer</a:t>
            </a:r>
            <a:r>
              <a:rPr lang="sk-SK" sz="2800" dirty="0"/>
              <a:t>- </a:t>
            </a:r>
            <a:r>
              <a:rPr lang="sk-SK" sz="2400" dirty="0"/>
              <a:t>používa sa, ak existuje medzi skúmanými hodnotami znaku a výsledným javom </a:t>
            </a:r>
            <a:r>
              <a:rPr lang="sk-SK" sz="2400" b="1" dirty="0"/>
              <a:t>nepriamy vzťah </a:t>
            </a:r>
            <a:r>
              <a:rPr lang="sk-SK" sz="2400" dirty="0"/>
              <a:t>(výpočet priemernej rýchlosti vozidla)</a:t>
            </a:r>
          </a:p>
          <a:p>
            <a:pPr eaLnBrk="1" hangingPunct="1">
              <a:buFontTx/>
              <a:buNone/>
              <a:defRPr/>
            </a:pPr>
            <a:r>
              <a:rPr lang="sk-SK" sz="3000" dirty="0"/>
              <a:t>	</a:t>
            </a:r>
            <a:r>
              <a:rPr lang="sk-SK" sz="2400" b="1" dirty="0"/>
              <a:t>jednoduchý</a:t>
            </a:r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u="sng" dirty="0"/>
          </a:p>
          <a:p>
            <a:pPr eaLnBrk="1" hangingPunct="1">
              <a:buFontTx/>
              <a:buNone/>
              <a:defRPr/>
            </a:pPr>
            <a:endParaRPr lang="sk-SK" sz="3000" dirty="0"/>
          </a:p>
          <a:p>
            <a:pPr eaLnBrk="1" hangingPunct="1">
              <a:buFontTx/>
              <a:buNone/>
              <a:defRPr/>
            </a:pPr>
            <a:r>
              <a:rPr lang="sk-SK" sz="3000" dirty="0"/>
              <a:t>   </a:t>
            </a:r>
            <a:r>
              <a:rPr lang="sk-SK" sz="2400" b="1" dirty="0"/>
              <a:t>vážený</a:t>
            </a:r>
            <a:endParaRPr lang="en-US" sz="2400" b="1" dirty="0"/>
          </a:p>
        </p:txBody>
      </p:sp>
      <p:sp>
        <p:nvSpPr>
          <p:cNvPr id="6963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E5135A-4E67-417B-AF9A-B265B1EDF6F2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96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54457"/>
              </p:ext>
            </p:extLst>
          </p:nvPr>
        </p:nvGraphicFramePr>
        <p:xfrm>
          <a:off x="3646488" y="2913063"/>
          <a:ext cx="402113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1866900" imgH="647700" progId="Equation.3">
                  <p:embed/>
                </p:oleObj>
              </mc:Choice>
              <mc:Fallback>
                <p:oleObj name="Rovnica" r:id="rId2" imgW="1866900" imgH="647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2913063"/>
                        <a:ext cx="4021137" cy="13668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7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11886"/>
              </p:ext>
            </p:extLst>
          </p:nvPr>
        </p:nvGraphicFramePr>
        <p:xfrm>
          <a:off x="3646488" y="4387850"/>
          <a:ext cx="158115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685800" imgH="850900" progId="Equation.3">
                  <p:embed/>
                </p:oleObj>
              </mc:Choice>
              <mc:Fallback>
                <p:oleObj name="Rovnica" r:id="rId4" imgW="685800" imgH="850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4387850"/>
                        <a:ext cx="1581150" cy="186055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098"/>
          <p:cNvSpPr>
            <a:spLocks noGrp="1" noChangeArrowheads="1"/>
          </p:cNvSpPr>
          <p:nvPr>
            <p:ph type="title"/>
          </p:nvPr>
        </p:nvSpPr>
        <p:spPr>
          <a:xfrm>
            <a:off x="401638" y="779463"/>
            <a:ext cx="7772400" cy="685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altLang="sk-SK" sz="2800" b="1" dirty="0" err="1"/>
              <a:t>Úloha</a:t>
            </a:r>
            <a:r>
              <a:rPr lang="en-US" altLang="sk-SK" sz="2800" b="1" dirty="0"/>
              <a:t>:</a:t>
            </a:r>
            <a:endParaRPr lang="en-US" altLang="sk-SK" b="1" dirty="0"/>
          </a:p>
        </p:txBody>
      </p:sp>
      <p:sp>
        <p:nvSpPr>
          <p:cNvPr id="70659" name="Zástupný symbol čísla snímky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FE1AC4F0-E58D-479D-9AA9-61CDEBE4D79D}" type="slidenum">
              <a:rPr lang="en-US" altLang="sk-SK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sk-SK" sz="1200"/>
          </a:p>
        </p:txBody>
      </p:sp>
      <p:sp>
        <p:nvSpPr>
          <p:cNvPr id="70661" name="Text Box 4099"/>
          <p:cNvSpPr txBox="1">
            <a:spLocks noChangeArrowheads="1"/>
          </p:cNvSpPr>
          <p:nvPr/>
        </p:nvSpPr>
        <p:spPr bwMode="auto">
          <a:xfrm>
            <a:off x="457200" y="1465263"/>
            <a:ext cx="7716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Predpokladajme</a:t>
            </a:r>
            <a:r>
              <a:rPr lang="en-US" altLang="sk-SK" sz="1800" b="1" dirty="0"/>
              <a:t>, </a:t>
            </a:r>
            <a:r>
              <a:rPr lang="en-US" altLang="sk-SK" sz="1800" b="1" dirty="0" err="1"/>
              <a:t>že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ideme</a:t>
            </a:r>
            <a:r>
              <a:rPr lang="en-US" altLang="sk-SK" sz="1800" b="1" dirty="0"/>
              <a:t> 30 km </a:t>
            </a:r>
            <a:r>
              <a:rPr lang="en-US" altLang="sk-SK" sz="1800" b="1" dirty="0" err="1"/>
              <a:t>ďaleko</a:t>
            </a:r>
            <a:r>
              <a:rPr lang="sk-SK" altLang="sk-SK" sz="1800" b="1" dirty="0"/>
              <a:t>.</a:t>
            </a:r>
            <a:r>
              <a:rPr lang="en-US" altLang="sk-SK" sz="1800" b="1" dirty="0"/>
              <a:t> </a:t>
            </a:r>
            <a:r>
              <a:rPr lang="sk-SK" altLang="sk-SK" sz="1800" b="1" dirty="0"/>
              <a:t>P</a:t>
            </a:r>
            <a:r>
              <a:rPr lang="en-US" altLang="sk-SK" sz="1800" b="1" dirty="0" err="1"/>
              <a:t>rvých</a:t>
            </a:r>
            <a:r>
              <a:rPr lang="en-US" altLang="sk-SK" sz="1800" b="1" dirty="0"/>
              <a:t> 15 km</a:t>
            </a:r>
            <a:r>
              <a:rPr lang="sk-SK" altLang="sk-SK" sz="1800" b="1" dirty="0"/>
              <a:t> </a:t>
            </a:r>
            <a:r>
              <a:rPr lang="en-US" altLang="sk-SK" sz="1800" b="1" dirty="0" err="1"/>
              <a:t>prejdeme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rýchlosťou</a:t>
            </a:r>
            <a:r>
              <a:rPr lang="en-US" altLang="sk-SK" sz="1800" b="1" dirty="0"/>
              <a:t> 15 km </a:t>
            </a:r>
            <a:r>
              <a:rPr lang="en-US" altLang="sk-SK" sz="1800" b="1" dirty="0" err="1"/>
              <a:t>za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hod</a:t>
            </a:r>
            <a:r>
              <a:rPr lang="en-US" altLang="sk-SK" sz="1800" b="1" dirty="0"/>
              <a:t>. a </a:t>
            </a:r>
            <a:r>
              <a:rPr lang="en-US" altLang="sk-SK" sz="1800" b="1" dirty="0" err="1"/>
              <a:t>druhých</a:t>
            </a:r>
            <a:r>
              <a:rPr lang="en-US" altLang="sk-SK" sz="1800" b="1" dirty="0"/>
              <a:t> 15 km </a:t>
            </a:r>
            <a:r>
              <a:rPr lang="en-US" altLang="sk-SK" sz="1800" b="1" dirty="0" err="1"/>
              <a:t>rýchlosťou</a:t>
            </a:r>
            <a:r>
              <a:rPr lang="en-US" altLang="sk-SK" sz="1800" b="1" dirty="0"/>
              <a:t> 75 km </a:t>
            </a:r>
            <a:r>
              <a:rPr lang="en-US" altLang="sk-SK" sz="1800" b="1" dirty="0" err="1"/>
              <a:t>za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hod</a:t>
            </a:r>
            <a:r>
              <a:rPr lang="en-US" altLang="sk-SK" sz="1800" b="1" dirty="0"/>
              <a:t>. </a:t>
            </a:r>
            <a:endParaRPr lang="sk-SK" altLang="sk-SK" sz="1800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Akú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priemernú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rýchlosť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sme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dosiahli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za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hodinu</a:t>
            </a:r>
            <a:r>
              <a:rPr lang="en-US" altLang="sk-SK" sz="1800" b="1" dirty="0"/>
              <a:t>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sk-SK" sz="1800" dirty="0"/>
          </a:p>
        </p:txBody>
      </p:sp>
      <p:pic>
        <p:nvPicPr>
          <p:cNvPr id="70662" name="Picture 4100" descr="Prie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63246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06400" y="201304"/>
            <a:ext cx="7772400" cy="762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altLang="sk-SK" sz="2800" b="1" dirty="0" err="1"/>
              <a:t>Harmonický</a:t>
            </a:r>
            <a:r>
              <a:rPr lang="en-US" altLang="sk-SK" sz="2800" b="1" dirty="0"/>
              <a:t> </a:t>
            </a:r>
            <a:r>
              <a:rPr lang="en-US" altLang="sk-SK" sz="2800" b="1" dirty="0" err="1"/>
              <a:t>priemer</a:t>
            </a:r>
            <a:r>
              <a:rPr lang="en-US" altLang="sk-SK" sz="2800" b="1" dirty="0"/>
              <a:t> (</a:t>
            </a:r>
            <a:r>
              <a:rPr lang="en-US" altLang="sk-SK" sz="2800" b="1" dirty="0" err="1"/>
              <a:t>jednoduchý</a:t>
            </a:r>
            <a:r>
              <a:rPr lang="en-US" altLang="sk-SK" sz="2800" b="1" dirty="0"/>
              <a:t>)</a:t>
            </a:r>
            <a:endParaRPr lang="en-US" altLang="sk-SK" sz="4800" b="1" dirty="0"/>
          </a:p>
        </p:txBody>
      </p:sp>
      <p:sp>
        <p:nvSpPr>
          <p:cNvPr id="71683" name="Zástupný symbol čísla snímky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C3AB5BC1-D218-4A6F-890B-38701849100D}" type="slidenum">
              <a:rPr lang="en-US" altLang="sk-SK" sz="12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sk-SK" sz="1200"/>
          </a:p>
        </p:txBody>
      </p:sp>
      <p:sp>
        <p:nvSpPr>
          <p:cNvPr id="71685" name="Text Box 2051"/>
          <p:cNvSpPr txBox="1">
            <a:spLocks noChangeArrowheads="1"/>
          </p:cNvSpPr>
          <p:nvPr/>
        </p:nvSpPr>
        <p:spPr bwMode="auto">
          <a:xfrm>
            <a:off x="297431" y="1422375"/>
            <a:ext cx="8301038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Prvú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trať</a:t>
            </a:r>
            <a:r>
              <a:rPr lang="en-US" altLang="sk-SK" sz="1800" b="1" dirty="0"/>
              <a:t> </a:t>
            </a:r>
            <a:r>
              <a:rPr lang="sk-SK" altLang="sk-SK" sz="1800" b="1" dirty="0"/>
              <a:t>(15 km) </a:t>
            </a:r>
            <a:r>
              <a:rPr lang="sk-SK" altLang="sk-SK" sz="1800" dirty="0"/>
              <a:t>i</a:t>
            </a:r>
            <a:r>
              <a:rPr lang="en-US" altLang="sk-SK" sz="1800" dirty="0"/>
              <a:t>deme </a:t>
            </a:r>
            <a:r>
              <a:rPr lang="en-US" altLang="sk-SK" sz="1800" dirty="0" err="1"/>
              <a:t>rýchlosťou</a:t>
            </a:r>
            <a:r>
              <a:rPr lang="en-US" altLang="sk-SK" sz="1800" dirty="0"/>
              <a:t> 15km/</a:t>
            </a:r>
            <a:r>
              <a:rPr lang="en-US" altLang="sk-SK" sz="1800" dirty="0" err="1"/>
              <a:t>hod</a:t>
            </a:r>
            <a:r>
              <a:rPr lang="en-US" altLang="sk-SK" sz="1800" dirty="0"/>
              <a:t>… k </a:t>
            </a:r>
            <a:r>
              <a:rPr lang="en-US" altLang="sk-SK" sz="1800" dirty="0" err="1"/>
              <a:t>jej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prejdeniu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potrebujeme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práve</a:t>
            </a:r>
            <a:r>
              <a:rPr lang="en-US" altLang="sk-SK" sz="1800" dirty="0"/>
              <a:t> 1hod. - </a:t>
            </a:r>
            <a:r>
              <a:rPr lang="en-US" altLang="sk-SK" sz="1800" dirty="0">
                <a:solidFill>
                  <a:srgbClr val="FF0000"/>
                </a:solidFill>
              </a:rPr>
              <a:t>60 </a:t>
            </a:r>
            <a:r>
              <a:rPr lang="en-US" altLang="sk-SK" sz="1800" dirty="0" err="1">
                <a:solidFill>
                  <a:srgbClr val="FF0000"/>
                </a:solidFill>
              </a:rPr>
              <a:t>minút</a:t>
            </a:r>
            <a:r>
              <a:rPr lang="en-US" altLang="sk-SK" sz="1800" dirty="0">
                <a:solidFill>
                  <a:srgbClr val="FF0000"/>
                </a:solidFill>
              </a:rPr>
              <a:t> </a:t>
            </a:r>
            <a:r>
              <a:rPr lang="en-US" altLang="sk-SK" sz="1800" dirty="0"/>
              <a:t>(15/15*60)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k-SK" sz="1800" b="1" dirty="0" err="1"/>
              <a:t>Druhú</a:t>
            </a:r>
            <a:r>
              <a:rPr lang="en-US" altLang="sk-SK" sz="1800" b="1" dirty="0"/>
              <a:t> </a:t>
            </a:r>
            <a:r>
              <a:rPr lang="en-US" altLang="sk-SK" sz="1800" b="1" dirty="0" err="1"/>
              <a:t>trať</a:t>
            </a:r>
            <a:r>
              <a:rPr lang="en-US" altLang="sk-SK" sz="1800" b="1" dirty="0"/>
              <a:t> (15 km) </a:t>
            </a:r>
            <a:r>
              <a:rPr lang="en-US" altLang="sk-SK" sz="1800" dirty="0" err="1"/>
              <a:t>ideme</a:t>
            </a:r>
            <a:r>
              <a:rPr lang="en-US" altLang="sk-SK" sz="1800" dirty="0"/>
              <a:t> </a:t>
            </a:r>
            <a:r>
              <a:rPr lang="en-US" altLang="sk-SK" sz="1800" dirty="0" err="1"/>
              <a:t>rýchlosťou</a:t>
            </a:r>
            <a:r>
              <a:rPr lang="en-US" altLang="sk-SK" sz="1800" dirty="0"/>
              <a:t> 75 km/</a:t>
            </a:r>
            <a:r>
              <a:rPr lang="en-US" altLang="sk-SK" sz="1800" dirty="0" err="1"/>
              <a:t>hod</a:t>
            </a:r>
            <a:r>
              <a:rPr lang="en-US" altLang="sk-SK" sz="1800" dirty="0"/>
              <a:t>…</a:t>
            </a:r>
            <a:r>
              <a:rPr lang="sk-SK" altLang="sk-SK" sz="1800" dirty="0"/>
              <a:t>k</a:t>
            </a:r>
            <a:r>
              <a:rPr lang="en-US" altLang="sk-SK" sz="1800" dirty="0"/>
              <a:t> </a:t>
            </a:r>
            <a:r>
              <a:rPr lang="en-US" altLang="sk-SK" sz="1800" dirty="0" err="1"/>
              <a:t>jej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prejdeniu</a:t>
            </a:r>
            <a:r>
              <a:rPr lang="en-US" altLang="sk-SK" sz="1800" dirty="0"/>
              <a:t> </a:t>
            </a:r>
            <a:r>
              <a:rPr lang="en-US" altLang="sk-SK" sz="1800" dirty="0" err="1"/>
              <a:t>potrebujeme</a:t>
            </a:r>
            <a:r>
              <a:rPr lang="en-US" altLang="sk-SK" sz="1800" dirty="0"/>
              <a:t> </a:t>
            </a:r>
            <a:r>
              <a:rPr lang="en-US" altLang="sk-SK" sz="1800" dirty="0" err="1"/>
              <a:t>len</a:t>
            </a:r>
            <a:r>
              <a:rPr lang="en-US" altLang="sk-SK" sz="1800" dirty="0"/>
              <a:t> </a:t>
            </a:r>
            <a:r>
              <a:rPr lang="en-US" altLang="sk-SK" sz="1800" dirty="0">
                <a:solidFill>
                  <a:srgbClr val="FF0000"/>
                </a:solidFill>
              </a:rPr>
              <a:t>12 </a:t>
            </a:r>
            <a:r>
              <a:rPr lang="en-US" altLang="sk-SK" sz="1800" dirty="0" err="1">
                <a:solidFill>
                  <a:srgbClr val="FF0000"/>
                </a:solidFill>
              </a:rPr>
              <a:t>minút</a:t>
            </a:r>
            <a:r>
              <a:rPr lang="en-US" altLang="sk-SK" sz="1800" dirty="0">
                <a:solidFill>
                  <a:srgbClr val="FF0000"/>
                </a:solidFill>
              </a:rPr>
              <a:t> </a:t>
            </a:r>
            <a:r>
              <a:rPr lang="en-US" altLang="sk-SK" sz="1800" dirty="0"/>
              <a:t>(15/75*60)</a:t>
            </a:r>
          </a:p>
          <a:p>
            <a:pPr marL="285750" indent="-285750">
              <a:spcBef>
                <a:spcPct val="0"/>
              </a:spcBef>
              <a:buClrTx/>
              <a:buSzTx/>
              <a:buFont typeface="Symbol" panose="05050102010706020507" pitchFamily="18" charset="2"/>
              <a:buChar char="®"/>
            </a:pPr>
            <a:r>
              <a:rPr lang="en-US" altLang="sk-SK" sz="1800" b="1" dirty="0" err="1">
                <a:sym typeface="Symbol" panose="05050102010706020507" pitchFamily="18" charset="2"/>
              </a:rPr>
              <a:t>celková</a:t>
            </a:r>
            <a:r>
              <a:rPr lang="en-US" altLang="sk-SK" sz="1800" b="1" dirty="0"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ym typeface="Symbol" panose="05050102010706020507" pitchFamily="18" charset="2"/>
              </a:rPr>
              <a:t>doba</a:t>
            </a:r>
            <a:r>
              <a:rPr lang="en-US" altLang="sk-SK" sz="1800" b="1" dirty="0"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ym typeface="Symbol" panose="05050102010706020507" pitchFamily="18" charset="2"/>
              </a:rPr>
              <a:t>jazdy</a:t>
            </a:r>
            <a:r>
              <a:rPr lang="en-US" altLang="sk-SK" sz="1800" b="1" dirty="0">
                <a:sym typeface="Symbol" panose="05050102010706020507" pitchFamily="18" charset="2"/>
              </a:rPr>
              <a:t> je </a:t>
            </a:r>
            <a:r>
              <a:rPr lang="en-US" altLang="sk-SK" sz="1800" b="1" dirty="0" err="1">
                <a:sym typeface="Symbol" panose="05050102010706020507" pitchFamily="18" charset="2"/>
              </a:rPr>
              <a:t>teda</a:t>
            </a:r>
            <a:r>
              <a:rPr lang="en-US" altLang="sk-SK" sz="1800" b="1" dirty="0">
                <a:sym typeface="Symbol" panose="05050102010706020507" pitchFamily="18" charset="2"/>
              </a:rPr>
              <a:t> 72 </a:t>
            </a:r>
            <a:r>
              <a:rPr lang="en-US" altLang="sk-SK" sz="1800" b="1" dirty="0" err="1">
                <a:sym typeface="Symbol" panose="05050102010706020507" pitchFamily="18" charset="2"/>
              </a:rPr>
              <a:t>minút</a:t>
            </a:r>
            <a:r>
              <a:rPr lang="en-US" altLang="sk-SK" sz="1800" b="1" dirty="0">
                <a:sym typeface="Symbol" panose="05050102010706020507" pitchFamily="18" charset="2"/>
              </a:rPr>
              <a:t>. </a:t>
            </a:r>
            <a:endParaRPr lang="sk-SK" altLang="sk-SK" sz="1800" b="1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sk-SK" altLang="sk-SK" sz="1800" b="1" dirty="0">
              <a:solidFill>
                <a:srgbClr val="CC3300"/>
              </a:solidFill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NIE a</a:t>
            </a:r>
            <a:r>
              <a:rPr lang="en-US" altLang="sk-SK" sz="1800" b="1" dirty="0" err="1">
                <a:solidFill>
                  <a:srgbClr val="CC3300"/>
                </a:solidFill>
                <a:sym typeface="Symbol" panose="05050102010706020507" pitchFamily="18" charset="2"/>
              </a:rPr>
              <a:t>ritmetický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olidFill>
                  <a:srgbClr val="CC3300"/>
                </a:solidFill>
                <a:sym typeface="Symbol" panose="05050102010706020507" pitchFamily="18" charset="2"/>
              </a:rPr>
              <a:t>priemer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-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nesprávny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en-US" altLang="sk-SK" sz="1800" b="1" dirty="0" err="1">
                <a:solidFill>
                  <a:srgbClr val="CC3300"/>
                </a:solidFill>
                <a:sym typeface="Symbol" panose="05050102010706020507" pitchFamily="18" charset="2"/>
              </a:rPr>
              <a:t>výsle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d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o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k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(15+75)/2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</a:t>
            </a:r>
            <a:r>
              <a:rPr lang="en-US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=</a:t>
            </a:r>
            <a:r>
              <a:rPr lang="sk-SK" altLang="sk-SK" sz="1800" b="1" dirty="0">
                <a:solidFill>
                  <a:srgbClr val="CC3300"/>
                </a:solidFill>
                <a:sym typeface="Symbol" panose="05050102010706020507" pitchFamily="18" charset="2"/>
              </a:rPr>
              <a:t> 45km za hodinu</a:t>
            </a:r>
            <a:r>
              <a:rPr lang="sk-SK" altLang="sk-SK" sz="1800" b="1" dirty="0"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sk-SK" altLang="sk-SK" sz="1800" b="1" dirty="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sk-SK" altLang="sk-SK" sz="1800" b="1" dirty="0">
                <a:sym typeface="Symbol" panose="05050102010706020507" pitchFamily="18" charset="2"/>
              </a:rPr>
              <a:t>K zisteniu  priemernej doby jazdy pre oba úseky potrebujeme 60min+12min</a:t>
            </a:r>
            <a:r>
              <a:rPr lang="en-US" altLang="sk-SK" sz="1800" b="1" dirty="0">
                <a:sym typeface="Symbol" panose="05050102010706020507" pitchFamily="18" charset="2"/>
              </a:rPr>
              <a:t>=</a:t>
            </a:r>
            <a:r>
              <a:rPr lang="sk-SK" altLang="sk-SK" sz="1800" b="1" dirty="0">
                <a:sym typeface="Symbol" panose="05050102010706020507" pitchFamily="18" charset="2"/>
              </a:rPr>
              <a:t>&gt;</a:t>
            </a:r>
            <a:r>
              <a:rPr lang="en-US" altLang="sk-SK" sz="1800" b="1" dirty="0">
                <a:sym typeface="Symbol" panose="05050102010706020507" pitchFamily="18" charset="2"/>
              </a:rPr>
              <a:t> 72</a:t>
            </a:r>
            <a:r>
              <a:rPr lang="sk-SK" altLang="sk-SK" sz="1800" b="1" dirty="0">
                <a:sym typeface="Symbol" panose="05050102010706020507" pitchFamily="18" charset="2"/>
              </a:rPr>
              <a:t> minút, čo predstavuje priemernú rýchlosť 25 km / hod.</a:t>
            </a:r>
            <a:endParaRPr lang="en-US" altLang="sk-SK" sz="1800" b="1" dirty="0">
              <a:sym typeface="Symbol" panose="05050102010706020507" pitchFamily="18" charset="2"/>
            </a:endParaRPr>
          </a:p>
        </p:txBody>
      </p:sp>
      <p:graphicFrame>
        <p:nvGraphicFramePr>
          <p:cNvPr id="71686" name="Object 205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91449"/>
              </p:ext>
            </p:extLst>
          </p:nvPr>
        </p:nvGraphicFramePr>
        <p:xfrm>
          <a:off x="1043608" y="4653136"/>
          <a:ext cx="61926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1100" imgH="635000" progId="Equation.3">
                  <p:embed/>
                </p:oleObj>
              </mc:Choice>
              <mc:Fallback>
                <p:oleObj name="Equation" r:id="rId4" imgW="2451100" imgH="635000" progId="Equation.3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653136"/>
                        <a:ext cx="6192688" cy="14478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770FB-302A-4DB8-87D1-479796CB6FF0}" type="slidenum">
              <a:rPr lang="sk-SK" altLang="sk-SK" smtClean="0"/>
              <a:pPr>
                <a:defRPr/>
              </a:pPr>
              <a:t>2</a:t>
            </a:fld>
            <a:endParaRPr lang="sk-SK" alt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58" y="2443138"/>
            <a:ext cx="3992758" cy="18825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8" y="4342256"/>
            <a:ext cx="4553890" cy="25407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17" y="1217178"/>
            <a:ext cx="3754348" cy="1008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</p:pic>
      <p:sp>
        <p:nvSpPr>
          <p:cNvPr id="8" name="BlokTextu 7"/>
          <p:cNvSpPr txBox="1"/>
          <p:nvPr/>
        </p:nvSpPr>
        <p:spPr>
          <a:xfrm>
            <a:off x="511631" y="565285"/>
            <a:ext cx="761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Výsledky triedenia štatistického súboru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488717" y="1217178"/>
            <a:ext cx="2016224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asociačná tabuľka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577242" y="2683567"/>
            <a:ext cx="1656184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rad rozdelenia</a:t>
            </a:r>
          </a:p>
          <a:p>
            <a:r>
              <a:rPr lang="sk-SK" b="1" dirty="0"/>
              <a:t>početností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114681" y="5095084"/>
            <a:ext cx="1656184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Intervalové  rozdelenie</a:t>
            </a:r>
          </a:p>
          <a:p>
            <a:r>
              <a:rPr lang="sk-SK" b="1" dirty="0"/>
              <a:t>početností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7024353" y="1000081"/>
            <a:ext cx="1656184" cy="13234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sz="1600" b="1" dirty="0"/>
              <a:t>len zoradenie hodnôt vzostupne od minimálnej po maximálnu</a:t>
            </a:r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19002"/>
              </p:ext>
            </p:extLst>
          </p:nvPr>
        </p:nvGraphicFramePr>
        <p:xfrm>
          <a:off x="7214006" y="2516404"/>
          <a:ext cx="710302" cy="3504975"/>
        </p:xfrm>
        <a:graphic>
          <a:graphicData uri="http://schemas.openxmlformats.org/drawingml/2006/table">
            <a:tbl>
              <a:tblPr/>
              <a:tblGrid>
                <a:gridCol w="710302">
                  <a:extLst>
                    <a:ext uri="{9D8B030D-6E8A-4147-A177-3AD203B41FA5}">
                      <a16:colId xmlns:a16="http://schemas.microsoft.com/office/drawing/2014/main" val="84122262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215,8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85702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278,8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608135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318,7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7907770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331,9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40128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338,6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036144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368,4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23387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393,6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319432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62944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effectLst/>
                          <a:latin typeface="Arial" panose="020B0604020202020204" pitchFamily="34" charset="0"/>
                        </a:rPr>
                        <a:t>443,1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92133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1386,9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516696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endParaRPr lang="sk-SK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913652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Spolu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7280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4500,8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60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750837"/>
                  </a:ext>
                </a:extLst>
              </a:tr>
            </a:tbl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8051775" y="4228255"/>
            <a:ext cx="102229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</p:spPr>
        <p:txBody>
          <a:bodyPr wrap="square" rtlCol="0">
            <a:spAutoFit/>
          </a:bodyPr>
          <a:lstStyle/>
          <a:p>
            <a:r>
              <a:rPr lang="sk-SK" sz="1600" b="1" dirty="0"/>
              <a:t>priemer</a:t>
            </a:r>
          </a:p>
          <a:p>
            <a:r>
              <a:rPr lang="sk-SK" sz="1600" b="1" dirty="0"/>
              <a:t>=450 eur</a:t>
            </a:r>
          </a:p>
        </p:txBody>
      </p:sp>
    </p:spTree>
    <p:extLst>
      <p:ext uri="{BB962C8B-B14F-4D97-AF65-F5344CB8AC3E}">
        <p14:creationId xmlns:p14="http://schemas.microsoft.com/office/powerpoint/2010/main" val="168935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11226"/>
            <a:ext cx="8676456" cy="735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sk-SK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OSTATNÉ STREDNÉ HODNOTY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24936" cy="511256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sk-SK" sz="2400" dirty="0"/>
              <a:t>význam hlavne pri nesymetrických rozdeleniach u kvantitatívnych znakov,</a:t>
            </a:r>
          </a:p>
          <a:p>
            <a:pPr eaLnBrk="1" hangingPunct="1">
              <a:buFontTx/>
              <a:buChar char="-"/>
              <a:defRPr/>
            </a:pPr>
            <a:r>
              <a:rPr lang="sk-SK" sz="2400" dirty="0"/>
              <a:t>používajú sa aj pri </a:t>
            </a:r>
            <a:r>
              <a:rPr lang="sk-SK" sz="2400" dirty="0">
                <a:solidFill>
                  <a:srgbClr val="C00000"/>
                </a:solidFill>
              </a:rPr>
              <a:t>kvalitatívnych znakoch </a:t>
            </a:r>
          </a:p>
          <a:p>
            <a:pPr eaLnBrk="1" hangingPunct="1">
              <a:buFontTx/>
              <a:buNone/>
              <a:defRPr/>
            </a:pPr>
            <a:r>
              <a:rPr lang="sk-SK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Medián</a:t>
            </a:r>
            <a:r>
              <a:rPr lang="sk-SK" dirty="0"/>
              <a:t>      </a:t>
            </a:r>
          </a:p>
          <a:p>
            <a:pPr eaLnBrk="1" hangingPunct="1">
              <a:buFontTx/>
              <a:buChar char="-"/>
              <a:defRPr/>
            </a:pPr>
            <a:r>
              <a:rPr lang="sk-SK" sz="2400" dirty="0">
                <a:solidFill>
                  <a:srgbClr val="FF0000"/>
                </a:solidFill>
              </a:rPr>
              <a:t>prostredná hodnota </a:t>
            </a:r>
            <a:r>
              <a:rPr lang="sk-SK" sz="2400" dirty="0"/>
              <a:t>v štatistickom súbore </a:t>
            </a:r>
            <a:r>
              <a:rPr lang="sk-SK" sz="2400" u="sng" dirty="0"/>
              <a:t>usporiadanom</a:t>
            </a:r>
            <a:r>
              <a:rPr lang="sk-SK" sz="2400" dirty="0"/>
              <a:t> podľa veľkosti skúmaného znaku </a:t>
            </a:r>
          </a:p>
          <a:p>
            <a:pPr eaLnBrk="1" hangingPunct="1">
              <a:buFontTx/>
              <a:buChar char="-"/>
              <a:defRPr/>
            </a:pPr>
            <a:r>
              <a:rPr lang="sk-SK" sz="2400" dirty="0"/>
              <a:t>usporiadaný štatistický súbor jednotiek rozdeľuje na dve rovnako početné časti, t. j. </a:t>
            </a:r>
            <a:r>
              <a:rPr lang="sk-SK" sz="2000" dirty="0"/>
              <a:t>50% jednotiek má nižšiu hodnotu znaku ako medián a 50% jednotiek má vyššiu hodnotu ako medián</a:t>
            </a:r>
          </a:p>
          <a:p>
            <a:pPr eaLnBrk="1" hangingPunct="1">
              <a:buFontTx/>
              <a:buNone/>
              <a:defRPr/>
            </a:pPr>
            <a:r>
              <a:rPr lang="sk-SK" sz="2800" dirty="0"/>
              <a:t>  </a:t>
            </a:r>
            <a:r>
              <a:rPr lang="sk-SK" sz="2400" dirty="0"/>
              <a:t>(</a:t>
            </a:r>
            <a:r>
              <a:rPr lang="sk-SK" sz="2000" dirty="0"/>
              <a:t>napr. výška prostredného pracovníka, prostredná hodnota čistého disponibilného príjmu na 1 člena domácností v zoradenom štatistickom súbore atď.</a:t>
            </a:r>
            <a:r>
              <a:rPr lang="sk-SK" sz="2400" dirty="0"/>
              <a:t>)</a:t>
            </a:r>
            <a:endParaRPr lang="en-US" sz="2800" dirty="0"/>
          </a:p>
        </p:txBody>
      </p:sp>
      <p:sp>
        <p:nvSpPr>
          <p:cNvPr id="7270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56E757-00E9-4C7B-B7F6-44A17705B22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32683"/>
              </p:ext>
            </p:extLst>
          </p:nvPr>
        </p:nvGraphicFramePr>
        <p:xfrm>
          <a:off x="2267744" y="2492896"/>
          <a:ext cx="479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579" imgH="177646" progId="Equation.3">
                  <p:embed/>
                </p:oleObj>
              </mc:Choice>
              <mc:Fallback>
                <p:oleObj name="Equation" r:id="rId2" imgW="139579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92896"/>
                        <a:ext cx="479425" cy="6096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892480" cy="8286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4000" b="1" dirty="0"/>
              <a:t>MEDIÁN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8206680" cy="5092353"/>
          </a:xfrm>
        </p:spPr>
        <p:txBody>
          <a:bodyPr/>
          <a:lstStyle/>
          <a:p>
            <a:pPr eaLnBrk="1" hangingPunct="1">
              <a:buSzPct val="157000"/>
              <a:buFont typeface="Wingdings" panose="05000000000000000000" pitchFamily="2" charset="2"/>
              <a:buChar char="§"/>
            </a:pPr>
            <a:r>
              <a:rPr lang="sk-SK" altLang="sk-SK" sz="2400" dirty="0"/>
              <a:t>a) určovanie mediánu v štatistickom súbore, v ktorom je </a:t>
            </a:r>
            <a:r>
              <a:rPr lang="sk-SK" altLang="sk-SK" sz="2400" u="sng" dirty="0"/>
              <a:t>nepárny</a:t>
            </a:r>
            <a:r>
              <a:rPr lang="sk-SK" altLang="sk-SK" sz="2400" dirty="0"/>
              <a:t> počet štatistických jednotiek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dirty="0"/>
              <a:t>n- nepárny počet</a:t>
            </a:r>
            <a:endParaRPr lang="en-US" altLang="sk-SK" sz="2400" dirty="0"/>
          </a:p>
        </p:txBody>
      </p:sp>
      <p:sp>
        <p:nvSpPr>
          <p:cNvPr id="7475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980B14-3520-427B-880D-BCB806E3FDA6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40810"/>
              </p:ext>
            </p:extLst>
          </p:nvPr>
        </p:nvGraphicFramePr>
        <p:xfrm>
          <a:off x="1046163" y="3109913"/>
          <a:ext cx="259080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8228" imgH="866770" progId="Excel.Sheet.8">
                  <p:embed/>
                </p:oleObj>
              </mc:Choice>
              <mc:Fallback>
                <p:oleObj name="Worksheet" r:id="rId2" imgW="1838228" imgH="86677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109913"/>
                        <a:ext cx="2590800" cy="12207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21336"/>
              </p:ext>
            </p:extLst>
          </p:nvPr>
        </p:nvGraphicFramePr>
        <p:xfrm>
          <a:off x="615950" y="4538663"/>
          <a:ext cx="14478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336" imgH="393529" progId="Equation.3">
                  <p:embed/>
                </p:oleObj>
              </mc:Choice>
              <mc:Fallback>
                <p:oleObj name="Equation" r:id="rId4" imgW="60933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38663"/>
                        <a:ext cx="1447800" cy="9350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30762"/>
              </p:ext>
            </p:extLst>
          </p:nvPr>
        </p:nvGraphicFramePr>
        <p:xfrm>
          <a:off x="2236788" y="4572000"/>
          <a:ext cx="21796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393529" progId="Equation.DSMT4">
                  <p:embed/>
                </p:oleObj>
              </mc:Choice>
              <mc:Fallback>
                <p:oleObj name="Equation" r:id="rId6" imgW="95208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572000"/>
                        <a:ext cx="2179637" cy="9017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64513"/>
              </p:ext>
            </p:extLst>
          </p:nvPr>
        </p:nvGraphicFramePr>
        <p:xfrm>
          <a:off x="1406525" y="5699125"/>
          <a:ext cx="16891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228501" progId="Equation.DSMT4">
                  <p:embed/>
                </p:oleObj>
              </mc:Choice>
              <mc:Fallback>
                <p:oleObj name="Equation" r:id="rId8" imgW="672808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5699125"/>
                        <a:ext cx="1689100" cy="57308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Line 10"/>
          <p:cNvSpPr>
            <a:spLocks noChangeShapeType="1"/>
          </p:cNvSpPr>
          <p:nvPr/>
        </p:nvSpPr>
        <p:spPr bwMode="auto">
          <a:xfrm>
            <a:off x="6400800" y="4421188"/>
            <a:ext cx="0" cy="8382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4995619" y="5349082"/>
            <a:ext cx="3276600" cy="457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400" b="1" dirty="0">
                <a:latin typeface="Tahoma" panose="020B0604030504040204" pitchFamily="34" charset="0"/>
              </a:rPr>
              <a:t>Medián </a:t>
            </a:r>
            <a:endParaRPr lang="en-US" altLang="sk-SK" sz="2400" b="1" dirty="0">
              <a:latin typeface="Tahoma" panose="020B0604030504040204" pitchFamily="34" charset="0"/>
            </a:endParaRPr>
          </a:p>
        </p:txBody>
      </p:sp>
      <p:graphicFrame>
        <p:nvGraphicFramePr>
          <p:cNvPr id="74762" name="Object 13"/>
          <p:cNvGraphicFramePr>
            <a:graphicFrameLocks noChangeAspect="1"/>
          </p:cNvGraphicFramePr>
          <p:nvPr/>
        </p:nvGraphicFramePr>
        <p:xfrm>
          <a:off x="6502400" y="5383213"/>
          <a:ext cx="15478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8" imgH="177723" progId="Equation.3">
                  <p:embed/>
                </p:oleObj>
              </mc:Choice>
              <mc:Fallback>
                <p:oleObj name="Equation" r:id="rId10" imgW="558558" imgH="17772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5383213"/>
                        <a:ext cx="154781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63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1925"/>
            <a:ext cx="3671888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610600" cy="9207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4000" b="1" dirty="0"/>
              <a:t>MEDIÁN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76586"/>
            <a:ext cx="8820472" cy="3952639"/>
          </a:xfrm>
        </p:spPr>
        <p:txBody>
          <a:bodyPr/>
          <a:lstStyle/>
          <a:p>
            <a:pPr eaLnBrk="1" hangingPunct="1"/>
            <a:r>
              <a:rPr lang="sk-SK" altLang="sk-SK" dirty="0"/>
              <a:t> </a:t>
            </a:r>
            <a:r>
              <a:rPr lang="sk-SK" altLang="sk-SK" sz="2800" dirty="0"/>
              <a:t>b) </a:t>
            </a:r>
            <a:r>
              <a:rPr lang="sk-SK" altLang="sk-SK" sz="2400" dirty="0"/>
              <a:t>určovanie mediánu v štatistickom súbore, v ktorom je </a:t>
            </a:r>
            <a:r>
              <a:rPr lang="sk-SK" altLang="sk-SK" sz="2400" u="sng" dirty="0"/>
              <a:t>párny</a:t>
            </a:r>
            <a:r>
              <a:rPr lang="sk-SK" altLang="sk-SK" sz="2400" dirty="0"/>
              <a:t> počet štatistických jednotiek</a:t>
            </a:r>
            <a:endParaRPr lang="en-US" altLang="sk-SK" sz="2400" dirty="0"/>
          </a:p>
        </p:txBody>
      </p:sp>
      <p:sp>
        <p:nvSpPr>
          <p:cNvPr id="7577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5E1BF2-2D3D-4BF8-8AA3-74C6D514C4E6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31446"/>
              </p:ext>
            </p:extLst>
          </p:nvPr>
        </p:nvGraphicFramePr>
        <p:xfrm>
          <a:off x="544513" y="4186238"/>
          <a:ext cx="3509962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2" imgW="850531" imgH="520474" progId="Equation.3">
                  <p:embed/>
                </p:oleObj>
              </mc:Choice>
              <mc:Fallback>
                <p:oleObj name="Rovnica" r:id="rId2" imgW="850531" imgH="52047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186238"/>
                        <a:ext cx="3509962" cy="136683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25834"/>
              </p:ext>
            </p:extLst>
          </p:nvPr>
        </p:nvGraphicFramePr>
        <p:xfrm>
          <a:off x="566644" y="5793024"/>
          <a:ext cx="32400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1028700" imgH="228600" progId="Equation.3">
                  <p:embed/>
                </p:oleObj>
              </mc:Choice>
              <mc:Fallback>
                <p:oleObj name="Rovnica" r:id="rId4" imgW="1028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44" y="5793024"/>
                        <a:ext cx="3240087" cy="72072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73200"/>
              </p:ext>
            </p:extLst>
          </p:nvPr>
        </p:nvGraphicFramePr>
        <p:xfrm>
          <a:off x="4977209" y="5119692"/>
          <a:ext cx="3244056" cy="1085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6" imgW="1384300" imgH="393700" progId="Equation.3">
                  <p:embed/>
                </p:oleObj>
              </mc:Choice>
              <mc:Fallback>
                <p:oleObj name="Rovnica" r:id="rId6" imgW="13843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209" y="5119692"/>
                        <a:ext cx="3244056" cy="108584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67232"/>
              </p:ext>
            </p:extLst>
          </p:nvPr>
        </p:nvGraphicFramePr>
        <p:xfrm>
          <a:off x="706438" y="2564905"/>
          <a:ext cx="2569418" cy="151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838551" imgH="1514837" progId="Excel.Sheet.8">
                  <p:embed/>
                </p:oleObj>
              </mc:Choice>
              <mc:Fallback>
                <p:oleObj name="Worksheet" r:id="rId8" imgW="1838551" imgH="1514837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2564905"/>
                        <a:ext cx="2569418" cy="151179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4" name="Group 15"/>
          <p:cNvGrpSpPr>
            <a:grpSpLocks/>
          </p:cNvGrpSpPr>
          <p:nvPr/>
        </p:nvGrpSpPr>
        <p:grpSpPr bwMode="auto">
          <a:xfrm>
            <a:off x="6084888" y="4484688"/>
            <a:ext cx="863600" cy="673100"/>
            <a:chOff x="3833" y="2235"/>
            <a:chExt cx="544" cy="424"/>
          </a:xfrm>
        </p:grpSpPr>
        <p:sp>
          <p:nvSpPr>
            <p:cNvPr id="75787" name="Line 10"/>
            <p:cNvSpPr>
              <a:spLocks noChangeShapeType="1"/>
            </p:cNvSpPr>
            <p:nvPr/>
          </p:nvSpPr>
          <p:spPr bwMode="auto">
            <a:xfrm>
              <a:off x="3833" y="2251"/>
              <a:ext cx="24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k-SK"/>
            </a:p>
          </p:txBody>
        </p:sp>
        <p:sp>
          <p:nvSpPr>
            <p:cNvPr id="75788" name="Line 11"/>
            <p:cNvSpPr>
              <a:spLocks noChangeShapeType="1"/>
            </p:cNvSpPr>
            <p:nvPr/>
          </p:nvSpPr>
          <p:spPr bwMode="auto">
            <a:xfrm flipH="1">
              <a:off x="4185" y="2235"/>
              <a:ext cx="192" cy="2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k-SK"/>
            </a:p>
          </p:txBody>
        </p:sp>
        <p:sp>
          <p:nvSpPr>
            <p:cNvPr id="75789" name="Line 12"/>
            <p:cNvSpPr>
              <a:spLocks noChangeShapeType="1"/>
            </p:cNvSpPr>
            <p:nvPr/>
          </p:nvSpPr>
          <p:spPr bwMode="auto">
            <a:xfrm>
              <a:off x="4150" y="2563"/>
              <a:ext cx="0" cy="96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sk-SK"/>
            </a:p>
          </p:txBody>
        </p:sp>
      </p:grpSp>
      <p:pic>
        <p:nvPicPr>
          <p:cNvPr id="75785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60" y="2954458"/>
            <a:ext cx="4610658" cy="148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34143"/>
            <a:ext cx="8892480" cy="10088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b="1" dirty="0"/>
              <a:t>MEDIÁN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892480" cy="20882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SzPct val="179000"/>
              <a:buFont typeface="Wingdings" panose="05000000000000000000" pitchFamily="2" charset="2"/>
              <a:buChar char="§"/>
            </a:pPr>
            <a:r>
              <a:rPr lang="sk-SK" altLang="sk-SK" sz="2400" b="1" dirty="0"/>
              <a:t>c) </a:t>
            </a:r>
            <a:r>
              <a:rPr lang="sk-SK" altLang="sk-SK" sz="2400" dirty="0"/>
              <a:t>určovanie mediánu </a:t>
            </a:r>
            <a:r>
              <a:rPr lang="sk-SK" altLang="sk-SK" sz="2400" dirty="0">
                <a:solidFill>
                  <a:srgbClr val="C00000"/>
                </a:solidFill>
              </a:rPr>
              <a:t>pri intervalovom rozdelení početností</a:t>
            </a:r>
          </a:p>
          <a:p>
            <a:pPr marL="609600" indent="-609600" eaLnBrk="1" hangingPunct="1">
              <a:buFontTx/>
              <a:buChar char="-"/>
            </a:pPr>
            <a:r>
              <a:rPr lang="sk-SK" altLang="sk-SK" sz="2400" dirty="0"/>
              <a:t>dá sa určiť len </a:t>
            </a:r>
            <a:r>
              <a:rPr lang="sk-SK" altLang="sk-SK" sz="2400" dirty="0" err="1"/>
              <a:t>mediánový</a:t>
            </a:r>
            <a:r>
              <a:rPr lang="sk-SK" altLang="sk-SK" sz="2400" dirty="0"/>
              <a:t> interval, do ktorého medián patrí. </a:t>
            </a:r>
          </a:p>
          <a:p>
            <a:pPr marL="609600" indent="-609600" eaLnBrk="1" hangingPunct="1">
              <a:buFontTx/>
              <a:buChar char="-"/>
            </a:pPr>
            <a:r>
              <a:rPr lang="sk-SK" altLang="sk-SK" sz="2400" dirty="0"/>
              <a:t>v rámci tohto intervalu potom medián určíme približne interpoláciou na základe absolútnych početností</a:t>
            </a:r>
          </a:p>
          <a:p>
            <a:pPr marL="609600" indent="-609600" eaLnBrk="1" hangingPunct="1">
              <a:buFontTx/>
              <a:buNone/>
            </a:pPr>
            <a:endParaRPr lang="sk-SK" altLang="sk-SK" sz="2400" dirty="0"/>
          </a:p>
          <a:p>
            <a:pPr marL="609600" indent="-609600" eaLnBrk="1" hangingPunct="1">
              <a:buFontTx/>
              <a:buNone/>
            </a:pPr>
            <a:r>
              <a:rPr lang="sk-SK" altLang="sk-SK" sz="2400" i="1" dirty="0">
                <a:solidFill>
                  <a:srgbClr val="07080F"/>
                </a:solidFill>
              </a:rPr>
              <a:t>a   </a:t>
            </a:r>
            <a:r>
              <a:rPr lang="sk-SK" altLang="sk-SK" sz="2400" dirty="0"/>
              <a:t>- </a:t>
            </a:r>
            <a:r>
              <a:rPr lang="sk-SK" altLang="sk-SK" sz="2000" dirty="0"/>
              <a:t>dolná hranica medián. intervalu</a:t>
            </a:r>
          </a:p>
          <a:p>
            <a:pPr marL="609600" indent="-609600" eaLnBrk="1" hangingPunct="1">
              <a:buFontTx/>
              <a:buNone/>
            </a:pPr>
            <a:r>
              <a:rPr lang="sk-SK" altLang="sk-SK" sz="2400" i="1" dirty="0">
                <a:solidFill>
                  <a:srgbClr val="07080F"/>
                </a:solidFill>
              </a:rPr>
              <a:t>h</a:t>
            </a:r>
            <a:r>
              <a:rPr lang="sk-SK" altLang="sk-SK" sz="2400" dirty="0">
                <a:solidFill>
                  <a:srgbClr val="07080F"/>
                </a:solidFill>
              </a:rPr>
              <a:t>   </a:t>
            </a:r>
            <a:r>
              <a:rPr lang="sk-SK" altLang="sk-SK" sz="2400" dirty="0"/>
              <a:t>-  </a:t>
            </a:r>
            <a:r>
              <a:rPr lang="sk-SK" altLang="sk-SK" sz="2000" dirty="0"/>
              <a:t>rozpätie medián. intervalu</a:t>
            </a:r>
          </a:p>
          <a:p>
            <a:pPr marL="609600" indent="-609600" eaLnBrk="1" hangingPunct="1">
              <a:buFontTx/>
              <a:buNone/>
            </a:pPr>
            <a:r>
              <a:rPr lang="sk-SK" altLang="sk-SK" sz="2400" dirty="0"/>
              <a:t>     - </a:t>
            </a:r>
            <a:r>
              <a:rPr lang="sk-SK" altLang="sk-SK" sz="2000" dirty="0"/>
              <a:t>početnosť medián. intervalu</a:t>
            </a:r>
          </a:p>
          <a:p>
            <a:pPr marL="609600" indent="-609600" eaLnBrk="1" hangingPunct="1">
              <a:buFontTx/>
              <a:buNone/>
            </a:pPr>
            <a:endParaRPr lang="sk-SK" altLang="sk-SK" sz="2400" dirty="0"/>
          </a:p>
          <a:p>
            <a:pPr marL="609600" indent="-609600" eaLnBrk="1" hangingPunct="1">
              <a:buFontTx/>
              <a:buNone/>
            </a:pPr>
            <a:r>
              <a:rPr lang="sk-SK" altLang="sk-SK" sz="2400" dirty="0"/>
              <a:t>      - </a:t>
            </a:r>
            <a:r>
              <a:rPr lang="sk-SK" altLang="sk-SK" sz="2000" dirty="0"/>
              <a:t>kumulatívna početnosť po </a:t>
            </a:r>
            <a:r>
              <a:rPr lang="sk-SK" altLang="sk-SK" sz="2000" dirty="0" err="1"/>
              <a:t>mediánový</a:t>
            </a:r>
            <a:r>
              <a:rPr lang="sk-SK" altLang="sk-SK" sz="2000" dirty="0"/>
              <a:t> interval</a:t>
            </a:r>
            <a:endParaRPr lang="sk-SK" altLang="sk-SK" sz="2400" dirty="0"/>
          </a:p>
          <a:p>
            <a:pPr marL="609600" indent="-609600" eaLnBrk="1" hangingPunct="1">
              <a:buFontTx/>
              <a:buNone/>
            </a:pPr>
            <a:endParaRPr lang="en-US" altLang="sk-SK" sz="2400" dirty="0"/>
          </a:p>
        </p:txBody>
      </p:sp>
      <p:sp>
        <p:nvSpPr>
          <p:cNvPr id="7680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12F59C-5E9A-475B-94FC-71C2C974B13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23971"/>
              </p:ext>
            </p:extLst>
          </p:nvPr>
        </p:nvGraphicFramePr>
        <p:xfrm>
          <a:off x="5148064" y="3573016"/>
          <a:ext cx="33401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647700" progId="Equation.DSMT4">
                  <p:embed/>
                </p:oleObj>
              </mc:Choice>
              <mc:Fallback>
                <p:oleObj name="Equation" r:id="rId2" imgW="13335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73016"/>
                        <a:ext cx="3340100" cy="15414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5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37918"/>
              </p:ext>
            </p:extLst>
          </p:nvPr>
        </p:nvGraphicFramePr>
        <p:xfrm>
          <a:off x="251520" y="4151312"/>
          <a:ext cx="5349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51312"/>
                        <a:ext cx="53498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35398"/>
              </p:ext>
            </p:extLst>
          </p:nvPr>
        </p:nvGraphicFramePr>
        <p:xfrm>
          <a:off x="178552" y="4951331"/>
          <a:ext cx="680921" cy="8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431613" progId="Equation.3">
                  <p:embed/>
                </p:oleObj>
              </mc:Choice>
              <mc:Fallback>
                <p:oleObj name="Equation" r:id="rId6" imgW="342751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52" y="4951331"/>
                        <a:ext cx="680921" cy="8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Rectangle 8"/>
          <p:cNvSpPr>
            <a:spLocks noGrp="1" noChangeArrowheads="1"/>
          </p:cNvSpPr>
          <p:nvPr>
            <p:ph type="title"/>
          </p:nvPr>
        </p:nvSpPr>
        <p:spPr>
          <a:xfrm>
            <a:off x="239713" y="77627"/>
            <a:ext cx="8711119" cy="7810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ADBBD9"/>
              </a:gs>
              <a:gs pos="91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MEDIÁN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764705"/>
            <a:ext cx="8675687" cy="9984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ADBBD9"/>
              </a:gs>
              <a:gs pos="91000">
                <a:srgbClr val="ADBBD9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en-US" sz="2800" dirty="0">
                <a:solidFill>
                  <a:schemeClr val="bg1"/>
                </a:solidFill>
              </a:rPr>
              <a:t>=&gt;Výpočet </a:t>
            </a:r>
            <a:r>
              <a:rPr lang="sk-SK" altLang="en-US" sz="2800" b="1" dirty="0">
                <a:solidFill>
                  <a:schemeClr val="bg1"/>
                </a:solidFill>
              </a:rPr>
              <a:t>mediánu</a:t>
            </a:r>
            <a:r>
              <a:rPr lang="sk-SK" altLang="en-US" sz="2800" dirty="0">
                <a:solidFill>
                  <a:schemeClr val="bg1"/>
                </a:solidFill>
              </a:rPr>
              <a:t> </a:t>
            </a:r>
            <a:r>
              <a:rPr lang="sk-SK" altLang="en-US" sz="2800" b="1" dirty="0">
                <a:solidFill>
                  <a:schemeClr val="bg1"/>
                </a:solidFill>
              </a:rPr>
              <a:t>z intervalového rozdelenia početnosti</a:t>
            </a:r>
          </a:p>
        </p:txBody>
      </p:sp>
      <p:sp>
        <p:nvSpPr>
          <p:cNvPr id="7782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36ECF7-AA2A-4518-A14E-FCCBB0BB8D82}" type="slidenum">
              <a:rPr lang="en-GB" altLang="en-US" sz="1100" smtClean="0">
                <a:solidFill>
                  <a:srgbClr val="4D4D4D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100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78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9180"/>
              </p:ext>
            </p:extLst>
          </p:nvPr>
        </p:nvGraphicFramePr>
        <p:xfrm>
          <a:off x="5192230" y="3583911"/>
          <a:ext cx="22098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7300" imgH="981075" progId="Excel.Sheet.8">
                  <p:embed/>
                </p:oleObj>
              </mc:Choice>
              <mc:Fallback>
                <p:oleObj name="Worksheet" r:id="rId2" imgW="1257300" imgH="981075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230" y="3583911"/>
                        <a:ext cx="2209800" cy="1724025"/>
                      </a:xfrm>
                      <a:prstGeom prst="rect">
                        <a:avLst/>
                      </a:prstGeom>
                      <a:gradFill>
                        <a:gsLst>
                          <a:gs pos="21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32067"/>
              </p:ext>
            </p:extLst>
          </p:nvPr>
        </p:nvGraphicFramePr>
        <p:xfrm>
          <a:off x="899592" y="5056055"/>
          <a:ext cx="2667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8835" imgH="171450" progId="Excel.Sheet.8">
                  <p:embed/>
                </p:oleObj>
              </mc:Choice>
              <mc:Fallback>
                <p:oleObj name="Worksheet" r:id="rId4" imgW="1228835" imgH="171450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056055"/>
                        <a:ext cx="2667000" cy="3714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rgbClr val="ADBBD9"/>
                          </a:gs>
                          <a:gs pos="91000">
                            <a:srgbClr val="ADBBD9"/>
                          </a:gs>
                          <a:gs pos="100000">
                            <a:schemeClr val="accent2">
                              <a:lumMod val="50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Text Box 12"/>
          <p:cNvSpPr txBox="1">
            <a:spLocks noChangeArrowheads="1"/>
          </p:cNvSpPr>
          <p:nvPr/>
        </p:nvSpPr>
        <p:spPr bwMode="auto">
          <a:xfrm>
            <a:off x="5555" y="5544012"/>
            <a:ext cx="9144001" cy="1384995"/>
          </a:xfrm>
          <a:prstGeom prst="rect">
            <a:avLst/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95000">
                <a:srgbClr val="9999FF"/>
              </a:gs>
              <a:gs pos="95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sk-SK" altLang="en-US" dirty="0">
                <a:solidFill>
                  <a:schemeClr val="bg1"/>
                </a:solidFill>
                <a:latin typeface="Tahoma" panose="020B0604030504040204" pitchFamily="34" charset="0"/>
              </a:rPr>
              <a:t>Prostredný čistý disponibilný príjem na 1 člena domácností je 689 €, čo znamená,  že 50% členov domácností má čistý </a:t>
            </a:r>
            <a:r>
              <a:rPr kumimoji="1" lang="sk-SK" altLang="en-US" dirty="0" err="1">
                <a:solidFill>
                  <a:schemeClr val="bg1"/>
                </a:solidFill>
                <a:latin typeface="Tahoma" panose="020B0604030504040204" pitchFamily="34" charset="0"/>
              </a:rPr>
              <a:t>dispon</a:t>
            </a:r>
            <a:r>
              <a:rPr kumimoji="1" lang="sk-SK" altLang="en-US" dirty="0">
                <a:solidFill>
                  <a:schemeClr val="bg1"/>
                </a:solidFill>
                <a:latin typeface="Tahoma" panose="020B0604030504040204" pitchFamily="34" charset="0"/>
              </a:rPr>
              <a:t>. príjem vyšší a 50% členov domácností nižší ako 689 €</a:t>
            </a:r>
            <a:r>
              <a:rPr kumimoji="1" lang="sk-SK" altLang="en-US" sz="2400" dirty="0">
                <a:solidFill>
                  <a:schemeClr val="bg1"/>
                </a:solidFill>
                <a:latin typeface="Tahoma" panose="020B0604030504040204" pitchFamily="34" charset="0"/>
              </a:rPr>
              <a:t>. </a:t>
            </a:r>
            <a:r>
              <a:rPr kumimoji="1" lang="sk-SK" altLang="en-US" sz="18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Priemerný čistý disponibilný príjem bol </a:t>
            </a:r>
            <a:r>
              <a:rPr lang="sk-SK" altLang="sk-SK" sz="1800" dirty="0">
                <a:solidFill>
                  <a:schemeClr val="accent2">
                    <a:lumMod val="75000"/>
                  </a:schemeClr>
                </a:solidFill>
              </a:rPr>
              <a:t>658,5 eur. </a:t>
            </a:r>
            <a:r>
              <a:rPr lang="sk-SK" altLang="sk-SK" dirty="0">
                <a:solidFill>
                  <a:schemeClr val="accent2">
                    <a:lumMod val="75000"/>
                  </a:schemeClr>
                </a:solidFill>
              </a:rPr>
              <a:t>=&gt; priemer &lt; medián, leží vľavo od mediánu.</a:t>
            </a:r>
            <a:endParaRPr kumimoji="1" lang="sk-SK" altLang="en-US" sz="18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778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70761"/>
              </p:ext>
            </p:extLst>
          </p:nvPr>
        </p:nvGraphicFramePr>
        <p:xfrm>
          <a:off x="5064480" y="1793539"/>
          <a:ext cx="3174131" cy="163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647700" progId="Equation.3">
                  <p:embed/>
                </p:oleObj>
              </mc:Choice>
              <mc:Fallback>
                <p:oleObj name="Equation" r:id="rId6" imgW="1485900" imgH="647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480" y="1793539"/>
                        <a:ext cx="3174131" cy="1632049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rgbClr val="9999FF"/>
                          </a:gs>
                          <a:gs pos="59000">
                            <a:srgbClr val="D5BDD0"/>
                          </a:gs>
                          <a:gs pos="100000">
                            <a:srgbClr val="9999FF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3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872719"/>
            <a:ext cx="3744416" cy="30668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ADBBD9"/>
              </a:gs>
              <a:gs pos="91000">
                <a:srgbClr val="9999FF"/>
              </a:gs>
              <a:gs pos="100000">
                <a:srgbClr val="9999FF"/>
              </a:gs>
            </a:gsLst>
            <a:lin ang="5400000" scaled="1"/>
          </a:gra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Grp="1" noChangeArrowheads="1"/>
          </p:cNvSpPr>
          <p:nvPr>
            <p:ph type="title"/>
          </p:nvPr>
        </p:nvSpPr>
        <p:spPr>
          <a:xfrm>
            <a:off x="537072" y="264761"/>
            <a:ext cx="8229600" cy="6769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sk-SK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7072" y="1215674"/>
            <a:ext cx="8283400" cy="25975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  <a:r>
              <a:rPr lang="sk-SK" dirty="0"/>
              <a:t> -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dirty="0"/>
              <a:t>- </a:t>
            </a:r>
            <a:r>
              <a:rPr lang="sk-SK" sz="2800" dirty="0"/>
              <a:t>najpočetnejšia alebo najčastejšie sa vyskytujúca hodnota v štatistickom súbore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800" dirty="0"/>
              <a:t>-  </a:t>
            </a:r>
            <a:r>
              <a:rPr lang="sk-SK" sz="2400" dirty="0"/>
              <a:t>je definovaný obvykle v jednovrcholových rozdeleniach početností</a:t>
            </a:r>
            <a:r>
              <a:rPr lang="sk-SK" sz="2800" dirty="0"/>
              <a:t> </a:t>
            </a:r>
            <a:endParaRPr lang="en-US" sz="2800" dirty="0"/>
          </a:p>
        </p:txBody>
      </p:sp>
      <p:sp>
        <p:nvSpPr>
          <p:cNvPr id="7885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6D81E6-1A6C-4DE7-85B8-902C22489DDD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788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62192"/>
              </p:ext>
            </p:extLst>
          </p:nvPr>
        </p:nvGraphicFramePr>
        <p:xfrm>
          <a:off x="2339752" y="1215674"/>
          <a:ext cx="432048" cy="604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5" imgH="177415" progId="Equation.3">
                  <p:embed/>
                </p:oleObj>
              </mc:Choice>
              <mc:Fallback>
                <p:oleObj name="Equation" r:id="rId2" imgW="126725" imgH="17741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215674"/>
                        <a:ext cx="432048" cy="604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144376"/>
              </p:ext>
            </p:extLst>
          </p:nvPr>
        </p:nvGraphicFramePr>
        <p:xfrm>
          <a:off x="6600825" y="4197350"/>
          <a:ext cx="114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138" imgH="177569" progId="Equation.3">
                  <p:embed/>
                </p:oleObj>
              </mc:Choice>
              <mc:Fallback>
                <p:oleObj name="Equation" r:id="rId4" imgW="355138" imgH="17756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197350"/>
                        <a:ext cx="1143000" cy="5715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410861"/>
              </p:ext>
            </p:extLst>
          </p:nvPr>
        </p:nvGraphicFramePr>
        <p:xfrm>
          <a:off x="2916238" y="4240213"/>
          <a:ext cx="29718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9026" imgH="866996" progId="Excel.Sheet.8">
                  <p:embed/>
                </p:oleObj>
              </mc:Choice>
              <mc:Fallback>
                <p:oleObj name="Worksheet" r:id="rId6" imgW="1229026" imgH="866996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40213"/>
                        <a:ext cx="2971800" cy="20955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Line 9"/>
          <p:cNvSpPr>
            <a:spLocks noChangeShapeType="1"/>
          </p:cNvSpPr>
          <p:nvPr/>
        </p:nvSpPr>
        <p:spPr bwMode="auto">
          <a:xfrm flipH="1">
            <a:off x="3787774" y="4509120"/>
            <a:ext cx="2765425" cy="783605"/>
          </a:xfrm>
          <a:prstGeom prst="line">
            <a:avLst/>
          </a:prstGeom>
          <a:noFill/>
          <a:ln w="2222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sk-SK"/>
          </a:p>
        </p:txBody>
      </p:sp>
      <p:sp>
        <p:nvSpPr>
          <p:cNvPr id="78856" name="Oval 12"/>
          <p:cNvSpPr>
            <a:spLocks noChangeArrowheads="1"/>
          </p:cNvSpPr>
          <p:nvPr/>
        </p:nvSpPr>
        <p:spPr bwMode="auto">
          <a:xfrm>
            <a:off x="3203575" y="5059363"/>
            <a:ext cx="762000" cy="457200"/>
          </a:xfrm>
          <a:prstGeom prst="ellipse">
            <a:avLst/>
          </a:prstGeom>
          <a:noFill/>
          <a:ln w="38100" cap="sq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3000">
                <a:srgbClr val="9999FF"/>
              </a:gs>
              <a:gs pos="65000">
                <a:srgbClr val="ADBBD9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sk-SK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9862"/>
            <a:ext cx="8062664" cy="38003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sk-SK" altLang="sk-SK" sz="2400" dirty="0"/>
              <a:t>bezprostredne sa dá určiť v štatistickom súbore, ak poznáme individuálne hodnoty znaku x a ich početnosti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400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arenR"/>
            </a:pPr>
            <a:r>
              <a:rPr lang="sk-SK" altLang="sk-SK" sz="2400" dirty="0"/>
              <a:t>v prípade </a:t>
            </a:r>
            <a:r>
              <a:rPr lang="sk-SK" altLang="sk-SK" sz="2400" dirty="0">
                <a:solidFill>
                  <a:srgbClr val="CC3300"/>
                </a:solidFill>
              </a:rPr>
              <a:t>intervalového rozdelenia početnosti</a:t>
            </a:r>
            <a:r>
              <a:rPr lang="sk-SK" altLang="sk-SK" sz="2400" dirty="0"/>
              <a:t> sa priamo určí iba </a:t>
            </a:r>
            <a:r>
              <a:rPr lang="sk-SK" altLang="sk-SK" sz="2400" dirty="0">
                <a:solidFill>
                  <a:srgbClr val="00B050"/>
                </a:solidFill>
              </a:rPr>
              <a:t>modálny interval</a:t>
            </a:r>
            <a:r>
              <a:rPr lang="sk-SK" altLang="sk-SK" sz="2400" dirty="0"/>
              <a:t>, t. j. interval s najväčšou početnosťou v štatistickom súbore.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k-SK" sz="2400" dirty="0"/>
              <a:t>       V rámci tohto intervalu sa modus určí nasledovne: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sk-SK" sz="2800" b="1" dirty="0"/>
          </a:p>
        </p:txBody>
      </p:sp>
      <p:sp>
        <p:nvSpPr>
          <p:cNvPr id="79874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D7D7F6-C404-41F4-87FC-5C8CD864D70E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9036496" cy="8621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sk-SK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MODUS </a:t>
            </a:r>
            <a:r>
              <a:rPr lang="sk-SK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 intervalového rozdelenia početností </a:t>
            </a:r>
            <a:endParaRPr lang="sk-SK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568952" cy="49685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sz="2800" b="1" dirty="0"/>
              <a:t>b)</a:t>
            </a:r>
            <a:r>
              <a:rPr lang="sk-SK" altLang="sk-SK" sz="2800" dirty="0"/>
              <a:t> </a:t>
            </a:r>
            <a:r>
              <a:rPr lang="sk-SK" altLang="sk-SK" sz="2400" dirty="0"/>
              <a:t>Určujeme na základe vzťahu početností modálneho a priľahlých intervalov</a:t>
            </a:r>
            <a:endParaRPr lang="sk-SK" altLang="sk-SK" sz="28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800" dirty="0"/>
              <a:t>					</a:t>
            </a:r>
            <a:r>
              <a:rPr lang="sk-SK" altLang="sk-SK" sz="2400" i="1" dirty="0"/>
              <a:t>a</a:t>
            </a:r>
            <a:r>
              <a:rPr lang="sk-SK" altLang="sk-SK" sz="2400" dirty="0"/>
              <a:t>  - </a:t>
            </a:r>
            <a:r>
              <a:rPr lang="sk-SK" altLang="sk-SK" sz="2000" dirty="0"/>
              <a:t>dolná hranica						        	        modálneho intervalu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dirty="0"/>
              <a:t>					</a:t>
            </a:r>
            <a:r>
              <a:rPr lang="sk-SK" altLang="sk-SK" sz="2400" i="1" dirty="0"/>
              <a:t>h </a:t>
            </a:r>
            <a:r>
              <a:rPr lang="sk-SK" altLang="sk-SK" sz="2400" dirty="0"/>
              <a:t> - </a:t>
            </a:r>
            <a:r>
              <a:rPr lang="sk-SK" altLang="sk-SK" sz="2000" dirty="0"/>
              <a:t>rozpätie intervalu</a:t>
            </a:r>
            <a:endParaRPr lang="sk-SK" altLang="sk-SK" sz="24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sk-SK" altLang="sk-SK" sz="2400" dirty="0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i="1" dirty="0"/>
              <a:t>d</a:t>
            </a:r>
            <a:r>
              <a:rPr lang="sk-SK" altLang="sk-SK" sz="2400" i="1" baseline="-25000" dirty="0"/>
              <a:t>0 </a:t>
            </a:r>
            <a:r>
              <a:rPr lang="sk-SK" altLang="sk-SK" sz="2400" dirty="0"/>
              <a:t>-  </a:t>
            </a:r>
            <a:r>
              <a:rPr lang="sk-SK" altLang="sk-SK" sz="2000" dirty="0"/>
              <a:t>rozdiel medzi početnosťou modálneho intervalu  a predchádzajúceho intervalu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sk-SK" altLang="sk-SK" sz="2400" i="1" dirty="0"/>
              <a:t>d</a:t>
            </a:r>
            <a:r>
              <a:rPr lang="sk-SK" altLang="sk-SK" sz="2400" i="1" baseline="-25000" dirty="0"/>
              <a:t>1 </a:t>
            </a:r>
            <a:r>
              <a:rPr lang="sk-SK" altLang="sk-SK" sz="2400" dirty="0"/>
              <a:t>-  </a:t>
            </a:r>
            <a:r>
              <a:rPr lang="sk-SK" altLang="sk-SK" sz="2000" dirty="0"/>
              <a:t>rozdiel medzi početnosťou modálneho intervalu  a nasledujúceho intervalu</a:t>
            </a:r>
            <a:endParaRPr lang="en-US" altLang="sk-SK" sz="2400" dirty="0"/>
          </a:p>
        </p:txBody>
      </p:sp>
      <p:sp>
        <p:nvSpPr>
          <p:cNvPr id="8192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B79CFD-2E82-4FB2-9B00-EE0BD15D942C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93462"/>
              </p:ext>
            </p:extLst>
          </p:nvPr>
        </p:nvGraphicFramePr>
        <p:xfrm>
          <a:off x="1043608" y="2708530"/>
          <a:ext cx="2376264" cy="129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431613" progId="Equation.3">
                  <p:embed/>
                </p:oleObj>
              </mc:Choice>
              <mc:Fallback>
                <p:oleObj name="Equation" r:id="rId2" imgW="1028254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08530"/>
                        <a:ext cx="2376264" cy="1298281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81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46476" y="225653"/>
            <a:ext cx="8447087" cy="5945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rtlCol="0">
            <a:noAutofit/>
          </a:bodyPr>
          <a:lstStyle/>
          <a:p>
            <a:pPr defTabSz="457207" eaLnBrk="1" fontAlgn="auto" hangingPunct="1">
              <a:spcAft>
                <a:spcPts val="0"/>
              </a:spcAft>
              <a:defRPr/>
            </a:pPr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MODUS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37105" y="930798"/>
            <a:ext cx="8447087" cy="6061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en-US" sz="2400" b="1" dirty="0"/>
              <a:t>Výpočet v prípade intervalového rozdelenia početnosti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5756240E-569E-4516-8A63-4026DEE01DCC}" type="slidenum">
              <a:rPr lang="en-GB" altLang="en-US" sz="1100" smtClean="0">
                <a:solidFill>
                  <a:srgbClr val="4D4D4D"/>
                </a:solidFill>
                <a:latin typeface="Tahoma" panose="020B060403050404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100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829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138114"/>
              </p:ext>
            </p:extLst>
          </p:nvPr>
        </p:nvGraphicFramePr>
        <p:xfrm>
          <a:off x="5461857" y="3341697"/>
          <a:ext cx="2351138" cy="147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57199" imgH="819180" progId="Excel.Sheet.8">
                  <p:embed/>
                </p:oleObj>
              </mc:Choice>
              <mc:Fallback>
                <p:oleObj name="Worksheet" r:id="rId2" imgW="1257199" imgH="81918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857" y="3341697"/>
                        <a:ext cx="2351138" cy="147412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81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0" name="Text Box 10"/>
          <p:cNvSpPr txBox="1">
            <a:spLocks noChangeArrowheads="1"/>
          </p:cNvSpPr>
          <p:nvPr/>
        </p:nvSpPr>
        <p:spPr bwMode="auto">
          <a:xfrm>
            <a:off x="92075" y="5336480"/>
            <a:ext cx="9051925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1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sk-SK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Najčastejšie bol dosahovaný čistý disponibilný príjem na 1 člena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kumimoji="1" lang="sk-SK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domácností </a:t>
            </a:r>
            <a:r>
              <a:rPr kumimoji="1" lang="sk-SK" altLang="en-US" dirty="0">
                <a:solidFill>
                  <a:srgbClr val="2AB455"/>
                </a:solidFill>
                <a:latin typeface="Tahoma" panose="020B0604030504040204" pitchFamily="34" charset="0"/>
              </a:rPr>
              <a:t>739 €</a:t>
            </a:r>
            <a:r>
              <a:rPr kumimoji="1" lang="sk-SK" altLang="en-US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kumimoji="1" lang="sk-SK" altLang="en-US" dirty="0">
                <a:latin typeface="Tahoma" panose="020B0604030504040204" pitchFamily="34" charset="0"/>
              </a:rPr>
              <a:t>mesačne. 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Priemerný čistý disponibilný príjem bol 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658,5</a:t>
            </a:r>
            <a:r>
              <a:rPr kumimoji="1" lang="sk-SK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 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, medián bol 689</a:t>
            </a:r>
            <a:r>
              <a:rPr kumimoji="1" lang="sk-SK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</a:t>
            </a:r>
            <a:r>
              <a:rPr lang="sk-SK" altLang="sk-SK" dirty="0">
                <a:solidFill>
                  <a:schemeClr val="accent1">
                    <a:lumMod val="50000"/>
                  </a:schemeClr>
                </a:solidFill>
              </a:rPr>
              <a:t> =&gt; priemer &lt; medián&lt;modus 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kumimoji="1" lang="sk-SK" altLang="sk-S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658,5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 </a:t>
            </a:r>
            <a:r>
              <a:rPr kumimoji="1" lang="sk-SK" altLang="sk-SK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&lt; 689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</a:t>
            </a:r>
            <a:r>
              <a:rPr kumimoji="1" lang="sk-SK" altLang="en-US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&lt;</a:t>
            </a:r>
            <a:r>
              <a:rPr kumimoji="1" lang="sk-SK" alt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739</a:t>
            </a:r>
            <a:r>
              <a:rPr kumimoji="1" lang="sk-SK" alt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€</a:t>
            </a:r>
            <a:endParaRPr kumimoji="1" lang="sk-SK" alt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8295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31583"/>
              </p:ext>
            </p:extLst>
          </p:nvPr>
        </p:nvGraphicFramePr>
        <p:xfrm>
          <a:off x="5427960" y="1800850"/>
          <a:ext cx="2561677" cy="139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431613" progId="Equation.3">
                  <p:embed/>
                </p:oleObj>
              </mc:Choice>
              <mc:Fallback>
                <p:oleObj name="Equation" r:id="rId4" imgW="1028254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960" y="1800850"/>
                        <a:ext cx="2561677" cy="1399114"/>
                      </a:xfrm>
                      <a:prstGeom prst="rect">
                        <a:avLst/>
                      </a:prstGeom>
                      <a:gradFill>
                        <a:gsLst>
                          <a:gs pos="7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93000">
                            <a:srgbClr val="92D050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63760"/>
              </p:ext>
            </p:extLst>
          </p:nvPr>
        </p:nvGraphicFramePr>
        <p:xfrm>
          <a:off x="796853" y="4868253"/>
          <a:ext cx="3973239" cy="37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38325" imgH="171450" progId="Excel.Sheet.8">
                  <p:embed/>
                </p:oleObj>
              </mc:Choice>
              <mc:Fallback>
                <p:oleObj name="Worksheet" r:id="rId6" imgW="1838325" imgH="171450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53" y="4868253"/>
                        <a:ext cx="3973239" cy="37085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6000">
                            <a:srgbClr val="9999FF"/>
                          </a:gs>
                          <a:gs pos="81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1541026"/>
            <a:ext cx="3708400" cy="3317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6000">
                <a:srgbClr val="9999FF"/>
              </a:gs>
              <a:gs pos="89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595536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 eaLnBrk="1" hangingPunct="1"/>
            <a:r>
              <a:rPr lang="sk-SK" altLang="sk-SK" sz="3200" b="1" dirty="0"/>
              <a:t>POROVNANIE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6051" y="941128"/>
            <a:ext cx="8473578" cy="3134611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Vzájomná poloha modusu, mediánu a aritmetického priemeru v štatistickom súbore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dirty="0"/>
              <a:t>  - </a:t>
            </a:r>
            <a:r>
              <a:rPr lang="sk-SK" sz="2000" b="1" dirty="0"/>
              <a:t>symetrické rozdelenie </a:t>
            </a:r>
            <a:r>
              <a:rPr lang="sk-SK" sz="2000" dirty="0"/>
              <a:t>– ak priemer, modus a medián sú zhodné, resp. aspoň približne zhodné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dirty="0"/>
              <a:t>  - </a:t>
            </a:r>
            <a:r>
              <a:rPr lang="sk-SK" sz="2000" b="1" dirty="0"/>
              <a:t>nesymetrické rozdelenie </a:t>
            </a:r>
            <a:r>
              <a:rPr lang="sk-SK" sz="2000" dirty="0"/>
              <a:t>– ak priemer, modus a medián sa líšia menej, alebo viac výrazne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dirty="0"/>
              <a:t>V prípade intervalového rozdelenia čistého disponibilného príjmu na 1 člena domácností sme zistili nasledovné </a:t>
            </a:r>
            <a:r>
              <a:rPr lang="sk-SK" sz="2000" b="1" dirty="0"/>
              <a:t>charakteristiky polohy: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k-SK" sz="2000" b="1" dirty="0"/>
              <a:t>			</a:t>
            </a:r>
            <a:endParaRPr lang="en-US" sz="2000" b="1" dirty="0"/>
          </a:p>
        </p:txBody>
      </p:sp>
      <p:sp>
        <p:nvSpPr>
          <p:cNvPr id="8397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2B1DB3-5767-45DA-9966-8399DC9AF6A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457199" y="4084919"/>
            <a:ext cx="8513021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altLang="sk-SK" b="1" dirty="0"/>
              <a:t>Priemern</a:t>
            </a:r>
            <a:r>
              <a:rPr lang="sk-SK" altLang="sk-SK" b="1" dirty="0"/>
              <a:t>ý</a:t>
            </a:r>
            <a:r>
              <a:rPr lang="en-US" altLang="sk-SK" b="1" dirty="0"/>
              <a:t> </a:t>
            </a:r>
            <a:r>
              <a:rPr lang="sk-SK" altLang="sk-SK" b="1" dirty="0"/>
              <a:t>čistý disponibilný príjem na 1 člena domácnosti </a:t>
            </a:r>
            <a:r>
              <a:rPr lang="en-US" altLang="sk-SK" b="1" dirty="0"/>
              <a:t> predstavuje</a:t>
            </a:r>
            <a:r>
              <a:rPr lang="sk-SK" altLang="sk-SK" b="1" dirty="0"/>
              <a:t> 658,5 eur </a:t>
            </a:r>
            <a:endParaRPr lang="en-US" alt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32876" y="4767981"/>
            <a:ext cx="8466753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Medián – prostredný čistý disponibilný príjem na 1 člena domácností predstavuje 689 eur 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32876" y="5508190"/>
            <a:ext cx="8513020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sk-SK" altLang="en-US" b="1" dirty="0"/>
              <a:t>Modus -</a:t>
            </a:r>
            <a:r>
              <a:rPr lang="sk-SK" altLang="en-US" dirty="0"/>
              <a:t> </a:t>
            </a:r>
            <a:r>
              <a:rPr lang="sk-SK" altLang="en-US" b="1" dirty="0"/>
              <a:t>najčastejšie</a:t>
            </a:r>
            <a:r>
              <a:rPr kumimoji="1" lang="sk-SK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 bol dosahovaný čistý disponibilný príjem na 1 člena </a:t>
            </a:r>
          </a:p>
          <a:p>
            <a:pPr eaLnBrk="1" hangingPunct="1">
              <a:defRPr/>
            </a:pPr>
            <a:r>
              <a:rPr kumimoji="1" lang="sk-SK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domácností 739 € mesačne.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438102" y="6181415"/>
            <a:ext cx="6336704" cy="646331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2AB455"/>
                </a:solidFill>
              </a:rPr>
              <a:t>Viete povedať ako to vyzerá na Slovensku s rozdelením čistých disponibilných príjmov???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01350" y="411361"/>
            <a:ext cx="7643612" cy="126597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just" eaLnBrk="1" hangingPunct="1">
              <a:buFont typeface="Marlett" pitchFamily="2" charset="2"/>
              <a:buChar char="p"/>
            </a:pPr>
            <a:r>
              <a:rPr lang="sk-SK" altLang="sk-SK" sz="2400" b="1" dirty="0">
                <a:cs typeface="Times New Roman" panose="02020603050405020304" pitchFamily="18" charset="0"/>
              </a:rPr>
              <a:t>čo sú popisné – deskriptívne charakteristiky</a:t>
            </a:r>
          </a:p>
          <a:p>
            <a:pPr algn="just" eaLnBrk="1" hangingPunct="1">
              <a:buFont typeface="Marlett" pitchFamily="2" charset="2"/>
              <a:buChar char="p"/>
            </a:pPr>
            <a:r>
              <a:rPr lang="sk-SK" altLang="sk-SK" sz="2400" b="1" dirty="0">
                <a:cs typeface="Times New Roman" panose="02020603050405020304" pitchFamily="18" charset="0"/>
              </a:rPr>
              <a:t>rozdelenie popisných charakteristík</a:t>
            </a:r>
          </a:p>
        </p:txBody>
      </p:sp>
      <p:sp>
        <p:nvSpPr>
          <p:cNvPr id="1597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973102" y="3803211"/>
            <a:ext cx="7596074" cy="25922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400" b="1" dirty="0">
                <a:solidFill>
                  <a:srgbClr val="C00000"/>
                </a:solidFill>
              </a:rPr>
              <a:t>Členíme ich na: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polohy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variability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šikmosti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Marlett" pitchFamily="2" charset="2"/>
              <a:buChar char="p"/>
            </a:pPr>
            <a:r>
              <a:rPr lang="sk-SK" altLang="sk-SK" sz="2000" b="1" dirty="0"/>
              <a:t>charakteristiky špicatosti</a:t>
            </a:r>
            <a:endParaRPr lang="en-GB" altLang="sk-SK" sz="2000" b="1" dirty="0"/>
          </a:p>
        </p:txBody>
      </p:sp>
      <p:sp>
        <p:nvSpPr>
          <p:cNvPr id="52226" name="Zástupný symbol čísla snímky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955B11-E7DC-4238-B531-79433892A82B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057190" y="1793273"/>
            <a:ext cx="7629610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 </a:t>
            </a:r>
            <a:r>
              <a:rPr lang="sk-SK" altLang="sk-SK" sz="2000" b="1" dirty="0">
                <a:solidFill>
                  <a:srgbClr val="C00000"/>
                </a:solidFill>
              </a:rPr>
              <a:t>Hodnoty, ktoré koncentrovanou formou, jedným číslom </a:t>
            </a:r>
            <a:r>
              <a:rPr lang="sk-SK" altLang="sk-SK" sz="2000" b="1" dirty="0"/>
              <a:t>(geometricky jedným bodom) </a:t>
            </a:r>
            <a:r>
              <a:rPr lang="sk-SK" altLang="sk-SK" sz="2000" b="1" dirty="0">
                <a:solidFill>
                  <a:srgbClr val="C00000"/>
                </a:solidFill>
              </a:rPr>
              <a:t>vyjadrujú určitú vlastnosť skúmaného štatistického znaku 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    vystihujú typické črty rozdelenia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    väčšina z nich sa počíta  len pre kvantitatívne znaky </a:t>
            </a:r>
          </a:p>
        </p:txBody>
      </p:sp>
      <p:grpSp>
        <p:nvGrpSpPr>
          <p:cNvPr id="18" name="Group 1028"/>
          <p:cNvGrpSpPr>
            <a:grpSpLocks/>
          </p:cNvGrpSpPr>
          <p:nvPr/>
        </p:nvGrpSpPr>
        <p:grpSpPr bwMode="auto">
          <a:xfrm>
            <a:off x="107504" y="1484784"/>
            <a:ext cx="648408" cy="1345326"/>
            <a:chOff x="152" y="438"/>
            <a:chExt cx="768" cy="1655"/>
          </a:xfrm>
        </p:grpSpPr>
        <p:grpSp>
          <p:nvGrpSpPr>
            <p:cNvPr id="19" name="Group 1029"/>
            <p:cNvGrpSpPr>
              <a:grpSpLocks/>
            </p:cNvGrpSpPr>
            <p:nvPr/>
          </p:nvGrpSpPr>
          <p:grpSpPr bwMode="auto">
            <a:xfrm>
              <a:off x="152" y="565"/>
              <a:ext cx="768" cy="1528"/>
              <a:chOff x="152" y="565"/>
              <a:chExt cx="768" cy="1528"/>
            </a:xfrm>
          </p:grpSpPr>
          <p:sp>
            <p:nvSpPr>
              <p:cNvPr id="23" name="Freeform 1030"/>
              <p:cNvSpPr>
                <a:spLocks/>
              </p:cNvSpPr>
              <p:nvPr/>
            </p:nvSpPr>
            <p:spPr bwMode="auto">
              <a:xfrm>
                <a:off x="397" y="651"/>
                <a:ext cx="301" cy="333"/>
              </a:xfrm>
              <a:custGeom>
                <a:avLst/>
                <a:gdLst>
                  <a:gd name="T0" fmla="*/ 1 w 602"/>
                  <a:gd name="T1" fmla="*/ 0 h 667"/>
                  <a:gd name="T2" fmla="*/ 1 w 602"/>
                  <a:gd name="T3" fmla="*/ 0 h 667"/>
                  <a:gd name="T4" fmla="*/ 1 w 602"/>
                  <a:gd name="T5" fmla="*/ 0 h 667"/>
                  <a:gd name="T6" fmla="*/ 1 w 602"/>
                  <a:gd name="T7" fmla="*/ 0 h 667"/>
                  <a:gd name="T8" fmla="*/ 1 w 602"/>
                  <a:gd name="T9" fmla="*/ 0 h 667"/>
                  <a:gd name="T10" fmla="*/ 1 w 602"/>
                  <a:gd name="T11" fmla="*/ 0 h 667"/>
                  <a:gd name="T12" fmla="*/ 0 w 602"/>
                  <a:gd name="T13" fmla="*/ 0 h 667"/>
                  <a:gd name="T14" fmla="*/ 1 w 602"/>
                  <a:gd name="T15" fmla="*/ 0 h 667"/>
                  <a:gd name="T16" fmla="*/ 1 w 602"/>
                  <a:gd name="T17" fmla="*/ 0 h 667"/>
                  <a:gd name="T18" fmla="*/ 1 w 602"/>
                  <a:gd name="T19" fmla="*/ 0 h 667"/>
                  <a:gd name="T20" fmla="*/ 1 w 602"/>
                  <a:gd name="T21" fmla="*/ 0 h 667"/>
                  <a:gd name="T22" fmla="*/ 1 w 602"/>
                  <a:gd name="T23" fmla="*/ 0 h 667"/>
                  <a:gd name="T24" fmla="*/ 1 w 602"/>
                  <a:gd name="T25" fmla="*/ 0 h 667"/>
                  <a:gd name="T26" fmla="*/ 1 w 602"/>
                  <a:gd name="T27" fmla="*/ 0 h 667"/>
                  <a:gd name="T28" fmla="*/ 1 w 602"/>
                  <a:gd name="T29" fmla="*/ 0 h 667"/>
                  <a:gd name="T30" fmla="*/ 1 w 602"/>
                  <a:gd name="T31" fmla="*/ 0 h 667"/>
                  <a:gd name="T32" fmla="*/ 1 w 602"/>
                  <a:gd name="T33" fmla="*/ 0 h 667"/>
                  <a:gd name="T34" fmla="*/ 1 w 602"/>
                  <a:gd name="T35" fmla="*/ 0 h 667"/>
                  <a:gd name="T36" fmla="*/ 1 w 602"/>
                  <a:gd name="T37" fmla="*/ 0 h 667"/>
                  <a:gd name="T38" fmla="*/ 1 w 602"/>
                  <a:gd name="T39" fmla="*/ 0 h 667"/>
                  <a:gd name="T40" fmla="*/ 1 w 602"/>
                  <a:gd name="T41" fmla="*/ 0 h 667"/>
                  <a:gd name="T42" fmla="*/ 1 w 602"/>
                  <a:gd name="T43" fmla="*/ 0 h 6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2" h="667">
                    <a:moveTo>
                      <a:pt x="314" y="154"/>
                    </a:moveTo>
                    <a:lnTo>
                      <a:pt x="261" y="85"/>
                    </a:lnTo>
                    <a:lnTo>
                      <a:pt x="187" y="34"/>
                    </a:lnTo>
                    <a:lnTo>
                      <a:pt x="121" y="0"/>
                    </a:lnTo>
                    <a:lnTo>
                      <a:pt x="69" y="9"/>
                    </a:lnTo>
                    <a:lnTo>
                      <a:pt x="31" y="47"/>
                    </a:lnTo>
                    <a:lnTo>
                      <a:pt x="0" y="163"/>
                    </a:lnTo>
                    <a:lnTo>
                      <a:pt x="12" y="296"/>
                    </a:lnTo>
                    <a:lnTo>
                      <a:pt x="44" y="423"/>
                    </a:lnTo>
                    <a:lnTo>
                      <a:pt x="78" y="522"/>
                    </a:lnTo>
                    <a:lnTo>
                      <a:pt x="144" y="625"/>
                    </a:lnTo>
                    <a:lnTo>
                      <a:pt x="200" y="667"/>
                    </a:lnTo>
                    <a:lnTo>
                      <a:pt x="278" y="667"/>
                    </a:lnTo>
                    <a:lnTo>
                      <a:pt x="357" y="638"/>
                    </a:lnTo>
                    <a:lnTo>
                      <a:pt x="396" y="564"/>
                    </a:lnTo>
                    <a:lnTo>
                      <a:pt x="418" y="471"/>
                    </a:lnTo>
                    <a:lnTo>
                      <a:pt x="410" y="355"/>
                    </a:lnTo>
                    <a:lnTo>
                      <a:pt x="593" y="368"/>
                    </a:lnTo>
                    <a:lnTo>
                      <a:pt x="602" y="317"/>
                    </a:lnTo>
                    <a:lnTo>
                      <a:pt x="393" y="296"/>
                    </a:lnTo>
                    <a:lnTo>
                      <a:pt x="340" y="176"/>
                    </a:lnTo>
                    <a:lnTo>
                      <a:pt x="314" y="15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Freeform 1031"/>
              <p:cNvSpPr>
                <a:spLocks/>
              </p:cNvSpPr>
              <p:nvPr/>
            </p:nvSpPr>
            <p:spPr bwMode="auto">
              <a:xfrm>
                <a:off x="152" y="565"/>
                <a:ext cx="346" cy="535"/>
              </a:xfrm>
              <a:custGeom>
                <a:avLst/>
                <a:gdLst>
                  <a:gd name="T0" fmla="*/ 1 w 692"/>
                  <a:gd name="T1" fmla="*/ 1 h 1069"/>
                  <a:gd name="T2" fmla="*/ 1 w 692"/>
                  <a:gd name="T3" fmla="*/ 0 h 1069"/>
                  <a:gd name="T4" fmla="*/ 1 w 692"/>
                  <a:gd name="T5" fmla="*/ 1 h 1069"/>
                  <a:gd name="T6" fmla="*/ 1 w 692"/>
                  <a:gd name="T7" fmla="*/ 1 h 1069"/>
                  <a:gd name="T8" fmla="*/ 1 w 692"/>
                  <a:gd name="T9" fmla="*/ 1 h 1069"/>
                  <a:gd name="T10" fmla="*/ 1 w 692"/>
                  <a:gd name="T11" fmla="*/ 1 h 1069"/>
                  <a:gd name="T12" fmla="*/ 1 w 692"/>
                  <a:gd name="T13" fmla="*/ 1 h 1069"/>
                  <a:gd name="T14" fmla="*/ 1 w 692"/>
                  <a:gd name="T15" fmla="*/ 1 h 1069"/>
                  <a:gd name="T16" fmla="*/ 1 w 692"/>
                  <a:gd name="T17" fmla="*/ 1 h 1069"/>
                  <a:gd name="T18" fmla="*/ 1 w 692"/>
                  <a:gd name="T19" fmla="*/ 1 h 1069"/>
                  <a:gd name="T20" fmla="*/ 1 w 692"/>
                  <a:gd name="T21" fmla="*/ 1 h 1069"/>
                  <a:gd name="T22" fmla="*/ 1 w 692"/>
                  <a:gd name="T23" fmla="*/ 1 h 1069"/>
                  <a:gd name="T24" fmla="*/ 1 w 692"/>
                  <a:gd name="T25" fmla="*/ 1 h 1069"/>
                  <a:gd name="T26" fmla="*/ 1 w 692"/>
                  <a:gd name="T27" fmla="*/ 1 h 1069"/>
                  <a:gd name="T28" fmla="*/ 1 w 692"/>
                  <a:gd name="T29" fmla="*/ 1 h 1069"/>
                  <a:gd name="T30" fmla="*/ 1 w 692"/>
                  <a:gd name="T31" fmla="*/ 1 h 1069"/>
                  <a:gd name="T32" fmla="*/ 1 w 692"/>
                  <a:gd name="T33" fmla="*/ 1 h 1069"/>
                  <a:gd name="T34" fmla="*/ 1 w 692"/>
                  <a:gd name="T35" fmla="*/ 1 h 1069"/>
                  <a:gd name="T36" fmla="*/ 1 w 692"/>
                  <a:gd name="T37" fmla="*/ 1 h 1069"/>
                  <a:gd name="T38" fmla="*/ 1 w 692"/>
                  <a:gd name="T39" fmla="*/ 1 h 1069"/>
                  <a:gd name="T40" fmla="*/ 1 w 692"/>
                  <a:gd name="T41" fmla="*/ 1 h 1069"/>
                  <a:gd name="T42" fmla="*/ 1 w 692"/>
                  <a:gd name="T43" fmla="*/ 1 h 1069"/>
                  <a:gd name="T44" fmla="*/ 1 w 692"/>
                  <a:gd name="T45" fmla="*/ 1 h 1069"/>
                  <a:gd name="T46" fmla="*/ 1 w 692"/>
                  <a:gd name="T47" fmla="*/ 1 h 1069"/>
                  <a:gd name="T48" fmla="*/ 1 w 692"/>
                  <a:gd name="T49" fmla="*/ 1 h 1069"/>
                  <a:gd name="T50" fmla="*/ 1 w 692"/>
                  <a:gd name="T51" fmla="*/ 1 h 1069"/>
                  <a:gd name="T52" fmla="*/ 1 w 692"/>
                  <a:gd name="T53" fmla="*/ 1 h 1069"/>
                  <a:gd name="T54" fmla="*/ 1 w 692"/>
                  <a:gd name="T55" fmla="*/ 1 h 1069"/>
                  <a:gd name="T56" fmla="*/ 1 w 692"/>
                  <a:gd name="T57" fmla="*/ 1 h 1069"/>
                  <a:gd name="T58" fmla="*/ 1 w 692"/>
                  <a:gd name="T59" fmla="*/ 1 h 1069"/>
                  <a:gd name="T60" fmla="*/ 1 w 692"/>
                  <a:gd name="T61" fmla="*/ 1 h 1069"/>
                  <a:gd name="T62" fmla="*/ 1 w 692"/>
                  <a:gd name="T63" fmla="*/ 1 h 1069"/>
                  <a:gd name="T64" fmla="*/ 1 w 692"/>
                  <a:gd name="T65" fmla="*/ 1 h 1069"/>
                  <a:gd name="T66" fmla="*/ 1 w 692"/>
                  <a:gd name="T67" fmla="*/ 1 h 1069"/>
                  <a:gd name="T68" fmla="*/ 1 w 692"/>
                  <a:gd name="T69" fmla="*/ 1 h 1069"/>
                  <a:gd name="T70" fmla="*/ 1 w 692"/>
                  <a:gd name="T71" fmla="*/ 1 h 1069"/>
                  <a:gd name="T72" fmla="*/ 1 w 692"/>
                  <a:gd name="T73" fmla="*/ 1 h 1069"/>
                  <a:gd name="T74" fmla="*/ 0 w 692"/>
                  <a:gd name="T75" fmla="*/ 1 h 1069"/>
                  <a:gd name="T76" fmla="*/ 1 w 692"/>
                  <a:gd name="T77" fmla="*/ 1 h 1069"/>
                  <a:gd name="T78" fmla="*/ 1 w 692"/>
                  <a:gd name="T79" fmla="*/ 1 h 1069"/>
                  <a:gd name="T80" fmla="*/ 1 w 692"/>
                  <a:gd name="T81" fmla="*/ 1 h 1069"/>
                  <a:gd name="T82" fmla="*/ 1 w 692"/>
                  <a:gd name="T83" fmla="*/ 1 h 1069"/>
                  <a:gd name="T84" fmla="*/ 1 w 692"/>
                  <a:gd name="T85" fmla="*/ 1 h 1069"/>
                  <a:gd name="T86" fmla="*/ 1 w 692"/>
                  <a:gd name="T87" fmla="*/ 1 h 1069"/>
                  <a:gd name="T88" fmla="*/ 1 w 692"/>
                  <a:gd name="T89" fmla="*/ 1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2" h="1069">
                    <a:moveTo>
                      <a:pt x="404" y="25"/>
                    </a:moveTo>
                    <a:lnTo>
                      <a:pt x="491" y="0"/>
                    </a:lnTo>
                    <a:lnTo>
                      <a:pt x="560" y="4"/>
                    </a:lnTo>
                    <a:lnTo>
                      <a:pt x="613" y="42"/>
                    </a:lnTo>
                    <a:lnTo>
                      <a:pt x="649" y="102"/>
                    </a:lnTo>
                    <a:lnTo>
                      <a:pt x="635" y="165"/>
                    </a:lnTo>
                    <a:lnTo>
                      <a:pt x="587" y="165"/>
                    </a:lnTo>
                    <a:lnTo>
                      <a:pt x="600" y="114"/>
                    </a:lnTo>
                    <a:lnTo>
                      <a:pt x="560" y="68"/>
                    </a:lnTo>
                    <a:lnTo>
                      <a:pt x="522" y="51"/>
                    </a:lnTo>
                    <a:lnTo>
                      <a:pt x="456" y="68"/>
                    </a:lnTo>
                    <a:lnTo>
                      <a:pt x="483" y="119"/>
                    </a:lnTo>
                    <a:lnTo>
                      <a:pt x="491" y="165"/>
                    </a:lnTo>
                    <a:lnTo>
                      <a:pt x="483" y="205"/>
                    </a:lnTo>
                    <a:lnTo>
                      <a:pt x="417" y="222"/>
                    </a:lnTo>
                    <a:lnTo>
                      <a:pt x="347" y="209"/>
                    </a:lnTo>
                    <a:lnTo>
                      <a:pt x="334" y="179"/>
                    </a:lnTo>
                    <a:lnTo>
                      <a:pt x="260" y="260"/>
                    </a:lnTo>
                    <a:lnTo>
                      <a:pt x="217" y="350"/>
                    </a:lnTo>
                    <a:lnTo>
                      <a:pt x="156" y="465"/>
                    </a:lnTo>
                    <a:lnTo>
                      <a:pt x="117" y="568"/>
                    </a:lnTo>
                    <a:lnTo>
                      <a:pt x="100" y="667"/>
                    </a:lnTo>
                    <a:lnTo>
                      <a:pt x="113" y="718"/>
                    </a:lnTo>
                    <a:lnTo>
                      <a:pt x="183" y="783"/>
                    </a:lnTo>
                    <a:lnTo>
                      <a:pt x="326" y="838"/>
                    </a:lnTo>
                    <a:lnTo>
                      <a:pt x="404" y="863"/>
                    </a:lnTo>
                    <a:lnTo>
                      <a:pt x="483" y="876"/>
                    </a:lnTo>
                    <a:lnTo>
                      <a:pt x="600" y="923"/>
                    </a:lnTo>
                    <a:lnTo>
                      <a:pt x="687" y="954"/>
                    </a:lnTo>
                    <a:lnTo>
                      <a:pt x="692" y="1013"/>
                    </a:lnTo>
                    <a:lnTo>
                      <a:pt x="649" y="1056"/>
                    </a:lnTo>
                    <a:lnTo>
                      <a:pt x="596" y="1069"/>
                    </a:lnTo>
                    <a:lnTo>
                      <a:pt x="517" y="1030"/>
                    </a:lnTo>
                    <a:lnTo>
                      <a:pt x="334" y="936"/>
                    </a:lnTo>
                    <a:lnTo>
                      <a:pt x="183" y="872"/>
                    </a:lnTo>
                    <a:lnTo>
                      <a:pt x="77" y="800"/>
                    </a:lnTo>
                    <a:lnTo>
                      <a:pt x="8" y="735"/>
                    </a:lnTo>
                    <a:lnTo>
                      <a:pt x="0" y="658"/>
                    </a:lnTo>
                    <a:lnTo>
                      <a:pt x="38" y="555"/>
                    </a:lnTo>
                    <a:lnTo>
                      <a:pt x="117" y="401"/>
                    </a:lnTo>
                    <a:lnTo>
                      <a:pt x="190" y="273"/>
                    </a:lnTo>
                    <a:lnTo>
                      <a:pt x="283" y="140"/>
                    </a:lnTo>
                    <a:lnTo>
                      <a:pt x="352" y="63"/>
                    </a:lnTo>
                    <a:lnTo>
                      <a:pt x="439" y="25"/>
                    </a:lnTo>
                    <a:lnTo>
                      <a:pt x="404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5" name="Freeform 1032"/>
              <p:cNvSpPr>
                <a:spLocks/>
              </p:cNvSpPr>
              <p:nvPr/>
            </p:nvSpPr>
            <p:spPr bwMode="auto">
              <a:xfrm>
                <a:off x="479" y="1009"/>
                <a:ext cx="181" cy="502"/>
              </a:xfrm>
              <a:custGeom>
                <a:avLst/>
                <a:gdLst>
                  <a:gd name="T0" fmla="*/ 1 w 362"/>
                  <a:gd name="T1" fmla="*/ 1 h 1004"/>
                  <a:gd name="T2" fmla="*/ 1 w 362"/>
                  <a:gd name="T3" fmla="*/ 1 h 1004"/>
                  <a:gd name="T4" fmla="*/ 1 w 362"/>
                  <a:gd name="T5" fmla="*/ 0 h 1004"/>
                  <a:gd name="T6" fmla="*/ 1 w 362"/>
                  <a:gd name="T7" fmla="*/ 0 h 1004"/>
                  <a:gd name="T8" fmla="*/ 1 w 362"/>
                  <a:gd name="T9" fmla="*/ 1 h 1004"/>
                  <a:gd name="T10" fmla="*/ 1 w 362"/>
                  <a:gd name="T11" fmla="*/ 1 h 1004"/>
                  <a:gd name="T12" fmla="*/ 1 w 362"/>
                  <a:gd name="T13" fmla="*/ 1 h 1004"/>
                  <a:gd name="T14" fmla="*/ 1 w 362"/>
                  <a:gd name="T15" fmla="*/ 1 h 1004"/>
                  <a:gd name="T16" fmla="*/ 1 w 362"/>
                  <a:gd name="T17" fmla="*/ 1 h 1004"/>
                  <a:gd name="T18" fmla="*/ 1 w 362"/>
                  <a:gd name="T19" fmla="*/ 1 h 1004"/>
                  <a:gd name="T20" fmla="*/ 1 w 362"/>
                  <a:gd name="T21" fmla="*/ 1 h 1004"/>
                  <a:gd name="T22" fmla="*/ 1 w 362"/>
                  <a:gd name="T23" fmla="*/ 1 h 1004"/>
                  <a:gd name="T24" fmla="*/ 1 w 362"/>
                  <a:gd name="T25" fmla="*/ 1 h 1004"/>
                  <a:gd name="T26" fmla="*/ 1 w 362"/>
                  <a:gd name="T27" fmla="*/ 1 h 1004"/>
                  <a:gd name="T28" fmla="*/ 1 w 362"/>
                  <a:gd name="T29" fmla="*/ 1 h 1004"/>
                  <a:gd name="T30" fmla="*/ 1 w 362"/>
                  <a:gd name="T31" fmla="*/ 1 h 1004"/>
                  <a:gd name="T32" fmla="*/ 1 w 362"/>
                  <a:gd name="T33" fmla="*/ 1 h 1004"/>
                  <a:gd name="T34" fmla="*/ 1 w 362"/>
                  <a:gd name="T35" fmla="*/ 1 h 1004"/>
                  <a:gd name="T36" fmla="*/ 1 w 362"/>
                  <a:gd name="T37" fmla="*/ 1 h 1004"/>
                  <a:gd name="T38" fmla="*/ 0 w 362"/>
                  <a:gd name="T39" fmla="*/ 1 h 1004"/>
                  <a:gd name="T40" fmla="*/ 0 w 362"/>
                  <a:gd name="T41" fmla="*/ 1 h 1004"/>
                  <a:gd name="T42" fmla="*/ 1 w 362"/>
                  <a:gd name="T43" fmla="*/ 1 h 1004"/>
                  <a:gd name="T44" fmla="*/ 1 w 362"/>
                  <a:gd name="T45" fmla="*/ 1 h 10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2" h="1004">
                    <a:moveTo>
                      <a:pt x="23" y="78"/>
                    </a:moveTo>
                    <a:lnTo>
                      <a:pt x="36" y="27"/>
                    </a:lnTo>
                    <a:lnTo>
                      <a:pt x="93" y="0"/>
                    </a:lnTo>
                    <a:lnTo>
                      <a:pt x="144" y="0"/>
                    </a:lnTo>
                    <a:lnTo>
                      <a:pt x="210" y="39"/>
                    </a:lnTo>
                    <a:lnTo>
                      <a:pt x="272" y="129"/>
                    </a:lnTo>
                    <a:lnTo>
                      <a:pt x="315" y="223"/>
                    </a:lnTo>
                    <a:lnTo>
                      <a:pt x="336" y="350"/>
                    </a:lnTo>
                    <a:lnTo>
                      <a:pt x="355" y="500"/>
                    </a:lnTo>
                    <a:lnTo>
                      <a:pt x="362" y="645"/>
                    </a:lnTo>
                    <a:lnTo>
                      <a:pt x="362" y="833"/>
                    </a:lnTo>
                    <a:lnTo>
                      <a:pt x="336" y="949"/>
                    </a:lnTo>
                    <a:lnTo>
                      <a:pt x="289" y="991"/>
                    </a:lnTo>
                    <a:lnTo>
                      <a:pt x="206" y="1004"/>
                    </a:lnTo>
                    <a:lnTo>
                      <a:pt x="119" y="1001"/>
                    </a:lnTo>
                    <a:lnTo>
                      <a:pt x="74" y="949"/>
                    </a:lnTo>
                    <a:lnTo>
                      <a:pt x="49" y="860"/>
                    </a:lnTo>
                    <a:lnTo>
                      <a:pt x="27" y="770"/>
                    </a:lnTo>
                    <a:lnTo>
                      <a:pt x="10" y="607"/>
                    </a:lnTo>
                    <a:lnTo>
                      <a:pt x="0" y="424"/>
                    </a:lnTo>
                    <a:lnTo>
                      <a:pt x="0" y="210"/>
                    </a:lnTo>
                    <a:lnTo>
                      <a:pt x="23" y="116"/>
                    </a:lnTo>
                    <a:lnTo>
                      <a:pt x="23" y="7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" name="Freeform 1033"/>
              <p:cNvSpPr>
                <a:spLocks/>
              </p:cNvSpPr>
              <p:nvPr/>
            </p:nvSpPr>
            <p:spPr bwMode="auto">
              <a:xfrm>
                <a:off x="562" y="1023"/>
                <a:ext cx="277" cy="385"/>
              </a:xfrm>
              <a:custGeom>
                <a:avLst/>
                <a:gdLst>
                  <a:gd name="T0" fmla="*/ 1 w 552"/>
                  <a:gd name="T1" fmla="*/ 0 h 771"/>
                  <a:gd name="T2" fmla="*/ 1 w 552"/>
                  <a:gd name="T3" fmla="*/ 0 h 771"/>
                  <a:gd name="T4" fmla="*/ 1 w 552"/>
                  <a:gd name="T5" fmla="*/ 0 h 771"/>
                  <a:gd name="T6" fmla="*/ 1 w 552"/>
                  <a:gd name="T7" fmla="*/ 0 h 771"/>
                  <a:gd name="T8" fmla="*/ 1 w 552"/>
                  <a:gd name="T9" fmla="*/ 0 h 771"/>
                  <a:gd name="T10" fmla="*/ 1 w 552"/>
                  <a:gd name="T11" fmla="*/ 0 h 771"/>
                  <a:gd name="T12" fmla="*/ 1 w 552"/>
                  <a:gd name="T13" fmla="*/ 0 h 771"/>
                  <a:gd name="T14" fmla="*/ 1 w 552"/>
                  <a:gd name="T15" fmla="*/ 0 h 771"/>
                  <a:gd name="T16" fmla="*/ 1 w 552"/>
                  <a:gd name="T17" fmla="*/ 0 h 771"/>
                  <a:gd name="T18" fmla="*/ 1 w 552"/>
                  <a:gd name="T19" fmla="*/ 0 h 771"/>
                  <a:gd name="T20" fmla="*/ 1 w 552"/>
                  <a:gd name="T21" fmla="*/ 0 h 771"/>
                  <a:gd name="T22" fmla="*/ 1 w 552"/>
                  <a:gd name="T23" fmla="*/ 0 h 771"/>
                  <a:gd name="T24" fmla="*/ 1 w 552"/>
                  <a:gd name="T25" fmla="*/ 0 h 771"/>
                  <a:gd name="T26" fmla="*/ 1 w 552"/>
                  <a:gd name="T27" fmla="*/ 0 h 771"/>
                  <a:gd name="T28" fmla="*/ 1 w 552"/>
                  <a:gd name="T29" fmla="*/ 0 h 771"/>
                  <a:gd name="T30" fmla="*/ 1 w 552"/>
                  <a:gd name="T31" fmla="*/ 0 h 771"/>
                  <a:gd name="T32" fmla="*/ 1 w 552"/>
                  <a:gd name="T33" fmla="*/ 0 h 771"/>
                  <a:gd name="T34" fmla="*/ 1 w 552"/>
                  <a:gd name="T35" fmla="*/ 0 h 771"/>
                  <a:gd name="T36" fmla="*/ 1 w 552"/>
                  <a:gd name="T37" fmla="*/ 0 h 771"/>
                  <a:gd name="T38" fmla="*/ 1 w 552"/>
                  <a:gd name="T39" fmla="*/ 0 h 771"/>
                  <a:gd name="T40" fmla="*/ 1 w 552"/>
                  <a:gd name="T41" fmla="*/ 0 h 771"/>
                  <a:gd name="T42" fmla="*/ 1 w 552"/>
                  <a:gd name="T43" fmla="*/ 0 h 771"/>
                  <a:gd name="T44" fmla="*/ 1 w 552"/>
                  <a:gd name="T45" fmla="*/ 0 h 771"/>
                  <a:gd name="T46" fmla="*/ 1 w 552"/>
                  <a:gd name="T47" fmla="*/ 0 h 771"/>
                  <a:gd name="T48" fmla="*/ 1 w 552"/>
                  <a:gd name="T49" fmla="*/ 0 h 771"/>
                  <a:gd name="T50" fmla="*/ 1 w 552"/>
                  <a:gd name="T51" fmla="*/ 0 h 771"/>
                  <a:gd name="T52" fmla="*/ 1 w 552"/>
                  <a:gd name="T53" fmla="*/ 0 h 771"/>
                  <a:gd name="T54" fmla="*/ 1 w 552"/>
                  <a:gd name="T55" fmla="*/ 0 h 771"/>
                  <a:gd name="T56" fmla="*/ 1 w 552"/>
                  <a:gd name="T57" fmla="*/ 0 h 771"/>
                  <a:gd name="T58" fmla="*/ 1 w 552"/>
                  <a:gd name="T59" fmla="*/ 0 h 771"/>
                  <a:gd name="T60" fmla="*/ 1 w 552"/>
                  <a:gd name="T61" fmla="*/ 0 h 771"/>
                  <a:gd name="T62" fmla="*/ 1 w 552"/>
                  <a:gd name="T63" fmla="*/ 0 h 771"/>
                  <a:gd name="T64" fmla="*/ 1 w 552"/>
                  <a:gd name="T65" fmla="*/ 0 h 771"/>
                  <a:gd name="T66" fmla="*/ 0 w 552"/>
                  <a:gd name="T67" fmla="*/ 0 h 771"/>
                  <a:gd name="T68" fmla="*/ 1 w 552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2" h="771">
                    <a:moveTo>
                      <a:pt x="30" y="0"/>
                    </a:moveTo>
                    <a:lnTo>
                      <a:pt x="143" y="13"/>
                    </a:lnTo>
                    <a:lnTo>
                      <a:pt x="260" y="34"/>
                    </a:lnTo>
                    <a:lnTo>
                      <a:pt x="383" y="103"/>
                    </a:lnTo>
                    <a:lnTo>
                      <a:pt x="470" y="154"/>
                    </a:lnTo>
                    <a:lnTo>
                      <a:pt x="526" y="228"/>
                    </a:lnTo>
                    <a:lnTo>
                      <a:pt x="552" y="270"/>
                    </a:lnTo>
                    <a:lnTo>
                      <a:pt x="500" y="395"/>
                    </a:lnTo>
                    <a:lnTo>
                      <a:pt x="417" y="471"/>
                    </a:lnTo>
                    <a:lnTo>
                      <a:pt x="317" y="526"/>
                    </a:lnTo>
                    <a:lnTo>
                      <a:pt x="264" y="561"/>
                    </a:lnTo>
                    <a:lnTo>
                      <a:pt x="173" y="578"/>
                    </a:lnTo>
                    <a:lnTo>
                      <a:pt x="169" y="612"/>
                    </a:lnTo>
                    <a:lnTo>
                      <a:pt x="239" y="642"/>
                    </a:lnTo>
                    <a:lnTo>
                      <a:pt x="339" y="669"/>
                    </a:lnTo>
                    <a:lnTo>
                      <a:pt x="434" y="720"/>
                    </a:lnTo>
                    <a:lnTo>
                      <a:pt x="396" y="758"/>
                    </a:lnTo>
                    <a:lnTo>
                      <a:pt x="356" y="771"/>
                    </a:lnTo>
                    <a:lnTo>
                      <a:pt x="300" y="715"/>
                    </a:lnTo>
                    <a:lnTo>
                      <a:pt x="213" y="680"/>
                    </a:lnTo>
                    <a:lnTo>
                      <a:pt x="143" y="655"/>
                    </a:lnTo>
                    <a:lnTo>
                      <a:pt x="143" y="604"/>
                    </a:lnTo>
                    <a:lnTo>
                      <a:pt x="156" y="549"/>
                    </a:lnTo>
                    <a:lnTo>
                      <a:pt x="200" y="526"/>
                    </a:lnTo>
                    <a:lnTo>
                      <a:pt x="339" y="471"/>
                    </a:lnTo>
                    <a:lnTo>
                      <a:pt x="417" y="386"/>
                    </a:lnTo>
                    <a:lnTo>
                      <a:pt x="473" y="296"/>
                    </a:lnTo>
                    <a:lnTo>
                      <a:pt x="460" y="253"/>
                    </a:lnTo>
                    <a:lnTo>
                      <a:pt x="417" y="201"/>
                    </a:lnTo>
                    <a:lnTo>
                      <a:pt x="313" y="129"/>
                    </a:lnTo>
                    <a:lnTo>
                      <a:pt x="187" y="103"/>
                    </a:lnTo>
                    <a:lnTo>
                      <a:pt x="104" y="99"/>
                    </a:lnTo>
                    <a:lnTo>
                      <a:pt x="30" y="99"/>
                    </a:lnTo>
                    <a:lnTo>
                      <a:pt x="0" y="5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7" name="Freeform 1034"/>
              <p:cNvSpPr>
                <a:spLocks/>
              </p:cNvSpPr>
              <p:nvPr/>
            </p:nvSpPr>
            <p:spPr bwMode="auto">
              <a:xfrm>
                <a:off x="584" y="1459"/>
                <a:ext cx="336" cy="623"/>
              </a:xfrm>
              <a:custGeom>
                <a:avLst/>
                <a:gdLst>
                  <a:gd name="T0" fmla="*/ 0 w 673"/>
                  <a:gd name="T1" fmla="*/ 0 h 1246"/>
                  <a:gd name="T2" fmla="*/ 0 w 673"/>
                  <a:gd name="T3" fmla="*/ 0 h 1246"/>
                  <a:gd name="T4" fmla="*/ 0 w 673"/>
                  <a:gd name="T5" fmla="*/ 1 h 1246"/>
                  <a:gd name="T6" fmla="*/ 0 w 673"/>
                  <a:gd name="T7" fmla="*/ 1 h 1246"/>
                  <a:gd name="T8" fmla="*/ 0 w 673"/>
                  <a:gd name="T9" fmla="*/ 1 h 1246"/>
                  <a:gd name="T10" fmla="*/ 0 w 673"/>
                  <a:gd name="T11" fmla="*/ 1 h 1246"/>
                  <a:gd name="T12" fmla="*/ 0 w 673"/>
                  <a:gd name="T13" fmla="*/ 1 h 1246"/>
                  <a:gd name="T14" fmla="*/ 0 w 673"/>
                  <a:gd name="T15" fmla="*/ 1 h 1246"/>
                  <a:gd name="T16" fmla="*/ 0 w 673"/>
                  <a:gd name="T17" fmla="*/ 1 h 1246"/>
                  <a:gd name="T18" fmla="*/ 0 w 673"/>
                  <a:gd name="T19" fmla="*/ 1 h 1246"/>
                  <a:gd name="T20" fmla="*/ 0 w 673"/>
                  <a:gd name="T21" fmla="*/ 1 h 1246"/>
                  <a:gd name="T22" fmla="*/ 0 w 673"/>
                  <a:gd name="T23" fmla="*/ 1 h 1246"/>
                  <a:gd name="T24" fmla="*/ 0 w 673"/>
                  <a:gd name="T25" fmla="*/ 1 h 1246"/>
                  <a:gd name="T26" fmla="*/ 0 w 673"/>
                  <a:gd name="T27" fmla="*/ 1 h 1246"/>
                  <a:gd name="T28" fmla="*/ 0 w 673"/>
                  <a:gd name="T29" fmla="*/ 1 h 1246"/>
                  <a:gd name="T30" fmla="*/ 0 w 673"/>
                  <a:gd name="T31" fmla="*/ 1 h 1246"/>
                  <a:gd name="T32" fmla="*/ 0 w 673"/>
                  <a:gd name="T33" fmla="*/ 1 h 1246"/>
                  <a:gd name="T34" fmla="*/ 0 w 673"/>
                  <a:gd name="T35" fmla="*/ 1 h 1246"/>
                  <a:gd name="T36" fmla="*/ 0 w 673"/>
                  <a:gd name="T37" fmla="*/ 1 h 1246"/>
                  <a:gd name="T38" fmla="*/ 0 w 673"/>
                  <a:gd name="T39" fmla="*/ 1 h 1246"/>
                  <a:gd name="T40" fmla="*/ 0 w 673"/>
                  <a:gd name="T41" fmla="*/ 1 h 1246"/>
                  <a:gd name="T42" fmla="*/ 0 w 673"/>
                  <a:gd name="T43" fmla="*/ 1 h 1246"/>
                  <a:gd name="T44" fmla="*/ 0 w 673"/>
                  <a:gd name="T45" fmla="*/ 1 h 1246"/>
                  <a:gd name="T46" fmla="*/ 0 w 673"/>
                  <a:gd name="T47" fmla="*/ 1 h 1246"/>
                  <a:gd name="T48" fmla="*/ 0 w 673"/>
                  <a:gd name="T49" fmla="*/ 1 h 1246"/>
                  <a:gd name="T50" fmla="*/ 0 w 673"/>
                  <a:gd name="T51" fmla="*/ 1 h 1246"/>
                  <a:gd name="T52" fmla="*/ 0 w 673"/>
                  <a:gd name="T53" fmla="*/ 1 h 1246"/>
                  <a:gd name="T54" fmla="*/ 0 w 673"/>
                  <a:gd name="T55" fmla="*/ 1 h 1246"/>
                  <a:gd name="T56" fmla="*/ 0 w 673"/>
                  <a:gd name="T57" fmla="*/ 1 h 1246"/>
                  <a:gd name="T58" fmla="*/ 0 w 673"/>
                  <a:gd name="T59" fmla="*/ 1 h 1246"/>
                  <a:gd name="T60" fmla="*/ 0 w 673"/>
                  <a:gd name="T61" fmla="*/ 1 h 1246"/>
                  <a:gd name="T62" fmla="*/ 0 w 673"/>
                  <a:gd name="T63" fmla="*/ 1 h 1246"/>
                  <a:gd name="T64" fmla="*/ 0 w 673"/>
                  <a:gd name="T65" fmla="*/ 1 h 1246"/>
                  <a:gd name="T66" fmla="*/ 0 w 673"/>
                  <a:gd name="T67" fmla="*/ 0 h 1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73" h="1246">
                    <a:moveTo>
                      <a:pt x="78" y="0"/>
                    </a:moveTo>
                    <a:lnTo>
                      <a:pt x="17" y="0"/>
                    </a:lnTo>
                    <a:lnTo>
                      <a:pt x="0" y="89"/>
                    </a:lnTo>
                    <a:lnTo>
                      <a:pt x="44" y="142"/>
                    </a:lnTo>
                    <a:lnTo>
                      <a:pt x="183" y="266"/>
                    </a:lnTo>
                    <a:lnTo>
                      <a:pt x="305" y="424"/>
                    </a:lnTo>
                    <a:lnTo>
                      <a:pt x="384" y="587"/>
                    </a:lnTo>
                    <a:lnTo>
                      <a:pt x="396" y="693"/>
                    </a:lnTo>
                    <a:lnTo>
                      <a:pt x="392" y="771"/>
                    </a:lnTo>
                    <a:lnTo>
                      <a:pt x="358" y="946"/>
                    </a:lnTo>
                    <a:lnTo>
                      <a:pt x="313" y="1088"/>
                    </a:lnTo>
                    <a:lnTo>
                      <a:pt x="275" y="1170"/>
                    </a:lnTo>
                    <a:lnTo>
                      <a:pt x="266" y="1221"/>
                    </a:lnTo>
                    <a:lnTo>
                      <a:pt x="305" y="1221"/>
                    </a:lnTo>
                    <a:lnTo>
                      <a:pt x="366" y="1204"/>
                    </a:lnTo>
                    <a:lnTo>
                      <a:pt x="384" y="1208"/>
                    </a:lnTo>
                    <a:lnTo>
                      <a:pt x="511" y="1216"/>
                    </a:lnTo>
                    <a:lnTo>
                      <a:pt x="607" y="1246"/>
                    </a:lnTo>
                    <a:lnTo>
                      <a:pt x="641" y="1229"/>
                    </a:lnTo>
                    <a:lnTo>
                      <a:pt x="673" y="1164"/>
                    </a:lnTo>
                    <a:lnTo>
                      <a:pt x="641" y="1130"/>
                    </a:lnTo>
                    <a:lnTo>
                      <a:pt x="498" y="1126"/>
                    </a:lnTo>
                    <a:lnTo>
                      <a:pt x="396" y="1139"/>
                    </a:lnTo>
                    <a:lnTo>
                      <a:pt x="345" y="1164"/>
                    </a:lnTo>
                    <a:lnTo>
                      <a:pt x="353" y="1105"/>
                    </a:lnTo>
                    <a:lnTo>
                      <a:pt x="405" y="1014"/>
                    </a:lnTo>
                    <a:lnTo>
                      <a:pt x="449" y="874"/>
                    </a:lnTo>
                    <a:lnTo>
                      <a:pt x="484" y="754"/>
                    </a:lnTo>
                    <a:lnTo>
                      <a:pt x="458" y="617"/>
                    </a:lnTo>
                    <a:lnTo>
                      <a:pt x="419" y="471"/>
                    </a:lnTo>
                    <a:lnTo>
                      <a:pt x="340" y="304"/>
                    </a:lnTo>
                    <a:lnTo>
                      <a:pt x="226" y="150"/>
                    </a:lnTo>
                    <a:lnTo>
                      <a:pt x="130" y="3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" name="Freeform 1035"/>
              <p:cNvSpPr>
                <a:spLocks/>
              </p:cNvSpPr>
              <p:nvPr/>
            </p:nvSpPr>
            <p:spPr bwMode="auto">
              <a:xfrm>
                <a:off x="373" y="1458"/>
                <a:ext cx="226" cy="635"/>
              </a:xfrm>
              <a:custGeom>
                <a:avLst/>
                <a:gdLst>
                  <a:gd name="T0" fmla="*/ 1 w 452"/>
                  <a:gd name="T1" fmla="*/ 0 h 1270"/>
                  <a:gd name="T2" fmla="*/ 1 w 452"/>
                  <a:gd name="T3" fmla="*/ 1 h 1270"/>
                  <a:gd name="T4" fmla="*/ 1 w 452"/>
                  <a:gd name="T5" fmla="*/ 1 h 1270"/>
                  <a:gd name="T6" fmla="*/ 1 w 452"/>
                  <a:gd name="T7" fmla="*/ 1 h 1270"/>
                  <a:gd name="T8" fmla="*/ 1 w 452"/>
                  <a:gd name="T9" fmla="*/ 1 h 1270"/>
                  <a:gd name="T10" fmla="*/ 1 w 452"/>
                  <a:gd name="T11" fmla="*/ 1 h 1270"/>
                  <a:gd name="T12" fmla="*/ 1 w 452"/>
                  <a:gd name="T13" fmla="*/ 1 h 1270"/>
                  <a:gd name="T14" fmla="*/ 1 w 452"/>
                  <a:gd name="T15" fmla="*/ 1 h 1270"/>
                  <a:gd name="T16" fmla="*/ 1 w 452"/>
                  <a:gd name="T17" fmla="*/ 1 h 1270"/>
                  <a:gd name="T18" fmla="*/ 1 w 452"/>
                  <a:gd name="T19" fmla="*/ 1 h 1270"/>
                  <a:gd name="T20" fmla="*/ 1 w 452"/>
                  <a:gd name="T21" fmla="*/ 1 h 1270"/>
                  <a:gd name="T22" fmla="*/ 1 w 452"/>
                  <a:gd name="T23" fmla="*/ 1 h 1270"/>
                  <a:gd name="T24" fmla="*/ 1 w 452"/>
                  <a:gd name="T25" fmla="*/ 1 h 1270"/>
                  <a:gd name="T26" fmla="*/ 0 w 452"/>
                  <a:gd name="T27" fmla="*/ 1 h 1270"/>
                  <a:gd name="T28" fmla="*/ 1 w 452"/>
                  <a:gd name="T29" fmla="*/ 1 h 1270"/>
                  <a:gd name="T30" fmla="*/ 1 w 452"/>
                  <a:gd name="T31" fmla="*/ 1 h 1270"/>
                  <a:gd name="T32" fmla="*/ 1 w 452"/>
                  <a:gd name="T33" fmla="*/ 1 h 1270"/>
                  <a:gd name="T34" fmla="*/ 1 w 452"/>
                  <a:gd name="T35" fmla="*/ 1 h 1270"/>
                  <a:gd name="T36" fmla="*/ 1 w 452"/>
                  <a:gd name="T37" fmla="*/ 1 h 1270"/>
                  <a:gd name="T38" fmla="*/ 1 w 452"/>
                  <a:gd name="T39" fmla="*/ 1 h 1270"/>
                  <a:gd name="T40" fmla="*/ 1 w 452"/>
                  <a:gd name="T41" fmla="*/ 1 h 1270"/>
                  <a:gd name="T42" fmla="*/ 1 w 452"/>
                  <a:gd name="T43" fmla="*/ 1 h 1270"/>
                  <a:gd name="T44" fmla="*/ 1 w 452"/>
                  <a:gd name="T45" fmla="*/ 1 h 1270"/>
                  <a:gd name="T46" fmla="*/ 1 w 452"/>
                  <a:gd name="T47" fmla="*/ 1 h 1270"/>
                  <a:gd name="T48" fmla="*/ 1 w 452"/>
                  <a:gd name="T49" fmla="*/ 1 h 1270"/>
                  <a:gd name="T50" fmla="*/ 1 w 452"/>
                  <a:gd name="T51" fmla="*/ 1 h 1270"/>
                  <a:gd name="T52" fmla="*/ 1 w 452"/>
                  <a:gd name="T53" fmla="*/ 1 h 1270"/>
                  <a:gd name="T54" fmla="*/ 1 w 452"/>
                  <a:gd name="T55" fmla="*/ 1 h 1270"/>
                  <a:gd name="T56" fmla="*/ 1 w 452"/>
                  <a:gd name="T57" fmla="*/ 1 h 1270"/>
                  <a:gd name="T58" fmla="*/ 1 w 452"/>
                  <a:gd name="T59" fmla="*/ 1 h 1270"/>
                  <a:gd name="T60" fmla="*/ 1 w 452"/>
                  <a:gd name="T61" fmla="*/ 0 h 1270"/>
                  <a:gd name="T62" fmla="*/ 1 w 452"/>
                  <a:gd name="T63" fmla="*/ 0 h 1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52" h="1270">
                    <a:moveTo>
                      <a:pt x="313" y="0"/>
                    </a:moveTo>
                    <a:lnTo>
                      <a:pt x="256" y="120"/>
                    </a:lnTo>
                    <a:lnTo>
                      <a:pt x="217" y="295"/>
                    </a:lnTo>
                    <a:lnTo>
                      <a:pt x="169" y="488"/>
                    </a:lnTo>
                    <a:lnTo>
                      <a:pt x="126" y="684"/>
                    </a:lnTo>
                    <a:lnTo>
                      <a:pt x="126" y="757"/>
                    </a:lnTo>
                    <a:lnTo>
                      <a:pt x="169" y="886"/>
                    </a:lnTo>
                    <a:lnTo>
                      <a:pt x="230" y="954"/>
                    </a:lnTo>
                    <a:lnTo>
                      <a:pt x="287" y="1040"/>
                    </a:lnTo>
                    <a:lnTo>
                      <a:pt x="326" y="1103"/>
                    </a:lnTo>
                    <a:lnTo>
                      <a:pt x="309" y="1133"/>
                    </a:lnTo>
                    <a:lnTo>
                      <a:pt x="209" y="1146"/>
                    </a:lnTo>
                    <a:lnTo>
                      <a:pt x="47" y="1171"/>
                    </a:lnTo>
                    <a:lnTo>
                      <a:pt x="0" y="1211"/>
                    </a:lnTo>
                    <a:lnTo>
                      <a:pt x="39" y="1245"/>
                    </a:lnTo>
                    <a:lnTo>
                      <a:pt x="130" y="1270"/>
                    </a:lnTo>
                    <a:lnTo>
                      <a:pt x="235" y="1219"/>
                    </a:lnTo>
                    <a:lnTo>
                      <a:pt x="313" y="1184"/>
                    </a:lnTo>
                    <a:lnTo>
                      <a:pt x="413" y="1171"/>
                    </a:lnTo>
                    <a:lnTo>
                      <a:pt x="452" y="1159"/>
                    </a:lnTo>
                    <a:lnTo>
                      <a:pt x="439" y="1116"/>
                    </a:lnTo>
                    <a:lnTo>
                      <a:pt x="326" y="1006"/>
                    </a:lnTo>
                    <a:lnTo>
                      <a:pt x="260" y="890"/>
                    </a:lnTo>
                    <a:lnTo>
                      <a:pt x="204" y="812"/>
                    </a:lnTo>
                    <a:lnTo>
                      <a:pt x="196" y="736"/>
                    </a:lnTo>
                    <a:lnTo>
                      <a:pt x="222" y="608"/>
                    </a:lnTo>
                    <a:lnTo>
                      <a:pt x="283" y="475"/>
                    </a:lnTo>
                    <a:lnTo>
                      <a:pt x="348" y="249"/>
                    </a:lnTo>
                    <a:lnTo>
                      <a:pt x="405" y="116"/>
                    </a:lnTo>
                    <a:lnTo>
                      <a:pt x="400" y="38"/>
                    </a:lnTo>
                    <a:lnTo>
                      <a:pt x="348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0" name="Group 1036"/>
            <p:cNvGrpSpPr>
              <a:grpSpLocks/>
            </p:cNvGrpSpPr>
            <p:nvPr/>
          </p:nvGrpSpPr>
          <p:grpSpPr bwMode="auto">
            <a:xfrm>
              <a:off x="615" y="438"/>
              <a:ext cx="139" cy="188"/>
              <a:chOff x="615" y="438"/>
              <a:chExt cx="139" cy="188"/>
            </a:xfrm>
          </p:grpSpPr>
          <p:sp>
            <p:nvSpPr>
              <p:cNvPr id="21" name="Freeform 1037"/>
              <p:cNvSpPr>
                <a:spLocks/>
              </p:cNvSpPr>
              <p:nvPr/>
            </p:nvSpPr>
            <p:spPr bwMode="auto">
              <a:xfrm>
                <a:off x="642" y="438"/>
                <a:ext cx="112" cy="131"/>
              </a:xfrm>
              <a:custGeom>
                <a:avLst/>
                <a:gdLst>
                  <a:gd name="T0" fmla="*/ 1 w 224"/>
                  <a:gd name="T1" fmla="*/ 1 h 260"/>
                  <a:gd name="T2" fmla="*/ 1 w 224"/>
                  <a:gd name="T3" fmla="*/ 0 h 260"/>
                  <a:gd name="T4" fmla="*/ 1 w 224"/>
                  <a:gd name="T5" fmla="*/ 1 h 260"/>
                  <a:gd name="T6" fmla="*/ 1 w 224"/>
                  <a:gd name="T7" fmla="*/ 1 h 260"/>
                  <a:gd name="T8" fmla="*/ 1 w 224"/>
                  <a:gd name="T9" fmla="*/ 1 h 260"/>
                  <a:gd name="T10" fmla="*/ 1 w 224"/>
                  <a:gd name="T11" fmla="*/ 1 h 260"/>
                  <a:gd name="T12" fmla="*/ 1 w 224"/>
                  <a:gd name="T13" fmla="*/ 1 h 260"/>
                  <a:gd name="T14" fmla="*/ 1 w 224"/>
                  <a:gd name="T15" fmla="*/ 1 h 260"/>
                  <a:gd name="T16" fmla="*/ 1 w 224"/>
                  <a:gd name="T17" fmla="*/ 1 h 260"/>
                  <a:gd name="T18" fmla="*/ 1 w 224"/>
                  <a:gd name="T19" fmla="*/ 1 h 260"/>
                  <a:gd name="T20" fmla="*/ 1 w 224"/>
                  <a:gd name="T21" fmla="*/ 1 h 260"/>
                  <a:gd name="T22" fmla="*/ 0 w 224"/>
                  <a:gd name="T23" fmla="*/ 1 h 260"/>
                  <a:gd name="T24" fmla="*/ 1 w 224"/>
                  <a:gd name="T25" fmla="*/ 1 h 260"/>
                  <a:gd name="T26" fmla="*/ 1 w 224"/>
                  <a:gd name="T27" fmla="*/ 1 h 260"/>
                  <a:gd name="T28" fmla="*/ 1 w 224"/>
                  <a:gd name="T29" fmla="*/ 1 h 260"/>
                  <a:gd name="T30" fmla="*/ 1 w 224"/>
                  <a:gd name="T31" fmla="*/ 1 h 260"/>
                  <a:gd name="T32" fmla="*/ 1 w 224"/>
                  <a:gd name="T33" fmla="*/ 1 h 260"/>
                  <a:gd name="T34" fmla="*/ 1 w 224"/>
                  <a:gd name="T35" fmla="*/ 1 h 260"/>
                  <a:gd name="T36" fmla="*/ 1 w 224"/>
                  <a:gd name="T37" fmla="*/ 1 h 260"/>
                  <a:gd name="T38" fmla="*/ 1 w 224"/>
                  <a:gd name="T39" fmla="*/ 1 h 260"/>
                  <a:gd name="T40" fmla="*/ 1 w 224"/>
                  <a:gd name="T41" fmla="*/ 1 h 260"/>
                  <a:gd name="T42" fmla="*/ 1 w 224"/>
                  <a:gd name="T43" fmla="*/ 1 h 2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4" h="260">
                    <a:moveTo>
                      <a:pt x="26" y="11"/>
                    </a:moveTo>
                    <a:lnTo>
                      <a:pt x="87" y="0"/>
                    </a:lnTo>
                    <a:lnTo>
                      <a:pt x="145" y="4"/>
                    </a:lnTo>
                    <a:lnTo>
                      <a:pt x="197" y="29"/>
                    </a:lnTo>
                    <a:lnTo>
                      <a:pt x="224" y="76"/>
                    </a:lnTo>
                    <a:lnTo>
                      <a:pt x="224" y="114"/>
                    </a:lnTo>
                    <a:lnTo>
                      <a:pt x="197" y="165"/>
                    </a:lnTo>
                    <a:lnTo>
                      <a:pt x="153" y="196"/>
                    </a:lnTo>
                    <a:lnTo>
                      <a:pt x="87" y="196"/>
                    </a:lnTo>
                    <a:lnTo>
                      <a:pt x="47" y="221"/>
                    </a:lnTo>
                    <a:lnTo>
                      <a:pt x="34" y="260"/>
                    </a:lnTo>
                    <a:lnTo>
                      <a:pt x="0" y="247"/>
                    </a:lnTo>
                    <a:lnTo>
                      <a:pt x="13" y="196"/>
                    </a:lnTo>
                    <a:lnTo>
                      <a:pt x="60" y="165"/>
                    </a:lnTo>
                    <a:lnTo>
                      <a:pt x="139" y="158"/>
                    </a:lnTo>
                    <a:lnTo>
                      <a:pt x="171" y="127"/>
                    </a:lnTo>
                    <a:lnTo>
                      <a:pt x="179" y="80"/>
                    </a:lnTo>
                    <a:lnTo>
                      <a:pt x="145" y="38"/>
                    </a:lnTo>
                    <a:lnTo>
                      <a:pt x="92" y="38"/>
                    </a:lnTo>
                    <a:lnTo>
                      <a:pt x="34" y="51"/>
                    </a:lnTo>
                    <a:lnTo>
                      <a:pt x="13" y="38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2" name="Freeform 1038"/>
              <p:cNvSpPr>
                <a:spLocks/>
              </p:cNvSpPr>
              <p:nvPr/>
            </p:nvSpPr>
            <p:spPr bwMode="auto">
              <a:xfrm>
                <a:off x="615" y="590"/>
                <a:ext cx="35" cy="36"/>
              </a:xfrm>
              <a:custGeom>
                <a:avLst/>
                <a:gdLst>
                  <a:gd name="T0" fmla="*/ 1 w 70"/>
                  <a:gd name="T1" fmla="*/ 1 h 71"/>
                  <a:gd name="T2" fmla="*/ 1 w 70"/>
                  <a:gd name="T3" fmla="*/ 0 h 71"/>
                  <a:gd name="T4" fmla="*/ 1 w 70"/>
                  <a:gd name="T5" fmla="*/ 1 h 71"/>
                  <a:gd name="T6" fmla="*/ 0 w 70"/>
                  <a:gd name="T7" fmla="*/ 1 h 71"/>
                  <a:gd name="T8" fmla="*/ 1 w 70"/>
                  <a:gd name="T9" fmla="*/ 1 h 71"/>
                  <a:gd name="T10" fmla="*/ 1 w 70"/>
                  <a:gd name="T11" fmla="*/ 1 h 71"/>
                  <a:gd name="T12" fmla="*/ 1 w 70"/>
                  <a:gd name="T13" fmla="*/ 1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71">
                    <a:moveTo>
                      <a:pt x="70" y="4"/>
                    </a:moveTo>
                    <a:lnTo>
                      <a:pt x="34" y="0"/>
                    </a:lnTo>
                    <a:lnTo>
                      <a:pt x="10" y="26"/>
                    </a:lnTo>
                    <a:lnTo>
                      <a:pt x="0" y="67"/>
                    </a:lnTo>
                    <a:lnTo>
                      <a:pt x="34" y="71"/>
                    </a:lnTo>
                    <a:lnTo>
                      <a:pt x="63" y="5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3034" y="542528"/>
            <a:ext cx="8229600" cy="907976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200" b="1" dirty="0"/>
              <a:t>Porovnanie modusu, mediánu a strednej hodnoty</a:t>
            </a:r>
            <a:endParaRPr lang="en-US" altLang="sk-SK" sz="3200" b="1" dirty="0"/>
          </a:p>
        </p:txBody>
      </p:sp>
      <p:sp>
        <p:nvSpPr>
          <p:cNvPr id="8601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375444-6C15-462A-AB4E-8C52FA937E23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86020" name="Picture 1028" descr="mod_med_aritmpr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38900" cy="4343400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4139952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 = 15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770FB-302A-4DB8-87D1-479796CB6FF0}" type="slidenum">
              <a:rPr lang="sk-SK" altLang="sk-SK" smtClean="0"/>
              <a:pPr>
                <a:defRPr/>
              </a:pPr>
              <a:t>31</a:t>
            </a:fld>
            <a:endParaRPr lang="sk-SK" altLang="sk-SK"/>
          </a:p>
        </p:txBody>
      </p:sp>
      <p:pic>
        <p:nvPicPr>
          <p:cNvPr id="5" name="Obrázok 4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56936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3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E770FB-302A-4DB8-87D1-479796CB6FF0}" type="slidenum">
              <a:rPr lang="sk-SK" altLang="sk-SK" smtClean="0"/>
              <a:pPr>
                <a:defRPr/>
              </a:pPr>
              <a:t>32</a:t>
            </a:fld>
            <a:endParaRPr lang="sk-SK" altLang="sk-SK"/>
          </a:p>
        </p:txBody>
      </p:sp>
      <p:pic>
        <p:nvPicPr>
          <p:cNvPr id="8" name="Obrázok 7" descr="Výr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86" y="3097685"/>
            <a:ext cx="6582694" cy="3376618"/>
          </a:xfrm>
          <a:prstGeom prst="rect">
            <a:avLst/>
          </a:prstGeom>
        </p:spPr>
      </p:pic>
      <p:pic>
        <p:nvPicPr>
          <p:cNvPr id="10" name="Obrázok 9" descr="Výr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86" y="188640"/>
            <a:ext cx="6582694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1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2141821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Kvantily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sz="2800" dirty="0" err="1"/>
              <a:t>quantil</a:t>
            </a:r>
            <a:r>
              <a:rPr lang="sk-SK" sz="2800" dirty="0"/>
              <a:t>)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k-SK" sz="1800" dirty="0">
                <a:latin typeface="+mj-lt"/>
                <a:cs typeface="Times New Roman" panose="02020603050405020304" pitchFamily="18" charset="0"/>
              </a:rPr>
              <a:t>je hodnota, ktorá rozdeľuje usporiadaný súbor hodnôt určitého štatistického znaku na dve časti, jedna obsahuje hodnoty, ktoré sú menšie (alebo rovné) ako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, druhá časť obsahuje hodnoty, ktoré sú väčšie ako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sk-SK" sz="1800" dirty="0">
                <a:latin typeface="+mj-lt"/>
                <a:cs typeface="Times New Roman" panose="02020603050405020304" pitchFamily="18" charset="0"/>
              </a:rPr>
              <a:t>Polohu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kvantilu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 v štatistickom súbore vyjadrujeme v %</a:t>
            </a:r>
          </a:p>
          <a:p>
            <a:pPr>
              <a:defRPr/>
            </a:pPr>
            <a:r>
              <a:rPr lang="sk-SK" sz="1800" dirty="0">
                <a:latin typeface="+mj-lt"/>
                <a:cs typeface="Times New Roman" panose="02020603050405020304" pitchFamily="18" charset="0"/>
              </a:rPr>
              <a:t>50 %-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ný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k-SK" sz="1800" dirty="0" err="1">
                <a:latin typeface="+mj-lt"/>
                <a:cs typeface="Times New Roman" panose="02020603050405020304" pitchFamily="18" charset="0"/>
              </a:rPr>
              <a:t>kvantil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 je </a:t>
            </a:r>
            <a:r>
              <a:rPr lang="sk-SK" sz="1800" b="1" dirty="0">
                <a:latin typeface="+mj-lt"/>
                <a:cs typeface="Times New Roman" panose="02020603050405020304" pitchFamily="18" charset="0"/>
              </a:rPr>
              <a:t>medián</a:t>
            </a:r>
            <a:r>
              <a:rPr lang="sk-SK" sz="1800" dirty="0">
                <a:latin typeface="+mj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7043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200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" name="Obdĺžnik 1"/>
          <p:cNvSpPr/>
          <p:nvPr/>
        </p:nvSpPr>
        <p:spPr>
          <a:xfrm>
            <a:off x="457200" y="2690501"/>
            <a:ext cx="7810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400" b="1" dirty="0">
                <a:cs typeface="Times New Roman" panose="02020603050405020304" pitchFamily="18" charset="0"/>
              </a:rPr>
              <a:t>Medzi často používané </a:t>
            </a:r>
            <a:r>
              <a:rPr lang="sk-SK" sz="2400" b="1" dirty="0" err="1">
                <a:cs typeface="Times New Roman" panose="02020603050405020304" pitchFamily="18" charset="0"/>
              </a:rPr>
              <a:t>kvantily</a:t>
            </a:r>
            <a:r>
              <a:rPr lang="sk-SK" sz="2400" b="1" dirty="0">
                <a:cs typeface="Times New Roman" panose="02020603050405020304" pitchFamily="18" charset="0"/>
              </a:rPr>
              <a:t> patria </a:t>
            </a:r>
            <a:r>
              <a:rPr lang="sk-SK" sz="2400" b="1" i="1" dirty="0" err="1">
                <a:cs typeface="Times New Roman" panose="02020603050405020304" pitchFamily="18" charset="0"/>
              </a:rPr>
              <a:t>kvartily</a:t>
            </a:r>
            <a:r>
              <a:rPr lang="sk-SK" sz="2400" b="1" dirty="0">
                <a:cs typeface="Times New Roman" panose="02020603050405020304" pitchFamily="18" charset="0"/>
              </a:rPr>
              <a:t>, </a:t>
            </a:r>
            <a:r>
              <a:rPr lang="sk-SK" sz="2400" b="1" i="1" dirty="0" err="1">
                <a:cs typeface="Times New Roman" panose="02020603050405020304" pitchFamily="18" charset="0"/>
              </a:rPr>
              <a:t>decily</a:t>
            </a:r>
            <a:r>
              <a:rPr lang="sk-SK" sz="2400" b="1" dirty="0">
                <a:cs typeface="Times New Roman" panose="02020603050405020304" pitchFamily="18" charset="0"/>
              </a:rPr>
              <a:t> a </a:t>
            </a:r>
            <a:r>
              <a:rPr lang="sk-SK" sz="2400" b="1" i="1" dirty="0" err="1">
                <a:cs typeface="Times New Roman" panose="02020603050405020304" pitchFamily="18" charset="0"/>
              </a:rPr>
              <a:t>percentily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62684" y="3591590"/>
            <a:ext cx="8429795" cy="2954655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Kvartily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sk-SK" dirty="0">
                <a:cs typeface="Times New Roman" panose="02020603050405020304" pitchFamily="18" charset="0"/>
              </a:rPr>
              <a:t> sú hodnoty, ktoré delia usporiadaný štatistický súbor na štyri rovnako početné časti, pričom každá z týchto častí obsahuje práve 25 % jednotiek. </a:t>
            </a:r>
          </a:p>
          <a:p>
            <a:pPr>
              <a:defRPr/>
            </a:pPr>
            <a:endParaRPr lang="sk-SK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sk-SK" b="1" dirty="0">
                <a:cs typeface="Times New Roman" panose="02020603050405020304" pitchFamily="18" charset="0"/>
              </a:rPr>
              <a:t>dolný </a:t>
            </a:r>
            <a:r>
              <a:rPr lang="sk-SK" b="1" dirty="0" err="1">
                <a:cs typeface="Times New Roman" panose="02020603050405020304" pitchFamily="18" charset="0"/>
              </a:rPr>
              <a:t>kvartil</a:t>
            </a:r>
            <a:r>
              <a:rPr lang="sk-SK" b="1" dirty="0">
                <a:cs typeface="Times New Roman" panose="02020603050405020304" pitchFamily="18" charset="0"/>
              </a:rPr>
              <a:t> </a:t>
            </a:r>
            <a:r>
              <a:rPr lang="sk-SK" dirty="0">
                <a:cs typeface="Times New Roman" panose="02020603050405020304" pitchFamily="18" charset="0"/>
              </a:rPr>
              <a:t>– (25%) oddeľuje štvrtinu najnižších hodnôt znaku</a:t>
            </a:r>
          </a:p>
          <a:p>
            <a:pPr marL="285750" indent="-285750">
              <a:buFontTx/>
              <a:buChar char="-"/>
              <a:defRPr/>
            </a:pPr>
            <a:endParaRPr lang="sk-SK" dirty="0"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sk-SK" b="1" dirty="0">
                <a:cs typeface="Times New Roman" panose="02020603050405020304" pitchFamily="18" charset="0"/>
              </a:rPr>
              <a:t>prostredný </a:t>
            </a:r>
            <a:r>
              <a:rPr lang="sk-SK" b="1" dirty="0" err="1">
                <a:cs typeface="Times New Roman" panose="02020603050405020304" pitchFamily="18" charset="0"/>
              </a:rPr>
              <a:t>kvartil</a:t>
            </a:r>
            <a:r>
              <a:rPr lang="sk-SK" b="1" dirty="0">
                <a:cs typeface="Times New Roman" panose="02020603050405020304" pitchFamily="18" charset="0"/>
              </a:rPr>
              <a:t> </a:t>
            </a:r>
            <a:r>
              <a:rPr lang="sk-SK" dirty="0">
                <a:cs typeface="Times New Roman" panose="02020603050405020304" pitchFamily="18" charset="0"/>
              </a:rPr>
              <a:t>– (50%) je medián</a:t>
            </a:r>
          </a:p>
          <a:p>
            <a:pPr>
              <a:buFontTx/>
              <a:buChar char="-"/>
              <a:defRPr/>
            </a:pPr>
            <a:endParaRPr lang="sk-SK" dirty="0"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sk-SK" b="1" dirty="0">
                <a:cs typeface="Times New Roman" panose="02020603050405020304" pitchFamily="18" charset="0"/>
              </a:rPr>
              <a:t>    horný </a:t>
            </a:r>
            <a:r>
              <a:rPr lang="sk-SK" b="1" dirty="0" err="1">
                <a:cs typeface="Times New Roman" panose="02020603050405020304" pitchFamily="18" charset="0"/>
              </a:rPr>
              <a:t>kvartil</a:t>
            </a:r>
            <a:r>
              <a:rPr lang="sk-SK" b="1" dirty="0">
                <a:cs typeface="Times New Roman" panose="02020603050405020304" pitchFamily="18" charset="0"/>
              </a:rPr>
              <a:t> </a:t>
            </a:r>
            <a:r>
              <a:rPr lang="sk-SK" dirty="0">
                <a:cs typeface="Times New Roman" panose="02020603050405020304" pitchFamily="18" charset="0"/>
              </a:rPr>
              <a:t>(75%) oddeľuje 75 % nižších hodnôt znaku od zostávajúcich 25 % najvyšších hodnôt znaku. </a:t>
            </a:r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7544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kumimoji="1"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Kvartily</a:t>
            </a:r>
            <a:endParaRPr kumimoji="1"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178800" cy="5109837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k-SK" sz="2400" dirty="0"/>
              <a:t>Predstavujú 3 reálne čísla, ktoré rozdeľujú usporiadaný štatistický súbor na 4 rovnako početné časti</a:t>
            </a:r>
            <a:r>
              <a:rPr lang="sk-SK" sz="2800" dirty="0"/>
              <a:t>.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sk-SK" sz="2800" dirty="0"/>
              <a:t>Patrí sem:</a:t>
            </a:r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sk-SK" sz="2400" b="1" dirty="0"/>
              <a:t>Prvý (dolný) </a:t>
            </a:r>
            <a:r>
              <a:rPr lang="sk-SK" sz="2400" b="1" dirty="0" err="1"/>
              <a:t>kvartil</a:t>
            </a:r>
            <a:r>
              <a:rPr lang="sk-SK" sz="2400" b="1" dirty="0"/>
              <a:t> </a:t>
            </a:r>
          </a:p>
          <a:p>
            <a:pPr marL="46863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1800" dirty="0"/>
              <a:t>určuje 25% najnižších hodnôt v súbore</a:t>
            </a:r>
          </a:p>
          <a:p>
            <a:pPr marL="754380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sk-SK" sz="1800" dirty="0"/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sk-SK" sz="2400" b="1" dirty="0"/>
              <a:t>Druhý </a:t>
            </a:r>
            <a:r>
              <a:rPr lang="sk-SK" sz="2400" b="1" dirty="0" err="1"/>
              <a:t>kvartil</a:t>
            </a:r>
            <a:r>
              <a:rPr lang="sk-SK" sz="2400" b="1" dirty="0"/>
              <a:t> = medián</a:t>
            </a:r>
          </a:p>
          <a:p>
            <a:pPr marL="46863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1800" dirty="0"/>
              <a:t>určuje 50% nižších hodnôt v súbore ako je medián a 50% 	vyšších hodnôt ako je medián</a:t>
            </a:r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sk-SK" sz="2400" b="1" dirty="0"/>
          </a:p>
          <a:p>
            <a:pPr marL="811530" lvl="1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sk-SK" sz="2400" b="1" dirty="0"/>
              <a:t>Tretí (horný) </a:t>
            </a:r>
            <a:r>
              <a:rPr lang="sk-SK" sz="2400" b="1" dirty="0" err="1"/>
              <a:t>kvartil</a:t>
            </a:r>
            <a:endParaRPr lang="sk-SK" sz="2400" b="1" dirty="0"/>
          </a:p>
          <a:p>
            <a:pPr marL="468630" lvl="1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>
                  <a:lumMod val="85000"/>
                  <a:lumOff val="15000"/>
                </a:schemeClr>
              </a:buClr>
              <a:buNone/>
              <a:defRPr/>
            </a:pPr>
            <a:r>
              <a:rPr lang="sk-SK" sz="2400" dirty="0"/>
              <a:t>	</a:t>
            </a:r>
            <a:r>
              <a:rPr lang="sk-SK" sz="1800" dirty="0"/>
              <a:t>určuje 25% najvyšších hodnôt v súbore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5F9BDC00-C976-475B-AF4C-4708819FFE6E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graphicFrame>
        <p:nvGraphicFramePr>
          <p:cNvPr id="890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62028"/>
              </p:ext>
            </p:extLst>
          </p:nvPr>
        </p:nvGraphicFramePr>
        <p:xfrm>
          <a:off x="4489192" y="2322250"/>
          <a:ext cx="546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241195" progId="Equation.DSMT4">
                  <p:embed/>
                </p:oleObj>
              </mc:Choice>
              <mc:Fallback>
                <p:oleObj name="Equation" r:id="rId2" imgW="203112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192" y="2322250"/>
                        <a:ext cx="546100" cy="719137"/>
                      </a:xfrm>
                      <a:prstGeom prst="rect">
                        <a:avLst/>
                      </a:prstGeom>
                      <a:gradFill>
                        <a:gsLst>
                          <a:gs pos="4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440064"/>
              </p:ext>
            </p:extLst>
          </p:nvPr>
        </p:nvGraphicFramePr>
        <p:xfrm>
          <a:off x="4860032" y="3418471"/>
          <a:ext cx="12287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241300" progId="Equation.DSMT4">
                  <p:embed/>
                </p:oleObj>
              </mc:Choice>
              <mc:Fallback>
                <p:oleObj name="Equation" r:id="rId4" imgW="457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8471"/>
                        <a:ext cx="1228725" cy="647700"/>
                      </a:xfrm>
                      <a:prstGeom prst="rect">
                        <a:avLst/>
                      </a:prstGeom>
                      <a:gradFill>
                        <a:gsLst>
                          <a:gs pos="4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651561"/>
              </p:ext>
            </p:extLst>
          </p:nvPr>
        </p:nvGraphicFramePr>
        <p:xfrm>
          <a:off x="4489192" y="4934538"/>
          <a:ext cx="546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12" imgH="241195" progId="Equation.DSMT4">
                  <p:embed/>
                </p:oleObj>
              </mc:Choice>
              <mc:Fallback>
                <p:oleObj name="Equation" r:id="rId6" imgW="203112" imgH="24119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192" y="4934538"/>
                        <a:ext cx="546100" cy="647700"/>
                      </a:xfrm>
                      <a:prstGeom prst="rect">
                        <a:avLst/>
                      </a:prstGeom>
                      <a:gradFill>
                        <a:gsLst>
                          <a:gs pos="44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804864"/>
            <a:ext cx="8569325" cy="927100"/>
          </a:xfr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k-SK" altLang="en-US" sz="2400" b="1" cap="none" dirty="0">
                <a:solidFill>
                  <a:schemeClr val="bg2"/>
                </a:solidFill>
              </a:rPr>
              <a:t>Výpočet dolného, resp. horného </a:t>
            </a:r>
            <a:r>
              <a:rPr lang="sk-SK" altLang="en-US" sz="2400" b="1" cap="none" dirty="0" err="1">
                <a:solidFill>
                  <a:schemeClr val="bg2"/>
                </a:solidFill>
              </a:rPr>
              <a:t>kvartilu</a:t>
            </a:r>
            <a:r>
              <a:rPr lang="sk-SK" altLang="en-US" sz="2400" b="1" cap="none" dirty="0">
                <a:solidFill>
                  <a:schemeClr val="bg2"/>
                </a:solidFill>
              </a:rPr>
              <a:t> z intervalového rozdelenia početnosti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708275"/>
            <a:ext cx="8281988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sk-SK" altLang="en-US"/>
          </a:p>
          <a:p>
            <a:pPr eaLnBrk="1" hangingPunct="1">
              <a:lnSpc>
                <a:spcPct val="80000"/>
              </a:lnSpc>
            </a:pPr>
            <a:endParaRPr lang="sk-SK" altLang="en-US"/>
          </a:p>
          <a:p>
            <a:pPr eaLnBrk="1" hangingPunct="1">
              <a:lnSpc>
                <a:spcPct val="80000"/>
              </a:lnSpc>
            </a:pPr>
            <a:endParaRPr lang="sk-SK" altLang="en-US"/>
          </a:p>
          <a:p>
            <a:pPr eaLnBrk="1" hangingPunct="1">
              <a:lnSpc>
                <a:spcPct val="80000"/>
              </a:lnSpc>
            </a:pPr>
            <a:endParaRPr lang="sk-SK" altLang="en-US"/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16675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CA45B7-11CC-4159-9D98-2319ABEE83D7}" type="slidenum">
              <a:rPr lang="en-US" altLang="en-US" sz="1400" smtClean="0">
                <a:solidFill>
                  <a:srgbClr val="282828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solidFill>
                <a:srgbClr val="282828"/>
              </a:solidFill>
              <a:latin typeface="Arial" panose="020B060402020202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901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488331"/>
              </p:ext>
            </p:extLst>
          </p:nvPr>
        </p:nvGraphicFramePr>
        <p:xfrm>
          <a:off x="395288" y="1803402"/>
          <a:ext cx="4051219" cy="1370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698500" progId="Equation.DSMT4">
                  <p:embed/>
                </p:oleObj>
              </mc:Choice>
              <mc:Fallback>
                <p:oleObj name="Equation" r:id="rId2" imgW="2057400" imgH="698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03402"/>
                        <a:ext cx="4051219" cy="1370011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721470"/>
              </p:ext>
            </p:extLst>
          </p:nvPr>
        </p:nvGraphicFramePr>
        <p:xfrm>
          <a:off x="4640263" y="1754969"/>
          <a:ext cx="4040416" cy="1418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698500" progId="Equation.DSMT4">
                  <p:embed/>
                </p:oleObj>
              </mc:Choice>
              <mc:Fallback>
                <p:oleObj name="Equation" r:id="rId4" imgW="1981200" imgH="698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754969"/>
                        <a:ext cx="4040416" cy="1418444"/>
                      </a:xfrm>
                      <a:prstGeom prst="rect">
                        <a:avLst/>
                      </a:prstGeom>
                      <a:gradFill>
                        <a:gsLst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8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012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901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700"/>
              </a:spcBef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3" panose="05040102010807070707" pitchFamily="18" charset="2"/>
              <a:buChar char=""/>
              <a:defRPr sz="14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sk-SK" altLang="en-US" sz="2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58072"/>
              </p:ext>
            </p:extLst>
          </p:nvPr>
        </p:nvGraphicFramePr>
        <p:xfrm>
          <a:off x="485926" y="3364315"/>
          <a:ext cx="8200873" cy="3233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766">
                <a:tc>
                  <a:txBody>
                    <a:bodyPr/>
                    <a:lstStyle/>
                    <a:p>
                      <a:endParaRPr lang="sk-SK" sz="1800" b="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0" dirty="0">
                          <a:solidFill>
                            <a:srgbClr val="07080F"/>
                          </a:solidFill>
                        </a:rPr>
                        <a:t>dolná hranica intervalu, v ktorom sa bude nachádzať </a:t>
                      </a:r>
                      <a:r>
                        <a:rPr lang="sk-SK" sz="1800" b="1" dirty="0">
                          <a:solidFill>
                            <a:srgbClr val="07080F"/>
                          </a:solidFill>
                        </a:rPr>
                        <a:t>dolný (horný) </a:t>
                      </a:r>
                      <a:r>
                        <a:rPr lang="sk-SK" sz="1800" b="1" dirty="0" err="1">
                          <a:solidFill>
                            <a:srgbClr val="07080F"/>
                          </a:solidFill>
                        </a:rPr>
                        <a:t>kvartil</a:t>
                      </a:r>
                      <a:r>
                        <a:rPr lang="sk-SK" sz="1800" b="1" dirty="0">
                          <a:solidFill>
                            <a:srgbClr val="07080F"/>
                          </a:solidFill>
                        </a:rPr>
                        <a:t> </a:t>
                      </a:r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296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dirty="0"/>
                        <a:t>rozpätie intervalu</a:t>
                      </a:r>
                      <a:r>
                        <a:rPr lang="sk-SK" sz="1800" dirty="0"/>
                        <a:t>, v ktorom sa bude nachádzať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446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sk-SK" sz="1800" b="1" dirty="0"/>
                        <a:t>poradie štatistickej jednotky</a:t>
                      </a:r>
                      <a:r>
                        <a:rPr lang="sk-SK" sz="1800" dirty="0"/>
                        <a:t>, ktorej bude prislúchať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446">
                <a:tc>
                  <a:txBody>
                    <a:bodyPr/>
                    <a:lstStyle/>
                    <a:p>
                      <a:endParaRPr lang="sk-SK" sz="180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sk-SK" sz="1800" b="1" dirty="0"/>
                        <a:t>súčet absolútnych početností po interval</a:t>
                      </a:r>
                      <a:r>
                        <a:rPr lang="sk-SK" sz="1800" dirty="0"/>
                        <a:t>, v ktorom sa bude nachádzať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83">
                <a:tc>
                  <a:txBody>
                    <a:bodyPr/>
                    <a:lstStyle/>
                    <a:p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sk-SK" sz="1800" b="1" dirty="0"/>
                        <a:t>početnosť intervalu</a:t>
                      </a:r>
                      <a:r>
                        <a:rPr lang="sk-SK" sz="1800" dirty="0"/>
                        <a:t>, v ktorom sa bude nachádzať dolný (horný) </a:t>
                      </a:r>
                      <a:r>
                        <a:rPr lang="sk-SK" sz="1800" dirty="0" err="1"/>
                        <a:t>kvartil</a:t>
                      </a:r>
                      <a:endParaRPr lang="sk-SK" sz="1800" dirty="0"/>
                    </a:p>
                  </a:txBody>
                  <a:tcPr marL="91437" marR="91437" marT="45697" marB="456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01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32805"/>
              </p:ext>
            </p:extLst>
          </p:nvPr>
        </p:nvGraphicFramePr>
        <p:xfrm>
          <a:off x="703092" y="6026119"/>
          <a:ext cx="901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266584" progId="Equation.DSMT4">
                  <p:embed/>
                </p:oleObj>
              </mc:Choice>
              <mc:Fallback>
                <p:oleObj name="Equation" r:id="rId6" imgW="609336" imgH="266584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92" y="6026119"/>
                        <a:ext cx="9017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42256"/>
              </p:ext>
            </p:extLst>
          </p:nvPr>
        </p:nvGraphicFramePr>
        <p:xfrm>
          <a:off x="900113" y="5356551"/>
          <a:ext cx="5222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51" imgH="431613" progId="Equation.DSMT4">
                  <p:embed/>
                </p:oleObj>
              </mc:Choice>
              <mc:Fallback>
                <p:oleObj name="Equation" r:id="rId8" imgW="342751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56551"/>
                        <a:ext cx="522287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29860"/>
              </p:ext>
            </p:extLst>
          </p:nvPr>
        </p:nvGraphicFramePr>
        <p:xfrm>
          <a:off x="736600" y="4899150"/>
          <a:ext cx="758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85" imgH="241195" progId="Equation.DSMT4">
                  <p:embed/>
                </p:oleObj>
              </mc:Choice>
              <mc:Fallback>
                <p:oleObj name="Equation" r:id="rId10" imgW="495085" imgH="24119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4899150"/>
                        <a:ext cx="758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50825" y="38909"/>
            <a:ext cx="8383588" cy="739749"/>
          </a:xfrm>
          <a:prstGeom prst="rect">
            <a:avLst/>
          </a:prstGeom>
          <a:gradFill>
            <a:gsLst>
              <a:gs pos="44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lIns="0" r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1" lang="sk-SK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</a:t>
            </a:r>
            <a:endParaRPr kumimoji="1" lang="sk-SK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01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509992"/>
              </p:ext>
            </p:extLst>
          </p:nvPr>
        </p:nvGraphicFramePr>
        <p:xfrm>
          <a:off x="706438" y="3501008"/>
          <a:ext cx="898354" cy="49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474" imgH="241195" progId="Equation.DSMT4">
                  <p:embed/>
                </p:oleObj>
              </mc:Choice>
              <mc:Fallback>
                <p:oleObj name="Equation" r:id="rId12" imgW="520474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501008"/>
                        <a:ext cx="898354" cy="49949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49" name="Object 16"/>
          <p:cNvGraphicFramePr>
            <a:graphicFrameLocks noChangeAspect="1"/>
          </p:cNvGraphicFramePr>
          <p:nvPr/>
        </p:nvGraphicFramePr>
        <p:xfrm>
          <a:off x="900113" y="4221163"/>
          <a:ext cx="2159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2159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B9254E75-193E-445F-8E88-63CF9F1FE4C9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98546"/>
              </p:ext>
            </p:extLst>
          </p:nvPr>
        </p:nvGraphicFramePr>
        <p:xfrm>
          <a:off x="4932040" y="1543996"/>
          <a:ext cx="3888109" cy="174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600" imgH="698500" progId="Equation.DSMT4">
                  <p:embed/>
                </p:oleObj>
              </mc:Choice>
              <mc:Fallback>
                <p:oleObj name="Equation" r:id="rId2" imgW="1879600" imgH="698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543996"/>
                        <a:ext cx="3888109" cy="1740541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Text Box 7"/>
          <p:cNvSpPr txBox="1">
            <a:spLocks noChangeArrowheads="1"/>
          </p:cNvSpPr>
          <p:nvPr/>
        </p:nvSpPr>
        <p:spPr bwMode="auto">
          <a:xfrm>
            <a:off x="481013" y="5408613"/>
            <a:ext cx="8412162" cy="768350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25% členov domácností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</a:t>
            </a:r>
            <a:r>
              <a:rPr lang="sk-SK" altLang="en-US" sz="2000" dirty="0">
                <a:latin typeface="Tahoma" panose="020B0604030504040204" pitchFamily="34" charset="0"/>
              </a:rPr>
              <a:t>. príjem na 1 člena </a:t>
            </a:r>
            <a:r>
              <a:rPr lang="sk-SK" altLang="en-US" sz="2000" b="1" dirty="0">
                <a:latin typeface="Tahoma" panose="020B0604030504040204" pitchFamily="34" charset="0"/>
              </a:rPr>
              <a:t>do 521 € </a:t>
            </a:r>
            <a:r>
              <a:rPr lang="sk-SK" altLang="en-US" sz="2000" dirty="0">
                <a:latin typeface="Tahoma" panose="020B0604030504040204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75% členov domácností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disponib</a:t>
            </a:r>
            <a:r>
              <a:rPr lang="sk-SK" altLang="en-US" sz="2000" dirty="0">
                <a:latin typeface="Tahoma" panose="020B0604030504040204" pitchFamily="34" charset="0"/>
              </a:rPr>
              <a:t>. príjem vyšší ako 521 €.</a:t>
            </a:r>
            <a:r>
              <a:rPr lang="sk-SK" altLang="en-US" sz="2400" dirty="0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84213" y="115888"/>
            <a:ext cx="7920037" cy="115252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dolného </a:t>
            </a:r>
            <a:r>
              <a:rPr lang="sk-SK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4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477916"/>
            <a:ext cx="230346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11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46347"/>
              </p:ext>
            </p:extLst>
          </p:nvPr>
        </p:nvGraphicFramePr>
        <p:xfrm>
          <a:off x="684213" y="4136232"/>
          <a:ext cx="9144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641" imgH="393529" progId="Equation.DSMT4">
                  <p:embed/>
                </p:oleObj>
              </mc:Choice>
              <mc:Fallback>
                <p:oleObj name="Equation" r:id="rId5" imgW="596641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36232"/>
                        <a:ext cx="914400" cy="706437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7" y="1008861"/>
            <a:ext cx="4897115" cy="28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907704" y="4416129"/>
            <a:ext cx="3082895" cy="369332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none">
            <a:spAutoFit/>
          </a:bodyPr>
          <a:lstStyle/>
          <a:p>
            <a:r>
              <a:rPr lang="sk-SK" b="1" dirty="0"/>
              <a:t>=&gt; 0,25*106 =&gt;26,5 =&gt;  27?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77C5277C-9634-4342-9F05-63A7EAA5A340}" type="slidenum">
              <a:rPr lang="en-US" altLang="en-US" sz="140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92163" name="Text Box 7"/>
          <p:cNvSpPr txBox="1">
            <a:spLocks noChangeArrowheads="1"/>
          </p:cNvSpPr>
          <p:nvPr/>
        </p:nvSpPr>
        <p:spPr bwMode="auto">
          <a:xfrm>
            <a:off x="308843" y="5743019"/>
            <a:ext cx="8147050" cy="708025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75% členov domácností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disponib</a:t>
            </a:r>
            <a:r>
              <a:rPr lang="sk-SK" altLang="en-US" sz="2000" dirty="0">
                <a:latin typeface="Tahoma" panose="020B0604030504040204" pitchFamily="34" charset="0"/>
              </a:rPr>
              <a:t>. príjem do </a:t>
            </a:r>
            <a:r>
              <a:rPr lang="sk-SK" altLang="en-US" sz="2000" b="1" dirty="0">
                <a:latin typeface="Tahoma" panose="020B0604030504040204" pitchFamily="34" charset="0"/>
              </a:rPr>
              <a:t>789 €</a:t>
            </a:r>
            <a:r>
              <a:rPr lang="sk-SK" altLang="en-US" sz="2000" dirty="0">
                <a:latin typeface="Tahoma" panose="020B0604030504040204" pitchFamily="34" charset="0"/>
              </a:rPr>
              <a:t>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2000" dirty="0">
                <a:latin typeface="Tahoma" panose="020B0604030504040204" pitchFamily="34" charset="0"/>
              </a:rPr>
              <a:t>25% členov  má čistý </a:t>
            </a:r>
            <a:r>
              <a:rPr lang="sk-SK" altLang="en-US" sz="2000" dirty="0" err="1">
                <a:latin typeface="Tahoma" panose="020B0604030504040204" pitchFamily="34" charset="0"/>
              </a:rPr>
              <a:t>dispon</a:t>
            </a:r>
            <a:r>
              <a:rPr lang="sk-SK" altLang="en-US" sz="2000" dirty="0">
                <a:latin typeface="Tahoma" panose="020B0604030504040204" pitchFamily="34" charset="0"/>
              </a:rPr>
              <a:t>. príjem  vyšší ako 789 €.</a:t>
            </a:r>
            <a:endParaRPr lang="sk-SK" altLang="en-US" sz="2400" dirty="0">
              <a:latin typeface="Tahoma" panose="020B060403050404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1" y="115888"/>
            <a:ext cx="8147050" cy="1152525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lIns="0" r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sk-SK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výpočet horného </a:t>
            </a:r>
            <a:r>
              <a:rPr lang="sk-SK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kvartilu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1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66325"/>
              </p:ext>
            </p:extLst>
          </p:nvPr>
        </p:nvGraphicFramePr>
        <p:xfrm>
          <a:off x="1115616" y="4611894"/>
          <a:ext cx="110233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641" imgH="393529" progId="Equation.DSMT4">
                  <p:embed/>
                </p:oleObj>
              </mc:Choice>
              <mc:Fallback>
                <p:oleObj name="Equation" r:id="rId2" imgW="596641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611894"/>
                        <a:ext cx="1102333" cy="706437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682689"/>
              </p:ext>
            </p:extLst>
          </p:nvPr>
        </p:nvGraphicFramePr>
        <p:xfrm>
          <a:off x="5067150" y="1519056"/>
          <a:ext cx="4002949" cy="179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698500" progId="Equation.DSMT4">
                  <p:embed/>
                </p:oleObj>
              </mc:Choice>
              <mc:Fallback>
                <p:oleObj name="Equation" r:id="rId4" imgW="1879600" imgH="698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150" y="1519056"/>
                        <a:ext cx="4002949" cy="1791949"/>
                      </a:xfrm>
                      <a:prstGeom prst="rect">
                        <a:avLst/>
                      </a:prstGeom>
                      <a:gradFill>
                        <a:gsLst>
                          <a:gs pos="5600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99000">
                            <a:srgbClr val="9999FF"/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781"/>
            <a:ext cx="4926726" cy="286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432687"/>
            <a:ext cx="237172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2467150" y="4761393"/>
            <a:ext cx="3528392" cy="369332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k-SK" b="1" dirty="0"/>
              <a:t>=&gt; 0,75*106 =&gt;79.5 =&gt; 80?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B76D0C-A69B-4DE0-A854-17FE60407EF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2" name="Zástupný symbol obsahu 2">
            <a:extLst>
              <a:ext uri="{FF2B5EF4-FFF2-40B4-BE49-F238E27FC236}">
                <a16:creationId xmlns:a16="http://schemas.microsoft.com/office/drawing/2014/main" id="{D7742674-1874-CD36-A50A-202317E8E5E7}"/>
              </a:ext>
            </a:extLst>
          </p:cNvPr>
          <p:cNvSpPr txBox="1">
            <a:spLocks/>
          </p:cNvSpPr>
          <p:nvPr/>
        </p:nvSpPr>
        <p:spPr>
          <a:xfrm>
            <a:off x="539552" y="1196752"/>
            <a:ext cx="8263485" cy="2508180"/>
          </a:xfrm>
          <a:prstGeom prst="rect">
            <a:avLst/>
          </a:prstGeo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b="1" kern="0">
                <a:cs typeface="Times New Roman" panose="02020603050405020304" pitchFamily="18" charset="0"/>
              </a:rPr>
              <a:t>Decily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000" kern="0">
                <a:cs typeface="Times New Roman" panose="02020603050405020304" pitchFamily="18" charset="0"/>
              </a:rPr>
              <a:t>- </a:t>
            </a:r>
            <a:r>
              <a:rPr lang="sk-SK" sz="2000" b="1" kern="0">
                <a:cs typeface="Times New Roman" panose="02020603050405020304" pitchFamily="18" charset="0"/>
              </a:rPr>
              <a:t>delia usporiadaný súbor na desať rovnako početných častí.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b="1" kern="0">
                <a:cs typeface="Times New Roman" panose="02020603050405020304" pitchFamily="18" charset="0"/>
              </a:rPr>
              <a:t>Percentily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k-SK" sz="2000" kern="0">
                <a:cs typeface="Times New Roman" panose="02020603050405020304" pitchFamily="18" charset="0"/>
              </a:rPr>
              <a:t>- </a:t>
            </a:r>
            <a:r>
              <a:rPr lang="sk-SK" sz="2000" b="1" kern="0">
                <a:cs typeface="Times New Roman" panose="02020603050405020304" pitchFamily="18" charset="0"/>
              </a:rPr>
              <a:t>delia usporiadaný súbor na 100 rovnako početných častí. </a:t>
            </a:r>
          </a:p>
          <a:p>
            <a:pPr>
              <a:defRPr/>
            </a:pPr>
            <a:endParaRPr lang="sk-SK" kern="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B76D0C-A69B-4DE0-A854-17FE60407EF8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93187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67691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1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56646" cy="74090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2800" b="1" dirty="0"/>
              <a:t>CHARAKTERISTIKY POLOHY - Stredné hodnoty</a:t>
            </a:r>
            <a:br>
              <a:rPr lang="sk-SK" altLang="sk-SK" sz="3200" dirty="0"/>
            </a:br>
            <a:endParaRPr lang="en-GB" altLang="sk-SK" sz="3200" dirty="0"/>
          </a:p>
        </p:txBody>
      </p:sp>
      <p:sp>
        <p:nvSpPr>
          <p:cNvPr id="96259" name="Rectangle 1027"/>
          <p:cNvSpPr>
            <a:spLocks noGrp="1" noChangeArrowheads="1"/>
          </p:cNvSpPr>
          <p:nvPr>
            <p:ph idx="1"/>
          </p:nvPr>
        </p:nvSpPr>
        <p:spPr>
          <a:xfrm>
            <a:off x="1341446" y="1533966"/>
            <a:ext cx="7772400" cy="153676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Font typeface="Marlett" pitchFamily="2" charset="2"/>
              <a:buChar char="p"/>
            </a:pPr>
            <a:r>
              <a:rPr lang="sk-SK" altLang="sk-SK" sz="2000" b="1" dirty="0"/>
              <a:t>číslo </a:t>
            </a:r>
            <a:r>
              <a:rPr lang="sk-SK" altLang="sk-SK" sz="2000" dirty="0"/>
              <a:t>= úroveň (polohu) hodnôt znaku v štatistickom súbore, 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dirty="0"/>
              <a:t>nachádzajú sa medzi maximálnou a minimálnou hodnotou v súbore </a:t>
            </a:r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000" dirty="0"/>
              <a:t>mali by byť jednoznačne určené </a:t>
            </a:r>
            <a:endParaRPr lang="sk-SK" altLang="sk-SK" dirty="0"/>
          </a:p>
        </p:txBody>
      </p:sp>
      <p:sp>
        <p:nvSpPr>
          <p:cNvPr id="5529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32880B-6C2B-46C4-BFC9-8E57006E9EFA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pSp>
        <p:nvGrpSpPr>
          <p:cNvPr id="96260" name="Group 1028"/>
          <p:cNvGrpSpPr>
            <a:grpSpLocks/>
          </p:cNvGrpSpPr>
          <p:nvPr/>
        </p:nvGrpSpPr>
        <p:grpSpPr bwMode="auto">
          <a:xfrm>
            <a:off x="251520" y="1533966"/>
            <a:ext cx="648408" cy="1008112"/>
            <a:chOff x="152" y="438"/>
            <a:chExt cx="768" cy="1655"/>
          </a:xfrm>
        </p:grpSpPr>
        <p:grpSp>
          <p:nvGrpSpPr>
            <p:cNvPr id="55302" name="Group 1029"/>
            <p:cNvGrpSpPr>
              <a:grpSpLocks/>
            </p:cNvGrpSpPr>
            <p:nvPr/>
          </p:nvGrpSpPr>
          <p:grpSpPr bwMode="auto">
            <a:xfrm>
              <a:off x="152" y="565"/>
              <a:ext cx="768" cy="1528"/>
              <a:chOff x="152" y="565"/>
              <a:chExt cx="768" cy="1528"/>
            </a:xfrm>
          </p:grpSpPr>
          <p:sp>
            <p:nvSpPr>
              <p:cNvPr id="55306" name="Freeform 1030"/>
              <p:cNvSpPr>
                <a:spLocks/>
              </p:cNvSpPr>
              <p:nvPr/>
            </p:nvSpPr>
            <p:spPr bwMode="auto">
              <a:xfrm>
                <a:off x="397" y="651"/>
                <a:ext cx="301" cy="333"/>
              </a:xfrm>
              <a:custGeom>
                <a:avLst/>
                <a:gdLst>
                  <a:gd name="T0" fmla="*/ 1 w 602"/>
                  <a:gd name="T1" fmla="*/ 0 h 667"/>
                  <a:gd name="T2" fmla="*/ 1 w 602"/>
                  <a:gd name="T3" fmla="*/ 0 h 667"/>
                  <a:gd name="T4" fmla="*/ 1 w 602"/>
                  <a:gd name="T5" fmla="*/ 0 h 667"/>
                  <a:gd name="T6" fmla="*/ 1 w 602"/>
                  <a:gd name="T7" fmla="*/ 0 h 667"/>
                  <a:gd name="T8" fmla="*/ 1 w 602"/>
                  <a:gd name="T9" fmla="*/ 0 h 667"/>
                  <a:gd name="T10" fmla="*/ 1 w 602"/>
                  <a:gd name="T11" fmla="*/ 0 h 667"/>
                  <a:gd name="T12" fmla="*/ 0 w 602"/>
                  <a:gd name="T13" fmla="*/ 0 h 667"/>
                  <a:gd name="T14" fmla="*/ 1 w 602"/>
                  <a:gd name="T15" fmla="*/ 0 h 667"/>
                  <a:gd name="T16" fmla="*/ 1 w 602"/>
                  <a:gd name="T17" fmla="*/ 0 h 667"/>
                  <a:gd name="T18" fmla="*/ 1 w 602"/>
                  <a:gd name="T19" fmla="*/ 0 h 667"/>
                  <a:gd name="T20" fmla="*/ 1 w 602"/>
                  <a:gd name="T21" fmla="*/ 0 h 667"/>
                  <a:gd name="T22" fmla="*/ 1 w 602"/>
                  <a:gd name="T23" fmla="*/ 0 h 667"/>
                  <a:gd name="T24" fmla="*/ 1 w 602"/>
                  <a:gd name="T25" fmla="*/ 0 h 667"/>
                  <a:gd name="T26" fmla="*/ 1 w 602"/>
                  <a:gd name="T27" fmla="*/ 0 h 667"/>
                  <a:gd name="T28" fmla="*/ 1 w 602"/>
                  <a:gd name="T29" fmla="*/ 0 h 667"/>
                  <a:gd name="T30" fmla="*/ 1 w 602"/>
                  <a:gd name="T31" fmla="*/ 0 h 667"/>
                  <a:gd name="T32" fmla="*/ 1 w 602"/>
                  <a:gd name="T33" fmla="*/ 0 h 667"/>
                  <a:gd name="T34" fmla="*/ 1 w 602"/>
                  <a:gd name="T35" fmla="*/ 0 h 667"/>
                  <a:gd name="T36" fmla="*/ 1 w 602"/>
                  <a:gd name="T37" fmla="*/ 0 h 667"/>
                  <a:gd name="T38" fmla="*/ 1 w 602"/>
                  <a:gd name="T39" fmla="*/ 0 h 667"/>
                  <a:gd name="T40" fmla="*/ 1 w 602"/>
                  <a:gd name="T41" fmla="*/ 0 h 667"/>
                  <a:gd name="T42" fmla="*/ 1 w 602"/>
                  <a:gd name="T43" fmla="*/ 0 h 6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2" h="667">
                    <a:moveTo>
                      <a:pt x="314" y="154"/>
                    </a:moveTo>
                    <a:lnTo>
                      <a:pt x="261" y="85"/>
                    </a:lnTo>
                    <a:lnTo>
                      <a:pt x="187" y="34"/>
                    </a:lnTo>
                    <a:lnTo>
                      <a:pt x="121" y="0"/>
                    </a:lnTo>
                    <a:lnTo>
                      <a:pt x="69" y="9"/>
                    </a:lnTo>
                    <a:lnTo>
                      <a:pt x="31" y="47"/>
                    </a:lnTo>
                    <a:lnTo>
                      <a:pt x="0" y="163"/>
                    </a:lnTo>
                    <a:lnTo>
                      <a:pt x="12" y="296"/>
                    </a:lnTo>
                    <a:lnTo>
                      <a:pt x="44" y="423"/>
                    </a:lnTo>
                    <a:lnTo>
                      <a:pt x="78" y="522"/>
                    </a:lnTo>
                    <a:lnTo>
                      <a:pt x="144" y="625"/>
                    </a:lnTo>
                    <a:lnTo>
                      <a:pt x="200" y="667"/>
                    </a:lnTo>
                    <a:lnTo>
                      <a:pt x="278" y="667"/>
                    </a:lnTo>
                    <a:lnTo>
                      <a:pt x="357" y="638"/>
                    </a:lnTo>
                    <a:lnTo>
                      <a:pt x="396" y="564"/>
                    </a:lnTo>
                    <a:lnTo>
                      <a:pt x="418" y="471"/>
                    </a:lnTo>
                    <a:lnTo>
                      <a:pt x="410" y="355"/>
                    </a:lnTo>
                    <a:lnTo>
                      <a:pt x="593" y="368"/>
                    </a:lnTo>
                    <a:lnTo>
                      <a:pt x="602" y="317"/>
                    </a:lnTo>
                    <a:lnTo>
                      <a:pt x="393" y="296"/>
                    </a:lnTo>
                    <a:lnTo>
                      <a:pt x="340" y="176"/>
                    </a:lnTo>
                    <a:lnTo>
                      <a:pt x="314" y="15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7" name="Freeform 1031"/>
              <p:cNvSpPr>
                <a:spLocks/>
              </p:cNvSpPr>
              <p:nvPr/>
            </p:nvSpPr>
            <p:spPr bwMode="auto">
              <a:xfrm>
                <a:off x="152" y="565"/>
                <a:ext cx="346" cy="535"/>
              </a:xfrm>
              <a:custGeom>
                <a:avLst/>
                <a:gdLst>
                  <a:gd name="T0" fmla="*/ 1 w 692"/>
                  <a:gd name="T1" fmla="*/ 1 h 1069"/>
                  <a:gd name="T2" fmla="*/ 1 w 692"/>
                  <a:gd name="T3" fmla="*/ 0 h 1069"/>
                  <a:gd name="T4" fmla="*/ 1 w 692"/>
                  <a:gd name="T5" fmla="*/ 1 h 1069"/>
                  <a:gd name="T6" fmla="*/ 1 w 692"/>
                  <a:gd name="T7" fmla="*/ 1 h 1069"/>
                  <a:gd name="T8" fmla="*/ 1 w 692"/>
                  <a:gd name="T9" fmla="*/ 1 h 1069"/>
                  <a:gd name="T10" fmla="*/ 1 w 692"/>
                  <a:gd name="T11" fmla="*/ 1 h 1069"/>
                  <a:gd name="T12" fmla="*/ 1 w 692"/>
                  <a:gd name="T13" fmla="*/ 1 h 1069"/>
                  <a:gd name="T14" fmla="*/ 1 w 692"/>
                  <a:gd name="T15" fmla="*/ 1 h 1069"/>
                  <a:gd name="T16" fmla="*/ 1 w 692"/>
                  <a:gd name="T17" fmla="*/ 1 h 1069"/>
                  <a:gd name="T18" fmla="*/ 1 w 692"/>
                  <a:gd name="T19" fmla="*/ 1 h 1069"/>
                  <a:gd name="T20" fmla="*/ 1 w 692"/>
                  <a:gd name="T21" fmla="*/ 1 h 1069"/>
                  <a:gd name="T22" fmla="*/ 1 w 692"/>
                  <a:gd name="T23" fmla="*/ 1 h 1069"/>
                  <a:gd name="T24" fmla="*/ 1 w 692"/>
                  <a:gd name="T25" fmla="*/ 1 h 1069"/>
                  <a:gd name="T26" fmla="*/ 1 w 692"/>
                  <a:gd name="T27" fmla="*/ 1 h 1069"/>
                  <a:gd name="T28" fmla="*/ 1 w 692"/>
                  <a:gd name="T29" fmla="*/ 1 h 1069"/>
                  <a:gd name="T30" fmla="*/ 1 w 692"/>
                  <a:gd name="T31" fmla="*/ 1 h 1069"/>
                  <a:gd name="T32" fmla="*/ 1 w 692"/>
                  <a:gd name="T33" fmla="*/ 1 h 1069"/>
                  <a:gd name="T34" fmla="*/ 1 w 692"/>
                  <a:gd name="T35" fmla="*/ 1 h 1069"/>
                  <a:gd name="T36" fmla="*/ 1 w 692"/>
                  <a:gd name="T37" fmla="*/ 1 h 1069"/>
                  <a:gd name="T38" fmla="*/ 1 w 692"/>
                  <a:gd name="T39" fmla="*/ 1 h 1069"/>
                  <a:gd name="T40" fmla="*/ 1 w 692"/>
                  <a:gd name="T41" fmla="*/ 1 h 1069"/>
                  <a:gd name="T42" fmla="*/ 1 w 692"/>
                  <a:gd name="T43" fmla="*/ 1 h 1069"/>
                  <a:gd name="T44" fmla="*/ 1 w 692"/>
                  <a:gd name="T45" fmla="*/ 1 h 1069"/>
                  <a:gd name="T46" fmla="*/ 1 w 692"/>
                  <a:gd name="T47" fmla="*/ 1 h 1069"/>
                  <a:gd name="T48" fmla="*/ 1 w 692"/>
                  <a:gd name="T49" fmla="*/ 1 h 1069"/>
                  <a:gd name="T50" fmla="*/ 1 w 692"/>
                  <a:gd name="T51" fmla="*/ 1 h 1069"/>
                  <a:gd name="T52" fmla="*/ 1 w 692"/>
                  <a:gd name="T53" fmla="*/ 1 h 1069"/>
                  <a:gd name="T54" fmla="*/ 1 w 692"/>
                  <a:gd name="T55" fmla="*/ 1 h 1069"/>
                  <a:gd name="T56" fmla="*/ 1 w 692"/>
                  <a:gd name="T57" fmla="*/ 1 h 1069"/>
                  <a:gd name="T58" fmla="*/ 1 w 692"/>
                  <a:gd name="T59" fmla="*/ 1 h 1069"/>
                  <a:gd name="T60" fmla="*/ 1 w 692"/>
                  <a:gd name="T61" fmla="*/ 1 h 1069"/>
                  <a:gd name="T62" fmla="*/ 1 w 692"/>
                  <a:gd name="T63" fmla="*/ 1 h 1069"/>
                  <a:gd name="T64" fmla="*/ 1 w 692"/>
                  <a:gd name="T65" fmla="*/ 1 h 1069"/>
                  <a:gd name="T66" fmla="*/ 1 w 692"/>
                  <a:gd name="T67" fmla="*/ 1 h 1069"/>
                  <a:gd name="T68" fmla="*/ 1 w 692"/>
                  <a:gd name="T69" fmla="*/ 1 h 1069"/>
                  <a:gd name="T70" fmla="*/ 1 w 692"/>
                  <a:gd name="T71" fmla="*/ 1 h 1069"/>
                  <a:gd name="T72" fmla="*/ 1 w 692"/>
                  <a:gd name="T73" fmla="*/ 1 h 1069"/>
                  <a:gd name="T74" fmla="*/ 0 w 692"/>
                  <a:gd name="T75" fmla="*/ 1 h 1069"/>
                  <a:gd name="T76" fmla="*/ 1 w 692"/>
                  <a:gd name="T77" fmla="*/ 1 h 1069"/>
                  <a:gd name="T78" fmla="*/ 1 w 692"/>
                  <a:gd name="T79" fmla="*/ 1 h 1069"/>
                  <a:gd name="T80" fmla="*/ 1 w 692"/>
                  <a:gd name="T81" fmla="*/ 1 h 1069"/>
                  <a:gd name="T82" fmla="*/ 1 w 692"/>
                  <a:gd name="T83" fmla="*/ 1 h 1069"/>
                  <a:gd name="T84" fmla="*/ 1 w 692"/>
                  <a:gd name="T85" fmla="*/ 1 h 1069"/>
                  <a:gd name="T86" fmla="*/ 1 w 692"/>
                  <a:gd name="T87" fmla="*/ 1 h 1069"/>
                  <a:gd name="T88" fmla="*/ 1 w 692"/>
                  <a:gd name="T89" fmla="*/ 1 h 10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92" h="1069">
                    <a:moveTo>
                      <a:pt x="404" y="25"/>
                    </a:moveTo>
                    <a:lnTo>
                      <a:pt x="491" y="0"/>
                    </a:lnTo>
                    <a:lnTo>
                      <a:pt x="560" y="4"/>
                    </a:lnTo>
                    <a:lnTo>
                      <a:pt x="613" y="42"/>
                    </a:lnTo>
                    <a:lnTo>
                      <a:pt x="649" y="102"/>
                    </a:lnTo>
                    <a:lnTo>
                      <a:pt x="635" y="165"/>
                    </a:lnTo>
                    <a:lnTo>
                      <a:pt x="587" y="165"/>
                    </a:lnTo>
                    <a:lnTo>
                      <a:pt x="600" y="114"/>
                    </a:lnTo>
                    <a:lnTo>
                      <a:pt x="560" y="68"/>
                    </a:lnTo>
                    <a:lnTo>
                      <a:pt x="522" y="51"/>
                    </a:lnTo>
                    <a:lnTo>
                      <a:pt x="456" y="68"/>
                    </a:lnTo>
                    <a:lnTo>
                      <a:pt x="483" y="119"/>
                    </a:lnTo>
                    <a:lnTo>
                      <a:pt x="491" y="165"/>
                    </a:lnTo>
                    <a:lnTo>
                      <a:pt x="483" y="205"/>
                    </a:lnTo>
                    <a:lnTo>
                      <a:pt x="417" y="222"/>
                    </a:lnTo>
                    <a:lnTo>
                      <a:pt x="347" y="209"/>
                    </a:lnTo>
                    <a:lnTo>
                      <a:pt x="334" y="179"/>
                    </a:lnTo>
                    <a:lnTo>
                      <a:pt x="260" y="260"/>
                    </a:lnTo>
                    <a:lnTo>
                      <a:pt x="217" y="350"/>
                    </a:lnTo>
                    <a:lnTo>
                      <a:pt x="156" y="465"/>
                    </a:lnTo>
                    <a:lnTo>
                      <a:pt x="117" y="568"/>
                    </a:lnTo>
                    <a:lnTo>
                      <a:pt x="100" y="667"/>
                    </a:lnTo>
                    <a:lnTo>
                      <a:pt x="113" y="718"/>
                    </a:lnTo>
                    <a:lnTo>
                      <a:pt x="183" y="783"/>
                    </a:lnTo>
                    <a:lnTo>
                      <a:pt x="326" y="838"/>
                    </a:lnTo>
                    <a:lnTo>
                      <a:pt x="404" y="863"/>
                    </a:lnTo>
                    <a:lnTo>
                      <a:pt x="483" y="876"/>
                    </a:lnTo>
                    <a:lnTo>
                      <a:pt x="600" y="923"/>
                    </a:lnTo>
                    <a:lnTo>
                      <a:pt x="687" y="954"/>
                    </a:lnTo>
                    <a:lnTo>
                      <a:pt x="692" y="1013"/>
                    </a:lnTo>
                    <a:lnTo>
                      <a:pt x="649" y="1056"/>
                    </a:lnTo>
                    <a:lnTo>
                      <a:pt x="596" y="1069"/>
                    </a:lnTo>
                    <a:lnTo>
                      <a:pt x="517" y="1030"/>
                    </a:lnTo>
                    <a:lnTo>
                      <a:pt x="334" y="936"/>
                    </a:lnTo>
                    <a:lnTo>
                      <a:pt x="183" y="872"/>
                    </a:lnTo>
                    <a:lnTo>
                      <a:pt x="77" y="800"/>
                    </a:lnTo>
                    <a:lnTo>
                      <a:pt x="8" y="735"/>
                    </a:lnTo>
                    <a:lnTo>
                      <a:pt x="0" y="658"/>
                    </a:lnTo>
                    <a:lnTo>
                      <a:pt x="38" y="555"/>
                    </a:lnTo>
                    <a:lnTo>
                      <a:pt x="117" y="401"/>
                    </a:lnTo>
                    <a:lnTo>
                      <a:pt x="190" y="273"/>
                    </a:lnTo>
                    <a:lnTo>
                      <a:pt x="283" y="140"/>
                    </a:lnTo>
                    <a:lnTo>
                      <a:pt x="352" y="63"/>
                    </a:lnTo>
                    <a:lnTo>
                      <a:pt x="439" y="25"/>
                    </a:lnTo>
                    <a:lnTo>
                      <a:pt x="404" y="25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8" name="Freeform 1032"/>
              <p:cNvSpPr>
                <a:spLocks/>
              </p:cNvSpPr>
              <p:nvPr/>
            </p:nvSpPr>
            <p:spPr bwMode="auto">
              <a:xfrm>
                <a:off x="479" y="1009"/>
                <a:ext cx="181" cy="502"/>
              </a:xfrm>
              <a:custGeom>
                <a:avLst/>
                <a:gdLst>
                  <a:gd name="T0" fmla="*/ 1 w 362"/>
                  <a:gd name="T1" fmla="*/ 1 h 1004"/>
                  <a:gd name="T2" fmla="*/ 1 w 362"/>
                  <a:gd name="T3" fmla="*/ 1 h 1004"/>
                  <a:gd name="T4" fmla="*/ 1 w 362"/>
                  <a:gd name="T5" fmla="*/ 0 h 1004"/>
                  <a:gd name="T6" fmla="*/ 1 w 362"/>
                  <a:gd name="T7" fmla="*/ 0 h 1004"/>
                  <a:gd name="T8" fmla="*/ 1 w 362"/>
                  <a:gd name="T9" fmla="*/ 1 h 1004"/>
                  <a:gd name="T10" fmla="*/ 1 w 362"/>
                  <a:gd name="T11" fmla="*/ 1 h 1004"/>
                  <a:gd name="T12" fmla="*/ 1 w 362"/>
                  <a:gd name="T13" fmla="*/ 1 h 1004"/>
                  <a:gd name="T14" fmla="*/ 1 w 362"/>
                  <a:gd name="T15" fmla="*/ 1 h 1004"/>
                  <a:gd name="T16" fmla="*/ 1 w 362"/>
                  <a:gd name="T17" fmla="*/ 1 h 1004"/>
                  <a:gd name="T18" fmla="*/ 1 w 362"/>
                  <a:gd name="T19" fmla="*/ 1 h 1004"/>
                  <a:gd name="T20" fmla="*/ 1 w 362"/>
                  <a:gd name="T21" fmla="*/ 1 h 1004"/>
                  <a:gd name="T22" fmla="*/ 1 w 362"/>
                  <a:gd name="T23" fmla="*/ 1 h 1004"/>
                  <a:gd name="T24" fmla="*/ 1 w 362"/>
                  <a:gd name="T25" fmla="*/ 1 h 1004"/>
                  <a:gd name="T26" fmla="*/ 1 w 362"/>
                  <a:gd name="T27" fmla="*/ 1 h 1004"/>
                  <a:gd name="T28" fmla="*/ 1 w 362"/>
                  <a:gd name="T29" fmla="*/ 1 h 1004"/>
                  <a:gd name="T30" fmla="*/ 1 w 362"/>
                  <a:gd name="T31" fmla="*/ 1 h 1004"/>
                  <a:gd name="T32" fmla="*/ 1 w 362"/>
                  <a:gd name="T33" fmla="*/ 1 h 1004"/>
                  <a:gd name="T34" fmla="*/ 1 w 362"/>
                  <a:gd name="T35" fmla="*/ 1 h 1004"/>
                  <a:gd name="T36" fmla="*/ 1 w 362"/>
                  <a:gd name="T37" fmla="*/ 1 h 1004"/>
                  <a:gd name="T38" fmla="*/ 0 w 362"/>
                  <a:gd name="T39" fmla="*/ 1 h 1004"/>
                  <a:gd name="T40" fmla="*/ 0 w 362"/>
                  <a:gd name="T41" fmla="*/ 1 h 1004"/>
                  <a:gd name="T42" fmla="*/ 1 w 362"/>
                  <a:gd name="T43" fmla="*/ 1 h 1004"/>
                  <a:gd name="T44" fmla="*/ 1 w 362"/>
                  <a:gd name="T45" fmla="*/ 1 h 100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62" h="1004">
                    <a:moveTo>
                      <a:pt x="23" y="78"/>
                    </a:moveTo>
                    <a:lnTo>
                      <a:pt x="36" y="27"/>
                    </a:lnTo>
                    <a:lnTo>
                      <a:pt x="93" y="0"/>
                    </a:lnTo>
                    <a:lnTo>
                      <a:pt x="144" y="0"/>
                    </a:lnTo>
                    <a:lnTo>
                      <a:pt x="210" y="39"/>
                    </a:lnTo>
                    <a:lnTo>
                      <a:pt x="272" y="129"/>
                    </a:lnTo>
                    <a:lnTo>
                      <a:pt x="315" y="223"/>
                    </a:lnTo>
                    <a:lnTo>
                      <a:pt x="336" y="350"/>
                    </a:lnTo>
                    <a:lnTo>
                      <a:pt x="355" y="500"/>
                    </a:lnTo>
                    <a:lnTo>
                      <a:pt x="362" y="645"/>
                    </a:lnTo>
                    <a:lnTo>
                      <a:pt x="362" y="833"/>
                    </a:lnTo>
                    <a:lnTo>
                      <a:pt x="336" y="949"/>
                    </a:lnTo>
                    <a:lnTo>
                      <a:pt x="289" y="991"/>
                    </a:lnTo>
                    <a:lnTo>
                      <a:pt x="206" y="1004"/>
                    </a:lnTo>
                    <a:lnTo>
                      <a:pt x="119" y="1001"/>
                    </a:lnTo>
                    <a:lnTo>
                      <a:pt x="74" y="949"/>
                    </a:lnTo>
                    <a:lnTo>
                      <a:pt x="49" y="860"/>
                    </a:lnTo>
                    <a:lnTo>
                      <a:pt x="27" y="770"/>
                    </a:lnTo>
                    <a:lnTo>
                      <a:pt x="10" y="607"/>
                    </a:lnTo>
                    <a:lnTo>
                      <a:pt x="0" y="424"/>
                    </a:lnTo>
                    <a:lnTo>
                      <a:pt x="0" y="210"/>
                    </a:lnTo>
                    <a:lnTo>
                      <a:pt x="23" y="116"/>
                    </a:lnTo>
                    <a:lnTo>
                      <a:pt x="23" y="7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9" name="Freeform 1033"/>
              <p:cNvSpPr>
                <a:spLocks/>
              </p:cNvSpPr>
              <p:nvPr/>
            </p:nvSpPr>
            <p:spPr bwMode="auto">
              <a:xfrm>
                <a:off x="562" y="1023"/>
                <a:ext cx="277" cy="385"/>
              </a:xfrm>
              <a:custGeom>
                <a:avLst/>
                <a:gdLst>
                  <a:gd name="T0" fmla="*/ 1 w 552"/>
                  <a:gd name="T1" fmla="*/ 0 h 771"/>
                  <a:gd name="T2" fmla="*/ 1 w 552"/>
                  <a:gd name="T3" fmla="*/ 0 h 771"/>
                  <a:gd name="T4" fmla="*/ 1 w 552"/>
                  <a:gd name="T5" fmla="*/ 0 h 771"/>
                  <a:gd name="T6" fmla="*/ 1 w 552"/>
                  <a:gd name="T7" fmla="*/ 0 h 771"/>
                  <a:gd name="T8" fmla="*/ 1 w 552"/>
                  <a:gd name="T9" fmla="*/ 0 h 771"/>
                  <a:gd name="T10" fmla="*/ 1 w 552"/>
                  <a:gd name="T11" fmla="*/ 0 h 771"/>
                  <a:gd name="T12" fmla="*/ 1 w 552"/>
                  <a:gd name="T13" fmla="*/ 0 h 771"/>
                  <a:gd name="T14" fmla="*/ 1 w 552"/>
                  <a:gd name="T15" fmla="*/ 0 h 771"/>
                  <a:gd name="T16" fmla="*/ 1 w 552"/>
                  <a:gd name="T17" fmla="*/ 0 h 771"/>
                  <a:gd name="T18" fmla="*/ 1 w 552"/>
                  <a:gd name="T19" fmla="*/ 0 h 771"/>
                  <a:gd name="T20" fmla="*/ 1 w 552"/>
                  <a:gd name="T21" fmla="*/ 0 h 771"/>
                  <a:gd name="T22" fmla="*/ 1 w 552"/>
                  <a:gd name="T23" fmla="*/ 0 h 771"/>
                  <a:gd name="T24" fmla="*/ 1 w 552"/>
                  <a:gd name="T25" fmla="*/ 0 h 771"/>
                  <a:gd name="T26" fmla="*/ 1 w 552"/>
                  <a:gd name="T27" fmla="*/ 0 h 771"/>
                  <a:gd name="T28" fmla="*/ 1 w 552"/>
                  <a:gd name="T29" fmla="*/ 0 h 771"/>
                  <a:gd name="T30" fmla="*/ 1 w 552"/>
                  <a:gd name="T31" fmla="*/ 0 h 771"/>
                  <a:gd name="T32" fmla="*/ 1 w 552"/>
                  <a:gd name="T33" fmla="*/ 0 h 771"/>
                  <a:gd name="T34" fmla="*/ 1 w 552"/>
                  <a:gd name="T35" fmla="*/ 0 h 771"/>
                  <a:gd name="T36" fmla="*/ 1 w 552"/>
                  <a:gd name="T37" fmla="*/ 0 h 771"/>
                  <a:gd name="T38" fmla="*/ 1 w 552"/>
                  <a:gd name="T39" fmla="*/ 0 h 771"/>
                  <a:gd name="T40" fmla="*/ 1 w 552"/>
                  <a:gd name="T41" fmla="*/ 0 h 771"/>
                  <a:gd name="T42" fmla="*/ 1 w 552"/>
                  <a:gd name="T43" fmla="*/ 0 h 771"/>
                  <a:gd name="T44" fmla="*/ 1 w 552"/>
                  <a:gd name="T45" fmla="*/ 0 h 771"/>
                  <a:gd name="T46" fmla="*/ 1 w 552"/>
                  <a:gd name="T47" fmla="*/ 0 h 771"/>
                  <a:gd name="T48" fmla="*/ 1 w 552"/>
                  <a:gd name="T49" fmla="*/ 0 h 771"/>
                  <a:gd name="T50" fmla="*/ 1 w 552"/>
                  <a:gd name="T51" fmla="*/ 0 h 771"/>
                  <a:gd name="T52" fmla="*/ 1 w 552"/>
                  <a:gd name="T53" fmla="*/ 0 h 771"/>
                  <a:gd name="T54" fmla="*/ 1 w 552"/>
                  <a:gd name="T55" fmla="*/ 0 h 771"/>
                  <a:gd name="T56" fmla="*/ 1 w 552"/>
                  <a:gd name="T57" fmla="*/ 0 h 771"/>
                  <a:gd name="T58" fmla="*/ 1 w 552"/>
                  <a:gd name="T59" fmla="*/ 0 h 771"/>
                  <a:gd name="T60" fmla="*/ 1 w 552"/>
                  <a:gd name="T61" fmla="*/ 0 h 771"/>
                  <a:gd name="T62" fmla="*/ 1 w 552"/>
                  <a:gd name="T63" fmla="*/ 0 h 771"/>
                  <a:gd name="T64" fmla="*/ 1 w 552"/>
                  <a:gd name="T65" fmla="*/ 0 h 771"/>
                  <a:gd name="T66" fmla="*/ 0 w 552"/>
                  <a:gd name="T67" fmla="*/ 0 h 771"/>
                  <a:gd name="T68" fmla="*/ 1 w 552"/>
                  <a:gd name="T69" fmla="*/ 0 h 7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2" h="771">
                    <a:moveTo>
                      <a:pt x="30" y="0"/>
                    </a:moveTo>
                    <a:lnTo>
                      <a:pt x="143" y="13"/>
                    </a:lnTo>
                    <a:lnTo>
                      <a:pt x="260" y="34"/>
                    </a:lnTo>
                    <a:lnTo>
                      <a:pt x="383" y="103"/>
                    </a:lnTo>
                    <a:lnTo>
                      <a:pt x="470" y="154"/>
                    </a:lnTo>
                    <a:lnTo>
                      <a:pt x="526" y="228"/>
                    </a:lnTo>
                    <a:lnTo>
                      <a:pt x="552" y="270"/>
                    </a:lnTo>
                    <a:lnTo>
                      <a:pt x="500" y="395"/>
                    </a:lnTo>
                    <a:lnTo>
                      <a:pt x="417" y="471"/>
                    </a:lnTo>
                    <a:lnTo>
                      <a:pt x="317" y="526"/>
                    </a:lnTo>
                    <a:lnTo>
                      <a:pt x="264" y="561"/>
                    </a:lnTo>
                    <a:lnTo>
                      <a:pt x="173" y="578"/>
                    </a:lnTo>
                    <a:lnTo>
                      <a:pt x="169" y="612"/>
                    </a:lnTo>
                    <a:lnTo>
                      <a:pt x="239" y="642"/>
                    </a:lnTo>
                    <a:lnTo>
                      <a:pt x="339" y="669"/>
                    </a:lnTo>
                    <a:lnTo>
                      <a:pt x="434" y="720"/>
                    </a:lnTo>
                    <a:lnTo>
                      <a:pt x="396" y="758"/>
                    </a:lnTo>
                    <a:lnTo>
                      <a:pt x="356" y="771"/>
                    </a:lnTo>
                    <a:lnTo>
                      <a:pt x="300" y="715"/>
                    </a:lnTo>
                    <a:lnTo>
                      <a:pt x="213" y="680"/>
                    </a:lnTo>
                    <a:lnTo>
                      <a:pt x="143" y="655"/>
                    </a:lnTo>
                    <a:lnTo>
                      <a:pt x="143" y="604"/>
                    </a:lnTo>
                    <a:lnTo>
                      <a:pt x="156" y="549"/>
                    </a:lnTo>
                    <a:lnTo>
                      <a:pt x="200" y="526"/>
                    </a:lnTo>
                    <a:lnTo>
                      <a:pt x="339" y="471"/>
                    </a:lnTo>
                    <a:lnTo>
                      <a:pt x="417" y="386"/>
                    </a:lnTo>
                    <a:lnTo>
                      <a:pt x="473" y="296"/>
                    </a:lnTo>
                    <a:lnTo>
                      <a:pt x="460" y="253"/>
                    </a:lnTo>
                    <a:lnTo>
                      <a:pt x="417" y="201"/>
                    </a:lnTo>
                    <a:lnTo>
                      <a:pt x="313" y="129"/>
                    </a:lnTo>
                    <a:lnTo>
                      <a:pt x="187" y="103"/>
                    </a:lnTo>
                    <a:lnTo>
                      <a:pt x="104" y="99"/>
                    </a:lnTo>
                    <a:lnTo>
                      <a:pt x="30" y="99"/>
                    </a:lnTo>
                    <a:lnTo>
                      <a:pt x="0" y="5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10" name="Freeform 1034"/>
              <p:cNvSpPr>
                <a:spLocks/>
              </p:cNvSpPr>
              <p:nvPr/>
            </p:nvSpPr>
            <p:spPr bwMode="auto">
              <a:xfrm>
                <a:off x="584" y="1459"/>
                <a:ext cx="336" cy="623"/>
              </a:xfrm>
              <a:custGeom>
                <a:avLst/>
                <a:gdLst>
                  <a:gd name="T0" fmla="*/ 0 w 673"/>
                  <a:gd name="T1" fmla="*/ 0 h 1246"/>
                  <a:gd name="T2" fmla="*/ 0 w 673"/>
                  <a:gd name="T3" fmla="*/ 0 h 1246"/>
                  <a:gd name="T4" fmla="*/ 0 w 673"/>
                  <a:gd name="T5" fmla="*/ 1 h 1246"/>
                  <a:gd name="T6" fmla="*/ 0 w 673"/>
                  <a:gd name="T7" fmla="*/ 1 h 1246"/>
                  <a:gd name="T8" fmla="*/ 0 w 673"/>
                  <a:gd name="T9" fmla="*/ 1 h 1246"/>
                  <a:gd name="T10" fmla="*/ 0 w 673"/>
                  <a:gd name="T11" fmla="*/ 1 h 1246"/>
                  <a:gd name="T12" fmla="*/ 0 w 673"/>
                  <a:gd name="T13" fmla="*/ 1 h 1246"/>
                  <a:gd name="T14" fmla="*/ 0 w 673"/>
                  <a:gd name="T15" fmla="*/ 1 h 1246"/>
                  <a:gd name="T16" fmla="*/ 0 w 673"/>
                  <a:gd name="T17" fmla="*/ 1 h 1246"/>
                  <a:gd name="T18" fmla="*/ 0 w 673"/>
                  <a:gd name="T19" fmla="*/ 1 h 1246"/>
                  <a:gd name="T20" fmla="*/ 0 w 673"/>
                  <a:gd name="T21" fmla="*/ 1 h 1246"/>
                  <a:gd name="T22" fmla="*/ 0 w 673"/>
                  <a:gd name="T23" fmla="*/ 1 h 1246"/>
                  <a:gd name="T24" fmla="*/ 0 w 673"/>
                  <a:gd name="T25" fmla="*/ 1 h 1246"/>
                  <a:gd name="T26" fmla="*/ 0 w 673"/>
                  <a:gd name="T27" fmla="*/ 1 h 1246"/>
                  <a:gd name="T28" fmla="*/ 0 w 673"/>
                  <a:gd name="T29" fmla="*/ 1 h 1246"/>
                  <a:gd name="T30" fmla="*/ 0 w 673"/>
                  <a:gd name="T31" fmla="*/ 1 h 1246"/>
                  <a:gd name="T32" fmla="*/ 0 w 673"/>
                  <a:gd name="T33" fmla="*/ 1 h 1246"/>
                  <a:gd name="T34" fmla="*/ 0 w 673"/>
                  <a:gd name="T35" fmla="*/ 1 h 1246"/>
                  <a:gd name="T36" fmla="*/ 0 w 673"/>
                  <a:gd name="T37" fmla="*/ 1 h 1246"/>
                  <a:gd name="T38" fmla="*/ 0 w 673"/>
                  <a:gd name="T39" fmla="*/ 1 h 1246"/>
                  <a:gd name="T40" fmla="*/ 0 w 673"/>
                  <a:gd name="T41" fmla="*/ 1 h 1246"/>
                  <a:gd name="T42" fmla="*/ 0 w 673"/>
                  <a:gd name="T43" fmla="*/ 1 h 1246"/>
                  <a:gd name="T44" fmla="*/ 0 w 673"/>
                  <a:gd name="T45" fmla="*/ 1 h 1246"/>
                  <a:gd name="T46" fmla="*/ 0 w 673"/>
                  <a:gd name="T47" fmla="*/ 1 h 1246"/>
                  <a:gd name="T48" fmla="*/ 0 w 673"/>
                  <a:gd name="T49" fmla="*/ 1 h 1246"/>
                  <a:gd name="T50" fmla="*/ 0 w 673"/>
                  <a:gd name="T51" fmla="*/ 1 h 1246"/>
                  <a:gd name="T52" fmla="*/ 0 w 673"/>
                  <a:gd name="T53" fmla="*/ 1 h 1246"/>
                  <a:gd name="T54" fmla="*/ 0 w 673"/>
                  <a:gd name="T55" fmla="*/ 1 h 1246"/>
                  <a:gd name="T56" fmla="*/ 0 w 673"/>
                  <a:gd name="T57" fmla="*/ 1 h 1246"/>
                  <a:gd name="T58" fmla="*/ 0 w 673"/>
                  <a:gd name="T59" fmla="*/ 1 h 1246"/>
                  <a:gd name="T60" fmla="*/ 0 w 673"/>
                  <a:gd name="T61" fmla="*/ 1 h 1246"/>
                  <a:gd name="T62" fmla="*/ 0 w 673"/>
                  <a:gd name="T63" fmla="*/ 1 h 1246"/>
                  <a:gd name="T64" fmla="*/ 0 w 673"/>
                  <a:gd name="T65" fmla="*/ 1 h 1246"/>
                  <a:gd name="T66" fmla="*/ 0 w 673"/>
                  <a:gd name="T67" fmla="*/ 0 h 12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73" h="1246">
                    <a:moveTo>
                      <a:pt x="78" y="0"/>
                    </a:moveTo>
                    <a:lnTo>
                      <a:pt x="17" y="0"/>
                    </a:lnTo>
                    <a:lnTo>
                      <a:pt x="0" y="89"/>
                    </a:lnTo>
                    <a:lnTo>
                      <a:pt x="44" y="142"/>
                    </a:lnTo>
                    <a:lnTo>
                      <a:pt x="183" y="266"/>
                    </a:lnTo>
                    <a:lnTo>
                      <a:pt x="305" y="424"/>
                    </a:lnTo>
                    <a:lnTo>
                      <a:pt x="384" y="587"/>
                    </a:lnTo>
                    <a:lnTo>
                      <a:pt x="396" y="693"/>
                    </a:lnTo>
                    <a:lnTo>
                      <a:pt x="392" y="771"/>
                    </a:lnTo>
                    <a:lnTo>
                      <a:pt x="358" y="946"/>
                    </a:lnTo>
                    <a:lnTo>
                      <a:pt x="313" y="1088"/>
                    </a:lnTo>
                    <a:lnTo>
                      <a:pt x="275" y="1170"/>
                    </a:lnTo>
                    <a:lnTo>
                      <a:pt x="266" y="1221"/>
                    </a:lnTo>
                    <a:lnTo>
                      <a:pt x="305" y="1221"/>
                    </a:lnTo>
                    <a:lnTo>
                      <a:pt x="366" y="1204"/>
                    </a:lnTo>
                    <a:lnTo>
                      <a:pt x="384" y="1208"/>
                    </a:lnTo>
                    <a:lnTo>
                      <a:pt x="511" y="1216"/>
                    </a:lnTo>
                    <a:lnTo>
                      <a:pt x="607" y="1246"/>
                    </a:lnTo>
                    <a:lnTo>
                      <a:pt x="641" y="1229"/>
                    </a:lnTo>
                    <a:lnTo>
                      <a:pt x="673" y="1164"/>
                    </a:lnTo>
                    <a:lnTo>
                      <a:pt x="641" y="1130"/>
                    </a:lnTo>
                    <a:lnTo>
                      <a:pt x="498" y="1126"/>
                    </a:lnTo>
                    <a:lnTo>
                      <a:pt x="396" y="1139"/>
                    </a:lnTo>
                    <a:lnTo>
                      <a:pt x="345" y="1164"/>
                    </a:lnTo>
                    <a:lnTo>
                      <a:pt x="353" y="1105"/>
                    </a:lnTo>
                    <a:lnTo>
                      <a:pt x="405" y="1014"/>
                    </a:lnTo>
                    <a:lnTo>
                      <a:pt x="449" y="874"/>
                    </a:lnTo>
                    <a:lnTo>
                      <a:pt x="484" y="754"/>
                    </a:lnTo>
                    <a:lnTo>
                      <a:pt x="458" y="617"/>
                    </a:lnTo>
                    <a:lnTo>
                      <a:pt x="419" y="471"/>
                    </a:lnTo>
                    <a:lnTo>
                      <a:pt x="340" y="304"/>
                    </a:lnTo>
                    <a:lnTo>
                      <a:pt x="226" y="150"/>
                    </a:lnTo>
                    <a:lnTo>
                      <a:pt x="130" y="38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11" name="Freeform 1035"/>
              <p:cNvSpPr>
                <a:spLocks/>
              </p:cNvSpPr>
              <p:nvPr/>
            </p:nvSpPr>
            <p:spPr bwMode="auto">
              <a:xfrm>
                <a:off x="373" y="1458"/>
                <a:ext cx="226" cy="635"/>
              </a:xfrm>
              <a:custGeom>
                <a:avLst/>
                <a:gdLst>
                  <a:gd name="T0" fmla="*/ 1 w 452"/>
                  <a:gd name="T1" fmla="*/ 0 h 1270"/>
                  <a:gd name="T2" fmla="*/ 1 w 452"/>
                  <a:gd name="T3" fmla="*/ 1 h 1270"/>
                  <a:gd name="T4" fmla="*/ 1 w 452"/>
                  <a:gd name="T5" fmla="*/ 1 h 1270"/>
                  <a:gd name="T6" fmla="*/ 1 w 452"/>
                  <a:gd name="T7" fmla="*/ 1 h 1270"/>
                  <a:gd name="T8" fmla="*/ 1 w 452"/>
                  <a:gd name="T9" fmla="*/ 1 h 1270"/>
                  <a:gd name="T10" fmla="*/ 1 w 452"/>
                  <a:gd name="T11" fmla="*/ 1 h 1270"/>
                  <a:gd name="T12" fmla="*/ 1 w 452"/>
                  <a:gd name="T13" fmla="*/ 1 h 1270"/>
                  <a:gd name="T14" fmla="*/ 1 w 452"/>
                  <a:gd name="T15" fmla="*/ 1 h 1270"/>
                  <a:gd name="T16" fmla="*/ 1 w 452"/>
                  <a:gd name="T17" fmla="*/ 1 h 1270"/>
                  <a:gd name="T18" fmla="*/ 1 w 452"/>
                  <a:gd name="T19" fmla="*/ 1 h 1270"/>
                  <a:gd name="T20" fmla="*/ 1 w 452"/>
                  <a:gd name="T21" fmla="*/ 1 h 1270"/>
                  <a:gd name="T22" fmla="*/ 1 w 452"/>
                  <a:gd name="T23" fmla="*/ 1 h 1270"/>
                  <a:gd name="T24" fmla="*/ 1 w 452"/>
                  <a:gd name="T25" fmla="*/ 1 h 1270"/>
                  <a:gd name="T26" fmla="*/ 0 w 452"/>
                  <a:gd name="T27" fmla="*/ 1 h 1270"/>
                  <a:gd name="T28" fmla="*/ 1 w 452"/>
                  <a:gd name="T29" fmla="*/ 1 h 1270"/>
                  <a:gd name="T30" fmla="*/ 1 w 452"/>
                  <a:gd name="T31" fmla="*/ 1 h 1270"/>
                  <a:gd name="T32" fmla="*/ 1 w 452"/>
                  <a:gd name="T33" fmla="*/ 1 h 1270"/>
                  <a:gd name="T34" fmla="*/ 1 w 452"/>
                  <a:gd name="T35" fmla="*/ 1 h 1270"/>
                  <a:gd name="T36" fmla="*/ 1 w 452"/>
                  <a:gd name="T37" fmla="*/ 1 h 1270"/>
                  <a:gd name="T38" fmla="*/ 1 w 452"/>
                  <a:gd name="T39" fmla="*/ 1 h 1270"/>
                  <a:gd name="T40" fmla="*/ 1 w 452"/>
                  <a:gd name="T41" fmla="*/ 1 h 1270"/>
                  <a:gd name="T42" fmla="*/ 1 w 452"/>
                  <a:gd name="T43" fmla="*/ 1 h 1270"/>
                  <a:gd name="T44" fmla="*/ 1 w 452"/>
                  <a:gd name="T45" fmla="*/ 1 h 1270"/>
                  <a:gd name="T46" fmla="*/ 1 w 452"/>
                  <a:gd name="T47" fmla="*/ 1 h 1270"/>
                  <a:gd name="T48" fmla="*/ 1 w 452"/>
                  <a:gd name="T49" fmla="*/ 1 h 1270"/>
                  <a:gd name="T50" fmla="*/ 1 w 452"/>
                  <a:gd name="T51" fmla="*/ 1 h 1270"/>
                  <a:gd name="T52" fmla="*/ 1 w 452"/>
                  <a:gd name="T53" fmla="*/ 1 h 1270"/>
                  <a:gd name="T54" fmla="*/ 1 w 452"/>
                  <a:gd name="T55" fmla="*/ 1 h 1270"/>
                  <a:gd name="T56" fmla="*/ 1 w 452"/>
                  <a:gd name="T57" fmla="*/ 1 h 1270"/>
                  <a:gd name="T58" fmla="*/ 1 w 452"/>
                  <a:gd name="T59" fmla="*/ 1 h 1270"/>
                  <a:gd name="T60" fmla="*/ 1 w 452"/>
                  <a:gd name="T61" fmla="*/ 0 h 1270"/>
                  <a:gd name="T62" fmla="*/ 1 w 452"/>
                  <a:gd name="T63" fmla="*/ 0 h 1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52" h="1270">
                    <a:moveTo>
                      <a:pt x="313" y="0"/>
                    </a:moveTo>
                    <a:lnTo>
                      <a:pt x="256" y="120"/>
                    </a:lnTo>
                    <a:lnTo>
                      <a:pt x="217" y="295"/>
                    </a:lnTo>
                    <a:lnTo>
                      <a:pt x="169" y="488"/>
                    </a:lnTo>
                    <a:lnTo>
                      <a:pt x="126" y="684"/>
                    </a:lnTo>
                    <a:lnTo>
                      <a:pt x="126" y="757"/>
                    </a:lnTo>
                    <a:lnTo>
                      <a:pt x="169" y="886"/>
                    </a:lnTo>
                    <a:lnTo>
                      <a:pt x="230" y="954"/>
                    </a:lnTo>
                    <a:lnTo>
                      <a:pt x="287" y="1040"/>
                    </a:lnTo>
                    <a:lnTo>
                      <a:pt x="326" y="1103"/>
                    </a:lnTo>
                    <a:lnTo>
                      <a:pt x="309" y="1133"/>
                    </a:lnTo>
                    <a:lnTo>
                      <a:pt x="209" y="1146"/>
                    </a:lnTo>
                    <a:lnTo>
                      <a:pt x="47" y="1171"/>
                    </a:lnTo>
                    <a:lnTo>
                      <a:pt x="0" y="1211"/>
                    </a:lnTo>
                    <a:lnTo>
                      <a:pt x="39" y="1245"/>
                    </a:lnTo>
                    <a:lnTo>
                      <a:pt x="130" y="1270"/>
                    </a:lnTo>
                    <a:lnTo>
                      <a:pt x="235" y="1219"/>
                    </a:lnTo>
                    <a:lnTo>
                      <a:pt x="313" y="1184"/>
                    </a:lnTo>
                    <a:lnTo>
                      <a:pt x="413" y="1171"/>
                    </a:lnTo>
                    <a:lnTo>
                      <a:pt x="452" y="1159"/>
                    </a:lnTo>
                    <a:lnTo>
                      <a:pt x="439" y="1116"/>
                    </a:lnTo>
                    <a:lnTo>
                      <a:pt x="326" y="1006"/>
                    </a:lnTo>
                    <a:lnTo>
                      <a:pt x="260" y="890"/>
                    </a:lnTo>
                    <a:lnTo>
                      <a:pt x="204" y="812"/>
                    </a:lnTo>
                    <a:lnTo>
                      <a:pt x="196" y="736"/>
                    </a:lnTo>
                    <a:lnTo>
                      <a:pt x="222" y="608"/>
                    </a:lnTo>
                    <a:lnTo>
                      <a:pt x="283" y="475"/>
                    </a:lnTo>
                    <a:lnTo>
                      <a:pt x="348" y="249"/>
                    </a:lnTo>
                    <a:lnTo>
                      <a:pt x="405" y="116"/>
                    </a:lnTo>
                    <a:lnTo>
                      <a:pt x="400" y="38"/>
                    </a:lnTo>
                    <a:lnTo>
                      <a:pt x="348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55303" name="Group 1036"/>
            <p:cNvGrpSpPr>
              <a:grpSpLocks/>
            </p:cNvGrpSpPr>
            <p:nvPr/>
          </p:nvGrpSpPr>
          <p:grpSpPr bwMode="auto">
            <a:xfrm>
              <a:off x="615" y="438"/>
              <a:ext cx="139" cy="188"/>
              <a:chOff x="615" y="438"/>
              <a:chExt cx="139" cy="188"/>
            </a:xfrm>
          </p:grpSpPr>
          <p:sp>
            <p:nvSpPr>
              <p:cNvPr id="55304" name="Freeform 1037"/>
              <p:cNvSpPr>
                <a:spLocks/>
              </p:cNvSpPr>
              <p:nvPr/>
            </p:nvSpPr>
            <p:spPr bwMode="auto">
              <a:xfrm>
                <a:off x="642" y="438"/>
                <a:ext cx="112" cy="131"/>
              </a:xfrm>
              <a:custGeom>
                <a:avLst/>
                <a:gdLst>
                  <a:gd name="T0" fmla="*/ 1 w 224"/>
                  <a:gd name="T1" fmla="*/ 1 h 260"/>
                  <a:gd name="T2" fmla="*/ 1 w 224"/>
                  <a:gd name="T3" fmla="*/ 0 h 260"/>
                  <a:gd name="T4" fmla="*/ 1 w 224"/>
                  <a:gd name="T5" fmla="*/ 1 h 260"/>
                  <a:gd name="T6" fmla="*/ 1 w 224"/>
                  <a:gd name="T7" fmla="*/ 1 h 260"/>
                  <a:gd name="T8" fmla="*/ 1 w 224"/>
                  <a:gd name="T9" fmla="*/ 1 h 260"/>
                  <a:gd name="T10" fmla="*/ 1 w 224"/>
                  <a:gd name="T11" fmla="*/ 1 h 260"/>
                  <a:gd name="T12" fmla="*/ 1 w 224"/>
                  <a:gd name="T13" fmla="*/ 1 h 260"/>
                  <a:gd name="T14" fmla="*/ 1 w 224"/>
                  <a:gd name="T15" fmla="*/ 1 h 260"/>
                  <a:gd name="T16" fmla="*/ 1 w 224"/>
                  <a:gd name="T17" fmla="*/ 1 h 260"/>
                  <a:gd name="T18" fmla="*/ 1 w 224"/>
                  <a:gd name="T19" fmla="*/ 1 h 260"/>
                  <a:gd name="T20" fmla="*/ 1 w 224"/>
                  <a:gd name="T21" fmla="*/ 1 h 260"/>
                  <a:gd name="T22" fmla="*/ 0 w 224"/>
                  <a:gd name="T23" fmla="*/ 1 h 260"/>
                  <a:gd name="T24" fmla="*/ 1 w 224"/>
                  <a:gd name="T25" fmla="*/ 1 h 260"/>
                  <a:gd name="T26" fmla="*/ 1 w 224"/>
                  <a:gd name="T27" fmla="*/ 1 h 260"/>
                  <a:gd name="T28" fmla="*/ 1 w 224"/>
                  <a:gd name="T29" fmla="*/ 1 h 260"/>
                  <a:gd name="T30" fmla="*/ 1 w 224"/>
                  <a:gd name="T31" fmla="*/ 1 h 260"/>
                  <a:gd name="T32" fmla="*/ 1 w 224"/>
                  <a:gd name="T33" fmla="*/ 1 h 260"/>
                  <a:gd name="T34" fmla="*/ 1 w 224"/>
                  <a:gd name="T35" fmla="*/ 1 h 260"/>
                  <a:gd name="T36" fmla="*/ 1 w 224"/>
                  <a:gd name="T37" fmla="*/ 1 h 260"/>
                  <a:gd name="T38" fmla="*/ 1 w 224"/>
                  <a:gd name="T39" fmla="*/ 1 h 260"/>
                  <a:gd name="T40" fmla="*/ 1 w 224"/>
                  <a:gd name="T41" fmla="*/ 1 h 260"/>
                  <a:gd name="T42" fmla="*/ 1 w 224"/>
                  <a:gd name="T43" fmla="*/ 1 h 2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24" h="260">
                    <a:moveTo>
                      <a:pt x="26" y="11"/>
                    </a:moveTo>
                    <a:lnTo>
                      <a:pt x="87" y="0"/>
                    </a:lnTo>
                    <a:lnTo>
                      <a:pt x="145" y="4"/>
                    </a:lnTo>
                    <a:lnTo>
                      <a:pt x="197" y="29"/>
                    </a:lnTo>
                    <a:lnTo>
                      <a:pt x="224" y="76"/>
                    </a:lnTo>
                    <a:lnTo>
                      <a:pt x="224" y="114"/>
                    </a:lnTo>
                    <a:lnTo>
                      <a:pt x="197" y="165"/>
                    </a:lnTo>
                    <a:lnTo>
                      <a:pt x="153" y="196"/>
                    </a:lnTo>
                    <a:lnTo>
                      <a:pt x="87" y="196"/>
                    </a:lnTo>
                    <a:lnTo>
                      <a:pt x="47" y="221"/>
                    </a:lnTo>
                    <a:lnTo>
                      <a:pt x="34" y="260"/>
                    </a:lnTo>
                    <a:lnTo>
                      <a:pt x="0" y="247"/>
                    </a:lnTo>
                    <a:lnTo>
                      <a:pt x="13" y="196"/>
                    </a:lnTo>
                    <a:lnTo>
                      <a:pt x="60" y="165"/>
                    </a:lnTo>
                    <a:lnTo>
                      <a:pt x="139" y="158"/>
                    </a:lnTo>
                    <a:lnTo>
                      <a:pt x="171" y="127"/>
                    </a:lnTo>
                    <a:lnTo>
                      <a:pt x="179" y="80"/>
                    </a:lnTo>
                    <a:lnTo>
                      <a:pt x="145" y="38"/>
                    </a:lnTo>
                    <a:lnTo>
                      <a:pt x="92" y="38"/>
                    </a:lnTo>
                    <a:lnTo>
                      <a:pt x="34" y="51"/>
                    </a:lnTo>
                    <a:lnTo>
                      <a:pt x="13" y="38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5305" name="Freeform 1038"/>
              <p:cNvSpPr>
                <a:spLocks/>
              </p:cNvSpPr>
              <p:nvPr/>
            </p:nvSpPr>
            <p:spPr bwMode="auto">
              <a:xfrm>
                <a:off x="615" y="590"/>
                <a:ext cx="35" cy="36"/>
              </a:xfrm>
              <a:custGeom>
                <a:avLst/>
                <a:gdLst>
                  <a:gd name="T0" fmla="*/ 1 w 70"/>
                  <a:gd name="T1" fmla="*/ 1 h 71"/>
                  <a:gd name="T2" fmla="*/ 1 w 70"/>
                  <a:gd name="T3" fmla="*/ 0 h 71"/>
                  <a:gd name="T4" fmla="*/ 1 w 70"/>
                  <a:gd name="T5" fmla="*/ 1 h 71"/>
                  <a:gd name="T6" fmla="*/ 0 w 70"/>
                  <a:gd name="T7" fmla="*/ 1 h 71"/>
                  <a:gd name="T8" fmla="*/ 1 w 70"/>
                  <a:gd name="T9" fmla="*/ 1 h 71"/>
                  <a:gd name="T10" fmla="*/ 1 w 70"/>
                  <a:gd name="T11" fmla="*/ 1 h 71"/>
                  <a:gd name="T12" fmla="*/ 1 w 70"/>
                  <a:gd name="T13" fmla="*/ 1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71">
                    <a:moveTo>
                      <a:pt x="70" y="4"/>
                    </a:moveTo>
                    <a:lnTo>
                      <a:pt x="34" y="0"/>
                    </a:lnTo>
                    <a:lnTo>
                      <a:pt x="10" y="26"/>
                    </a:lnTo>
                    <a:lnTo>
                      <a:pt x="0" y="67"/>
                    </a:lnTo>
                    <a:lnTo>
                      <a:pt x="34" y="71"/>
                    </a:lnTo>
                    <a:lnTo>
                      <a:pt x="63" y="5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" name="Obdĺžnik 1"/>
          <p:cNvSpPr/>
          <p:nvPr/>
        </p:nvSpPr>
        <p:spPr>
          <a:xfrm>
            <a:off x="1044519" y="3369367"/>
            <a:ext cx="5509592" cy="31947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k-SK" dirty="0"/>
              <a:t> </a:t>
            </a:r>
            <a:r>
              <a:rPr lang="sk-SK" sz="2400" b="1" dirty="0"/>
              <a:t>rozlišujeme:</a:t>
            </a:r>
            <a:endParaRPr lang="sk-SK" b="1" dirty="0"/>
          </a:p>
          <a:p>
            <a:pPr eaLnBrk="1" hangingPunct="1">
              <a:lnSpc>
                <a:spcPct val="90000"/>
              </a:lnSpc>
              <a:defRPr/>
            </a:pPr>
            <a:endParaRPr lang="sk-SK" dirty="0"/>
          </a:p>
          <a:p>
            <a:pPr lvl="1" eaLnBrk="1" hangingPunct="1">
              <a:lnSpc>
                <a:spcPct val="90000"/>
              </a:lnSpc>
              <a:buFont typeface="Marlett" pitchFamily="2" charset="2"/>
              <a:buChar char="o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bg2"/>
                </a:solidFill>
              </a:rPr>
              <a:t>priemery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/>
              <a:t>(jednoduchá, vážená forma)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aritmetický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geometrický 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harmonický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sk-SK" dirty="0"/>
          </a:p>
          <a:p>
            <a:pPr lvl="1" eaLnBrk="1" hangingPunct="1">
              <a:lnSpc>
                <a:spcPct val="90000"/>
              </a:lnSpc>
              <a:buFont typeface="Marlett" pitchFamily="2" charset="2"/>
              <a:buChar char="o"/>
              <a:defRPr/>
            </a:pPr>
            <a:r>
              <a:rPr lang="sk-SK" dirty="0"/>
              <a:t> </a:t>
            </a:r>
            <a:r>
              <a:rPr lang="sk-SK" sz="2000" b="1" dirty="0">
                <a:solidFill>
                  <a:schemeClr val="bg2"/>
                </a:solidFill>
              </a:rPr>
              <a:t>ostatné stredné hodnoty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modus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dirty="0"/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medián </a:t>
            </a:r>
          </a:p>
          <a:p>
            <a:pPr lvl="2" eaLnBrk="1" hangingPunct="1">
              <a:lnSpc>
                <a:spcPct val="90000"/>
              </a:lnSpc>
              <a:buFont typeface="Marlett" pitchFamily="2" charset="2"/>
              <a:buChar char="p"/>
              <a:defRPr/>
            </a:pP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kvantily</a:t>
            </a:r>
            <a:endParaRPr lang="sk-SK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 eaLnBrk="1" hangingPunct="1">
              <a:lnSpc>
                <a:spcPct val="90000"/>
              </a:lnSpc>
              <a:buFont typeface="Marlett" pitchFamily="2" charset="2"/>
              <a:buChar char="o"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132856"/>
            <a:ext cx="8229600" cy="1371600"/>
          </a:xfr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sk-SK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adway" panose="04040905080B02020502" pitchFamily="82" charset="0"/>
              </a:rPr>
              <a:t>ĎAKUJEM ZA POZORNOSŤ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94211" name="Zástupný symbol čísla snímky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B9A25-2AB5-4D24-9A2F-E718B54B707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26260" y="4077072"/>
            <a:ext cx="1944216" cy="1872208"/>
            <a:chOff x="1872" y="1344"/>
            <a:chExt cx="2448" cy="2208"/>
          </a:xfrm>
          <a:gradFill>
            <a:gsLst>
              <a:gs pos="56000">
                <a:schemeClr val="accent1">
                  <a:lumMod val="5000"/>
                  <a:lumOff val="95000"/>
                </a:schemeClr>
              </a:gs>
              <a:gs pos="99000">
                <a:srgbClr val="9999FF"/>
              </a:gs>
              <a:gs pos="100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448" y="216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312" y="2160"/>
              <a:ext cx="192" cy="192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872" y="1344"/>
              <a:ext cx="2448" cy="2208"/>
            </a:xfrm>
            <a:prstGeom prst="smileyFace">
              <a:avLst>
                <a:gd name="adj" fmla="val 4653"/>
              </a:avLst>
            </a:prstGeom>
            <a:grpFill/>
            <a:ln w="38100" cap="sq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544" y="1968"/>
              <a:ext cx="288" cy="28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3312" y="1968"/>
              <a:ext cx="288" cy="28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k-SK" altLang="sk-SK"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313944" y="492125"/>
            <a:ext cx="8229600" cy="873125"/>
          </a:xfrm>
        </p:spPr>
        <p:txBody>
          <a:bodyPr/>
          <a:lstStyle/>
          <a:p>
            <a:r>
              <a:rPr lang="sk-SK" altLang="sk-SK" sz="2800" b="1" dirty="0"/>
              <a:t>CHARAKTERISTIKY POLOHY</a:t>
            </a:r>
            <a:endParaRPr lang="en-US" altLang="sk-SK" sz="2800" b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365250"/>
            <a:ext cx="7772400" cy="12134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sk-SK" altLang="sk-SK" sz="2400" b="1" dirty="0"/>
              <a:t>alebo </a:t>
            </a:r>
            <a:r>
              <a:rPr lang="sk-SK" altLang="sk-SK" sz="2400" b="1" dirty="0">
                <a:solidFill>
                  <a:srgbClr val="CC3300"/>
                </a:solidFill>
              </a:rPr>
              <a:t>stredné hodnoty</a:t>
            </a:r>
            <a:r>
              <a:rPr lang="sk-SK" altLang="sk-SK" sz="2400" b="1" dirty="0"/>
              <a:t> vyjadrujú určitú úroveň (polohu) znaku, okolo ktorej sú ostatné hodnoty </a:t>
            </a:r>
            <a:r>
              <a:rPr lang="sk-SK" altLang="sk-SK" sz="2400" b="1" dirty="0">
                <a:solidFill>
                  <a:srgbClr val="00B0F0"/>
                </a:solidFill>
              </a:rPr>
              <a:t>viac alebo menej</a:t>
            </a:r>
            <a:r>
              <a:rPr lang="sk-SK" altLang="sk-SK" sz="2400" b="1" dirty="0"/>
              <a:t> koncentrované</a:t>
            </a:r>
          </a:p>
          <a:p>
            <a:pPr>
              <a:buFont typeface="Monotype Sorts" pitchFamily="2" charset="2"/>
              <a:buNone/>
            </a:pPr>
            <a:endParaRPr lang="sk-SK" altLang="sk-SK" sz="2400" dirty="0"/>
          </a:p>
          <a:p>
            <a:pPr>
              <a:buFont typeface="Monotype Sorts" pitchFamily="2" charset="2"/>
              <a:buNone/>
            </a:pPr>
            <a:endParaRPr lang="sk-SK" altLang="sk-SK" sz="3000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4294967295"/>
          </p:nvPr>
        </p:nvSpPr>
        <p:spPr>
          <a:xfrm>
            <a:off x="0" y="6245225"/>
            <a:ext cx="2133600" cy="476250"/>
          </a:xfrm>
        </p:spPr>
        <p:txBody>
          <a:bodyPr/>
          <a:lstStyle/>
          <a:p>
            <a:fld id="{96E83B50-8748-4F3F-98DE-00DCC497451B}" type="slidenum">
              <a:rPr lang="en-US" altLang="sk-SK"/>
              <a:pPr/>
              <a:t>5</a:t>
            </a:fld>
            <a:endParaRPr lang="en-US" altLang="sk-SK"/>
          </a:p>
        </p:txBody>
      </p:sp>
      <p:pic>
        <p:nvPicPr>
          <p:cNvPr id="7176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9474"/>
            <a:ext cx="4114800" cy="19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72" y="4040621"/>
            <a:ext cx="4648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 bwMode="auto">
          <a:xfrm>
            <a:off x="2195736" y="4869160"/>
            <a:ext cx="864096" cy="247816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850</a:t>
            </a:r>
            <a:r>
              <a:rPr kumimoji="0" lang="sk-SK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eur</a:t>
            </a:r>
            <a:endParaRPr kumimoji="0" 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bdĺžnik 2"/>
          <p:cNvSpPr/>
          <p:nvPr/>
        </p:nvSpPr>
        <p:spPr bwMode="auto">
          <a:xfrm>
            <a:off x="5220072" y="5805264"/>
            <a:ext cx="720080" cy="28803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850 eur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6804248" y="5805264"/>
            <a:ext cx="792088" cy="288032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1150 eur</a:t>
            </a:r>
          </a:p>
        </p:txBody>
      </p:sp>
    </p:spTree>
    <p:extLst>
      <p:ext uri="{BB962C8B-B14F-4D97-AF65-F5344CB8AC3E}">
        <p14:creationId xmlns:p14="http://schemas.microsoft.com/office/powerpoint/2010/main" val="3506112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28" y="332656"/>
            <a:ext cx="8229600" cy="98333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200" b="1" dirty="0"/>
              <a:t>CHARAKTERISTIKY POLOHY</a:t>
            </a:r>
            <a:br>
              <a:rPr lang="sk-SK" altLang="sk-SK" sz="3200" b="1" dirty="0"/>
            </a:br>
            <a:r>
              <a:rPr lang="sk-SK" altLang="sk-SK" sz="3200" b="1" dirty="0"/>
              <a:t>stredné hodnoty</a:t>
            </a:r>
            <a:endParaRPr lang="en-GB" altLang="sk-SK" sz="3200" dirty="0">
              <a:solidFill>
                <a:srgbClr val="C0000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43728" y="1556792"/>
            <a:ext cx="8088712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800" dirty="0"/>
              <a:t> </a:t>
            </a:r>
            <a:r>
              <a:rPr lang="sk-SK" altLang="sk-SK" sz="2000" b="1" dirty="0"/>
              <a:t>majú byť </a:t>
            </a:r>
            <a:r>
              <a:rPr lang="sk-SK" altLang="sk-SK" sz="2000" b="1" u="sng" dirty="0"/>
              <a:t>typickou hodnotou</a:t>
            </a:r>
            <a:r>
              <a:rPr lang="sk-SK" altLang="sk-SK" sz="2000" b="1" dirty="0"/>
              <a:t> štatistického súboru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musia byť </a:t>
            </a:r>
            <a:r>
              <a:rPr lang="sk-SK" altLang="sk-SK" sz="2000" b="1" u="sng" dirty="0"/>
              <a:t>jednoznačne definované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u="sng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pri výpočte sa do úvahy berú </a:t>
            </a:r>
            <a:r>
              <a:rPr lang="sk-SK" altLang="sk-SK" sz="2000" b="1" u="sng" dirty="0"/>
              <a:t>všetky jednotky</a:t>
            </a:r>
            <a:r>
              <a:rPr lang="sk-SK" altLang="sk-SK" sz="2000" b="1" dirty="0"/>
              <a:t> štatistického súboru </a:t>
            </a:r>
            <a:r>
              <a:rPr lang="sk-SK" altLang="sk-SK" sz="1800" b="1" dirty="0"/>
              <a:t>(platí pre priemery, nie pre ostatné stredné hodnoty ako medián, modus, </a:t>
            </a:r>
            <a:r>
              <a:rPr lang="sk-SK" altLang="sk-SK" sz="1800" b="1" dirty="0" err="1"/>
              <a:t>kvantily</a:t>
            </a:r>
            <a:r>
              <a:rPr lang="sk-SK" altLang="sk-SK" sz="1800" b="1" dirty="0"/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mali by slúžiť k </a:t>
            </a:r>
            <a:r>
              <a:rPr lang="sk-SK" altLang="sk-SK" sz="2000" b="1" u="sng" dirty="0"/>
              <a:t>porovnávaniu</a:t>
            </a:r>
            <a:r>
              <a:rPr lang="sk-SK" altLang="sk-SK" sz="2000" b="1" dirty="0"/>
              <a:t> stredných hodnôt za niekoľko súborov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sk-SK" altLang="sk-SK" sz="2000" b="1" dirty="0"/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majú </a:t>
            </a:r>
            <a:r>
              <a:rPr lang="sk-SK" altLang="sk-SK" sz="2000" b="1" u="sng" dirty="0"/>
              <a:t>čo najmenej podliehať náhodnostiam</a:t>
            </a:r>
            <a:r>
              <a:rPr lang="sk-SK" altLang="sk-SK" sz="2000" b="1" dirty="0"/>
              <a:t> výberu, ak sa realizuje výberové skúmanie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Char char="p"/>
            </a:pPr>
            <a:r>
              <a:rPr lang="sk-SK" altLang="sk-SK" sz="2000" b="1" dirty="0"/>
              <a:t>nemali by byť ovplyvnené extrémnymi hodnotami</a:t>
            </a:r>
          </a:p>
        </p:txBody>
      </p:sp>
      <p:sp>
        <p:nvSpPr>
          <p:cNvPr id="57346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D2C428-4903-4CA2-A6E7-92827FFADCC6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7786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 </a:t>
            </a:r>
            <a:endParaRPr lang="sk-SK" altLang="sk-SK" sz="3600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868863"/>
            <a:ext cx="7772400" cy="137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Priemer</a:t>
            </a:r>
            <a:r>
              <a:rPr lang="sk-SK" sz="2400" dirty="0"/>
              <a:t> predstavuje často rovnomernosť alebo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2400" dirty="0"/>
              <a:t>normu, ktorá neexistuje. Keď v priemere každý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k-SK" sz="2400" dirty="0"/>
              <a:t>zje 1 kura, je možné, že jeden zje dve, druhý ani jedno.</a:t>
            </a:r>
            <a:endParaRPr lang="en-US" sz="2400" dirty="0"/>
          </a:p>
        </p:txBody>
      </p:sp>
      <p:sp>
        <p:nvSpPr>
          <p:cNvPr id="58370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8146C1-1BB4-402A-B81F-F7D4BB1709A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pic>
        <p:nvPicPr>
          <p:cNvPr id="77828" name="Picture 4" descr="prie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12875"/>
            <a:ext cx="563562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476672"/>
            <a:ext cx="8229600" cy="60606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200" b="1" dirty="0"/>
              <a:t>PRIEMERY</a:t>
            </a:r>
            <a:endParaRPr lang="en-US" altLang="sk-SK" sz="3200" b="1" dirty="0"/>
          </a:p>
        </p:txBody>
      </p:sp>
      <p:sp>
        <p:nvSpPr>
          <p:cNvPr id="61444" name="Rectangle 7"/>
          <p:cNvSpPr>
            <a:spLocks noGrp="1" noChangeArrowheads="1"/>
          </p:cNvSpPr>
          <p:nvPr>
            <p:ph idx="1"/>
          </p:nvPr>
        </p:nvSpPr>
        <p:spPr>
          <a:xfrm>
            <a:off x="196912" y="1082736"/>
            <a:ext cx="8708901" cy="5796880"/>
          </a:xfrm>
        </p:spPr>
        <p:txBody>
          <a:bodyPr/>
          <a:lstStyle/>
          <a:p>
            <a:pPr eaLnBrk="1" hangingPunct="1">
              <a:buFont typeface="Marlett" pitchFamily="2" charset="2"/>
              <a:buChar char="p"/>
            </a:pPr>
            <a:r>
              <a:rPr lang="sk-SK" altLang="sk-SK" dirty="0"/>
              <a:t> </a:t>
            </a:r>
            <a:r>
              <a:rPr lang="sk-SK" altLang="sk-SK" sz="2800" b="1" dirty="0">
                <a:solidFill>
                  <a:srgbClr val="C00000"/>
                </a:solidFill>
              </a:rPr>
              <a:t>priemery - aritmetický priemer</a:t>
            </a:r>
          </a:p>
          <a:p>
            <a:pPr eaLnBrk="1" hangingPunct="1">
              <a:buFontTx/>
              <a:buNone/>
            </a:pPr>
            <a:r>
              <a:rPr lang="sk-SK" altLang="sk-SK" sz="2000" dirty="0"/>
              <a:t>(napr. priemerný čistý disponibilný príjem na 1 člena domácnosti v eurách, priemerná denná teplota, atď.)</a:t>
            </a:r>
            <a:endParaRPr lang="sk-SK" altLang="sk-SK" sz="2000" u="sng" dirty="0"/>
          </a:p>
          <a:p>
            <a:pPr eaLnBrk="1" hangingPunct="1">
              <a:buFont typeface="Marlett" pitchFamily="2" charset="2"/>
              <a:buChar char="p"/>
            </a:pPr>
            <a:r>
              <a:rPr lang="sk-SK" altLang="sk-SK" sz="2400" b="1" dirty="0"/>
              <a:t>Príklad</a:t>
            </a:r>
            <a:r>
              <a:rPr lang="sk-SK" altLang="sk-SK" sz="2800" dirty="0"/>
              <a:t>:</a:t>
            </a:r>
            <a:r>
              <a:rPr lang="sk-SK" altLang="sk-SK" dirty="0"/>
              <a:t> </a:t>
            </a:r>
            <a:r>
              <a:rPr lang="sk-SK" altLang="sk-SK" sz="2000" dirty="0"/>
              <a:t>priemerný čistý disponibilný príjem na 1 člena...(jednoduchý aritmetický priemer)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sk-SK" altLang="sk-SK" sz="2000" b="1" dirty="0"/>
              <a:t>	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sk-SK" altLang="sk-SK" sz="2000" b="1" dirty="0"/>
              <a:t>		      	</a:t>
            </a:r>
            <a:endParaRPr lang="sk-SK" altLang="sk-SK" sz="2400" b="1" dirty="0"/>
          </a:p>
        </p:txBody>
      </p:sp>
      <p:sp>
        <p:nvSpPr>
          <p:cNvPr id="61442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5DB308-6559-49FA-852B-2D538F313341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sp>
        <p:nvSpPr>
          <p:cNvPr id="61445" name="Text Box 38"/>
          <p:cNvSpPr txBox="1">
            <a:spLocks noChangeArrowheads="1"/>
          </p:cNvSpPr>
          <p:nvPr/>
        </p:nvSpPr>
        <p:spPr bwMode="auto">
          <a:xfrm>
            <a:off x="1371600" y="3429000"/>
            <a:ext cx="3630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278,8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318,7    </a:t>
            </a:r>
            <a:r>
              <a:rPr lang="sk-SK" altLang="sk-SK" sz="2000" b="1" dirty="0">
                <a:solidFill>
                  <a:srgbClr val="C00000"/>
                </a:solidFill>
              </a:rPr>
              <a:t>rozpätie =&gt; 60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u="sng" dirty="0"/>
              <a:t>  338,6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936,1 : 3 = 312 eur</a:t>
            </a:r>
          </a:p>
        </p:txBody>
      </p:sp>
      <p:sp>
        <p:nvSpPr>
          <p:cNvPr id="61446" name="Text Box 39"/>
          <p:cNvSpPr txBox="1">
            <a:spLocks noChangeArrowheads="1"/>
          </p:cNvSpPr>
          <p:nvPr/>
        </p:nvSpPr>
        <p:spPr bwMode="auto">
          <a:xfrm>
            <a:off x="5029200" y="3429000"/>
            <a:ext cx="3630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215,8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331,9  </a:t>
            </a:r>
            <a:r>
              <a:rPr lang="sk-SK" altLang="sk-SK" sz="2000" b="1" dirty="0">
                <a:solidFill>
                  <a:schemeClr val="accent5">
                    <a:lumMod val="75000"/>
                  </a:schemeClr>
                </a:solidFill>
              </a:rPr>
              <a:t>rozpätie =&gt;  172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u="sng" dirty="0"/>
              <a:t>  388,4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k-SK" altLang="sk-SK" sz="2000" b="1" dirty="0"/>
              <a:t>  936,1 : 3 = 312 eur</a:t>
            </a:r>
          </a:p>
        </p:txBody>
      </p:sp>
      <p:graphicFrame>
        <p:nvGraphicFramePr>
          <p:cNvPr id="61447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60714"/>
              </p:ext>
            </p:extLst>
          </p:nvPr>
        </p:nvGraphicFramePr>
        <p:xfrm>
          <a:off x="2926270" y="5468937"/>
          <a:ext cx="180137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197" imgH="203112" progId="Equation.DSMT4">
                  <p:embed/>
                </p:oleObj>
              </mc:Choice>
              <mc:Fallback>
                <p:oleObj name="Equation" r:id="rId2" imgW="698197" imgH="203112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270" y="5468937"/>
                        <a:ext cx="1801377" cy="473075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8" name="Group 59"/>
          <p:cNvGrpSpPr>
            <a:grpSpLocks/>
          </p:cNvGrpSpPr>
          <p:nvPr/>
        </p:nvGrpSpPr>
        <p:grpSpPr bwMode="auto">
          <a:xfrm>
            <a:off x="2133600" y="4800600"/>
            <a:ext cx="3789363" cy="609600"/>
            <a:chOff x="1344" y="3024"/>
            <a:chExt cx="2387" cy="384"/>
          </a:xfrm>
        </p:grpSpPr>
        <p:sp>
          <p:nvSpPr>
            <p:cNvPr id="61460" name="Line 40"/>
            <p:cNvSpPr>
              <a:spLocks noChangeShapeType="1"/>
            </p:cNvSpPr>
            <p:nvPr/>
          </p:nvSpPr>
          <p:spPr bwMode="auto">
            <a:xfrm>
              <a:off x="1440" y="3312"/>
              <a:ext cx="2256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1" name="Line 41"/>
            <p:cNvSpPr>
              <a:spLocks noChangeShapeType="1"/>
            </p:cNvSpPr>
            <p:nvPr/>
          </p:nvSpPr>
          <p:spPr bwMode="auto">
            <a:xfrm>
              <a:off x="1536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2" name="Line 42"/>
            <p:cNvSpPr>
              <a:spLocks noChangeShapeType="1"/>
            </p:cNvSpPr>
            <p:nvPr/>
          </p:nvSpPr>
          <p:spPr bwMode="auto">
            <a:xfrm>
              <a:off x="2400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3" name="Line 43"/>
            <p:cNvSpPr>
              <a:spLocks noChangeShapeType="1"/>
            </p:cNvSpPr>
            <p:nvPr/>
          </p:nvSpPr>
          <p:spPr bwMode="auto">
            <a:xfrm>
              <a:off x="2640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4" name="Line 44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65" name="Text Box 53"/>
            <p:cNvSpPr txBox="1">
              <a:spLocks noChangeArrowheads="1"/>
            </p:cNvSpPr>
            <p:nvPr/>
          </p:nvSpPr>
          <p:spPr bwMode="auto">
            <a:xfrm>
              <a:off x="1344" y="302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278,8</a:t>
              </a:r>
            </a:p>
          </p:txBody>
        </p:sp>
        <p:sp>
          <p:nvSpPr>
            <p:cNvPr id="61466" name="Text Box 54"/>
            <p:cNvSpPr txBox="1">
              <a:spLocks noChangeArrowheads="1"/>
            </p:cNvSpPr>
            <p:nvPr/>
          </p:nvSpPr>
          <p:spPr bwMode="auto">
            <a:xfrm>
              <a:off x="2544" y="302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318,7</a:t>
              </a:r>
            </a:p>
          </p:txBody>
        </p:sp>
        <p:sp>
          <p:nvSpPr>
            <p:cNvPr id="61467" name="Text Box 55"/>
            <p:cNvSpPr txBox="1">
              <a:spLocks noChangeArrowheads="1"/>
            </p:cNvSpPr>
            <p:nvPr/>
          </p:nvSpPr>
          <p:spPr bwMode="auto">
            <a:xfrm>
              <a:off x="3408" y="3072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338,6</a:t>
              </a:r>
            </a:p>
          </p:txBody>
        </p:sp>
      </p:grpSp>
      <p:grpSp>
        <p:nvGrpSpPr>
          <p:cNvPr id="61449" name="Group 60"/>
          <p:cNvGrpSpPr>
            <a:grpSpLocks/>
          </p:cNvGrpSpPr>
          <p:nvPr/>
        </p:nvGrpSpPr>
        <p:grpSpPr bwMode="auto">
          <a:xfrm>
            <a:off x="1447800" y="6019800"/>
            <a:ext cx="5846763" cy="550863"/>
            <a:chOff x="912" y="3792"/>
            <a:chExt cx="3683" cy="347"/>
          </a:xfrm>
        </p:grpSpPr>
        <p:sp>
          <p:nvSpPr>
            <p:cNvPr id="61452" name="Line 47"/>
            <p:cNvSpPr>
              <a:spLocks noChangeShapeType="1"/>
            </p:cNvSpPr>
            <p:nvPr/>
          </p:nvSpPr>
          <p:spPr bwMode="auto">
            <a:xfrm>
              <a:off x="1008" y="3888"/>
              <a:ext cx="3552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3" name="Line 48"/>
            <p:cNvSpPr>
              <a:spLocks noChangeShapeType="1"/>
            </p:cNvSpPr>
            <p:nvPr/>
          </p:nvSpPr>
          <p:spPr bwMode="auto">
            <a:xfrm>
              <a:off x="1104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4" name="Line 49"/>
            <p:cNvSpPr>
              <a:spLocks noChangeShapeType="1"/>
            </p:cNvSpPr>
            <p:nvPr/>
          </p:nvSpPr>
          <p:spPr bwMode="auto">
            <a:xfrm>
              <a:off x="2400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triangle" w="lg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5" name="Line 50"/>
            <p:cNvSpPr>
              <a:spLocks noChangeShapeType="1"/>
            </p:cNvSpPr>
            <p:nvPr/>
          </p:nvSpPr>
          <p:spPr bwMode="auto">
            <a:xfrm>
              <a:off x="2832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6" name="Line 51"/>
            <p:cNvSpPr>
              <a:spLocks noChangeShapeType="1"/>
            </p:cNvSpPr>
            <p:nvPr/>
          </p:nvSpPr>
          <p:spPr bwMode="auto">
            <a:xfrm>
              <a:off x="4464" y="3792"/>
              <a:ext cx="0" cy="192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61457" name="Text Box 56"/>
            <p:cNvSpPr txBox="1">
              <a:spLocks noChangeArrowheads="1"/>
            </p:cNvSpPr>
            <p:nvPr/>
          </p:nvSpPr>
          <p:spPr bwMode="auto">
            <a:xfrm>
              <a:off x="912" y="398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215,8</a:t>
              </a:r>
            </a:p>
          </p:txBody>
        </p:sp>
        <p:sp>
          <p:nvSpPr>
            <p:cNvPr id="61458" name="Text Box 57"/>
            <p:cNvSpPr txBox="1">
              <a:spLocks noChangeArrowheads="1"/>
            </p:cNvSpPr>
            <p:nvPr/>
          </p:nvSpPr>
          <p:spPr bwMode="auto">
            <a:xfrm>
              <a:off x="2688" y="398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331,9</a:t>
              </a:r>
            </a:p>
          </p:txBody>
        </p:sp>
        <p:sp>
          <p:nvSpPr>
            <p:cNvPr id="61459" name="Text Box 58"/>
            <p:cNvSpPr txBox="1">
              <a:spLocks noChangeArrowheads="1"/>
            </p:cNvSpPr>
            <p:nvPr/>
          </p:nvSpPr>
          <p:spPr bwMode="auto">
            <a:xfrm>
              <a:off x="4272" y="3984"/>
              <a:ext cx="3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k-SK" altLang="sk-SK" sz="1600" b="1">
                  <a:solidFill>
                    <a:schemeClr val="tx2"/>
                  </a:solidFill>
                </a:rPr>
                <a:t>388,4</a:t>
              </a:r>
            </a:p>
          </p:txBody>
        </p:sp>
      </p:grpSp>
      <p:sp>
        <p:nvSpPr>
          <p:cNvPr id="61450" name="Line 61"/>
          <p:cNvSpPr>
            <a:spLocks noChangeShapeType="1"/>
          </p:cNvSpPr>
          <p:nvPr/>
        </p:nvSpPr>
        <p:spPr bwMode="auto">
          <a:xfrm>
            <a:off x="2400300" y="5257800"/>
            <a:ext cx="33147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1451" name="Line 62"/>
          <p:cNvSpPr>
            <a:spLocks noChangeShapeType="1"/>
          </p:cNvSpPr>
          <p:nvPr/>
        </p:nvSpPr>
        <p:spPr bwMode="auto">
          <a:xfrm>
            <a:off x="1752600" y="6172200"/>
            <a:ext cx="5334000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15"/>
          <p:cNvSpPr>
            <a:spLocks noGrp="1" noChangeArrowheads="1"/>
          </p:cNvSpPr>
          <p:nvPr>
            <p:ph type="title"/>
          </p:nvPr>
        </p:nvSpPr>
        <p:spPr>
          <a:xfrm>
            <a:off x="663309" y="153987"/>
            <a:ext cx="8229600" cy="105727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2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sk-SK" altLang="sk-SK" sz="3600" b="1" dirty="0"/>
              <a:t>PRIEMERY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idx="1"/>
          </p:nvPr>
        </p:nvSpPr>
        <p:spPr>
          <a:xfrm>
            <a:off x="323528" y="1514477"/>
            <a:ext cx="8363272" cy="3960813"/>
          </a:xfrm>
        </p:spPr>
        <p:txBody>
          <a:bodyPr/>
          <a:lstStyle/>
          <a:p>
            <a:pPr eaLnBrk="1" hangingPunct="1">
              <a:buFont typeface="Marlett" pitchFamily="2" charset="2"/>
              <a:buChar char="p"/>
              <a:defRPr/>
            </a:pPr>
            <a:r>
              <a:rPr lang="sk-SK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aritmetický priemer</a:t>
            </a:r>
            <a:endParaRPr lang="sk-SK" b="1" dirty="0"/>
          </a:p>
          <a:p>
            <a:pPr lvl="1" eaLnBrk="1" hangingPunct="1">
              <a:buFont typeface="Marlett" pitchFamily="2" charset="2"/>
              <a:buChar char="o"/>
              <a:defRPr/>
            </a:pPr>
            <a:r>
              <a:rPr lang="sk-SK" dirty="0"/>
              <a:t> j</a:t>
            </a:r>
            <a:r>
              <a:rPr lang="sk-SK" b="1" dirty="0"/>
              <a:t>ednoduchý</a:t>
            </a:r>
            <a:r>
              <a:rPr lang="sk-SK" dirty="0"/>
              <a:t> </a:t>
            </a:r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lvl="1" eaLnBrk="1" hangingPunct="1">
              <a:buFont typeface="Marlett" pitchFamily="2" charset="2"/>
              <a:buChar char="o"/>
              <a:defRPr/>
            </a:pPr>
            <a:r>
              <a:rPr lang="sk-SK" dirty="0"/>
              <a:t> </a:t>
            </a:r>
            <a:r>
              <a:rPr lang="sk-SK" b="1" dirty="0"/>
              <a:t>vážený</a:t>
            </a:r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2400" b="1" dirty="0"/>
              <a:t>n</a:t>
            </a:r>
            <a:r>
              <a:rPr lang="sk-SK" sz="2400" dirty="0"/>
              <a:t> – </a:t>
            </a:r>
            <a:r>
              <a:rPr lang="sk-SK" sz="2000" b="1" dirty="0"/>
              <a:t>počet pozorovaní </a:t>
            </a:r>
            <a:r>
              <a:rPr lang="sk-SK" sz="2400" b="1" dirty="0"/>
              <a:t>              x</a:t>
            </a:r>
            <a:r>
              <a:rPr lang="sk-SK" sz="2400" b="1" baseline="-25000" dirty="0"/>
              <a:t>i</a:t>
            </a:r>
            <a:r>
              <a:rPr lang="sk-SK" sz="2400" b="1" dirty="0"/>
              <a:t> </a:t>
            </a:r>
            <a:r>
              <a:rPr lang="sk-SK" sz="2400" dirty="0"/>
              <a:t>– </a:t>
            </a:r>
            <a:r>
              <a:rPr lang="sk-SK" sz="2000" b="1" dirty="0"/>
              <a:t>sledovaný znak</a:t>
            </a:r>
            <a:endParaRPr lang="sk-SK" sz="2400" b="1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2400" b="1" dirty="0" err="1"/>
              <a:t>x</a:t>
            </a:r>
            <a:r>
              <a:rPr lang="sk-SK" sz="2400" b="1" baseline="-25000" dirty="0" err="1"/>
              <a:t>j</a:t>
            </a:r>
            <a:r>
              <a:rPr lang="sk-SK" sz="2400" b="1" dirty="0"/>
              <a:t>  </a:t>
            </a:r>
            <a:r>
              <a:rPr lang="sk-SK" sz="2000" b="1" dirty="0"/>
              <a:t>j=1,2,3,....n               </a:t>
            </a:r>
            <a:r>
              <a:rPr lang="sk-SK" sz="2400" dirty="0"/>
              <a:t>	       </a:t>
            </a:r>
            <a:r>
              <a:rPr lang="sk-SK" sz="2000" b="1" dirty="0"/>
              <a:t>i=1,2,...,m</a:t>
            </a:r>
            <a:r>
              <a:rPr lang="sk-SK" sz="2400" dirty="0"/>
              <a:t>	</a:t>
            </a:r>
            <a:r>
              <a:rPr lang="sk-SK" sz="2400" b="1" dirty="0"/>
              <a:t>     </a:t>
            </a:r>
            <a:r>
              <a:rPr lang="sk-SK" sz="2400" b="1" dirty="0">
                <a:sym typeface="Symbol" pitchFamily="18" charset="2"/>
              </a:rPr>
              <a:t>n</a:t>
            </a:r>
            <a:r>
              <a:rPr lang="sk-SK" sz="2400" b="1" baseline="-25000" dirty="0">
                <a:sym typeface="Symbol" pitchFamily="18" charset="2"/>
              </a:rPr>
              <a:t>i</a:t>
            </a:r>
            <a:r>
              <a:rPr lang="sk-SK" sz="2400" b="1" dirty="0">
                <a:sym typeface="Symbol" pitchFamily="18" charset="2"/>
              </a:rPr>
              <a:t>=n</a:t>
            </a:r>
            <a:r>
              <a:rPr lang="sk-SK" sz="2400" dirty="0">
                <a:sym typeface="Symbol" pitchFamily="18" charset="2"/>
              </a:rPr>
              <a:t>,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k-SK" sz="2400" b="1" dirty="0" err="1">
                <a:sym typeface="Symbol" pitchFamily="18" charset="2"/>
              </a:rPr>
              <a:t>f</a:t>
            </a:r>
            <a:r>
              <a:rPr lang="sk-SK" sz="2400" b="1" baseline="-25000" dirty="0" err="1">
                <a:sym typeface="Symbol" pitchFamily="18" charset="2"/>
              </a:rPr>
              <a:t>i</a:t>
            </a:r>
            <a:r>
              <a:rPr lang="sk-SK" sz="2400" b="1" baseline="-25000" dirty="0">
                <a:sym typeface="Symbol" pitchFamily="18" charset="2"/>
              </a:rPr>
              <a:t> </a:t>
            </a:r>
            <a:r>
              <a:rPr lang="sk-SK" sz="2400" dirty="0">
                <a:sym typeface="Symbol" pitchFamily="18" charset="2"/>
              </a:rPr>
              <a:t>– </a:t>
            </a:r>
            <a:r>
              <a:rPr lang="sk-SK" sz="2000" b="1" dirty="0">
                <a:sym typeface="Symbol" pitchFamily="18" charset="2"/>
              </a:rPr>
              <a:t>relatívne početnosti </a:t>
            </a:r>
            <a:r>
              <a:rPr lang="sk-SK" sz="2400" dirty="0">
                <a:sym typeface="Symbol" pitchFamily="18" charset="2"/>
              </a:rPr>
              <a:t>(</a:t>
            </a:r>
            <a:r>
              <a:rPr lang="sk-SK" sz="2000" b="1" dirty="0">
                <a:sym typeface="Symbol" pitchFamily="18" charset="2"/>
              </a:rPr>
              <a:t>vyjadrené </a:t>
            </a:r>
            <a:r>
              <a:rPr lang="sk-SK" sz="2000" b="1" dirty="0">
                <a:solidFill>
                  <a:srgbClr val="FF0000"/>
                </a:solidFill>
                <a:sym typeface="Symbol" pitchFamily="18" charset="2"/>
              </a:rPr>
              <a:t>nie</a:t>
            </a:r>
            <a:r>
              <a:rPr lang="sk-SK" sz="2000" b="1" dirty="0">
                <a:sym typeface="Symbol" pitchFamily="18" charset="2"/>
              </a:rPr>
              <a:t> v %)</a:t>
            </a:r>
            <a:endParaRPr lang="en-US" sz="2000" b="1" dirty="0"/>
          </a:p>
        </p:txBody>
      </p:sp>
      <p:sp>
        <p:nvSpPr>
          <p:cNvPr id="60418" name="Zástupný symbol čísla snímky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17A114-499E-4BA2-9BAA-03597C160004}" type="slidenum">
              <a:rPr lang="sk-SK" altLang="sk-SK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sk-SK" altLang="sk-SK" sz="1200">
              <a:latin typeface="Arial Black" panose="020B0A04020102020204" pitchFamily="34" charset="0"/>
            </a:endParaRPr>
          </a:p>
        </p:txBody>
      </p:sp>
      <p:graphicFrame>
        <p:nvGraphicFramePr>
          <p:cNvPr id="604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45650"/>
              </p:ext>
            </p:extLst>
          </p:nvPr>
        </p:nvGraphicFramePr>
        <p:xfrm>
          <a:off x="5302944" y="1398589"/>
          <a:ext cx="282575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749300" progId="Equation.DSMT4">
                  <p:embed/>
                </p:oleObj>
              </mc:Choice>
              <mc:Fallback>
                <p:oleObj name="Equation" r:id="rId2" imgW="1130300" imgH="749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944" y="1398589"/>
                        <a:ext cx="2825750" cy="152876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2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2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54389"/>
              </p:ext>
            </p:extLst>
          </p:nvPr>
        </p:nvGraphicFramePr>
        <p:xfrm>
          <a:off x="3419475" y="3303588"/>
          <a:ext cx="5040313" cy="199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a" r:id="rId4" imgW="1968500" imgH="838200" progId="Equation.3">
                  <p:embed/>
                </p:oleObj>
              </mc:Choice>
              <mc:Fallback>
                <p:oleObj name="Rovnica" r:id="rId4" imgW="1968500" imgH="838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303588"/>
                        <a:ext cx="5040313" cy="1995487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91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2">
                              <a:lumMod val="75000"/>
                            </a:schemeClr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93B745D5D3E4E9C9057DF163761D8" ma:contentTypeVersion="8" ma:contentTypeDescription="Create a new document." ma:contentTypeScope="" ma:versionID="e5e5689f6226acce55da79aa9c2f173b">
  <xsd:schema xmlns:xsd="http://www.w3.org/2001/XMLSchema" xmlns:xs="http://www.w3.org/2001/XMLSchema" xmlns:p="http://schemas.microsoft.com/office/2006/metadata/properties" xmlns:ns2="51fe2243-2fc1-4574-9e1e-3e8b9ffe465a" targetNamespace="http://schemas.microsoft.com/office/2006/metadata/properties" ma:root="true" ma:fieldsID="7f81ad6ca2ee546d515d87c6a17b97b8" ns2:_="">
    <xsd:import namespace="51fe2243-2fc1-4574-9e1e-3e8b9ffe46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e2243-2fc1-4574-9e1e-3e8b9ffe4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1fe2243-2fc1-4574-9e1e-3e8b9ffe465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6682EA-9243-41D9-BD4D-A1748081C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e2243-2fc1-4574-9e1e-3e8b9ffe4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FD28FC-99AC-4FA2-9F4E-BF4795D0706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51fe2243-2fc1-4574-9e1e-3e8b9ffe465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9A0836-227C-4C08-ABBC-839699A1A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4398</TotalTime>
  <Words>1946</Words>
  <Application>Microsoft Office PowerPoint</Application>
  <PresentationFormat>Prezentácia na obrazovke (4:3)</PresentationFormat>
  <Paragraphs>324</Paragraphs>
  <Slides>40</Slides>
  <Notes>5</Notes>
  <HiddenSlides>0</HiddenSlides>
  <MMClips>0</MMClips>
  <ScaleCrop>false</ScaleCrop>
  <HeadingPairs>
    <vt:vector size="8" baseType="variant">
      <vt:variant>
        <vt:lpstr>Použité písma</vt:lpstr>
      </vt:variant>
      <vt:variant>
        <vt:i4>13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4</vt:i4>
      </vt:variant>
      <vt:variant>
        <vt:lpstr>Nadpisy snímok</vt:lpstr>
      </vt:variant>
      <vt:variant>
        <vt:i4>40</vt:i4>
      </vt:variant>
    </vt:vector>
  </HeadingPairs>
  <TitlesOfParts>
    <vt:vector size="59" baseType="lpstr">
      <vt:lpstr>Arial</vt:lpstr>
      <vt:lpstr>Arial Black</vt:lpstr>
      <vt:lpstr>Broadway</vt:lpstr>
      <vt:lpstr>Calibri</vt:lpstr>
      <vt:lpstr>Century Gothic</vt:lpstr>
      <vt:lpstr>Gill Sans MT</vt:lpstr>
      <vt:lpstr>Marlett</vt:lpstr>
      <vt:lpstr>Monotype Sorts</vt:lpstr>
      <vt:lpstr>Symbol</vt:lpstr>
      <vt:lpstr>Tahoma</vt:lpstr>
      <vt:lpstr>Times New Roman</vt:lpstr>
      <vt:lpstr>Wingdings</vt:lpstr>
      <vt:lpstr>Wingdings 3</vt:lpstr>
      <vt:lpstr>Pixel</vt:lpstr>
      <vt:lpstr>Urban Pop</vt:lpstr>
      <vt:lpstr>Equation</vt:lpstr>
      <vt:lpstr>Rovnica</vt:lpstr>
      <vt:lpstr>Document</vt:lpstr>
      <vt:lpstr>Worksheet</vt:lpstr>
      <vt:lpstr>POPISNÉ (DESKRIPTÍVNE) CHARAKTERISTIKY</vt:lpstr>
      <vt:lpstr>Prezentácia programu PowerPoint</vt:lpstr>
      <vt:lpstr>Prezentácia programu PowerPoint</vt:lpstr>
      <vt:lpstr>CHARAKTERISTIKY POLOHY - Stredné hodnoty </vt:lpstr>
      <vt:lpstr>CHARAKTERISTIKY POLOHY</vt:lpstr>
      <vt:lpstr>CHARAKTERISTIKY POLOHY stredné hodnoty</vt:lpstr>
      <vt:lpstr>PRIEMERY </vt:lpstr>
      <vt:lpstr>PRIEMERY</vt:lpstr>
      <vt:lpstr>PRIEMERY</vt:lpstr>
      <vt:lpstr>PRIEMERY</vt:lpstr>
      <vt:lpstr>Výpočet aritmetického priemeru z intervalového rozdelenia početností</vt:lpstr>
      <vt:lpstr>PRIEMERY</vt:lpstr>
      <vt:lpstr>PRIEMERY</vt:lpstr>
      <vt:lpstr>PRIEMERY</vt:lpstr>
      <vt:lpstr>PRIEMERY</vt:lpstr>
      <vt:lpstr>Vývoj HDP SR za r.2010-2014 v mil. eur</vt:lpstr>
      <vt:lpstr>PRIEMERY</vt:lpstr>
      <vt:lpstr>Úloha:</vt:lpstr>
      <vt:lpstr>Harmonický priemer (jednoduchý)</vt:lpstr>
      <vt:lpstr>OSTATNÉ STREDNÉ HODNOTY</vt:lpstr>
      <vt:lpstr>MEDIÁN</vt:lpstr>
      <vt:lpstr>MEDIÁN</vt:lpstr>
      <vt:lpstr>MEDIÁN</vt:lpstr>
      <vt:lpstr>MEDIÁN</vt:lpstr>
      <vt:lpstr>MODUS</vt:lpstr>
      <vt:lpstr>MODUS</vt:lpstr>
      <vt:lpstr>MODUS z intervalového rozdelenia početností </vt:lpstr>
      <vt:lpstr>MODUS</vt:lpstr>
      <vt:lpstr>POROVNANIE</vt:lpstr>
      <vt:lpstr>Porovnanie modusu, mediánu a strednej hodnoty</vt:lpstr>
      <vt:lpstr>Prezentácia programu PowerPoint</vt:lpstr>
      <vt:lpstr>Prezentácia programu PowerPoint</vt:lpstr>
      <vt:lpstr>Prezentácia programu PowerPoint</vt:lpstr>
      <vt:lpstr>Kvartily</vt:lpstr>
      <vt:lpstr>Výpočet dolného, resp. horného kvartilu z intervalového rozdelenia početnosti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Zuzana Poláková</cp:lastModifiedBy>
  <cp:revision>311</cp:revision>
  <cp:lastPrinted>2001-02-18T16:20:38Z</cp:lastPrinted>
  <dcterms:created xsi:type="dcterms:W3CDTF">1601-01-01T00:00:00Z</dcterms:created>
  <dcterms:modified xsi:type="dcterms:W3CDTF">2023-09-27T12:16:07Z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0x01010039793B745D5D3E4E9C9057DF163761D8</vt:lpwstr>
  </property>
  <property fmtid="{D5CDD505-2E9C-101B-9397-08002B2CF9AE}" pid="3" name="Order">
    <vt:lpwstr>3600.00000000000</vt:lpwstr>
  </property>
  <property fmtid="{D5CDD505-2E9C-101B-9397-08002B2CF9AE}" pid="4" name="xd_Signature">
    <vt:lpwstr/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