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14" r:id="rId3"/>
    <p:sldId id="315" r:id="rId4"/>
    <p:sldId id="316" r:id="rId5"/>
    <p:sldId id="317" r:id="rId6"/>
    <p:sldId id="318" r:id="rId7"/>
    <p:sldId id="319" r:id="rId8"/>
    <p:sldId id="320" r:id="rId9"/>
    <p:sldId id="321" r:id="rId10"/>
    <p:sldId id="322" r:id="rId11"/>
    <p:sldId id="285" r:id="rId12"/>
    <p:sldId id="287" r:id="rId13"/>
    <p:sldId id="260" r:id="rId14"/>
    <p:sldId id="261" r:id="rId15"/>
    <p:sldId id="262" r:id="rId16"/>
    <p:sldId id="263" r:id="rId17"/>
    <p:sldId id="264" r:id="rId18"/>
    <p:sldId id="265" r:id="rId19"/>
    <p:sldId id="266" r:id="rId20"/>
    <p:sldId id="267" r:id="rId21"/>
    <p:sldId id="288" r:id="rId22"/>
    <p:sldId id="268" r:id="rId23"/>
    <p:sldId id="289" r:id="rId24"/>
    <p:sldId id="269" r:id="rId25"/>
    <p:sldId id="293" r:id="rId26"/>
    <p:sldId id="270" r:id="rId27"/>
    <p:sldId id="292" r:id="rId28"/>
    <p:sldId id="290" r:id="rId29"/>
    <p:sldId id="271" r:id="rId30"/>
    <p:sldId id="294" r:id="rId31"/>
    <p:sldId id="295" r:id="rId32"/>
    <p:sldId id="296" r:id="rId33"/>
    <p:sldId id="297" r:id="rId34"/>
    <p:sldId id="298" r:id="rId35"/>
    <p:sldId id="299" r:id="rId36"/>
    <p:sldId id="300" r:id="rId37"/>
    <p:sldId id="301" r:id="rId38"/>
    <p:sldId id="302" r:id="rId39"/>
    <p:sldId id="304" r:id="rId40"/>
    <p:sldId id="291" r:id="rId41"/>
    <p:sldId id="306" r:id="rId42"/>
    <p:sldId id="274" r:id="rId43"/>
    <p:sldId id="307" r:id="rId44"/>
    <p:sldId id="310" r:id="rId45"/>
    <p:sldId id="275" r:id="rId46"/>
    <p:sldId id="309" r:id="rId47"/>
    <p:sldId id="311" r:id="rId48"/>
    <p:sldId id="312" r:id="rId49"/>
    <p:sldId id="278" r:id="rId50"/>
    <p:sldId id="282" r:id="rId51"/>
    <p:sldId id="283" r:id="rId52"/>
    <p:sldId id="281" r:id="rId53"/>
    <p:sldId id="279" r:id="rId54"/>
    <p:sldId id="313" r:id="rId55"/>
    <p:sldId id="280" r:id="rId56"/>
    <p:sldId id="284" r:id="rId57"/>
    <p:sldId id="305" r:id="rId58"/>
    <p:sldId id="32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D901D-997F-4058-9846-02AF105A601B}" type="datetimeFigureOut">
              <a:rPr lang="en-US" smtClean="0"/>
              <a:pPr/>
              <a:t>3/3/2019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29C86-C4F1-40F0-BBA6-A51050AC93F9}" type="slidenum">
              <a:rPr lang="en-US" smtClean="0"/>
              <a:pPr/>
              <a:t>‹#›</a:t>
            </a:fld>
            <a:endParaRPr lang="en-US"/>
          </a:p>
        </p:txBody>
      </p:sp>
    </p:spTree>
    <p:extLst>
      <p:ext uri="{BB962C8B-B14F-4D97-AF65-F5344CB8AC3E}">
        <p14:creationId xmlns:p14="http://schemas.microsoft.com/office/powerpoint/2010/main" val="62088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40345-9969-4F20-BBEF-522C9784E6D4}" type="slidenum">
              <a:rPr lang="en-US" smtClean="0"/>
              <a:t>4</a:t>
            </a:fld>
            <a:endParaRPr lang="en-US"/>
          </a:p>
        </p:txBody>
      </p:sp>
    </p:spTree>
    <p:extLst>
      <p:ext uri="{BB962C8B-B14F-4D97-AF65-F5344CB8AC3E}">
        <p14:creationId xmlns:p14="http://schemas.microsoft.com/office/powerpoint/2010/main" val="26889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7A75479-3714-4BCB-81EB-112FBF203A6D}" type="slidenum">
              <a:rPr lang="en-US" smtClean="0"/>
              <a:t>5</a:t>
            </a:fld>
            <a:endParaRPr lang="en-US" dirty="0"/>
          </a:p>
        </p:txBody>
      </p:sp>
    </p:spTree>
    <p:extLst>
      <p:ext uri="{BB962C8B-B14F-4D97-AF65-F5344CB8AC3E}">
        <p14:creationId xmlns:p14="http://schemas.microsoft.com/office/powerpoint/2010/main" val="45266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7A75479-3714-4BCB-81EB-112FBF203A6D}" type="slidenum">
              <a:rPr lang="en-US" smtClean="0"/>
              <a:t>6</a:t>
            </a:fld>
            <a:endParaRPr lang="en-US" dirty="0"/>
          </a:p>
        </p:txBody>
      </p:sp>
    </p:spTree>
    <p:extLst>
      <p:ext uri="{BB962C8B-B14F-4D97-AF65-F5344CB8AC3E}">
        <p14:creationId xmlns:p14="http://schemas.microsoft.com/office/powerpoint/2010/main" val="130639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7A75479-3714-4BCB-81EB-112FBF203A6D}" type="slidenum">
              <a:rPr lang="en-US" smtClean="0"/>
              <a:t>7</a:t>
            </a:fld>
            <a:endParaRPr lang="en-US" dirty="0"/>
          </a:p>
        </p:txBody>
      </p:sp>
    </p:spTree>
    <p:extLst>
      <p:ext uri="{BB962C8B-B14F-4D97-AF65-F5344CB8AC3E}">
        <p14:creationId xmlns:p14="http://schemas.microsoft.com/office/powerpoint/2010/main" val="418345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eo Sans Intel" panose="020B0504020202020204" pitchFamily="34" charset="0"/>
            </a:endParaRPr>
          </a:p>
        </p:txBody>
      </p:sp>
      <p:sp>
        <p:nvSpPr>
          <p:cNvPr id="4" name="Slide Number Placeholder 3"/>
          <p:cNvSpPr>
            <a:spLocks noGrp="1"/>
          </p:cNvSpPr>
          <p:nvPr>
            <p:ph type="sldNum" sz="quarter" idx="10"/>
          </p:nvPr>
        </p:nvSpPr>
        <p:spPr/>
        <p:txBody>
          <a:bodyPr/>
          <a:lstStyle/>
          <a:p>
            <a:fld id="{4AF40345-9969-4F20-BBEF-522C9784E6D4}" type="slidenum">
              <a:rPr lang="en-US" smtClean="0"/>
              <a:t>8</a:t>
            </a:fld>
            <a:endParaRPr lang="en-US"/>
          </a:p>
        </p:txBody>
      </p:sp>
    </p:spTree>
    <p:extLst>
      <p:ext uri="{BB962C8B-B14F-4D97-AF65-F5344CB8AC3E}">
        <p14:creationId xmlns:p14="http://schemas.microsoft.com/office/powerpoint/2010/main" val="31515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a:endParaRPr lang="en-US" dirty="0"/>
          </a:p>
        </p:txBody>
      </p:sp>
      <p:sp>
        <p:nvSpPr>
          <p:cNvPr id="4" name="Slide Number Placeholder 3"/>
          <p:cNvSpPr>
            <a:spLocks noGrp="1"/>
          </p:cNvSpPr>
          <p:nvPr>
            <p:ph type="sldNum" sz="quarter" idx="10"/>
          </p:nvPr>
        </p:nvSpPr>
        <p:spPr/>
        <p:txBody>
          <a:bodyPr/>
          <a:lstStyle/>
          <a:p>
            <a:fld id="{87A75479-3714-4BCB-81EB-112FBF203A6D}" type="slidenum">
              <a:rPr lang="en-US" smtClean="0"/>
              <a:t>9</a:t>
            </a:fld>
            <a:endParaRPr lang="en-US" dirty="0"/>
          </a:p>
        </p:txBody>
      </p:sp>
    </p:spTree>
    <p:extLst>
      <p:ext uri="{BB962C8B-B14F-4D97-AF65-F5344CB8AC3E}">
        <p14:creationId xmlns:p14="http://schemas.microsoft.com/office/powerpoint/2010/main" val="243106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AF40345-9969-4F20-BBEF-522C9784E6D4}" type="slidenum">
              <a:rPr lang="en-US" smtClean="0"/>
              <a:t>10</a:t>
            </a:fld>
            <a:endParaRPr lang="en-US"/>
          </a:p>
        </p:txBody>
      </p:sp>
    </p:spTree>
    <p:extLst>
      <p:ext uri="{BB962C8B-B14F-4D97-AF65-F5344CB8AC3E}">
        <p14:creationId xmlns:p14="http://schemas.microsoft.com/office/powerpoint/2010/main" val="334684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eo Sans Intel" panose="020B0504020202020204" pitchFamily="34" charset="0"/>
            </a:endParaRPr>
          </a:p>
        </p:txBody>
      </p:sp>
      <p:sp>
        <p:nvSpPr>
          <p:cNvPr id="4" name="Slide Number Placeholder 3"/>
          <p:cNvSpPr>
            <a:spLocks noGrp="1"/>
          </p:cNvSpPr>
          <p:nvPr>
            <p:ph type="sldNum" sz="quarter" idx="10"/>
          </p:nvPr>
        </p:nvSpPr>
        <p:spPr/>
        <p:txBody>
          <a:bodyPr/>
          <a:lstStyle/>
          <a:p>
            <a:fld id="{4AF40345-9969-4F20-BBEF-522C9784E6D4}" type="slidenum">
              <a:rPr lang="en-US" smtClean="0"/>
              <a:t>58</a:t>
            </a:fld>
            <a:endParaRPr lang="en-US"/>
          </a:p>
        </p:txBody>
      </p:sp>
    </p:spTree>
    <p:extLst>
      <p:ext uri="{BB962C8B-B14F-4D97-AF65-F5344CB8AC3E}">
        <p14:creationId xmlns:p14="http://schemas.microsoft.com/office/powerpoint/2010/main" val="88675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6DD43AE1-88D0-47D9-9C50-D566B6648C4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D43AE1-88D0-47D9-9C50-D566B6648C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D43AE1-88D0-47D9-9C50-D566B6648C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D43AE1-88D0-47D9-9C50-D566B6648C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D43AE1-88D0-47D9-9C50-D566B6648C4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D43AE1-88D0-47D9-9C50-D566B6648C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DD43AE1-88D0-47D9-9C50-D566B6648C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DD43AE1-88D0-47D9-9C50-D566B6648C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DD43AE1-88D0-47D9-9C50-D566B6648C4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D43AE1-88D0-47D9-9C50-D566B6648C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074A2EC-B2D1-4B99-A988-D088D7FE8CB0}" type="datetimeFigureOut">
              <a:rPr lang="en-US" smtClean="0"/>
              <a:pPr/>
              <a:t>3/3/2019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D43AE1-88D0-47D9-9C50-D566B6648C4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074A2EC-B2D1-4B99-A988-D088D7FE8CB0}" type="datetimeFigureOut">
              <a:rPr lang="en-US" smtClean="0"/>
              <a:pPr/>
              <a:t>3/3/2019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D43AE1-88D0-47D9-9C50-D566B6648C4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2.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jpeg"/><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5.wmf"/><Relationship Id="rId5" Type="http://schemas.openxmlformats.org/officeDocument/2006/relationships/oleObject" Target="../embeddings/oleObject6.bin"/><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8.jpeg"/><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9.wmf"/></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9.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4.wmf"/><Relationship Id="rId5" Type="http://schemas.openxmlformats.org/officeDocument/2006/relationships/oleObject" Target="../embeddings/oleObject11.bin"/><Relationship Id="rId4" Type="http://schemas.openxmlformats.org/officeDocument/2006/relationships/image" Target="../media/image5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6.wmf"/><Relationship Id="rId5" Type="http://schemas.openxmlformats.org/officeDocument/2006/relationships/oleObject" Target="../embeddings/oleObject13.bin"/><Relationship Id="rId4" Type="http://schemas.openxmlformats.org/officeDocument/2006/relationships/image" Target="../media/image55.wmf"/></Relationships>
</file>

<file path=ppt/slides/_rels/slide53.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9.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3.wmf"/><Relationship Id="rId5" Type="http://schemas.openxmlformats.org/officeDocument/2006/relationships/oleObject" Target="../embeddings/oleObject21.bin"/><Relationship Id="rId4" Type="http://schemas.openxmlformats.org/officeDocument/2006/relationships/image" Target="../media/image49.wmf"/></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0.png"/><Relationship Id="rId11" Type="http://schemas.openxmlformats.org/officeDocument/2006/relationships/image" Target="../media/image14.png"/><Relationship Id="rId5" Type="http://schemas.openxmlformats.org/officeDocument/2006/relationships/image" Target="../media/image41.png"/><Relationship Id="rId10" Type="http://schemas.openxmlformats.org/officeDocument/2006/relationships/image" Target="../media/image1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9.png"/><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Hypothesis Testing with </a:t>
            </a:r>
            <a:r>
              <a:rPr lang="en-US" i="1" dirty="0" smtClean="0"/>
              <a:t>t</a:t>
            </a:r>
            <a:r>
              <a:rPr lang="en-US" dirty="0" smtClean="0"/>
              <a:t> Tests</a:t>
            </a:r>
            <a:endParaRPr lang="en-US" dirty="0"/>
          </a:p>
        </p:txBody>
      </p:sp>
      <p:sp>
        <p:nvSpPr>
          <p:cNvPr id="3" name="Subtitle 2"/>
          <p:cNvSpPr>
            <a:spLocks noGrp="1"/>
          </p:cNvSpPr>
          <p:nvPr>
            <p:ph type="subTitle" idx="1"/>
          </p:nvPr>
        </p:nvSpPr>
        <p:spPr/>
        <p:txBody>
          <a:bodyPr/>
          <a:lstStyle/>
          <a:p>
            <a:r>
              <a:rPr lang="en-US" dirty="0" smtClean="0"/>
              <a:t>Arlo Clark-</a:t>
            </a:r>
            <a:r>
              <a:rPr lang="en-US" dirty="0" err="1" smtClean="0"/>
              <a:t>Foos</a:t>
            </a:r>
            <a:endParaRPr lang="en-US" dirty="0"/>
          </a:p>
        </p:txBody>
      </p:sp>
      <p:pic>
        <p:nvPicPr>
          <p:cNvPr id="15362" name="Picture 2" descr="http://www.webster.edu/~woolflm/stat.gif"/>
          <p:cNvPicPr>
            <a:picLocks noChangeAspect="1" noChangeArrowheads="1"/>
          </p:cNvPicPr>
          <p:nvPr/>
        </p:nvPicPr>
        <p:blipFill>
          <a:blip r:embed="rId2" cstate="print"/>
          <a:srcRect/>
          <a:stretch>
            <a:fillRect/>
          </a:stretch>
        </p:blipFill>
        <p:spPr bwMode="auto">
          <a:xfrm>
            <a:off x="2971800" y="2743200"/>
            <a:ext cx="3810000" cy="34575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490" y="0"/>
            <a:ext cx="7619020" cy="648072"/>
          </a:xfrm>
        </p:spPr>
        <p:txBody>
          <a:bodyPr vert="horz" lIns="91440" tIns="45720" rIns="91440" bIns="45720" rtlCol="0" anchor="ctr">
            <a:normAutofit fontScale="90000"/>
          </a:bodyPr>
          <a:lstStyle/>
          <a:p>
            <a:r>
              <a:rPr lang="en-US" dirty="0">
                <a:solidFill>
                  <a:srgbClr val="4F86F3"/>
                </a:solidFill>
                <a:cs typeface="Narkisim" panose="020E0502050101010101" pitchFamily="34" charset="-79"/>
              </a:rPr>
              <a:t>Kolmogorov–Smirnov test</a:t>
            </a:r>
          </a:p>
        </p:txBody>
      </p:sp>
      <p:sp>
        <p:nvSpPr>
          <p:cNvPr id="3" name="Content Placeholder 2"/>
          <p:cNvSpPr>
            <a:spLocks noGrp="1"/>
          </p:cNvSpPr>
          <p:nvPr>
            <p:ph idx="1"/>
          </p:nvPr>
        </p:nvSpPr>
        <p:spPr>
          <a:xfrm>
            <a:off x="143508" y="609600"/>
            <a:ext cx="8856984" cy="4896544"/>
          </a:xfrm>
        </p:spPr>
        <p:txBody>
          <a:bodyPr/>
          <a:lstStyle/>
          <a:p>
            <a:r>
              <a:rPr lang="en-US" sz="2000" dirty="0">
                <a:latin typeface="Neo Sans Intel" panose="020B0504020202020204" pitchFamily="34" charset="0"/>
              </a:rPr>
              <a:t>A </a:t>
            </a:r>
            <a:r>
              <a:rPr lang="en-US" sz="2000" dirty="0" smtClean="0">
                <a:solidFill>
                  <a:srgbClr val="7030A0"/>
                </a:solidFill>
                <a:latin typeface="Neo Sans Intel" panose="020B0504020202020204" pitchFamily="34" charset="0"/>
              </a:rPr>
              <a:t>non-parametric test</a:t>
            </a:r>
            <a:r>
              <a:rPr lang="en-US" sz="2000" dirty="0">
                <a:latin typeface="Neo Sans Intel" panose="020B0504020202020204" pitchFamily="34" charset="0"/>
              </a:rPr>
              <a:t> for the </a:t>
            </a:r>
            <a:r>
              <a:rPr lang="en-US" sz="2000" b="1" dirty="0">
                <a:latin typeface="Neo Sans Intel" panose="020B0504020202020204" pitchFamily="34" charset="0"/>
              </a:rPr>
              <a:t>equality</a:t>
            </a:r>
            <a:r>
              <a:rPr lang="en-US" sz="2000" dirty="0">
                <a:latin typeface="Neo Sans Intel" panose="020B0504020202020204" pitchFamily="34" charset="0"/>
              </a:rPr>
              <a:t> of continuous, one-dimensional </a:t>
            </a:r>
            <a:r>
              <a:rPr lang="en-US" sz="2000" dirty="0" smtClean="0">
                <a:latin typeface="Neo Sans Intel" panose="020B0504020202020204" pitchFamily="34" charset="0"/>
              </a:rPr>
              <a:t>probability distribution</a:t>
            </a:r>
          </a:p>
          <a:p>
            <a:r>
              <a:rPr lang="en-US" sz="2000" dirty="0" smtClean="0">
                <a:latin typeface="Neo Sans Intel" panose="020B0504020202020204" pitchFamily="34" charset="0"/>
              </a:rPr>
              <a:t>Can be applied to test a dataset distribution against a </a:t>
            </a:r>
            <a:r>
              <a:rPr lang="en-US" sz="2000" b="1" dirty="0" smtClean="0">
                <a:latin typeface="Neo Sans Intel" panose="020B0504020202020204" pitchFamily="34" charset="0"/>
              </a:rPr>
              <a:t>known distribution </a:t>
            </a:r>
            <a:r>
              <a:rPr lang="en-US" sz="2000" dirty="0" smtClean="0">
                <a:latin typeface="Neo Sans Intel" panose="020B0504020202020204" pitchFamily="34" charset="0"/>
              </a:rPr>
              <a:t>OR against </a:t>
            </a:r>
            <a:r>
              <a:rPr lang="en-US" sz="2000" b="1" dirty="0" smtClean="0">
                <a:latin typeface="Neo Sans Intel" panose="020B0504020202020204" pitchFamily="34" charset="0"/>
              </a:rPr>
              <a:t>another dataset distribution</a:t>
            </a:r>
          </a:p>
          <a:p>
            <a:pPr marL="0" indent="0">
              <a:buNone/>
            </a:pPr>
            <a:endParaRPr lang="en-US" sz="2000" dirty="0" smtClean="0">
              <a:latin typeface="Neo Sans Intel" panose="020B0504020202020204" pitchFamily="34" charset="0"/>
            </a:endParaRPr>
          </a:p>
          <a:p>
            <a:pPr marL="0" indent="0">
              <a:lnSpc>
                <a:spcPct val="150000"/>
              </a:lnSpc>
              <a:buNone/>
            </a:pPr>
            <a:endParaRPr lang="en-US" sz="2000" dirty="0" smtClean="0">
              <a:latin typeface="Neo Sans Intel" panose="020B0504020202020204" pitchFamily="34" charset="0"/>
            </a:endParaRPr>
          </a:p>
          <a:p>
            <a:pPr marL="0" indent="0">
              <a:lnSpc>
                <a:spcPct val="150000"/>
              </a:lnSpc>
              <a:buNone/>
            </a:pPr>
            <a:endParaRPr lang="en-US" sz="2000" dirty="0" smtClean="0">
              <a:latin typeface="Neo Sans Intel" panose="020B0504020202020204" pitchFamily="34" charset="0"/>
            </a:endParaRPr>
          </a:p>
          <a:p>
            <a:r>
              <a:rPr lang="en-US" sz="2000" dirty="0" smtClean="0">
                <a:latin typeface="Neo Sans Intel" panose="020B0504020202020204" pitchFamily="34" charset="0"/>
              </a:rPr>
              <a:t>The K-S statistics is defined as:</a:t>
            </a:r>
          </a:p>
          <a:p>
            <a:pPr marL="0" indent="0">
              <a:buNone/>
            </a:pPr>
            <a:r>
              <a:rPr lang="en-US" sz="2000" dirty="0" smtClean="0">
                <a:latin typeface="Neo Sans Intel" panose="020B0504020202020204" pitchFamily="34" charset="0"/>
              </a:rPr>
              <a:t> </a:t>
            </a:r>
            <a:endParaRPr lang="en-US" sz="2000" dirty="0">
              <a:latin typeface="Neo Sans Intel" panose="020B0504020202020204" pitchFamily="34" charset="0"/>
            </a:endParaRPr>
          </a:p>
        </p:txBody>
      </p:sp>
      <p:pic>
        <p:nvPicPr>
          <p:cNvPr id="2052" name="Picture 4" descr="D_n= \sup_x |F_n(x)-F(x)|"/>
          <p:cNvPicPr>
            <a:picLocks noChangeAspect="1" noChangeArrowheads="1"/>
          </p:cNvPicPr>
          <p:nvPr/>
        </p:nvPicPr>
        <p:blipFill rotWithShape="1">
          <a:blip r:embed="rId3">
            <a:extLst>
              <a:ext uri="{28A0092B-C50C-407E-A947-70E740481C1C}">
                <a14:useLocalDpi xmlns:a14="http://schemas.microsoft.com/office/drawing/2010/main" val="0"/>
              </a:ext>
            </a:extLst>
          </a:blip>
          <a:srcRect l="-2296" t="-13703" r="-2623" b="-14210"/>
          <a:stretch/>
        </p:blipFill>
        <p:spPr bwMode="auto">
          <a:xfrm>
            <a:off x="4038601" y="3362325"/>
            <a:ext cx="3047999" cy="533400"/>
          </a:xfrm>
          <a:prstGeom prst="rect">
            <a:avLst/>
          </a:prstGeom>
          <a:ln w="28575"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nvPr>
        </p:nvGraphicFramePr>
        <p:xfrm>
          <a:off x="457200" y="2080607"/>
          <a:ext cx="5295900" cy="1005840"/>
        </p:xfrm>
        <a:graphic>
          <a:graphicData uri="http://schemas.openxmlformats.org/drawingml/2006/table">
            <a:tbl>
              <a:tblPr/>
              <a:tblGrid>
                <a:gridCol w="609600"/>
                <a:gridCol w="4686300"/>
              </a:tblGrid>
              <a:tr h="0">
                <a:tc>
                  <a:txBody>
                    <a:bodyPr/>
                    <a:lstStyle/>
                    <a:p>
                      <a:r>
                        <a:rPr lang="en-US" dirty="0">
                          <a:latin typeface="Neo Sans Intel" panose="020B0504020202020204" pitchFamily="34" charset="0"/>
                        </a:rPr>
                        <a:t>H</a:t>
                      </a:r>
                      <a:r>
                        <a:rPr lang="en-US" baseline="-25000" dirty="0">
                          <a:latin typeface="Neo Sans Intel" panose="020B0504020202020204" pitchFamily="34" charset="0"/>
                        </a:rPr>
                        <a:t>0</a:t>
                      </a:r>
                      <a:r>
                        <a:rPr lang="en-US" dirty="0">
                          <a:latin typeface="Neo Sans Intel" panose="020B0504020202020204" pitchFamily="34" charset="0"/>
                        </a:rPr>
                        <a:t>:</a:t>
                      </a:r>
                    </a:p>
                  </a:txBody>
                  <a:tcPr anchor="ctr">
                    <a:lnL>
                      <a:noFill/>
                    </a:lnL>
                    <a:lnR>
                      <a:noFill/>
                    </a:lnR>
                    <a:lnT>
                      <a:noFill/>
                    </a:lnT>
                    <a:lnB>
                      <a:noFill/>
                    </a:lnB>
                    <a:noFill/>
                  </a:tcPr>
                </a:tc>
                <a:tc>
                  <a:txBody>
                    <a:bodyPr/>
                    <a:lstStyle/>
                    <a:p>
                      <a:r>
                        <a:rPr lang="en-US" dirty="0" smtClean="0">
                          <a:latin typeface="Neo Sans Intel" panose="020B0504020202020204" pitchFamily="34" charset="0"/>
                        </a:rPr>
                        <a:t>The</a:t>
                      </a:r>
                      <a:r>
                        <a:rPr lang="en-US" baseline="0" dirty="0" smtClean="0">
                          <a:latin typeface="Neo Sans Intel" panose="020B0504020202020204" pitchFamily="34" charset="0"/>
                        </a:rPr>
                        <a:t> </a:t>
                      </a:r>
                      <a:r>
                        <a:rPr lang="en-US" dirty="0" smtClean="0">
                          <a:latin typeface="Neo Sans Intel" panose="020B0504020202020204" pitchFamily="34" charset="0"/>
                        </a:rPr>
                        <a:t>data </a:t>
                      </a:r>
                      <a:r>
                        <a:rPr lang="en-US" dirty="0">
                          <a:latin typeface="Neo Sans Intel" panose="020B0504020202020204" pitchFamily="34" charset="0"/>
                        </a:rPr>
                        <a:t>follow a specified distribution</a:t>
                      </a:r>
                    </a:p>
                  </a:txBody>
                  <a:tcPr anchor="ctr">
                    <a:lnL>
                      <a:noFill/>
                    </a:lnL>
                    <a:lnR>
                      <a:noFill/>
                    </a:lnR>
                    <a:lnT>
                      <a:noFill/>
                    </a:lnT>
                    <a:lnB>
                      <a:noFill/>
                    </a:lnB>
                    <a:noFill/>
                  </a:tcPr>
                </a:tc>
              </a:tr>
              <a:tr h="0">
                <a:tc>
                  <a:txBody>
                    <a:bodyPr/>
                    <a:lstStyle/>
                    <a:p>
                      <a:r>
                        <a:rPr lang="en-US" dirty="0" smtClean="0">
                          <a:latin typeface="Neo Sans Intel" panose="020B0504020202020204" pitchFamily="34" charset="0"/>
                        </a:rPr>
                        <a:t>H</a:t>
                      </a:r>
                      <a:r>
                        <a:rPr lang="en-US" baseline="-25000" dirty="0" smtClean="0">
                          <a:latin typeface="Neo Sans Intel" panose="020B0504020202020204" pitchFamily="34" charset="0"/>
                        </a:rPr>
                        <a:t>1</a:t>
                      </a:r>
                      <a:r>
                        <a:rPr lang="en-US" dirty="0" smtClean="0">
                          <a:latin typeface="Neo Sans Intel" panose="020B0504020202020204" pitchFamily="34" charset="0"/>
                        </a:rPr>
                        <a:t>:</a:t>
                      </a:r>
                      <a:endParaRPr lang="en-US" dirty="0">
                        <a:latin typeface="Neo Sans Intel" panose="020B0504020202020204" pitchFamily="34" charset="0"/>
                      </a:endParaRPr>
                    </a:p>
                  </a:txBody>
                  <a:tcPr>
                    <a:lnL>
                      <a:noFill/>
                    </a:lnL>
                    <a:lnR>
                      <a:noFill/>
                    </a:lnR>
                    <a:lnT>
                      <a:noFill/>
                    </a:lnT>
                    <a:lnB>
                      <a:noFill/>
                    </a:lnB>
                    <a:noFill/>
                  </a:tcPr>
                </a:tc>
                <a:tc>
                  <a:txBody>
                    <a:bodyPr/>
                    <a:lstStyle/>
                    <a:p>
                      <a:r>
                        <a:rPr lang="en-US" dirty="0">
                          <a:latin typeface="Neo Sans Intel" panose="020B0504020202020204" pitchFamily="34" charset="0"/>
                        </a:rPr>
                        <a:t>The data do not follow the specified </a:t>
                      </a:r>
                      <a:r>
                        <a:rPr lang="en-US" dirty="0" smtClean="0">
                          <a:latin typeface="Neo Sans Intel" panose="020B0504020202020204" pitchFamily="34" charset="0"/>
                        </a:rPr>
                        <a:t>distribution</a:t>
                      </a:r>
                    </a:p>
                  </a:txBody>
                  <a:tcPr anchor="ctr">
                    <a:lnL>
                      <a:noFill/>
                    </a:lnL>
                    <a:lnR>
                      <a:noFill/>
                    </a:lnR>
                    <a:lnT>
                      <a:noFill/>
                    </a:lnT>
                    <a:lnB>
                      <a:noFill/>
                    </a:lnB>
                    <a:noFill/>
                  </a:tcPr>
                </a:tc>
              </a:tr>
            </a:tbl>
          </a:graphicData>
        </a:graphic>
      </p:graphicFrame>
      <p:pic>
        <p:nvPicPr>
          <p:cNvPr id="4" name="Picture 3"/>
          <p:cNvPicPr>
            <a:picLocks noChangeAspect="1"/>
          </p:cNvPicPr>
          <p:nvPr/>
        </p:nvPicPr>
        <p:blipFill rotWithShape="1">
          <a:blip r:embed="rId4"/>
          <a:srcRect t="3535" r="3120" b="2402"/>
          <a:stretch/>
        </p:blipFill>
        <p:spPr>
          <a:xfrm>
            <a:off x="1112166" y="4229498"/>
            <a:ext cx="2714923" cy="181736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5"/>
          <a:srcRect t="3972" r="3112" b="2538"/>
          <a:stretch/>
        </p:blipFill>
        <p:spPr>
          <a:xfrm>
            <a:off x="4383520" y="4248548"/>
            <a:ext cx="2703080" cy="179831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2564623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done so far?</a:t>
            </a:r>
            <a:endParaRPr lang="en-US" dirty="0"/>
          </a:p>
        </p:txBody>
      </p:sp>
      <p:sp>
        <p:nvSpPr>
          <p:cNvPr id="3" name="Content Placeholder 2"/>
          <p:cNvSpPr>
            <a:spLocks noGrp="1"/>
          </p:cNvSpPr>
          <p:nvPr>
            <p:ph idx="1"/>
          </p:nvPr>
        </p:nvSpPr>
        <p:spPr>
          <a:xfrm>
            <a:off x="1435608" y="2057400"/>
            <a:ext cx="7498080" cy="990600"/>
          </a:xfrm>
        </p:spPr>
        <p:txBody>
          <a:bodyPr numCol="2">
            <a:normAutofit/>
          </a:bodyPr>
          <a:lstStyle/>
          <a:p>
            <a:pPr lvl="1">
              <a:buNone/>
            </a:pPr>
            <a:r>
              <a:rPr lang="en-US" sz="2000" dirty="0" smtClean="0"/>
              <a:t>alpha levels, cut-offs, p-value</a:t>
            </a:r>
          </a:p>
          <a:p>
            <a:pPr lvl="1">
              <a:buNone/>
            </a:pPr>
            <a:endParaRPr lang="en-US" sz="2000" dirty="0" smtClean="0"/>
          </a:p>
          <a:p>
            <a:pPr lvl="1">
              <a:buNone/>
            </a:pPr>
            <a:r>
              <a:rPr lang="en-US" sz="2000" dirty="0" smtClean="0"/>
              <a:t>One-tailed vs. Two-tailed tests</a:t>
            </a:r>
          </a:p>
          <a:p>
            <a:pPr lvl="1">
              <a:buNone/>
            </a:pPr>
            <a:endParaRPr lang="en-US" sz="2000" dirty="0" smtClean="0"/>
          </a:p>
        </p:txBody>
      </p:sp>
      <p:pic>
        <p:nvPicPr>
          <p:cNvPr id="4" name="Picture 4" descr="http://www.heritage.org/static/reportimages/D37AA42C05591D06EC9C371BAB97C5B2.gif"/>
          <p:cNvPicPr>
            <a:picLocks noChangeAspect="1" noChangeArrowheads="1"/>
          </p:cNvPicPr>
          <p:nvPr/>
        </p:nvPicPr>
        <p:blipFill>
          <a:blip r:embed="rId2" cstate="print"/>
          <a:srcRect l="2133" t="11793" r="1867" b="9582"/>
          <a:stretch>
            <a:fillRect/>
          </a:stretch>
        </p:blipFill>
        <p:spPr bwMode="auto">
          <a:xfrm>
            <a:off x="5638801" y="2895600"/>
            <a:ext cx="3086101"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447800" y="4724400"/>
            <a:ext cx="7239000" cy="1215717"/>
          </a:xfrm>
          <a:prstGeom prst="rect">
            <a:avLst/>
          </a:prstGeom>
        </p:spPr>
        <p:txBody>
          <a:bodyPr wrap="square">
            <a:spAutoFit/>
          </a:bodyPr>
          <a:lstStyle/>
          <a:p>
            <a:pPr marL="640080" lvl="1" indent="-237744">
              <a:spcBef>
                <a:spcPts val="550"/>
              </a:spcBef>
              <a:buClr>
                <a:srgbClr val="3891A7"/>
              </a:buClr>
              <a:buFont typeface="Verdana"/>
              <a:buChar char="◦"/>
            </a:pPr>
            <a:r>
              <a:rPr lang="en-US" sz="2400" b="1" dirty="0" smtClean="0">
                <a:solidFill>
                  <a:prstClr val="black"/>
                </a:solidFill>
              </a:rPr>
              <a:t>Goal</a:t>
            </a:r>
            <a:r>
              <a:rPr lang="en-US" sz="2400" dirty="0" smtClean="0">
                <a:solidFill>
                  <a:prstClr val="black"/>
                </a:solidFill>
              </a:rPr>
              <a:t>: Estimate likelihood of obtaining sample mean given some known population parameters (</a:t>
            </a:r>
            <a:r>
              <a:rPr lang="en-US" sz="2400" i="1" dirty="0" smtClean="0">
                <a:solidFill>
                  <a:prstClr val="black"/>
                </a:solidFill>
              </a:rPr>
              <a:t>μ and </a:t>
            </a:r>
            <a:r>
              <a:rPr lang="el-GR" sz="2400" i="1" dirty="0" smtClean="0">
                <a:solidFill>
                  <a:prstClr val="black"/>
                </a:solidFill>
              </a:rPr>
              <a:t>σ</a:t>
            </a:r>
            <a:r>
              <a:rPr lang="en-US" sz="2400" dirty="0" smtClean="0">
                <a:solidFill>
                  <a:prstClr val="black"/>
                </a:solidFill>
              </a:rPr>
              <a:t>)</a:t>
            </a:r>
          </a:p>
          <a:p>
            <a:pPr marL="1097280" lvl="2" indent="-237744">
              <a:spcBef>
                <a:spcPts val="550"/>
              </a:spcBef>
              <a:buClr>
                <a:srgbClr val="3891A7"/>
              </a:buClr>
              <a:buFont typeface="Verdana"/>
              <a:buChar char="◦"/>
            </a:pPr>
            <a:r>
              <a:rPr lang="en-US" sz="2000" dirty="0" smtClean="0">
                <a:solidFill>
                  <a:prstClr val="black"/>
                </a:solidFill>
              </a:rPr>
              <a:t>What if we didn’t know all of the population parameters?</a:t>
            </a:r>
          </a:p>
        </p:txBody>
      </p:sp>
      <p:sp>
        <p:nvSpPr>
          <p:cNvPr id="6" name="Rectangle 5"/>
          <p:cNvSpPr/>
          <p:nvPr/>
        </p:nvSpPr>
        <p:spPr>
          <a:xfrm>
            <a:off x="1217332" y="1472625"/>
            <a:ext cx="7317068" cy="584775"/>
          </a:xfrm>
          <a:prstGeom prst="rect">
            <a:avLst/>
          </a:prstGeom>
        </p:spPr>
        <p:txBody>
          <a:bodyPr wrap="none">
            <a:spAutoFit/>
          </a:bodyPr>
          <a:lstStyle/>
          <a:p>
            <a:pPr marL="365760" lvl="0" indent="-283464">
              <a:spcBef>
                <a:spcPts val="600"/>
              </a:spcBef>
              <a:buClr>
                <a:srgbClr val="3891A7"/>
              </a:buClr>
              <a:buSzPct val="80000"/>
              <a:buFont typeface="Wingdings 2"/>
              <a:buChar char=""/>
            </a:pPr>
            <a:r>
              <a:rPr lang="en-US" sz="3200" dirty="0" smtClean="0">
                <a:solidFill>
                  <a:prstClr val="black"/>
                </a:solidFill>
              </a:rPr>
              <a:t>Hypothesis Testing &amp; Inferential Statistics</a:t>
            </a:r>
          </a:p>
        </p:txBody>
      </p:sp>
      <p:pic>
        <p:nvPicPr>
          <p:cNvPr id="52226" name="Picture 2" descr="http://www.sfu.ca/personal/archives/richards/Zen/Media/Ch17-12.gif"/>
          <p:cNvPicPr>
            <a:picLocks noChangeAspect="1" noChangeArrowheads="1"/>
          </p:cNvPicPr>
          <p:nvPr/>
        </p:nvPicPr>
        <p:blipFill>
          <a:blip r:embed="rId3" cstate="print"/>
          <a:srcRect/>
          <a:stretch>
            <a:fillRect/>
          </a:stretch>
        </p:blipFill>
        <p:spPr bwMode="auto">
          <a:xfrm>
            <a:off x="1981200" y="2895600"/>
            <a:ext cx="2823098"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media.treehugger.com/assets/images/2011/10/all-teas.jpg"/>
          <p:cNvPicPr>
            <a:picLocks noChangeAspect="1" noChangeArrowheads="1"/>
          </p:cNvPicPr>
          <p:nvPr/>
        </p:nvPicPr>
        <p:blipFill>
          <a:blip r:embed="rId2" cstate="print"/>
          <a:srcRect/>
          <a:stretch>
            <a:fillRect/>
          </a:stretch>
        </p:blipFill>
        <p:spPr bwMode="auto">
          <a:xfrm>
            <a:off x="6705600" y="76200"/>
            <a:ext cx="2232290" cy="1447800"/>
          </a:xfrm>
          <a:prstGeom prst="rect">
            <a:avLst/>
          </a:prstGeom>
          <a:noFill/>
        </p:spPr>
      </p:pic>
      <p:sp>
        <p:nvSpPr>
          <p:cNvPr id="2" name="Title 1"/>
          <p:cNvSpPr>
            <a:spLocks noGrp="1"/>
          </p:cNvSpPr>
          <p:nvPr>
            <p:ph type="title"/>
          </p:nvPr>
        </p:nvSpPr>
        <p:spPr/>
        <p:txBody>
          <a:bodyPr/>
          <a:lstStyle/>
          <a:p>
            <a:r>
              <a:rPr lang="en-US" dirty="0" smtClean="0"/>
              <a:t>The many flavors of </a:t>
            </a:r>
            <a:r>
              <a:rPr lang="en-US" i="1" dirty="0" smtClean="0"/>
              <a:t>t</a:t>
            </a:r>
            <a:r>
              <a:rPr lang="en-US" sz="1800" dirty="0" smtClean="0"/>
              <a:t>ea</a:t>
            </a:r>
            <a:endParaRPr lang="en-US" i="1" dirty="0"/>
          </a:p>
        </p:txBody>
      </p:sp>
      <p:sp>
        <p:nvSpPr>
          <p:cNvPr id="3" name="Content Placeholder 2"/>
          <p:cNvSpPr>
            <a:spLocks noGrp="1"/>
          </p:cNvSpPr>
          <p:nvPr>
            <p:ph idx="1"/>
          </p:nvPr>
        </p:nvSpPr>
        <p:spPr>
          <a:xfrm>
            <a:off x="1435608" y="1981200"/>
            <a:ext cx="7498080" cy="4724400"/>
          </a:xfrm>
        </p:spPr>
        <p:txBody>
          <a:bodyPr>
            <a:normAutofit fontScale="85000" lnSpcReduction="20000"/>
          </a:bodyPr>
          <a:lstStyle/>
          <a:p>
            <a:r>
              <a:rPr lang="en-US" sz="2400" dirty="0" smtClean="0"/>
              <a:t>Single sample </a:t>
            </a:r>
            <a:r>
              <a:rPr lang="en-US" sz="2400" i="1" dirty="0" smtClean="0"/>
              <a:t>t</a:t>
            </a:r>
          </a:p>
          <a:p>
            <a:pPr lvl="1"/>
            <a:r>
              <a:rPr lang="en-US" sz="2000" i="1" dirty="0" smtClean="0"/>
              <a:t>One sample, compared with </a:t>
            </a:r>
            <a:r>
              <a:rPr lang="en-US" sz="2000" i="1" u="sng" dirty="0" smtClean="0"/>
              <a:t>known</a:t>
            </a:r>
            <a:r>
              <a:rPr lang="en-US" sz="2000" i="1" dirty="0" smtClean="0"/>
              <a:t> population mean</a:t>
            </a:r>
          </a:p>
          <a:p>
            <a:pPr lvl="1"/>
            <a:r>
              <a:rPr lang="en-US" sz="2000" i="1" dirty="0" smtClean="0"/>
              <a:t>Goal: Is our sample different from population?</a:t>
            </a:r>
          </a:p>
          <a:p>
            <a:pPr lvl="1"/>
            <a:endParaRPr lang="en-US" sz="2000" i="1" dirty="0" smtClean="0"/>
          </a:p>
          <a:p>
            <a:r>
              <a:rPr lang="en-US" sz="2400" dirty="0" smtClean="0"/>
              <a:t>Independent Samples </a:t>
            </a:r>
            <a:r>
              <a:rPr lang="en-US" sz="2400" i="1" dirty="0" smtClean="0"/>
              <a:t>t</a:t>
            </a:r>
          </a:p>
          <a:p>
            <a:pPr lvl="1"/>
            <a:r>
              <a:rPr lang="en-US" sz="2000" i="1" dirty="0" smtClean="0"/>
              <a:t>Different (independent) samples of participants </a:t>
            </a:r>
          </a:p>
          <a:p>
            <a:pPr lvl="1">
              <a:buNone/>
            </a:pPr>
            <a:r>
              <a:rPr lang="en-US" sz="2000" i="1" dirty="0" smtClean="0"/>
              <a:t>experience each level of IV</a:t>
            </a:r>
          </a:p>
          <a:p>
            <a:pPr lvl="1"/>
            <a:r>
              <a:rPr lang="en-US" sz="2000" i="1" dirty="0" smtClean="0"/>
              <a:t>Are our samples from different </a:t>
            </a:r>
          </a:p>
          <a:p>
            <a:pPr lvl="1">
              <a:buNone/>
            </a:pPr>
            <a:r>
              <a:rPr lang="en-US" sz="2000" i="1" dirty="0" smtClean="0"/>
              <a:t>	populations?</a:t>
            </a:r>
          </a:p>
          <a:p>
            <a:pPr lvl="1">
              <a:buNone/>
            </a:pPr>
            <a:endParaRPr lang="en-US" sz="2000" i="1" dirty="0" smtClean="0"/>
          </a:p>
          <a:p>
            <a:r>
              <a:rPr lang="en-US" sz="2400" dirty="0" smtClean="0"/>
              <a:t>Paired/Dependent Samples</a:t>
            </a:r>
          </a:p>
          <a:p>
            <a:pPr lvl="1"/>
            <a:r>
              <a:rPr lang="en-US" sz="2000" i="1" dirty="0" smtClean="0"/>
              <a:t>Same or related (dependent) samples</a:t>
            </a:r>
          </a:p>
          <a:p>
            <a:pPr lvl="1">
              <a:buNone/>
            </a:pPr>
            <a:r>
              <a:rPr lang="en-US" sz="2000" i="1" dirty="0" smtClean="0"/>
              <a:t>of participants experience each level of IV</a:t>
            </a:r>
          </a:p>
          <a:p>
            <a:pPr lvl="1"/>
            <a:r>
              <a:rPr lang="en-US" sz="2000" i="1" dirty="0" smtClean="0"/>
              <a:t>Are our samples from different </a:t>
            </a:r>
          </a:p>
          <a:p>
            <a:pPr lvl="1">
              <a:buNone/>
            </a:pPr>
            <a:r>
              <a:rPr lang="en-US" sz="2000" i="1" dirty="0" smtClean="0"/>
              <a:t>	populations?</a:t>
            </a:r>
          </a:p>
          <a:p>
            <a:pPr lvl="1"/>
            <a:endParaRPr lang="en-US" sz="2000" i="1" dirty="0" smtClean="0"/>
          </a:p>
          <a:p>
            <a:endParaRPr lang="en-US" sz="2400" i="1" dirty="0"/>
          </a:p>
        </p:txBody>
      </p:sp>
      <p:pic>
        <p:nvPicPr>
          <p:cNvPr id="55300" name="Picture 4" descr="https://statistics.laerd.com/statistical-guides/img/dependent-t-test-1.png"/>
          <p:cNvPicPr>
            <a:picLocks noChangeAspect="1" noChangeArrowheads="1"/>
          </p:cNvPicPr>
          <p:nvPr/>
        </p:nvPicPr>
        <p:blipFill>
          <a:blip r:embed="rId3" cstate="print">
            <a:clrChange>
              <a:clrFrom>
                <a:srgbClr val="FFFFFF"/>
              </a:clrFrom>
              <a:clrTo>
                <a:srgbClr val="FFFFFF">
                  <a:alpha val="0"/>
                </a:srgbClr>
              </a:clrTo>
            </a:clrChange>
            <a:lum bright="-20000" contrast="10000"/>
          </a:blip>
          <a:srcRect b="3934"/>
          <a:stretch>
            <a:fillRect/>
          </a:stretch>
        </p:blipFill>
        <p:spPr bwMode="auto">
          <a:xfrm>
            <a:off x="5562600" y="4267200"/>
            <a:ext cx="3415864"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Arrow Connector 6"/>
          <p:cNvCxnSpPr/>
          <p:nvPr/>
        </p:nvCxnSpPr>
        <p:spPr>
          <a:xfrm>
            <a:off x="4724400" y="5029200"/>
            <a:ext cx="68580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Degrees of Freedom</a:t>
            </a:r>
            <a:endParaRPr lang="en-US" dirty="0"/>
          </a:p>
        </p:txBody>
      </p:sp>
      <p:sp>
        <p:nvSpPr>
          <p:cNvPr id="3" name="Content Placeholder 2"/>
          <p:cNvSpPr>
            <a:spLocks noGrp="1"/>
          </p:cNvSpPr>
          <p:nvPr>
            <p:ph idx="1"/>
          </p:nvPr>
        </p:nvSpPr>
        <p:spPr/>
        <p:txBody>
          <a:bodyPr>
            <a:normAutofit/>
          </a:bodyPr>
          <a:lstStyle/>
          <a:p>
            <a:r>
              <a:rPr lang="en-US" sz="2800" i="1" dirty="0" smtClean="0"/>
              <a:t>Necessary when making estimates…</a:t>
            </a:r>
          </a:p>
          <a:p>
            <a:r>
              <a:rPr lang="en-US" sz="2800" i="1" dirty="0" smtClean="0"/>
              <a:t>The number of scores that are free to vary when estimating a population parameter from a sample</a:t>
            </a:r>
          </a:p>
          <a:p>
            <a:pPr lvl="1"/>
            <a:r>
              <a:rPr lang="en-US" sz="2400" i="1" dirty="0" err="1" smtClean="0"/>
              <a:t>df</a:t>
            </a:r>
            <a:r>
              <a:rPr lang="en-US" sz="2400" i="1" dirty="0" smtClean="0"/>
              <a:t> = N</a:t>
            </a:r>
            <a:r>
              <a:rPr lang="en-US" sz="2400" dirty="0" smtClean="0"/>
              <a:t> – 1  (for a Single-Sample </a:t>
            </a:r>
            <a:r>
              <a:rPr lang="en-US" sz="2400" i="1" dirty="0" smtClean="0"/>
              <a:t>t </a:t>
            </a:r>
            <a:r>
              <a:rPr lang="en-US" sz="2400" dirty="0" smtClean="0"/>
              <a:t>Test)</a:t>
            </a:r>
          </a:p>
          <a:p>
            <a:pPr lvl="1">
              <a:buNone/>
            </a:pPr>
            <a:endParaRPr lang="en-US" sz="1000" dirty="0" smtClean="0"/>
          </a:p>
          <a:p>
            <a:pPr lvl="1">
              <a:buNone/>
            </a:pPr>
            <a:r>
              <a:rPr lang="en-US" sz="2000" dirty="0" smtClean="0"/>
              <a:t>Example:  I decide to ask 6 people how often they floss their teeth and record their average = 2 (times per week)</a:t>
            </a:r>
            <a:endParaRPr lang="en-US" sz="2000" i="1" dirty="0" smtClean="0"/>
          </a:p>
          <a:p>
            <a:pPr lvl="2"/>
            <a:r>
              <a:rPr lang="en-US" sz="1600" dirty="0" smtClean="0"/>
              <a:t>Eventual goal: Estimate population parameters (population variability).  </a:t>
            </a:r>
          </a:p>
          <a:p>
            <a:pPr lvl="2"/>
            <a:r>
              <a:rPr lang="en-US" sz="1600" dirty="0" smtClean="0"/>
              <a:t>How many scores are free to vary and can still produce an average of 2?</a:t>
            </a:r>
            <a:endParaRPr lang="en-US" sz="1600" dirty="0"/>
          </a:p>
        </p:txBody>
      </p:sp>
      <p:graphicFrame>
        <p:nvGraphicFramePr>
          <p:cNvPr id="4" name="Table 3"/>
          <p:cNvGraphicFramePr>
            <a:graphicFrameLocks noGrp="1"/>
          </p:cNvGraphicFramePr>
          <p:nvPr/>
        </p:nvGraphicFramePr>
        <p:xfrm>
          <a:off x="2971800" y="4953000"/>
          <a:ext cx="3962400" cy="1706880"/>
        </p:xfrm>
        <a:graphic>
          <a:graphicData uri="http://schemas.openxmlformats.org/drawingml/2006/table">
            <a:tbl>
              <a:tblPr lastRow="1" bandRow="1">
                <a:tableStyleId>{5C22544A-7EE6-4342-B048-85BDC9FD1C3A}</a:tableStyleId>
              </a:tblPr>
              <a:tblGrid>
                <a:gridCol w="1320800"/>
                <a:gridCol w="1320800"/>
                <a:gridCol w="1320800"/>
              </a:tblGrid>
              <a:tr h="174897">
                <a:tc>
                  <a:txBody>
                    <a:bodyPr/>
                    <a:lstStyle/>
                    <a:p>
                      <a:pPr algn="ctr"/>
                      <a:r>
                        <a:rPr lang="en-US" sz="1000" dirty="0" smtClean="0"/>
                        <a:t>3</a:t>
                      </a:r>
                      <a:endParaRPr lang="en-US" sz="1000" dirty="0"/>
                    </a:p>
                  </a:txBody>
                  <a:tcPr/>
                </a:tc>
                <a:tc>
                  <a:txBody>
                    <a:bodyPr/>
                    <a:lstStyle/>
                    <a:p>
                      <a:pPr algn="ctr"/>
                      <a:r>
                        <a:rPr lang="en-US" sz="1000" dirty="0" smtClean="0"/>
                        <a:t>Free</a:t>
                      </a:r>
                      <a:endParaRPr lang="en-US" sz="1000" dirty="0"/>
                    </a:p>
                  </a:txBody>
                  <a:tcPr/>
                </a:tc>
                <a:tc>
                  <a:txBody>
                    <a:bodyPr/>
                    <a:lstStyle/>
                    <a:p>
                      <a:pPr algn="ctr"/>
                      <a:r>
                        <a:rPr lang="en-US" sz="1000" dirty="0" smtClean="0"/>
                        <a:t>2</a:t>
                      </a:r>
                      <a:endParaRPr lang="en-US" sz="1000" dirty="0"/>
                    </a:p>
                  </a:txBody>
                  <a:tcPr/>
                </a:tc>
              </a:tr>
              <a:tr h="174897">
                <a:tc>
                  <a:txBody>
                    <a:bodyPr/>
                    <a:lstStyle/>
                    <a:p>
                      <a:pPr algn="ctr"/>
                      <a:r>
                        <a:rPr lang="en-US" sz="1000" dirty="0" smtClean="0"/>
                        <a:t>5</a:t>
                      </a:r>
                      <a:endParaRPr lang="en-US" sz="1000" dirty="0"/>
                    </a:p>
                  </a:txBody>
                  <a:tcPr/>
                </a:tc>
                <a:tc>
                  <a:txBody>
                    <a:bodyPr/>
                    <a:lstStyle/>
                    <a:p>
                      <a:pPr algn="ctr"/>
                      <a:r>
                        <a:rPr lang="en-US" sz="1000" dirty="0" smtClean="0"/>
                        <a:t>Free</a:t>
                      </a:r>
                      <a:endParaRPr lang="en-US" sz="1000" dirty="0"/>
                    </a:p>
                  </a:txBody>
                  <a:tcPr/>
                </a:tc>
                <a:tc>
                  <a:txBody>
                    <a:bodyPr/>
                    <a:lstStyle/>
                    <a:p>
                      <a:pPr algn="ctr"/>
                      <a:r>
                        <a:rPr lang="en-US" sz="1000" dirty="0" smtClean="0"/>
                        <a:t>1</a:t>
                      </a:r>
                      <a:endParaRPr lang="en-US" sz="1000" dirty="0"/>
                    </a:p>
                  </a:txBody>
                  <a:tcPr/>
                </a:tc>
              </a:tr>
              <a:tr h="174897">
                <a:tc>
                  <a:txBody>
                    <a:bodyPr/>
                    <a:lstStyle/>
                    <a:p>
                      <a:pPr algn="ctr"/>
                      <a:r>
                        <a:rPr lang="en-US" sz="1000" dirty="0" smtClean="0"/>
                        <a:t>1</a:t>
                      </a:r>
                      <a:endParaRPr lang="en-US" sz="1000" dirty="0"/>
                    </a:p>
                  </a:txBody>
                  <a:tcPr/>
                </a:tc>
                <a:tc>
                  <a:txBody>
                    <a:bodyPr/>
                    <a:lstStyle/>
                    <a:p>
                      <a:pPr algn="ctr"/>
                      <a:r>
                        <a:rPr lang="en-US" sz="1000" dirty="0" smtClean="0"/>
                        <a:t>Free</a:t>
                      </a:r>
                      <a:endParaRPr lang="en-US" sz="1000" dirty="0"/>
                    </a:p>
                  </a:txBody>
                  <a:tcPr/>
                </a:tc>
                <a:tc>
                  <a:txBody>
                    <a:bodyPr/>
                    <a:lstStyle/>
                    <a:p>
                      <a:pPr algn="ctr"/>
                      <a:r>
                        <a:rPr lang="en-US" sz="1000" dirty="0" smtClean="0"/>
                        <a:t>0</a:t>
                      </a:r>
                      <a:endParaRPr lang="en-US" sz="1000" dirty="0"/>
                    </a:p>
                  </a:txBody>
                  <a:tcPr/>
                </a:tc>
              </a:tr>
              <a:tr h="174897">
                <a:tc>
                  <a:txBody>
                    <a:bodyPr/>
                    <a:lstStyle/>
                    <a:p>
                      <a:pPr algn="ctr"/>
                      <a:r>
                        <a:rPr lang="en-US" sz="1000" dirty="0" smtClean="0"/>
                        <a:t>0</a:t>
                      </a:r>
                      <a:endParaRPr lang="en-US" sz="1000" dirty="0"/>
                    </a:p>
                  </a:txBody>
                  <a:tcPr/>
                </a:tc>
                <a:tc>
                  <a:txBody>
                    <a:bodyPr/>
                    <a:lstStyle/>
                    <a:p>
                      <a:pPr algn="ctr"/>
                      <a:r>
                        <a:rPr lang="en-US" sz="1000" dirty="0" smtClean="0"/>
                        <a:t>Free</a:t>
                      </a:r>
                      <a:endParaRPr lang="en-US" sz="1000" dirty="0"/>
                    </a:p>
                  </a:txBody>
                  <a:tcPr/>
                </a:tc>
                <a:tc>
                  <a:txBody>
                    <a:bodyPr/>
                    <a:lstStyle/>
                    <a:p>
                      <a:pPr algn="ctr"/>
                      <a:r>
                        <a:rPr lang="en-US" sz="1000" dirty="0" smtClean="0"/>
                        <a:t>0</a:t>
                      </a:r>
                      <a:endParaRPr lang="en-US" sz="1000" dirty="0"/>
                    </a:p>
                  </a:txBody>
                  <a:tcPr/>
                </a:tc>
              </a:tr>
              <a:tr h="174897">
                <a:tc>
                  <a:txBody>
                    <a:bodyPr/>
                    <a:lstStyle/>
                    <a:p>
                      <a:pPr algn="ctr"/>
                      <a:r>
                        <a:rPr lang="en-US" sz="1000" dirty="0" smtClean="0"/>
                        <a:t>2</a:t>
                      </a:r>
                      <a:endParaRPr lang="en-US" sz="1000" dirty="0"/>
                    </a:p>
                  </a:txBody>
                  <a:tcPr/>
                </a:tc>
                <a:tc>
                  <a:txBody>
                    <a:bodyPr/>
                    <a:lstStyle/>
                    <a:p>
                      <a:pPr algn="ctr"/>
                      <a:r>
                        <a:rPr lang="en-US" sz="1000" dirty="0" smtClean="0"/>
                        <a:t>Free</a:t>
                      </a:r>
                      <a:endParaRPr lang="en-US" sz="1000" dirty="0"/>
                    </a:p>
                  </a:txBody>
                  <a:tcPr/>
                </a:tc>
                <a:tc>
                  <a:txBody>
                    <a:bodyPr/>
                    <a:lstStyle/>
                    <a:p>
                      <a:pPr algn="ctr"/>
                      <a:r>
                        <a:rPr lang="en-US" sz="1000" dirty="0" smtClean="0"/>
                        <a:t>0</a:t>
                      </a:r>
                      <a:endParaRPr lang="en-US" sz="1000" dirty="0"/>
                    </a:p>
                  </a:txBody>
                  <a:tcPr/>
                </a:tc>
              </a:tr>
              <a:tr h="174897">
                <a:tc>
                  <a:txBody>
                    <a:bodyPr/>
                    <a:lstStyle/>
                    <a:p>
                      <a:pPr algn="ctr"/>
                      <a:r>
                        <a:rPr lang="en-US" sz="1000" b="1" dirty="0" smtClean="0"/>
                        <a:t>1</a:t>
                      </a:r>
                      <a:endParaRPr lang="en-US" sz="1000" b="1" dirty="0"/>
                    </a:p>
                  </a:txBody>
                  <a:tcPr/>
                </a:tc>
                <a:tc>
                  <a:txBody>
                    <a:bodyPr/>
                    <a:lstStyle/>
                    <a:p>
                      <a:pPr algn="ctr"/>
                      <a:r>
                        <a:rPr lang="en-US" sz="1000" b="1" dirty="0" smtClean="0"/>
                        <a:t>LOCKED</a:t>
                      </a:r>
                      <a:endParaRPr lang="en-US" sz="1000" b="1" dirty="0"/>
                    </a:p>
                  </a:txBody>
                  <a:tcPr/>
                </a:tc>
                <a:tc>
                  <a:txBody>
                    <a:bodyPr/>
                    <a:lstStyle/>
                    <a:p>
                      <a:pPr algn="ctr"/>
                      <a:r>
                        <a:rPr lang="en-US" sz="1000" b="1" dirty="0" smtClean="0"/>
                        <a:t>9</a:t>
                      </a:r>
                      <a:endParaRPr lang="en-US" sz="1000" b="1" dirty="0"/>
                    </a:p>
                  </a:txBody>
                  <a:tcPr/>
                </a:tc>
              </a:tr>
              <a:tr h="174897">
                <a:tc>
                  <a:txBody>
                    <a:bodyPr/>
                    <a:lstStyle/>
                    <a:p>
                      <a:pPr algn="ctr"/>
                      <a:r>
                        <a:rPr lang="en-US" sz="1000" dirty="0" smtClean="0"/>
                        <a:t>Average = 2</a:t>
                      </a:r>
                      <a:endParaRPr lang="en-US" sz="1000" dirty="0"/>
                    </a:p>
                  </a:txBody>
                  <a:tcPr/>
                </a:tc>
                <a:tc>
                  <a:txBody>
                    <a:bodyPr/>
                    <a:lstStyle/>
                    <a:p>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Average = 2</a:t>
                      </a: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Tailed vs. Two Tailed Tests</a:t>
            </a:r>
            <a:endParaRPr lang="en-US" dirty="0"/>
          </a:p>
        </p:txBody>
      </p:sp>
      <p:pic>
        <p:nvPicPr>
          <p:cNvPr id="17410" name="Picture 2" descr="C:\Users\Arlo &amp; Michelle\Desktop\Statistics\Publisher Resources\Chapter Images\JPEG_hi-res\CH09\Nolan_fig09_03.jpg"/>
          <p:cNvPicPr>
            <a:picLocks noChangeAspect="1" noChangeArrowheads="1"/>
          </p:cNvPicPr>
          <p:nvPr/>
        </p:nvPicPr>
        <p:blipFill>
          <a:blip r:embed="rId2" cstate="print"/>
          <a:srcRect/>
          <a:stretch>
            <a:fillRect/>
          </a:stretch>
        </p:blipFill>
        <p:spPr bwMode="auto">
          <a:xfrm>
            <a:off x="1981200" y="1712912"/>
            <a:ext cx="6096000" cy="45354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Steps for Hypothesis Testing</a:t>
            </a:r>
            <a:endParaRPr lang="en-US" dirty="0"/>
          </a:p>
        </p:txBody>
      </p:sp>
      <p:sp>
        <p:nvSpPr>
          <p:cNvPr id="3" name="Content Placeholder 2"/>
          <p:cNvSpPr>
            <a:spLocks noGrp="1"/>
          </p:cNvSpPr>
          <p:nvPr>
            <p:ph idx="1"/>
          </p:nvPr>
        </p:nvSpPr>
        <p:spPr/>
        <p:txBody>
          <a:bodyPr/>
          <a:lstStyle/>
          <a:p>
            <a:pPr>
              <a:buNone/>
            </a:pPr>
            <a:r>
              <a:rPr lang="en-US" dirty="0" smtClean="0"/>
              <a:t>1. Identify</a:t>
            </a:r>
          </a:p>
          <a:p>
            <a:pPr>
              <a:buNone/>
            </a:pPr>
            <a:r>
              <a:rPr lang="en-US" dirty="0" smtClean="0"/>
              <a:t>2. State the hypotheses</a:t>
            </a:r>
          </a:p>
          <a:p>
            <a:pPr>
              <a:buNone/>
            </a:pPr>
            <a:r>
              <a:rPr lang="en-US" dirty="0" smtClean="0"/>
              <a:t>3. Characteristics of the comparison distribution</a:t>
            </a:r>
          </a:p>
          <a:p>
            <a:pPr>
              <a:buNone/>
            </a:pPr>
            <a:r>
              <a:rPr lang="en-US" dirty="0" smtClean="0"/>
              <a:t>4. Critical values</a:t>
            </a:r>
          </a:p>
          <a:p>
            <a:pPr>
              <a:buNone/>
            </a:pPr>
            <a:r>
              <a:rPr lang="en-US" dirty="0" smtClean="0"/>
              <a:t>5. Calculate</a:t>
            </a:r>
          </a:p>
          <a:p>
            <a:pPr>
              <a:buNone/>
            </a:pPr>
            <a:r>
              <a:rPr lang="en-US" dirty="0" smtClean="0"/>
              <a:t>6. Decide</a:t>
            </a:r>
          </a:p>
          <a:p>
            <a:pPr>
              <a:buNone/>
            </a:pPr>
            <a:endParaRPr lang="en-US" dirty="0"/>
          </a:p>
        </p:txBody>
      </p:sp>
      <p:pic>
        <p:nvPicPr>
          <p:cNvPr id="25602" name="Picture 2" descr="http://peanutonthetable.com/wp-content/uploads/2012/12/an-old-hat.jpg"/>
          <p:cNvPicPr>
            <a:picLocks noChangeAspect="1" noChangeArrowheads="1"/>
          </p:cNvPicPr>
          <p:nvPr/>
        </p:nvPicPr>
        <p:blipFill>
          <a:blip r:embed="rId2" cstate="print"/>
          <a:srcRect/>
          <a:stretch>
            <a:fillRect/>
          </a:stretch>
        </p:blipFill>
        <p:spPr bwMode="auto">
          <a:xfrm>
            <a:off x="5410200" y="3505200"/>
            <a:ext cx="2896742" cy="1933575"/>
          </a:xfrm>
          <a:prstGeom prst="rect">
            <a:avLst/>
          </a:prstGeom>
          <a:noFill/>
        </p:spPr>
      </p:pic>
      <p:sp>
        <p:nvSpPr>
          <p:cNvPr id="5" name="TextBox 4"/>
          <p:cNvSpPr txBox="1"/>
          <p:nvPr/>
        </p:nvSpPr>
        <p:spPr>
          <a:xfrm>
            <a:off x="6400800" y="5334000"/>
            <a:ext cx="1143000" cy="369332"/>
          </a:xfrm>
          <a:prstGeom prst="rect">
            <a:avLst/>
          </a:prstGeom>
          <a:noFill/>
        </p:spPr>
        <p:txBody>
          <a:bodyPr wrap="square" rtlCol="0">
            <a:spAutoFit/>
          </a:bodyPr>
          <a:lstStyle/>
          <a:p>
            <a:r>
              <a:rPr lang="en-US" i="1" dirty="0" smtClean="0"/>
              <a:t>old hat</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Single-Sample </a:t>
            </a:r>
            <a:r>
              <a:rPr lang="en-US" sz="3600" i="1" dirty="0" smtClean="0"/>
              <a:t>t </a:t>
            </a:r>
            <a:r>
              <a:rPr lang="en-US" sz="3600" dirty="0" smtClean="0"/>
              <a:t>Test: Attendance in Therapy Sessions</a:t>
            </a:r>
            <a:endParaRPr lang="en-US" sz="3600" dirty="0"/>
          </a:p>
        </p:txBody>
      </p:sp>
      <p:sp>
        <p:nvSpPr>
          <p:cNvPr id="3" name="Content Placeholder 2"/>
          <p:cNvSpPr>
            <a:spLocks noGrp="1"/>
          </p:cNvSpPr>
          <p:nvPr>
            <p:ph idx="1"/>
          </p:nvPr>
        </p:nvSpPr>
        <p:spPr/>
        <p:txBody>
          <a:bodyPr>
            <a:normAutofit/>
          </a:bodyPr>
          <a:lstStyle/>
          <a:p>
            <a:r>
              <a:rPr lang="en-US" sz="2000" dirty="0" smtClean="0"/>
              <a:t>Our Counseling center on campus is concerned that most students requiring therapy do not take advantage of their services.  Right now students attend only 4.6 sessions in a given year! Administrators are considering having patients sign a contract stating they will attend at least 10 sessions in an academic year.</a:t>
            </a:r>
          </a:p>
          <a:p>
            <a:r>
              <a:rPr lang="en-US" sz="2000" dirty="0" smtClean="0"/>
              <a:t>Question: Does signing the contract actually increase participation/attendance?</a:t>
            </a:r>
          </a:p>
          <a:p>
            <a:endParaRPr lang="en-US" sz="2000" dirty="0" smtClean="0"/>
          </a:p>
          <a:p>
            <a:r>
              <a:rPr lang="en-US" sz="2000" dirty="0" smtClean="0"/>
              <a:t>We had 5 patients sign the contract and we counted the number of times they attended therapy sessions</a:t>
            </a:r>
          </a:p>
        </p:txBody>
      </p:sp>
      <p:pic>
        <p:nvPicPr>
          <p:cNvPr id="18434" name="Picture 2" descr="http://www.cartoonstock.com/newscartoons/cartoonists/rro/lowres/rron488l.jpg"/>
          <p:cNvPicPr>
            <a:picLocks noChangeAspect="1" noChangeArrowheads="1"/>
          </p:cNvPicPr>
          <p:nvPr/>
        </p:nvPicPr>
        <p:blipFill>
          <a:blip r:embed="rId2" cstate="print"/>
          <a:srcRect t="12195" b="11357"/>
          <a:stretch>
            <a:fillRect/>
          </a:stretch>
        </p:blipFill>
        <p:spPr bwMode="auto">
          <a:xfrm>
            <a:off x="6822567" y="4806346"/>
            <a:ext cx="2321433" cy="2051654"/>
          </a:xfrm>
          <a:prstGeom prst="rect">
            <a:avLst/>
          </a:prstGeom>
          <a:noFill/>
        </p:spPr>
      </p:pic>
      <p:graphicFrame>
        <p:nvGraphicFramePr>
          <p:cNvPr id="5" name="Table 4"/>
          <p:cNvGraphicFramePr>
            <a:graphicFrameLocks noGrp="1"/>
          </p:cNvGraphicFramePr>
          <p:nvPr/>
        </p:nvGraphicFramePr>
        <p:xfrm>
          <a:off x="2362200" y="4953000"/>
          <a:ext cx="3276600" cy="1717038"/>
        </p:xfrm>
        <a:graphic>
          <a:graphicData uri="http://schemas.openxmlformats.org/drawingml/2006/table">
            <a:tbl>
              <a:tblPr firstRow="1" bandRow="1">
                <a:tableStyleId>{5C22544A-7EE6-4342-B048-85BDC9FD1C3A}</a:tableStyleId>
              </a:tblPr>
              <a:tblGrid>
                <a:gridCol w="3276600"/>
              </a:tblGrid>
              <a:tr h="286173">
                <a:tc>
                  <a:txBody>
                    <a:bodyPr/>
                    <a:lstStyle/>
                    <a:p>
                      <a:pPr algn="ctr"/>
                      <a:r>
                        <a:rPr lang="en-US" sz="1200" dirty="0" smtClean="0"/>
                        <a:t>Number of Attended Therapy Sessions</a:t>
                      </a:r>
                      <a:endParaRPr lang="en-US" sz="1200" dirty="0"/>
                    </a:p>
                  </a:txBody>
                  <a:tcPr/>
                </a:tc>
              </a:tr>
              <a:tr h="286173">
                <a:tc>
                  <a:txBody>
                    <a:bodyPr/>
                    <a:lstStyle/>
                    <a:p>
                      <a:pPr algn="ctr"/>
                      <a:r>
                        <a:rPr lang="en-US" sz="1200" dirty="0" smtClean="0"/>
                        <a:t>6</a:t>
                      </a:r>
                      <a:endParaRPr lang="en-US" sz="1200" dirty="0"/>
                    </a:p>
                  </a:txBody>
                  <a:tcPr/>
                </a:tc>
              </a:tr>
              <a:tr h="286173">
                <a:tc>
                  <a:txBody>
                    <a:bodyPr/>
                    <a:lstStyle/>
                    <a:p>
                      <a:pPr algn="ctr"/>
                      <a:r>
                        <a:rPr lang="en-US" sz="1200" dirty="0" smtClean="0"/>
                        <a:t>6</a:t>
                      </a:r>
                      <a:endParaRPr lang="en-US" sz="1200" dirty="0"/>
                    </a:p>
                  </a:txBody>
                  <a:tcPr/>
                </a:tc>
              </a:tr>
              <a:tr h="286173">
                <a:tc>
                  <a:txBody>
                    <a:bodyPr/>
                    <a:lstStyle/>
                    <a:p>
                      <a:pPr algn="ctr"/>
                      <a:r>
                        <a:rPr lang="en-US" sz="1200" dirty="0" smtClean="0"/>
                        <a:t>12</a:t>
                      </a:r>
                      <a:endParaRPr lang="en-US" sz="1200" dirty="0"/>
                    </a:p>
                  </a:txBody>
                  <a:tcPr/>
                </a:tc>
              </a:tr>
              <a:tr h="286173">
                <a:tc>
                  <a:txBody>
                    <a:bodyPr/>
                    <a:lstStyle/>
                    <a:p>
                      <a:pPr algn="ctr"/>
                      <a:r>
                        <a:rPr lang="en-US" sz="1200" dirty="0" smtClean="0"/>
                        <a:t>7</a:t>
                      </a:r>
                      <a:endParaRPr lang="en-US" sz="1200" dirty="0"/>
                    </a:p>
                  </a:txBody>
                  <a:tcPr/>
                </a:tc>
              </a:tr>
              <a:tr h="286173">
                <a:tc>
                  <a:txBody>
                    <a:bodyPr/>
                    <a:lstStyle/>
                    <a:p>
                      <a:pPr algn="ctr"/>
                      <a:r>
                        <a:rPr lang="en-US" sz="1200" dirty="0" smtClean="0"/>
                        <a:t>8</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Single-Sample </a:t>
            </a:r>
            <a:r>
              <a:rPr lang="en-US" sz="4400" i="1" dirty="0" smtClean="0"/>
              <a:t>t </a:t>
            </a:r>
            <a:r>
              <a:rPr lang="en-US" sz="4400" dirty="0" smtClean="0"/>
              <a:t>Test: Attendance in Therapy Sessions</a:t>
            </a:r>
            <a:endParaRPr lang="en-US" dirty="0"/>
          </a:p>
        </p:txBody>
      </p:sp>
      <p:sp>
        <p:nvSpPr>
          <p:cNvPr id="3" name="Content Placeholder 2"/>
          <p:cNvSpPr>
            <a:spLocks noGrp="1"/>
          </p:cNvSpPr>
          <p:nvPr>
            <p:ph idx="1"/>
          </p:nvPr>
        </p:nvSpPr>
        <p:spPr/>
        <p:txBody>
          <a:bodyPr>
            <a:normAutofit lnSpcReduction="10000"/>
          </a:bodyPr>
          <a:lstStyle/>
          <a:p>
            <a:pPr marL="596646" indent="-514350">
              <a:buAutoNum type="arabicPeriod"/>
            </a:pPr>
            <a:r>
              <a:rPr lang="en-US" sz="2400" dirty="0" smtClean="0"/>
              <a:t>Identify</a:t>
            </a:r>
          </a:p>
          <a:p>
            <a:pPr marL="870966" lvl="1" indent="-514350"/>
            <a:r>
              <a:rPr lang="en-US" sz="2000" dirty="0" smtClean="0"/>
              <a:t>Populations:</a:t>
            </a:r>
          </a:p>
          <a:p>
            <a:pPr marL="1117854" lvl="2" indent="-514350"/>
            <a:r>
              <a:rPr lang="en-US" sz="1600" dirty="0" smtClean="0"/>
              <a:t>Pop 1: All clients who sign contract</a:t>
            </a:r>
          </a:p>
          <a:p>
            <a:pPr marL="1117854" lvl="2" indent="-514350"/>
            <a:r>
              <a:rPr lang="en-US" sz="1600" dirty="0" smtClean="0"/>
              <a:t>Pop 2: All clients who do not sign contract</a:t>
            </a:r>
          </a:p>
          <a:p>
            <a:pPr marL="870966" lvl="1" indent="-514350"/>
            <a:endParaRPr lang="en-US" sz="2000" dirty="0" smtClean="0"/>
          </a:p>
          <a:p>
            <a:pPr marL="870966" lvl="1" indent="-514350"/>
            <a:r>
              <a:rPr lang="en-US" sz="2000" dirty="0" smtClean="0"/>
              <a:t>Distribution:</a:t>
            </a:r>
          </a:p>
          <a:p>
            <a:pPr marL="1117854" lvl="2" indent="-514350"/>
            <a:r>
              <a:rPr lang="en-US" sz="1600" dirty="0" smtClean="0"/>
              <a:t>One Sample mean: Distribution of means</a:t>
            </a:r>
          </a:p>
          <a:p>
            <a:pPr marL="870966" lvl="1" indent="-514350"/>
            <a:endParaRPr lang="en-US" sz="2000" dirty="0" smtClean="0"/>
          </a:p>
          <a:p>
            <a:pPr marL="870966" lvl="1" indent="-514350"/>
            <a:r>
              <a:rPr lang="en-US" sz="2000" dirty="0" smtClean="0"/>
              <a:t>Test &amp; Assumptions: Population mean is known but not standard deviation </a:t>
            </a:r>
            <a:r>
              <a:rPr lang="en-US" sz="2000" dirty="0" smtClean="0">
                <a:sym typeface="Wingdings" pitchFamily="2" charset="2"/>
              </a:rPr>
              <a:t> single-sample </a:t>
            </a:r>
            <a:r>
              <a:rPr lang="en-US" sz="2000" i="1" dirty="0" smtClean="0">
                <a:sym typeface="Wingdings" pitchFamily="2" charset="2"/>
              </a:rPr>
              <a:t>t </a:t>
            </a:r>
            <a:r>
              <a:rPr lang="en-US" sz="2000" dirty="0" smtClean="0">
                <a:sym typeface="Wingdings" pitchFamily="2" charset="2"/>
              </a:rPr>
              <a:t>test</a:t>
            </a:r>
          </a:p>
          <a:p>
            <a:pPr marL="1108710" lvl="2" indent="-514350">
              <a:buFont typeface="+mj-lt"/>
              <a:buAutoNum type="arabicPeriod"/>
            </a:pPr>
            <a:r>
              <a:rPr lang="en-US" sz="1800" dirty="0" smtClean="0"/>
              <a:t>Data are interval</a:t>
            </a:r>
          </a:p>
          <a:p>
            <a:pPr marL="1108710" lvl="2" indent="-514350">
              <a:buFont typeface="+mj-lt"/>
              <a:buAutoNum type="arabicPeriod"/>
            </a:pPr>
            <a:r>
              <a:rPr lang="en-US" sz="1800" dirty="0" smtClean="0"/>
              <a:t>Probably not random selection</a:t>
            </a:r>
          </a:p>
          <a:p>
            <a:pPr marL="1108710" lvl="2" indent="-514350">
              <a:buFont typeface="+mj-lt"/>
              <a:buAutoNum type="arabicPeriod"/>
            </a:pPr>
            <a:r>
              <a:rPr lang="en-US" sz="1800" dirty="0" smtClean="0"/>
              <a:t>Sample size of 5 is less than 30, therefore distribution might not be normal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Single-Sample </a:t>
            </a:r>
            <a:r>
              <a:rPr lang="en-US" sz="4400" i="1" dirty="0" smtClean="0"/>
              <a:t>t </a:t>
            </a:r>
            <a:r>
              <a:rPr lang="en-US" sz="4400" dirty="0" smtClean="0"/>
              <a:t>Test: Attendance in Therapy Sessions</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startAt="2"/>
            </a:pPr>
            <a:r>
              <a:rPr lang="en-US" sz="2800" dirty="0" smtClean="0"/>
              <a:t>State the null and research hypotheses</a:t>
            </a:r>
          </a:p>
          <a:p>
            <a:pPr marL="870966" lvl="1" indent="-514350"/>
            <a:endParaRPr lang="en-US" sz="2400" dirty="0" smtClean="0"/>
          </a:p>
          <a:p>
            <a:pPr marL="870966" lvl="1" indent="-514350">
              <a:buNone/>
            </a:pPr>
            <a:r>
              <a:rPr lang="en-US" sz="2400" dirty="0" smtClean="0"/>
              <a:t>H</a:t>
            </a:r>
            <a:r>
              <a:rPr lang="en-US" sz="2400" baseline="-25000" dirty="0" smtClean="0"/>
              <a:t>0</a:t>
            </a:r>
            <a:r>
              <a:rPr lang="en-US" sz="2400" dirty="0" smtClean="0"/>
              <a:t>: Clients who sign the contract will attend the same number of sessions as those who do not sign the contract.</a:t>
            </a:r>
          </a:p>
          <a:p>
            <a:pPr marL="870966" lvl="1" indent="-514350">
              <a:buNone/>
            </a:pPr>
            <a:endParaRPr lang="en-US" sz="2400" dirty="0" smtClean="0"/>
          </a:p>
          <a:p>
            <a:pPr marL="870966" lvl="1" indent="-514350">
              <a:buNone/>
            </a:pPr>
            <a:r>
              <a:rPr lang="en-US" sz="2400" dirty="0" smtClean="0"/>
              <a:t>H</a:t>
            </a:r>
            <a:r>
              <a:rPr lang="en-US" sz="2400" baseline="-25000" dirty="0" smtClean="0"/>
              <a:t>1</a:t>
            </a:r>
            <a:r>
              <a:rPr lang="en-US" sz="2400" dirty="0" smtClean="0"/>
              <a:t>: Clients who sign the contract will attend a different number of sessions than those who do not sign the contract.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Single-Sample </a:t>
            </a:r>
            <a:r>
              <a:rPr lang="en-US" sz="4400" i="1" dirty="0" smtClean="0"/>
              <a:t>t </a:t>
            </a:r>
            <a:r>
              <a:rPr lang="en-US" sz="4400" dirty="0" smtClean="0"/>
              <a:t>Test: Attendance in Therapy Sessions</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startAt="3"/>
            </a:pPr>
            <a:r>
              <a:rPr lang="en-US" sz="2800" dirty="0" smtClean="0"/>
              <a:t>Determine characteristics of comparison distribution (distribution of sample means)</a:t>
            </a:r>
          </a:p>
          <a:p>
            <a:pPr marL="870966" lvl="1" indent="-514350"/>
            <a:r>
              <a:rPr lang="en-US" sz="2400" dirty="0" smtClean="0"/>
              <a:t>Population: </a:t>
            </a:r>
            <a:r>
              <a:rPr lang="el-GR" sz="2400" i="1" dirty="0" smtClean="0"/>
              <a:t>μ</a:t>
            </a:r>
            <a:r>
              <a:rPr lang="en-US" sz="2400" i="1" baseline="-25000" dirty="0" smtClean="0"/>
              <a:t>M</a:t>
            </a:r>
            <a:r>
              <a:rPr lang="el-GR" sz="2400" i="1" dirty="0" smtClean="0"/>
              <a:t> </a:t>
            </a:r>
            <a:r>
              <a:rPr lang="en-US" sz="2400" i="1" dirty="0" smtClean="0"/>
              <a:t>= </a:t>
            </a:r>
            <a:r>
              <a:rPr lang="el-GR" sz="2400" i="1" dirty="0" smtClean="0"/>
              <a:t>μ</a:t>
            </a:r>
            <a:r>
              <a:rPr lang="en-US" sz="2400" dirty="0" smtClean="0"/>
              <a:t> = 4.6times</a:t>
            </a:r>
          </a:p>
          <a:p>
            <a:pPr marL="870966" lvl="1" indent="-514350"/>
            <a:r>
              <a:rPr lang="en-US" sz="2400" dirty="0" smtClean="0"/>
              <a:t>Sample: </a:t>
            </a:r>
            <a:r>
              <a:rPr lang="en-US" sz="2400" i="1" dirty="0" smtClean="0"/>
              <a:t>M </a:t>
            </a:r>
            <a:r>
              <a:rPr lang="en-US" sz="2400" dirty="0" smtClean="0"/>
              <a:t>= ____times,  </a:t>
            </a:r>
            <a:r>
              <a:rPr lang="en-US" sz="2400" i="1" dirty="0" smtClean="0"/>
              <a:t>s</a:t>
            </a:r>
            <a:r>
              <a:rPr lang="en-US" sz="2400" dirty="0" smtClean="0"/>
              <a:t> = _____, </a:t>
            </a:r>
            <a:r>
              <a:rPr lang="en-US" sz="2400" i="1" dirty="0" err="1" smtClean="0"/>
              <a:t>s</a:t>
            </a:r>
            <a:r>
              <a:rPr lang="en-US" sz="2400" i="1" baseline="-25000" dirty="0" err="1" smtClean="0"/>
              <a:t>M</a:t>
            </a:r>
            <a:r>
              <a:rPr lang="en-US" sz="2400" dirty="0" smtClean="0"/>
              <a:t> = ______</a:t>
            </a:r>
          </a:p>
          <a:p>
            <a:pPr marL="870966" lvl="1" indent="-514350"/>
            <a:endParaRPr lang="en-US" sz="2400" dirty="0" smtClean="0"/>
          </a:p>
          <a:p>
            <a:pPr marL="596646" indent="-514350">
              <a:buNone/>
            </a:pPr>
            <a:endParaRPr lang="en-US" sz="2800" i="1" dirty="0"/>
          </a:p>
        </p:txBody>
      </p:sp>
      <p:graphicFrame>
        <p:nvGraphicFramePr>
          <p:cNvPr id="21507" name="Object 3"/>
          <p:cNvGraphicFramePr>
            <a:graphicFrameLocks noChangeAspect="1"/>
          </p:cNvGraphicFramePr>
          <p:nvPr/>
        </p:nvGraphicFramePr>
        <p:xfrm>
          <a:off x="1600200" y="5791200"/>
          <a:ext cx="3495759" cy="685800"/>
        </p:xfrm>
        <a:graphic>
          <a:graphicData uri="http://schemas.openxmlformats.org/presentationml/2006/ole">
            <mc:AlternateContent xmlns:mc="http://schemas.openxmlformats.org/markup-compatibility/2006">
              <mc:Choice xmlns:v="urn:schemas-microsoft-com:vml" Requires="v">
                <p:oleObj spid="_x0000_s21525" name="Equation" r:id="rId3" imgW="8407400" imgH="1651000" progId="Equation.DSMT4">
                  <p:embed/>
                </p:oleObj>
              </mc:Choice>
              <mc:Fallback>
                <p:oleObj name="Equation" r:id="rId3" imgW="8407400" imgH="1651000" progId="Equation.DSMT4">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791200"/>
                        <a:ext cx="349575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4"/>
          <p:cNvGraphicFramePr>
            <a:graphicFrameLocks noChangeAspect="1"/>
          </p:cNvGraphicFramePr>
          <p:nvPr/>
        </p:nvGraphicFramePr>
        <p:xfrm>
          <a:off x="5943600" y="5715000"/>
          <a:ext cx="2828925" cy="723546"/>
        </p:xfrm>
        <a:graphic>
          <a:graphicData uri="http://schemas.openxmlformats.org/presentationml/2006/ole">
            <mc:AlternateContent xmlns:mc="http://schemas.openxmlformats.org/markup-compatibility/2006">
              <mc:Choice xmlns:v="urn:schemas-microsoft-com:vml" Requires="v">
                <p:oleObj spid="_x0000_s21526" name="Equation" r:id="rId5" imgW="1638300" imgH="419100" progId="Equation.3">
                  <p:embed/>
                </p:oleObj>
              </mc:Choice>
              <mc:Fallback>
                <p:oleObj name="Equation" r:id="rId5" imgW="1638300" imgH="419100" progId="Equation.3">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715000"/>
                        <a:ext cx="2828925" cy="723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nvGraphicFramePr>
        <p:xfrm>
          <a:off x="2438400" y="3352800"/>
          <a:ext cx="1600200" cy="2003211"/>
        </p:xfrm>
        <a:graphic>
          <a:graphicData uri="http://schemas.openxmlformats.org/drawingml/2006/table">
            <a:tbl>
              <a:tblPr firstRow="1" lastRow="1" bandRow="1">
                <a:tableStyleId>{5C22544A-7EE6-4342-B048-85BDC9FD1C3A}</a:tableStyleId>
              </a:tblPr>
              <a:tblGrid>
                <a:gridCol w="1600200"/>
              </a:tblGrid>
              <a:tr h="286173">
                <a:tc>
                  <a:txBody>
                    <a:bodyPr/>
                    <a:lstStyle/>
                    <a:p>
                      <a:pPr algn="ctr"/>
                      <a:r>
                        <a:rPr lang="en-US" sz="1200" dirty="0" smtClean="0"/>
                        <a:t># of Sessions (</a:t>
                      </a:r>
                      <a:r>
                        <a:rPr lang="en-US" sz="1200" i="1" dirty="0" smtClean="0"/>
                        <a:t>X</a:t>
                      </a:r>
                      <a:r>
                        <a:rPr lang="en-US" sz="1200" dirty="0" smtClean="0"/>
                        <a:t>)</a:t>
                      </a:r>
                      <a:endParaRPr lang="en-US" sz="1200" dirty="0"/>
                    </a:p>
                  </a:txBody>
                  <a:tcPr/>
                </a:tc>
              </a:tr>
              <a:tr h="286173">
                <a:tc>
                  <a:txBody>
                    <a:bodyPr/>
                    <a:lstStyle/>
                    <a:p>
                      <a:pPr algn="ctr"/>
                      <a:r>
                        <a:rPr lang="en-US" sz="1200" dirty="0" smtClean="0"/>
                        <a:t>6</a:t>
                      </a:r>
                      <a:endParaRPr lang="en-US" sz="1200" dirty="0"/>
                    </a:p>
                  </a:txBody>
                  <a:tcPr/>
                </a:tc>
              </a:tr>
              <a:tr h="286173">
                <a:tc>
                  <a:txBody>
                    <a:bodyPr/>
                    <a:lstStyle/>
                    <a:p>
                      <a:pPr algn="ctr"/>
                      <a:r>
                        <a:rPr lang="en-US" sz="1200" dirty="0" smtClean="0"/>
                        <a:t>6</a:t>
                      </a:r>
                      <a:endParaRPr lang="en-US" sz="1200" dirty="0"/>
                    </a:p>
                  </a:txBody>
                  <a:tcPr/>
                </a:tc>
              </a:tr>
              <a:tr h="286173">
                <a:tc>
                  <a:txBody>
                    <a:bodyPr/>
                    <a:lstStyle/>
                    <a:p>
                      <a:pPr algn="ctr"/>
                      <a:r>
                        <a:rPr lang="en-US" sz="1200" dirty="0" smtClean="0"/>
                        <a:t>12</a:t>
                      </a:r>
                      <a:endParaRPr lang="en-US" sz="1200" dirty="0"/>
                    </a:p>
                  </a:txBody>
                  <a:tcPr/>
                </a:tc>
              </a:tr>
              <a:tr h="286173">
                <a:tc>
                  <a:txBody>
                    <a:bodyPr/>
                    <a:lstStyle/>
                    <a:p>
                      <a:pPr algn="ctr"/>
                      <a:r>
                        <a:rPr lang="en-US" sz="1200" dirty="0" smtClean="0"/>
                        <a:t>7</a:t>
                      </a:r>
                      <a:endParaRPr lang="en-US" sz="1200" dirty="0"/>
                    </a:p>
                  </a:txBody>
                  <a:tcPr/>
                </a:tc>
              </a:tr>
              <a:tr h="286173">
                <a:tc>
                  <a:txBody>
                    <a:bodyPr/>
                    <a:lstStyle/>
                    <a:p>
                      <a:pPr algn="ctr"/>
                      <a:r>
                        <a:rPr lang="en-US" sz="1200" dirty="0" smtClean="0"/>
                        <a:t>8</a:t>
                      </a:r>
                      <a:endParaRPr lang="en-US" sz="1200" dirty="0"/>
                    </a:p>
                  </a:txBody>
                  <a:tcPr/>
                </a:tc>
              </a:tr>
              <a:tr h="286173">
                <a:tc>
                  <a:txBody>
                    <a:bodyPr/>
                    <a:lstStyle/>
                    <a:p>
                      <a:pPr algn="ctr"/>
                      <a:r>
                        <a:rPr lang="en-US" sz="1200" i="1" dirty="0" smtClean="0"/>
                        <a:t>M</a:t>
                      </a:r>
                      <a:r>
                        <a:rPr lang="en-US" sz="1200" i="1" baseline="-25000" dirty="0" smtClean="0"/>
                        <a:t>X</a:t>
                      </a:r>
                      <a:r>
                        <a:rPr lang="en-US" sz="1200" dirty="0" smtClean="0"/>
                        <a:t> = 7.8</a:t>
                      </a:r>
                      <a:endParaRPr lang="en-US" sz="1200" dirty="0"/>
                    </a:p>
                  </a:txBody>
                  <a:tcPr/>
                </a:tc>
              </a:tr>
            </a:tbl>
          </a:graphicData>
        </a:graphic>
      </p:graphicFrame>
      <p:graphicFrame>
        <p:nvGraphicFramePr>
          <p:cNvPr id="8" name="Table 7"/>
          <p:cNvGraphicFramePr>
            <a:graphicFrameLocks noGrp="1"/>
          </p:cNvGraphicFramePr>
          <p:nvPr/>
        </p:nvGraphicFramePr>
        <p:xfrm>
          <a:off x="4114800" y="3352800"/>
          <a:ext cx="1600200" cy="2003211"/>
        </p:xfrm>
        <a:graphic>
          <a:graphicData uri="http://schemas.openxmlformats.org/drawingml/2006/table">
            <a:tbl>
              <a:tblPr firstRow="1" lastRow="1" bandRow="1">
                <a:tableStyleId>{5C22544A-7EE6-4342-B048-85BDC9FD1C3A}</a:tableStyleId>
              </a:tblPr>
              <a:tblGrid>
                <a:gridCol w="1600200"/>
              </a:tblGrid>
              <a:tr h="286173">
                <a:tc>
                  <a:txBody>
                    <a:bodyPr/>
                    <a:lstStyle/>
                    <a:p>
                      <a:pPr algn="ctr"/>
                      <a:r>
                        <a:rPr lang="en-US" sz="1200" i="1" dirty="0" smtClean="0"/>
                        <a:t>X</a:t>
                      </a:r>
                      <a:r>
                        <a:rPr lang="en-US" sz="1200" dirty="0" smtClean="0"/>
                        <a:t>-</a:t>
                      </a:r>
                      <a:r>
                        <a:rPr lang="en-US" sz="1200" i="1" dirty="0" smtClean="0"/>
                        <a:t>M</a:t>
                      </a:r>
                      <a:endParaRPr lang="en-US" sz="1200" i="1" dirty="0"/>
                    </a:p>
                  </a:txBody>
                  <a:tcPr/>
                </a:tc>
              </a:tr>
              <a:tr h="286173">
                <a:tc>
                  <a:txBody>
                    <a:bodyPr/>
                    <a:lstStyle/>
                    <a:p>
                      <a:pPr algn="ctr"/>
                      <a:r>
                        <a:rPr lang="en-US" sz="1200" dirty="0" smtClean="0"/>
                        <a:t>-1.8</a:t>
                      </a:r>
                      <a:endParaRPr lang="en-US" sz="1200" dirty="0"/>
                    </a:p>
                  </a:txBody>
                  <a:tcPr/>
                </a:tc>
              </a:tr>
              <a:tr h="286173">
                <a:tc>
                  <a:txBody>
                    <a:bodyPr/>
                    <a:lstStyle/>
                    <a:p>
                      <a:pPr algn="ctr"/>
                      <a:r>
                        <a:rPr lang="en-US" sz="1200" dirty="0" smtClean="0"/>
                        <a:t>-1.8</a:t>
                      </a:r>
                      <a:endParaRPr lang="en-US" sz="1200" dirty="0"/>
                    </a:p>
                  </a:txBody>
                  <a:tcPr/>
                </a:tc>
              </a:tr>
              <a:tr h="286173">
                <a:tc>
                  <a:txBody>
                    <a:bodyPr/>
                    <a:lstStyle/>
                    <a:p>
                      <a:pPr algn="ctr"/>
                      <a:r>
                        <a:rPr lang="en-US" sz="1200" dirty="0" smtClean="0"/>
                        <a:t>-4.2</a:t>
                      </a:r>
                      <a:endParaRPr lang="en-US" sz="1200" dirty="0"/>
                    </a:p>
                  </a:txBody>
                  <a:tcPr/>
                </a:tc>
              </a:tr>
              <a:tr h="286173">
                <a:tc>
                  <a:txBody>
                    <a:bodyPr/>
                    <a:lstStyle/>
                    <a:p>
                      <a:pPr algn="ctr"/>
                      <a:r>
                        <a:rPr lang="en-US" sz="1200" dirty="0" smtClean="0"/>
                        <a:t>-0.8</a:t>
                      </a:r>
                      <a:endParaRPr lang="en-US" sz="1200" dirty="0"/>
                    </a:p>
                  </a:txBody>
                  <a:tcPr/>
                </a:tc>
              </a:tr>
              <a:tr h="286173">
                <a:tc>
                  <a:txBody>
                    <a:bodyPr/>
                    <a:lstStyle/>
                    <a:p>
                      <a:pPr algn="ctr"/>
                      <a:r>
                        <a:rPr lang="en-US" sz="1200" dirty="0" smtClean="0"/>
                        <a:t>0.2</a:t>
                      </a:r>
                      <a:endParaRPr lang="en-US" sz="1200" dirty="0"/>
                    </a:p>
                  </a:txBody>
                  <a:tcPr/>
                </a:tc>
              </a:tr>
              <a:tr h="286173">
                <a:tc>
                  <a:txBody>
                    <a:bodyPr/>
                    <a:lstStyle/>
                    <a:p>
                      <a:pPr algn="ctr"/>
                      <a:endParaRPr lang="en-US" sz="1200" dirty="0"/>
                    </a:p>
                  </a:txBody>
                  <a:tcPr/>
                </a:tc>
              </a:tr>
            </a:tbl>
          </a:graphicData>
        </a:graphic>
      </p:graphicFrame>
      <p:graphicFrame>
        <p:nvGraphicFramePr>
          <p:cNvPr id="9" name="Table 8"/>
          <p:cNvGraphicFramePr>
            <a:graphicFrameLocks noGrp="1"/>
          </p:cNvGraphicFramePr>
          <p:nvPr/>
        </p:nvGraphicFramePr>
        <p:xfrm>
          <a:off x="5791200" y="3352800"/>
          <a:ext cx="1600200" cy="2003211"/>
        </p:xfrm>
        <a:graphic>
          <a:graphicData uri="http://schemas.openxmlformats.org/drawingml/2006/table">
            <a:tbl>
              <a:tblPr firstRow="1" lastRow="1" bandRow="1">
                <a:tableStyleId>{5C22544A-7EE6-4342-B048-85BDC9FD1C3A}</a:tableStyleId>
              </a:tblPr>
              <a:tblGrid>
                <a:gridCol w="1600200"/>
              </a:tblGrid>
              <a:tr h="286173">
                <a:tc>
                  <a:txBody>
                    <a:bodyPr/>
                    <a:lstStyle/>
                    <a:p>
                      <a:pPr algn="ctr"/>
                      <a:r>
                        <a:rPr lang="en-US" sz="1200" dirty="0" smtClean="0"/>
                        <a:t>(</a:t>
                      </a:r>
                      <a:r>
                        <a:rPr lang="en-US" sz="1200" i="1" dirty="0" smtClean="0"/>
                        <a:t>X</a:t>
                      </a:r>
                      <a:r>
                        <a:rPr lang="en-US" sz="1200" dirty="0" smtClean="0"/>
                        <a:t>-</a:t>
                      </a:r>
                      <a:r>
                        <a:rPr lang="en-US" sz="1200" i="1" dirty="0" smtClean="0"/>
                        <a:t>M</a:t>
                      </a:r>
                      <a:r>
                        <a:rPr lang="en-US" sz="1200" dirty="0" smtClean="0"/>
                        <a:t>)</a:t>
                      </a:r>
                      <a:r>
                        <a:rPr lang="en-US" sz="1200" baseline="30000" dirty="0" smtClean="0"/>
                        <a:t>2</a:t>
                      </a:r>
                      <a:endParaRPr lang="en-US" sz="1200" baseline="30000" dirty="0"/>
                    </a:p>
                  </a:txBody>
                  <a:tcPr/>
                </a:tc>
              </a:tr>
              <a:tr h="286173">
                <a:tc>
                  <a:txBody>
                    <a:bodyPr/>
                    <a:lstStyle/>
                    <a:p>
                      <a:pPr algn="ctr"/>
                      <a:r>
                        <a:rPr lang="en-US" sz="1200" dirty="0" smtClean="0"/>
                        <a:t>3.24</a:t>
                      </a:r>
                      <a:endParaRPr lang="en-US" sz="1200" dirty="0"/>
                    </a:p>
                  </a:txBody>
                  <a:tcPr/>
                </a:tc>
              </a:tr>
              <a:tr h="286173">
                <a:tc>
                  <a:txBody>
                    <a:bodyPr/>
                    <a:lstStyle/>
                    <a:p>
                      <a:pPr algn="ctr"/>
                      <a:r>
                        <a:rPr lang="en-US" sz="1200" dirty="0" smtClean="0"/>
                        <a:t>3.24</a:t>
                      </a:r>
                      <a:endParaRPr lang="en-US" sz="1200" dirty="0"/>
                    </a:p>
                  </a:txBody>
                  <a:tcPr/>
                </a:tc>
              </a:tr>
              <a:tr h="286173">
                <a:tc>
                  <a:txBody>
                    <a:bodyPr/>
                    <a:lstStyle/>
                    <a:p>
                      <a:pPr algn="ctr"/>
                      <a:r>
                        <a:rPr lang="en-US" sz="1200" dirty="0" smtClean="0"/>
                        <a:t>17.64</a:t>
                      </a:r>
                      <a:endParaRPr lang="en-US" sz="1200" dirty="0"/>
                    </a:p>
                  </a:txBody>
                  <a:tcPr/>
                </a:tc>
              </a:tr>
              <a:tr h="286173">
                <a:tc>
                  <a:txBody>
                    <a:bodyPr/>
                    <a:lstStyle/>
                    <a:p>
                      <a:pPr algn="ctr"/>
                      <a:r>
                        <a:rPr lang="en-US" sz="1200" dirty="0" smtClean="0"/>
                        <a:t>0.64</a:t>
                      </a:r>
                      <a:endParaRPr lang="en-US" sz="1200" dirty="0"/>
                    </a:p>
                  </a:txBody>
                  <a:tcPr/>
                </a:tc>
              </a:tr>
              <a:tr h="286173">
                <a:tc>
                  <a:txBody>
                    <a:bodyPr/>
                    <a:lstStyle/>
                    <a:p>
                      <a:pPr algn="ctr"/>
                      <a:r>
                        <a:rPr lang="en-US" sz="1200" dirty="0" smtClean="0"/>
                        <a:t>0.04</a:t>
                      </a:r>
                      <a:endParaRPr lang="en-US" sz="1200" dirty="0"/>
                    </a:p>
                  </a:txBody>
                  <a:tcPr/>
                </a:tc>
              </a:tr>
              <a:tr h="286173">
                <a:tc>
                  <a:txBody>
                    <a:bodyPr/>
                    <a:lstStyle/>
                    <a:p>
                      <a:pPr algn="ctr"/>
                      <a:r>
                        <a:rPr lang="en-US" sz="1200" i="1" dirty="0" smtClean="0"/>
                        <a:t>SS</a:t>
                      </a:r>
                      <a:r>
                        <a:rPr lang="en-US" sz="1200" i="1" baseline="-25000" dirty="0" smtClean="0"/>
                        <a:t>X</a:t>
                      </a:r>
                      <a:r>
                        <a:rPr lang="en-US" sz="1200" dirty="0" smtClean="0"/>
                        <a:t> = 24.8</a:t>
                      </a:r>
                      <a:endParaRPr lang="en-US" sz="1200" dirty="0"/>
                    </a:p>
                  </a:txBody>
                  <a:tcPr/>
                </a:tc>
              </a:tr>
            </a:tbl>
          </a:graphicData>
        </a:graphic>
      </p:graphicFrame>
      <p:sp>
        <p:nvSpPr>
          <p:cNvPr id="10" name="TextBox 9"/>
          <p:cNvSpPr txBox="1"/>
          <p:nvPr/>
        </p:nvSpPr>
        <p:spPr>
          <a:xfrm>
            <a:off x="4038600" y="2819400"/>
            <a:ext cx="609600" cy="461665"/>
          </a:xfrm>
          <a:prstGeom prst="rect">
            <a:avLst/>
          </a:prstGeom>
          <a:noFill/>
        </p:spPr>
        <p:txBody>
          <a:bodyPr wrap="square" rtlCol="0">
            <a:spAutoFit/>
          </a:bodyPr>
          <a:lstStyle/>
          <a:p>
            <a:r>
              <a:rPr lang="en-US" sz="2400" dirty="0" smtClean="0"/>
              <a:t>7.8</a:t>
            </a:r>
            <a:endParaRPr lang="en-US" sz="2400" dirty="0"/>
          </a:p>
        </p:txBody>
      </p:sp>
      <p:cxnSp>
        <p:nvCxnSpPr>
          <p:cNvPr id="12" name="Curved Connector 11"/>
          <p:cNvCxnSpPr>
            <a:endCxn id="10" idx="2"/>
          </p:cNvCxnSpPr>
          <p:nvPr/>
        </p:nvCxnSpPr>
        <p:spPr>
          <a:xfrm rot="5400000" flipH="1" flipV="1">
            <a:off x="2974034" y="3736034"/>
            <a:ext cx="1824335" cy="914398"/>
          </a:xfrm>
          <a:prstGeom prst="curved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flipH="1" flipV="1">
            <a:off x="4229100" y="3848100"/>
            <a:ext cx="2743200" cy="1600200"/>
          </a:xfrm>
          <a:prstGeom prst="curved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43600" y="2819400"/>
            <a:ext cx="914400" cy="461665"/>
          </a:xfrm>
          <a:prstGeom prst="rect">
            <a:avLst/>
          </a:prstGeom>
          <a:noFill/>
        </p:spPr>
        <p:txBody>
          <a:bodyPr wrap="square" rtlCol="0">
            <a:spAutoFit/>
          </a:bodyPr>
          <a:lstStyle/>
          <a:p>
            <a:r>
              <a:rPr lang="en-US" sz="2400" dirty="0" smtClean="0"/>
              <a:t>2.490</a:t>
            </a:r>
            <a:endParaRPr lang="en-US" sz="2400" dirty="0"/>
          </a:p>
        </p:txBody>
      </p:sp>
      <p:cxnSp>
        <p:nvCxnSpPr>
          <p:cNvPr id="28" name="Curved Connector 27"/>
          <p:cNvCxnSpPr/>
          <p:nvPr/>
        </p:nvCxnSpPr>
        <p:spPr>
          <a:xfrm rot="16200000" flipV="1">
            <a:off x="7010400" y="4343400"/>
            <a:ext cx="2438400" cy="457200"/>
          </a:xfrm>
          <a:prstGeom prst="curved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0000" y="2819400"/>
            <a:ext cx="914400" cy="461665"/>
          </a:xfrm>
          <a:prstGeom prst="rect">
            <a:avLst/>
          </a:prstGeom>
          <a:noFill/>
        </p:spPr>
        <p:txBody>
          <a:bodyPr wrap="square" rtlCol="0">
            <a:spAutoFit/>
          </a:bodyPr>
          <a:lstStyle/>
          <a:p>
            <a:r>
              <a:rPr lang="en-US" sz="2400" dirty="0" smtClean="0"/>
              <a:t>1.114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000"/>
                                        <p:tgtEl>
                                          <p:spTgt spid="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1507"/>
                                        </p:tgtEl>
                                        <p:attrNameLst>
                                          <p:attrName>style.visibility</p:attrName>
                                        </p:attrNameLst>
                                      </p:cBhvr>
                                      <p:to>
                                        <p:strVal val="visible"/>
                                      </p:to>
                                    </p:set>
                                    <p:animEffect transition="in" filter="wipe(left)">
                                      <p:cBhvr>
                                        <p:cTn id="27" dur="1000"/>
                                        <p:tgtEl>
                                          <p:spTgt spid="2150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500"/>
                            </p:stCondLst>
                            <p:childTnLst>
                              <p:par>
                                <p:cTn id="33" presetID="1" presetClass="entr" presetSubtype="0" fill="hold" grpId="1"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1508"/>
                                        </p:tgtEl>
                                        <p:attrNameLst>
                                          <p:attrName>style.visibility</p:attrName>
                                        </p:attrNameLst>
                                      </p:cBhvr>
                                      <p:to>
                                        <p:strVal val="visible"/>
                                      </p:to>
                                    </p:set>
                                    <p:animEffect transition="in" filter="fade">
                                      <p:cBhvr>
                                        <p:cTn id="42" dur="2000"/>
                                        <p:tgtEl>
                                          <p:spTgt spid="21508"/>
                                        </p:tgtEl>
                                      </p:cBhvr>
                                    </p:animEffect>
                                  </p:childTnLst>
                                </p:cTn>
                              </p:par>
                            </p:childTnLst>
                          </p:cTn>
                        </p:par>
                        <p:par>
                          <p:cTn id="43" fill="hold">
                            <p:stCondLst>
                              <p:cond delay="2000"/>
                            </p:stCondLst>
                            <p:childTnLst>
                              <p:par>
                                <p:cTn id="44" presetID="2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marker.com/polopoly_fs/1.2217708.1389765018!/image/449525963.jpg"/>
          <p:cNvPicPr>
            <a:picLocks noChangeAspect="1" noChangeArrowheads="1"/>
          </p:cNvPicPr>
          <p:nvPr/>
        </p:nvPicPr>
        <p:blipFill rotWithShape="1">
          <a:blip r:embed="rId2">
            <a:extLst>
              <a:ext uri="{28A0092B-C50C-407E-A947-70E740481C1C}">
                <a14:useLocalDpi xmlns:a14="http://schemas.microsoft.com/office/drawing/2010/main" val="0"/>
              </a:ext>
            </a:extLst>
          </a:blip>
          <a:srcRect l="3948" t="4095" r="6578" b="4455"/>
          <a:stretch/>
        </p:blipFill>
        <p:spPr bwMode="auto">
          <a:xfrm>
            <a:off x="1447800" y="459441"/>
            <a:ext cx="5334000" cy="5255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498275" y="3310000"/>
            <a:ext cx="9144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98275" y="4191000"/>
            <a:ext cx="9144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themarker.com/polopoly_fs/1.1785778.1343246769!/image/415023361.jpg_gen/derivatives/original/415023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2" y="1066800"/>
            <a:ext cx="6289675" cy="3806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1981200" y="3465426"/>
            <a:ext cx="5181600" cy="1408282"/>
          </a:xfrm>
          <a:prstGeom prst="rect">
            <a:avLst/>
          </a:prstGeom>
          <a:solidFill>
            <a:schemeClr val="bg1"/>
          </a:solidFill>
          <a:ln w="41275">
            <a:solidFill>
              <a:srgbClr val="FF0000"/>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2400" dirty="0" smtClean="0">
                <a:latin typeface="Neo Sans Intel" panose="020B0504020202020204" pitchFamily="34" charset="0"/>
              </a:rPr>
              <a:t>Many statistical tests assume values are normally distributed, but this is not always the case</a:t>
            </a:r>
            <a:endParaRPr lang="en-US" sz="2400" dirty="0">
              <a:latin typeface="Neo Sans Intel" panose="020B0504020202020204" pitchFamily="34" charset="0"/>
            </a:endParaRPr>
          </a:p>
        </p:txBody>
      </p:sp>
      <p:sp>
        <p:nvSpPr>
          <p:cNvPr id="8" name="TextBox 7"/>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34702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Single-Sample </a:t>
            </a:r>
            <a:r>
              <a:rPr lang="en-US" sz="4400" i="1" dirty="0" smtClean="0"/>
              <a:t>t </a:t>
            </a:r>
            <a:r>
              <a:rPr lang="en-US" sz="4400" dirty="0" smtClean="0"/>
              <a:t>Test: Attendance in Therapy Sessions</a:t>
            </a:r>
            <a:endParaRPr lang="en-US" dirty="0"/>
          </a:p>
        </p:txBody>
      </p:sp>
      <p:sp>
        <p:nvSpPr>
          <p:cNvPr id="3" name="Content Placeholder 2"/>
          <p:cNvSpPr>
            <a:spLocks noGrp="1"/>
          </p:cNvSpPr>
          <p:nvPr>
            <p:ph idx="1"/>
          </p:nvPr>
        </p:nvSpPr>
        <p:spPr>
          <a:xfrm>
            <a:off x="1447800" y="1447800"/>
            <a:ext cx="7485888" cy="4800600"/>
          </a:xfrm>
        </p:spPr>
        <p:txBody>
          <a:bodyPr/>
          <a:lstStyle/>
          <a:p>
            <a:pPr marL="320040" lvl="0" indent="-320040" algn="ctr">
              <a:spcBef>
                <a:spcPts val="700"/>
              </a:spcBef>
              <a:buClr>
                <a:srgbClr val="DD8047"/>
              </a:buClr>
              <a:buSzPct val="60000"/>
              <a:buNone/>
            </a:pPr>
            <a:r>
              <a:rPr lang="en-US" sz="2400" i="1" dirty="0" err="1" smtClean="0">
                <a:solidFill>
                  <a:srgbClr val="7030A0"/>
                </a:solidFill>
                <a:latin typeface="Tw Cen MT"/>
              </a:rPr>
              <a:t>μ</a:t>
            </a:r>
            <a:r>
              <a:rPr lang="en-US" sz="2400" i="1" baseline="-25000" dirty="0" err="1">
                <a:solidFill>
                  <a:srgbClr val="7030A0"/>
                </a:solidFill>
                <a:latin typeface="Tw Cen MT"/>
              </a:rPr>
              <a:t>M</a:t>
            </a:r>
            <a:r>
              <a:rPr lang="en-US" sz="2400" dirty="0" smtClean="0">
                <a:solidFill>
                  <a:srgbClr val="7030A0"/>
                </a:solidFill>
                <a:latin typeface="Tw Cen MT"/>
              </a:rPr>
              <a:t> = 4.6, </a:t>
            </a:r>
            <a:r>
              <a:rPr lang="en-US" sz="2400" i="1" dirty="0" err="1" smtClean="0">
                <a:solidFill>
                  <a:srgbClr val="7030A0"/>
                </a:solidFill>
                <a:latin typeface="Calibri"/>
              </a:rPr>
              <a:t>s</a:t>
            </a:r>
            <a:r>
              <a:rPr lang="en-US" sz="2400" i="1" baseline="-25000" dirty="0" err="1" smtClean="0">
                <a:solidFill>
                  <a:srgbClr val="7030A0"/>
                </a:solidFill>
                <a:latin typeface="Tw Cen MT"/>
              </a:rPr>
              <a:t>M</a:t>
            </a:r>
            <a:r>
              <a:rPr lang="en-US" sz="2400" dirty="0" smtClean="0">
                <a:solidFill>
                  <a:srgbClr val="7030A0"/>
                </a:solidFill>
                <a:latin typeface="Tw Cen MT"/>
              </a:rPr>
              <a:t> = 1.114, </a:t>
            </a:r>
            <a:r>
              <a:rPr lang="en-US" sz="2400" i="1" dirty="0" smtClean="0">
                <a:solidFill>
                  <a:srgbClr val="7030A0"/>
                </a:solidFill>
                <a:latin typeface="Tw Cen MT"/>
              </a:rPr>
              <a:t>M</a:t>
            </a:r>
            <a:r>
              <a:rPr lang="en-US" sz="2400" dirty="0" smtClean="0">
                <a:solidFill>
                  <a:srgbClr val="7030A0"/>
                </a:solidFill>
                <a:latin typeface="Tw Cen MT"/>
              </a:rPr>
              <a:t> = 7.8, </a:t>
            </a:r>
            <a:r>
              <a:rPr lang="en-US" sz="2400" i="1" dirty="0" smtClean="0">
                <a:solidFill>
                  <a:srgbClr val="7030A0"/>
                </a:solidFill>
                <a:latin typeface="Tw Cen MT"/>
              </a:rPr>
              <a:t>N</a:t>
            </a:r>
            <a:r>
              <a:rPr lang="en-US" sz="2400" dirty="0" smtClean="0">
                <a:solidFill>
                  <a:srgbClr val="7030A0"/>
                </a:solidFill>
                <a:latin typeface="Tw Cen MT"/>
              </a:rPr>
              <a:t> = 5, </a:t>
            </a:r>
            <a:r>
              <a:rPr lang="en-US" sz="2400" i="1" dirty="0" err="1" smtClean="0">
                <a:solidFill>
                  <a:srgbClr val="7030A0"/>
                </a:solidFill>
                <a:latin typeface="Tw Cen MT"/>
              </a:rPr>
              <a:t>df</a:t>
            </a:r>
            <a:r>
              <a:rPr lang="en-US" sz="2400" dirty="0" smtClean="0">
                <a:solidFill>
                  <a:srgbClr val="7030A0"/>
                </a:solidFill>
                <a:latin typeface="Tw Cen MT"/>
              </a:rPr>
              <a:t>  = 4</a:t>
            </a:r>
          </a:p>
          <a:p>
            <a:pPr marL="596646" indent="-514350">
              <a:buFont typeface="+mj-lt"/>
              <a:buAutoNum type="arabicPeriod" startAt="4"/>
            </a:pPr>
            <a:r>
              <a:rPr lang="en-US" sz="2800" dirty="0" smtClean="0"/>
              <a:t>Determine critical value (cutoffs)</a:t>
            </a:r>
          </a:p>
          <a:p>
            <a:pPr marL="834390" lvl="1" indent="-514350"/>
            <a:r>
              <a:rPr lang="en-US" sz="2400" dirty="0" smtClean="0"/>
              <a:t>In Behavioral Sciences, we use </a:t>
            </a:r>
            <a:r>
              <a:rPr lang="en-US" sz="2400" i="1" dirty="0" smtClean="0"/>
              <a:t>p</a:t>
            </a:r>
            <a:r>
              <a:rPr lang="en-US" sz="2400" dirty="0" smtClean="0"/>
              <a:t> = .05 (5%)</a:t>
            </a:r>
          </a:p>
          <a:p>
            <a:pPr marL="834390" lvl="1" indent="-514350"/>
            <a:r>
              <a:rPr lang="en-US" sz="2400" dirty="0" smtClean="0"/>
              <a:t>Our hypothesis (</a:t>
            </a:r>
            <a:r>
              <a:rPr lang="en-US" sz="1400" dirty="0" smtClean="0"/>
              <a:t>“Clients who sign the contract will attend a different number of sessions than those who do not sign the contract.”</a:t>
            </a:r>
            <a:r>
              <a:rPr lang="en-US" sz="2400" dirty="0" smtClean="0"/>
              <a:t>) is </a:t>
            </a:r>
            <a:r>
              <a:rPr lang="en-US" sz="2400" i="1" u="sng" dirty="0" err="1" smtClean="0"/>
              <a:t>nondirectional</a:t>
            </a:r>
            <a:r>
              <a:rPr lang="en-US" sz="2400" dirty="0" smtClean="0"/>
              <a:t> so our hypothesis test is </a:t>
            </a:r>
            <a:r>
              <a:rPr lang="en-US" sz="2400" i="1" u="sng" dirty="0" smtClean="0"/>
              <a:t>two-tailed</a:t>
            </a:r>
            <a:r>
              <a:rPr lang="en-US" sz="2400" dirty="0" smtClean="0"/>
              <a:t>.</a:t>
            </a:r>
          </a:p>
          <a:p>
            <a:pPr marL="834390" lvl="1" indent="-514350"/>
            <a:endParaRPr lang="en-US" sz="2400" dirty="0" smtClean="0"/>
          </a:p>
          <a:p>
            <a:pPr marL="870966" lvl="1" indent="-514350">
              <a:buNone/>
            </a:pPr>
            <a:endParaRPr lang="en-US" dirty="0"/>
          </a:p>
        </p:txBody>
      </p:sp>
      <p:sp>
        <p:nvSpPr>
          <p:cNvPr id="29698" name="AutoShape 2" descr="http://fbemoodle.emu.edu.tr/file.php/463/t_dist_tab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http://fbemoodle.emu.edu.tr/file.php/463/t_dist_table.gif"/>
          <p:cNvPicPr>
            <a:picLocks noChangeAspect="1" noChangeArrowheads="1"/>
          </p:cNvPicPr>
          <p:nvPr/>
        </p:nvPicPr>
        <p:blipFill>
          <a:blip r:embed="rId2" cstate="print"/>
          <a:srcRect b="68473"/>
          <a:stretch>
            <a:fillRect/>
          </a:stretch>
        </p:blipFill>
        <p:spPr bwMode="auto">
          <a:xfrm>
            <a:off x="2743200" y="4724400"/>
            <a:ext cx="4791075" cy="1828800"/>
          </a:xfrm>
          <a:prstGeom prst="rect">
            <a:avLst/>
          </a:prstGeom>
          <a:noFill/>
        </p:spPr>
      </p:pic>
      <p:cxnSp>
        <p:nvCxnSpPr>
          <p:cNvPr id="10" name="Curved Connector 9"/>
          <p:cNvCxnSpPr/>
          <p:nvPr/>
        </p:nvCxnSpPr>
        <p:spPr>
          <a:xfrm rot="10800000" flipV="1">
            <a:off x="5334000" y="4005147"/>
            <a:ext cx="2209800" cy="1143000"/>
          </a:xfrm>
          <a:prstGeom prst="curved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33600" y="5943600"/>
            <a:ext cx="5334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17702" y="5748970"/>
            <a:ext cx="849913" cy="369332"/>
          </a:xfrm>
          <a:prstGeom prst="rect">
            <a:avLst/>
          </a:prstGeom>
        </p:spPr>
        <p:txBody>
          <a:bodyPr wrap="none">
            <a:spAutoFit/>
          </a:bodyPr>
          <a:lstStyle/>
          <a:p>
            <a:r>
              <a:rPr lang="en-US" i="1" dirty="0" err="1" smtClean="0">
                <a:solidFill>
                  <a:srgbClr val="C00000"/>
                </a:solidFill>
                <a:latin typeface="Tw Cen MT"/>
              </a:rPr>
              <a:t>df</a:t>
            </a:r>
            <a:r>
              <a:rPr lang="en-US" dirty="0" smtClean="0">
                <a:solidFill>
                  <a:srgbClr val="C00000"/>
                </a:solidFill>
                <a:latin typeface="Tw Cen MT"/>
              </a:rPr>
              <a:t>  = 4</a:t>
            </a:r>
            <a:endParaRPr lang="en-US" dirty="0">
              <a:solidFill>
                <a:srgbClr val="C00000"/>
              </a:solidFill>
            </a:endParaRPr>
          </a:p>
        </p:txBody>
      </p:sp>
      <p:sp>
        <p:nvSpPr>
          <p:cNvPr id="17" name="Rectangle 16"/>
          <p:cNvSpPr/>
          <p:nvPr/>
        </p:nvSpPr>
        <p:spPr>
          <a:xfrm>
            <a:off x="4735551" y="5867400"/>
            <a:ext cx="694944"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Single-Sample </a:t>
            </a:r>
            <a:r>
              <a:rPr lang="en-US" sz="4400" i="1" dirty="0" smtClean="0"/>
              <a:t>t </a:t>
            </a:r>
            <a:r>
              <a:rPr lang="en-US" sz="4400" dirty="0" smtClean="0"/>
              <a:t>Test: Attendance in Therapy Sessions</a:t>
            </a:r>
            <a:endParaRPr lang="en-US" dirty="0"/>
          </a:p>
        </p:txBody>
      </p:sp>
      <p:sp>
        <p:nvSpPr>
          <p:cNvPr id="3" name="Content Placeholder 2"/>
          <p:cNvSpPr>
            <a:spLocks noGrp="1"/>
          </p:cNvSpPr>
          <p:nvPr>
            <p:ph idx="1"/>
          </p:nvPr>
        </p:nvSpPr>
        <p:spPr>
          <a:xfrm>
            <a:off x="1447800" y="1447800"/>
            <a:ext cx="7485888" cy="4800600"/>
          </a:xfrm>
        </p:spPr>
        <p:txBody>
          <a:bodyPr/>
          <a:lstStyle/>
          <a:p>
            <a:pPr marL="320040" lvl="0" indent="-320040" algn="ctr">
              <a:spcBef>
                <a:spcPts val="700"/>
              </a:spcBef>
              <a:buClr>
                <a:srgbClr val="DD8047"/>
              </a:buClr>
              <a:buSzPct val="60000"/>
              <a:buNone/>
            </a:pPr>
            <a:r>
              <a:rPr lang="en-US" sz="2400" i="1" dirty="0" err="1" smtClean="0">
                <a:solidFill>
                  <a:srgbClr val="7030A0"/>
                </a:solidFill>
                <a:latin typeface="Tw Cen MT"/>
              </a:rPr>
              <a:t>μ</a:t>
            </a:r>
            <a:r>
              <a:rPr lang="en-US" sz="2400" i="1" baseline="-25000" dirty="0" err="1">
                <a:solidFill>
                  <a:srgbClr val="7030A0"/>
                </a:solidFill>
                <a:latin typeface="Tw Cen MT"/>
              </a:rPr>
              <a:t>M</a:t>
            </a:r>
            <a:r>
              <a:rPr lang="en-US" sz="2400" dirty="0" smtClean="0">
                <a:solidFill>
                  <a:srgbClr val="7030A0"/>
                </a:solidFill>
                <a:latin typeface="Tw Cen MT"/>
              </a:rPr>
              <a:t> = 4.6, </a:t>
            </a:r>
            <a:r>
              <a:rPr lang="en-US" sz="2400" i="1" dirty="0" err="1" smtClean="0">
                <a:solidFill>
                  <a:srgbClr val="7030A0"/>
                </a:solidFill>
                <a:latin typeface="Calibri"/>
              </a:rPr>
              <a:t>s</a:t>
            </a:r>
            <a:r>
              <a:rPr lang="en-US" sz="2400" i="1" baseline="-25000" dirty="0" err="1" smtClean="0">
                <a:solidFill>
                  <a:srgbClr val="7030A0"/>
                </a:solidFill>
                <a:latin typeface="Tw Cen MT"/>
              </a:rPr>
              <a:t>M</a:t>
            </a:r>
            <a:r>
              <a:rPr lang="en-US" sz="2400" dirty="0" smtClean="0">
                <a:solidFill>
                  <a:srgbClr val="7030A0"/>
                </a:solidFill>
                <a:latin typeface="Tw Cen MT"/>
              </a:rPr>
              <a:t> = 1.114, </a:t>
            </a:r>
            <a:r>
              <a:rPr lang="en-US" sz="2400" i="1" dirty="0" smtClean="0">
                <a:solidFill>
                  <a:srgbClr val="7030A0"/>
                </a:solidFill>
                <a:latin typeface="Tw Cen MT"/>
              </a:rPr>
              <a:t>M</a:t>
            </a:r>
            <a:r>
              <a:rPr lang="en-US" sz="2400" dirty="0" smtClean="0">
                <a:solidFill>
                  <a:srgbClr val="7030A0"/>
                </a:solidFill>
                <a:latin typeface="Tw Cen MT"/>
              </a:rPr>
              <a:t> = 7.8, </a:t>
            </a:r>
            <a:r>
              <a:rPr lang="en-US" sz="2400" i="1" dirty="0" smtClean="0">
                <a:solidFill>
                  <a:srgbClr val="7030A0"/>
                </a:solidFill>
                <a:latin typeface="Tw Cen MT"/>
              </a:rPr>
              <a:t>N</a:t>
            </a:r>
            <a:r>
              <a:rPr lang="en-US" sz="2400" dirty="0" smtClean="0">
                <a:solidFill>
                  <a:srgbClr val="7030A0"/>
                </a:solidFill>
                <a:latin typeface="Tw Cen MT"/>
              </a:rPr>
              <a:t> = 5, </a:t>
            </a:r>
            <a:r>
              <a:rPr lang="en-US" sz="2400" i="1" dirty="0" err="1" smtClean="0">
                <a:solidFill>
                  <a:srgbClr val="7030A0"/>
                </a:solidFill>
                <a:latin typeface="Tw Cen MT"/>
              </a:rPr>
              <a:t>df</a:t>
            </a:r>
            <a:r>
              <a:rPr lang="en-US" sz="2400" dirty="0" smtClean="0">
                <a:solidFill>
                  <a:srgbClr val="7030A0"/>
                </a:solidFill>
                <a:latin typeface="Tw Cen MT"/>
              </a:rPr>
              <a:t>  = 4</a:t>
            </a:r>
          </a:p>
          <a:p>
            <a:pPr marL="596646" indent="-514350">
              <a:buFont typeface="+mj-lt"/>
              <a:buAutoNum type="arabicPeriod" startAt="4"/>
            </a:pPr>
            <a:r>
              <a:rPr lang="en-US" sz="2800" dirty="0" smtClean="0"/>
              <a:t>Determine critical value (cutoffs)</a:t>
            </a:r>
          </a:p>
          <a:p>
            <a:pPr marL="596646" indent="-514350">
              <a:buFont typeface="+mj-lt"/>
              <a:buAutoNum type="arabicPeriod" startAt="4"/>
            </a:pPr>
            <a:endParaRPr lang="en-US" sz="2800" dirty="0" smtClean="0"/>
          </a:p>
          <a:p>
            <a:pPr marL="596646" indent="-514350" algn="ctr">
              <a:buNone/>
            </a:pPr>
            <a:r>
              <a:rPr lang="en-US" sz="2800" i="1" dirty="0" err="1" smtClean="0"/>
              <a:t>t</a:t>
            </a:r>
            <a:r>
              <a:rPr lang="en-US" sz="2800" baseline="-25000" dirty="0" err="1" smtClean="0"/>
              <a:t>crit</a:t>
            </a:r>
            <a:r>
              <a:rPr lang="en-US" sz="2800" dirty="0" smtClean="0"/>
              <a:t> = ± 2.76</a:t>
            </a:r>
          </a:p>
        </p:txBody>
      </p:sp>
      <p:pic>
        <p:nvPicPr>
          <p:cNvPr id="22531" name="Picture 3" descr="C:\Users\Arlo &amp; Michelle\Desktop\Statistics\Publisher Resources\Chapter Images\JPEG_hi-res\CH09\Nolan_fig09_04.jpg"/>
          <p:cNvPicPr>
            <a:picLocks noChangeAspect="1" noChangeArrowheads="1"/>
          </p:cNvPicPr>
          <p:nvPr/>
        </p:nvPicPr>
        <p:blipFill>
          <a:blip r:embed="rId2" cstate="print"/>
          <a:srcRect/>
          <a:stretch>
            <a:fillRect/>
          </a:stretch>
        </p:blipFill>
        <p:spPr bwMode="auto">
          <a:xfrm>
            <a:off x="2057400" y="3733800"/>
            <a:ext cx="6096000" cy="21463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Single-Sample </a:t>
            </a:r>
            <a:r>
              <a:rPr lang="en-US" sz="4400" i="1" dirty="0" smtClean="0"/>
              <a:t>t </a:t>
            </a:r>
            <a:r>
              <a:rPr lang="en-US" sz="4400" dirty="0" smtClean="0"/>
              <a:t>Test: Attendance in Therapy Sessions</a:t>
            </a:r>
            <a:endParaRPr lang="en-US" dirty="0"/>
          </a:p>
        </p:txBody>
      </p:sp>
      <p:sp>
        <p:nvSpPr>
          <p:cNvPr id="3" name="Content Placeholder 2"/>
          <p:cNvSpPr>
            <a:spLocks noGrp="1"/>
          </p:cNvSpPr>
          <p:nvPr>
            <p:ph idx="1"/>
          </p:nvPr>
        </p:nvSpPr>
        <p:spPr/>
        <p:txBody>
          <a:bodyPr>
            <a:normAutofit/>
          </a:bodyPr>
          <a:lstStyle/>
          <a:p>
            <a:pPr marL="596646" indent="-514350" algn="ctr">
              <a:buNone/>
            </a:pPr>
            <a:r>
              <a:rPr lang="en-US" sz="2800" i="1" dirty="0" err="1" smtClean="0">
                <a:solidFill>
                  <a:srgbClr val="7030A0"/>
                </a:solidFill>
                <a:latin typeface="Tw Cen MT"/>
              </a:rPr>
              <a:t>μ</a:t>
            </a:r>
            <a:r>
              <a:rPr lang="en-US" sz="2800" i="1" baseline="-25000" dirty="0" err="1">
                <a:solidFill>
                  <a:srgbClr val="7030A0"/>
                </a:solidFill>
                <a:latin typeface="Tw Cen MT"/>
              </a:rPr>
              <a:t>M</a:t>
            </a:r>
            <a:r>
              <a:rPr lang="en-US" sz="2800" dirty="0" smtClean="0">
                <a:solidFill>
                  <a:srgbClr val="7030A0"/>
                </a:solidFill>
                <a:latin typeface="Tw Cen MT"/>
              </a:rPr>
              <a:t> = 4.6, </a:t>
            </a:r>
            <a:r>
              <a:rPr lang="en-US" sz="2800" i="1" dirty="0" err="1" smtClean="0">
                <a:solidFill>
                  <a:srgbClr val="7030A0"/>
                </a:solidFill>
                <a:latin typeface="Calibri"/>
              </a:rPr>
              <a:t>s</a:t>
            </a:r>
            <a:r>
              <a:rPr lang="en-US" sz="2800" i="1" baseline="-25000" dirty="0" err="1" smtClean="0">
                <a:solidFill>
                  <a:srgbClr val="7030A0"/>
                </a:solidFill>
                <a:latin typeface="Tw Cen MT"/>
              </a:rPr>
              <a:t>M</a:t>
            </a:r>
            <a:r>
              <a:rPr lang="en-US" sz="2800" dirty="0" smtClean="0">
                <a:solidFill>
                  <a:srgbClr val="7030A0"/>
                </a:solidFill>
                <a:latin typeface="Tw Cen MT"/>
              </a:rPr>
              <a:t> = 1.114, </a:t>
            </a:r>
            <a:r>
              <a:rPr lang="en-US" sz="2800" i="1" dirty="0" smtClean="0">
                <a:solidFill>
                  <a:srgbClr val="7030A0"/>
                </a:solidFill>
                <a:latin typeface="Tw Cen MT"/>
              </a:rPr>
              <a:t>M</a:t>
            </a:r>
            <a:r>
              <a:rPr lang="en-US" sz="2800" dirty="0" smtClean="0">
                <a:solidFill>
                  <a:srgbClr val="7030A0"/>
                </a:solidFill>
                <a:latin typeface="Tw Cen MT"/>
              </a:rPr>
              <a:t> = 7.8, </a:t>
            </a:r>
            <a:r>
              <a:rPr lang="en-US" sz="2800" i="1" dirty="0" smtClean="0">
                <a:solidFill>
                  <a:srgbClr val="7030A0"/>
                </a:solidFill>
                <a:latin typeface="Tw Cen MT"/>
              </a:rPr>
              <a:t>N</a:t>
            </a:r>
            <a:r>
              <a:rPr lang="en-US" sz="2800" dirty="0" smtClean="0">
                <a:solidFill>
                  <a:srgbClr val="7030A0"/>
                </a:solidFill>
                <a:latin typeface="Tw Cen MT"/>
              </a:rPr>
              <a:t> = 5, </a:t>
            </a:r>
            <a:r>
              <a:rPr lang="en-US" sz="2800" i="1" dirty="0" err="1" smtClean="0">
                <a:solidFill>
                  <a:srgbClr val="7030A0"/>
                </a:solidFill>
                <a:latin typeface="Tw Cen MT"/>
              </a:rPr>
              <a:t>df</a:t>
            </a:r>
            <a:r>
              <a:rPr lang="en-US" sz="2800" dirty="0" smtClean="0">
                <a:solidFill>
                  <a:srgbClr val="7030A0"/>
                </a:solidFill>
                <a:latin typeface="Tw Cen MT"/>
              </a:rPr>
              <a:t>  = 4</a:t>
            </a:r>
            <a:endParaRPr lang="en-US" sz="2800" dirty="0" smtClean="0"/>
          </a:p>
          <a:p>
            <a:pPr marL="596646" indent="-514350">
              <a:buFont typeface="+mj-lt"/>
              <a:buAutoNum type="arabicPeriod" startAt="5"/>
            </a:pPr>
            <a:r>
              <a:rPr lang="en-US" sz="2800" dirty="0" smtClean="0"/>
              <a:t>Calculate the test statistic</a:t>
            </a:r>
          </a:p>
          <a:p>
            <a:pPr marL="596646" indent="-514350">
              <a:buFont typeface="+mj-lt"/>
              <a:buAutoNum type="arabicPeriod" startAt="5"/>
            </a:pPr>
            <a:endParaRPr lang="en-US" sz="2800" dirty="0" smtClean="0"/>
          </a:p>
          <a:p>
            <a:pPr marL="596646" indent="-514350">
              <a:buFont typeface="+mj-lt"/>
              <a:buAutoNum type="arabicPeriod" startAt="5"/>
            </a:pPr>
            <a:endParaRPr lang="en-US" sz="2800" dirty="0" smtClean="0"/>
          </a:p>
          <a:p>
            <a:pPr marL="596646" indent="-514350">
              <a:buFont typeface="+mj-lt"/>
              <a:buAutoNum type="arabicPeriod" startAt="5"/>
            </a:pPr>
            <a:endParaRPr lang="en-US" sz="2800" dirty="0" smtClean="0"/>
          </a:p>
          <a:p>
            <a:pPr marL="596646" indent="-514350">
              <a:buFont typeface="+mj-lt"/>
              <a:buAutoNum type="arabicPeriod" startAt="5"/>
            </a:pPr>
            <a:r>
              <a:rPr lang="en-US" sz="2800" dirty="0" smtClean="0"/>
              <a:t>Make a decision</a:t>
            </a:r>
          </a:p>
        </p:txBody>
      </p:sp>
      <p:graphicFrame>
        <p:nvGraphicFramePr>
          <p:cNvPr id="4" name="Object 3"/>
          <p:cNvGraphicFramePr>
            <a:graphicFrameLocks noChangeAspect="1"/>
          </p:cNvGraphicFramePr>
          <p:nvPr/>
        </p:nvGraphicFramePr>
        <p:xfrm>
          <a:off x="2590800" y="2971800"/>
          <a:ext cx="5187950" cy="1043730"/>
        </p:xfrm>
        <a:graphic>
          <a:graphicData uri="http://schemas.openxmlformats.org/presentationml/2006/ole">
            <mc:AlternateContent xmlns:mc="http://schemas.openxmlformats.org/markup-compatibility/2006">
              <mc:Choice xmlns:v="urn:schemas-microsoft-com:vml" Requires="v">
                <p:oleObj spid="_x0000_s23563" name="Equation" r:id="rId3" imgW="2146300" imgH="431800" progId="Equation.3">
                  <p:embed/>
                </p:oleObj>
              </mc:Choice>
              <mc:Fallback>
                <p:oleObj name="Equation" r:id="rId3" imgW="2146300" imgH="4318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971800"/>
                        <a:ext cx="5187950" cy="1043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http://jwilson.coe.uga.edu/EMAT6680Fa06/Crumley/Normal/Normal4_files/image027.jpg"/>
          <p:cNvPicPr>
            <a:picLocks noChangeAspect="1" noChangeArrowheads="1"/>
          </p:cNvPicPr>
          <p:nvPr/>
        </p:nvPicPr>
        <p:blipFill>
          <a:blip r:embed="rId5" cstate="print">
            <a:clrChange>
              <a:clrFrom>
                <a:srgbClr val="FFFFFF"/>
              </a:clrFrom>
              <a:clrTo>
                <a:srgbClr val="FFFFFF">
                  <a:alpha val="0"/>
                </a:srgbClr>
              </a:clrTo>
            </a:clrChange>
          </a:blip>
          <a:srcRect t="20447"/>
          <a:stretch>
            <a:fillRect/>
          </a:stretch>
        </p:blipFill>
        <p:spPr bwMode="auto">
          <a:xfrm>
            <a:off x="2438400" y="4424162"/>
            <a:ext cx="4905375" cy="2052838"/>
          </a:xfrm>
          <a:prstGeom prst="rect">
            <a:avLst/>
          </a:prstGeom>
          <a:noFill/>
        </p:spPr>
      </p:pic>
      <p:cxnSp>
        <p:nvCxnSpPr>
          <p:cNvPr id="6" name="Curved Connector 5"/>
          <p:cNvCxnSpPr/>
          <p:nvPr/>
        </p:nvCxnSpPr>
        <p:spPr>
          <a:xfrm rot="5400000">
            <a:off x="5943600" y="4419600"/>
            <a:ext cx="2133600" cy="76200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481763" y="6172200"/>
            <a:ext cx="452437" cy="76200"/>
          </a:xfrm>
          <a:custGeom>
            <a:avLst/>
            <a:gdLst>
              <a:gd name="connsiteX0" fmla="*/ 0 w 733425"/>
              <a:gd name="connsiteY0" fmla="*/ 0 h 266700"/>
              <a:gd name="connsiteX1" fmla="*/ 2381 w 733425"/>
              <a:gd name="connsiteY1" fmla="*/ 264319 h 266700"/>
              <a:gd name="connsiteX2" fmla="*/ 733425 w 733425"/>
              <a:gd name="connsiteY2" fmla="*/ 266700 h 266700"/>
              <a:gd name="connsiteX3" fmla="*/ 540544 w 733425"/>
              <a:gd name="connsiteY3" fmla="*/ 245269 h 266700"/>
              <a:gd name="connsiteX4" fmla="*/ 431006 w 733425"/>
              <a:gd name="connsiteY4" fmla="*/ 228600 h 266700"/>
              <a:gd name="connsiteX5" fmla="*/ 342900 w 733425"/>
              <a:gd name="connsiteY5" fmla="*/ 204787 h 266700"/>
              <a:gd name="connsiteX6" fmla="*/ 271462 w 733425"/>
              <a:gd name="connsiteY6" fmla="*/ 171450 h 266700"/>
              <a:gd name="connsiteX7" fmla="*/ 173831 w 733425"/>
              <a:gd name="connsiteY7" fmla="*/ 130969 h 266700"/>
              <a:gd name="connsiteX8" fmla="*/ 102394 w 733425"/>
              <a:gd name="connsiteY8" fmla="*/ 88106 h 266700"/>
              <a:gd name="connsiteX9" fmla="*/ 38100 w 733425"/>
              <a:gd name="connsiteY9" fmla="*/ 35719 h 266700"/>
              <a:gd name="connsiteX10" fmla="*/ 0 w 733425"/>
              <a:gd name="connsiteY10"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25" h="266700">
                <a:moveTo>
                  <a:pt x="0" y="0"/>
                </a:moveTo>
                <a:cubicBezTo>
                  <a:pt x="794" y="88106"/>
                  <a:pt x="1587" y="176213"/>
                  <a:pt x="2381" y="264319"/>
                </a:cubicBezTo>
                <a:lnTo>
                  <a:pt x="733425" y="266700"/>
                </a:lnTo>
                <a:lnTo>
                  <a:pt x="540544" y="245269"/>
                </a:lnTo>
                <a:lnTo>
                  <a:pt x="431006" y="228600"/>
                </a:lnTo>
                <a:lnTo>
                  <a:pt x="342900" y="204787"/>
                </a:lnTo>
                <a:lnTo>
                  <a:pt x="271462" y="171450"/>
                </a:lnTo>
                <a:lnTo>
                  <a:pt x="173831" y="130969"/>
                </a:lnTo>
                <a:lnTo>
                  <a:pt x="102394" y="88106"/>
                </a:lnTo>
                <a:lnTo>
                  <a:pt x="38100" y="35719"/>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709869" y="6167438"/>
            <a:ext cx="481007" cy="85726"/>
          </a:xfrm>
          <a:custGeom>
            <a:avLst/>
            <a:gdLst>
              <a:gd name="connsiteX0" fmla="*/ 0 w 671512"/>
              <a:gd name="connsiteY0" fmla="*/ 238125 h 250031"/>
              <a:gd name="connsiteX1" fmla="*/ 176212 w 671512"/>
              <a:gd name="connsiteY1" fmla="*/ 226218 h 250031"/>
              <a:gd name="connsiteX2" fmla="*/ 319087 w 671512"/>
              <a:gd name="connsiteY2" fmla="*/ 197643 h 250031"/>
              <a:gd name="connsiteX3" fmla="*/ 416719 w 671512"/>
              <a:gd name="connsiteY3" fmla="*/ 157162 h 250031"/>
              <a:gd name="connsiteX4" fmla="*/ 519112 w 671512"/>
              <a:gd name="connsiteY4" fmla="*/ 111918 h 250031"/>
              <a:gd name="connsiteX5" fmla="*/ 609600 w 671512"/>
              <a:gd name="connsiteY5" fmla="*/ 57150 h 250031"/>
              <a:gd name="connsiteX6" fmla="*/ 671512 w 671512"/>
              <a:gd name="connsiteY6" fmla="*/ 0 h 250031"/>
              <a:gd name="connsiteX7" fmla="*/ 671512 w 671512"/>
              <a:gd name="connsiteY7" fmla="*/ 250031 h 250031"/>
              <a:gd name="connsiteX8" fmla="*/ 0 w 671512"/>
              <a:gd name="connsiteY8" fmla="*/ 238125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12" h="250031">
                <a:moveTo>
                  <a:pt x="0" y="238125"/>
                </a:moveTo>
                <a:lnTo>
                  <a:pt x="176212" y="226218"/>
                </a:lnTo>
                <a:lnTo>
                  <a:pt x="319087" y="197643"/>
                </a:lnTo>
                <a:lnTo>
                  <a:pt x="416719" y="157162"/>
                </a:lnTo>
                <a:lnTo>
                  <a:pt x="519112" y="111918"/>
                </a:lnTo>
                <a:lnTo>
                  <a:pt x="609600" y="57150"/>
                </a:lnTo>
                <a:lnTo>
                  <a:pt x="671512" y="0"/>
                </a:lnTo>
                <a:lnTo>
                  <a:pt x="671512" y="250031"/>
                </a:lnTo>
                <a:lnTo>
                  <a:pt x="0" y="23812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629400" y="5867400"/>
            <a:ext cx="0" cy="3810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48400" y="6368534"/>
            <a:ext cx="457200" cy="184666"/>
          </a:xfrm>
          <a:prstGeom prst="rect">
            <a:avLst/>
          </a:prstGeom>
          <a:noFill/>
        </p:spPr>
        <p:txBody>
          <a:bodyPr wrap="square" rtlCol="0">
            <a:spAutoFit/>
          </a:bodyPr>
          <a:lstStyle/>
          <a:p>
            <a:pPr algn="ctr"/>
            <a:r>
              <a:rPr lang="en-US" sz="600" b="1" dirty="0" smtClean="0">
                <a:solidFill>
                  <a:srgbClr val="FF0000"/>
                </a:solidFill>
              </a:rPr>
              <a:t>+2.76</a:t>
            </a:r>
            <a:endParaRPr lang="en-US" sz="600" b="1" dirty="0">
              <a:solidFill>
                <a:srgbClr val="FF0000"/>
              </a:solidFill>
            </a:endParaRPr>
          </a:p>
        </p:txBody>
      </p:sp>
      <p:sp>
        <p:nvSpPr>
          <p:cNvPr id="13" name="TextBox 12"/>
          <p:cNvSpPr txBox="1"/>
          <p:nvPr/>
        </p:nvSpPr>
        <p:spPr>
          <a:xfrm>
            <a:off x="2895600" y="6359010"/>
            <a:ext cx="457200" cy="184666"/>
          </a:xfrm>
          <a:prstGeom prst="rect">
            <a:avLst/>
          </a:prstGeom>
          <a:noFill/>
        </p:spPr>
        <p:txBody>
          <a:bodyPr wrap="square" rtlCol="0">
            <a:spAutoFit/>
          </a:bodyPr>
          <a:lstStyle/>
          <a:p>
            <a:pPr algn="ctr"/>
            <a:r>
              <a:rPr lang="en-US" sz="600" b="1" dirty="0" smtClean="0">
                <a:solidFill>
                  <a:srgbClr val="FF0000"/>
                </a:solidFill>
              </a:rPr>
              <a:t>-2.76</a:t>
            </a:r>
            <a:endParaRPr lang="en-US" sz="6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Single-Sample </a:t>
            </a:r>
            <a:r>
              <a:rPr lang="en-US" sz="4400" i="1" dirty="0" smtClean="0"/>
              <a:t>t </a:t>
            </a:r>
            <a:r>
              <a:rPr lang="en-US" sz="4400" dirty="0" smtClean="0"/>
              <a:t>Test: Attendance in Therapy Sessions</a:t>
            </a:r>
            <a:endParaRPr lang="en-US" dirty="0"/>
          </a:p>
        </p:txBody>
      </p:sp>
      <p:sp>
        <p:nvSpPr>
          <p:cNvPr id="3" name="Content Placeholder 2"/>
          <p:cNvSpPr>
            <a:spLocks noGrp="1"/>
          </p:cNvSpPr>
          <p:nvPr>
            <p:ph idx="1"/>
          </p:nvPr>
        </p:nvSpPr>
        <p:spPr>
          <a:xfrm>
            <a:off x="1435608" y="1447800"/>
            <a:ext cx="7498080" cy="5181600"/>
          </a:xfrm>
        </p:spPr>
        <p:txBody>
          <a:bodyPr>
            <a:normAutofit fontScale="92500" lnSpcReduction="10000"/>
          </a:bodyPr>
          <a:lstStyle/>
          <a:p>
            <a:pPr marL="596646" indent="-514350">
              <a:buNone/>
            </a:pPr>
            <a:r>
              <a:rPr lang="en-US" sz="2800" i="1" dirty="0" err="1" smtClean="0">
                <a:solidFill>
                  <a:srgbClr val="7030A0"/>
                </a:solidFill>
                <a:latin typeface="Tw Cen MT"/>
              </a:rPr>
              <a:t>μ</a:t>
            </a:r>
            <a:r>
              <a:rPr lang="en-US" sz="2800" i="1" baseline="-25000" dirty="0" err="1">
                <a:solidFill>
                  <a:srgbClr val="7030A0"/>
                </a:solidFill>
                <a:latin typeface="Tw Cen MT"/>
              </a:rPr>
              <a:t>M</a:t>
            </a:r>
            <a:r>
              <a:rPr lang="en-US" sz="2800" dirty="0" smtClean="0">
                <a:solidFill>
                  <a:srgbClr val="7030A0"/>
                </a:solidFill>
                <a:latin typeface="Tw Cen MT"/>
              </a:rPr>
              <a:t> = 4.6, </a:t>
            </a:r>
            <a:r>
              <a:rPr lang="en-US" sz="2800" i="1" dirty="0" err="1" smtClean="0">
                <a:solidFill>
                  <a:srgbClr val="7030A0"/>
                </a:solidFill>
                <a:latin typeface="Calibri"/>
              </a:rPr>
              <a:t>s</a:t>
            </a:r>
            <a:r>
              <a:rPr lang="en-US" sz="2800" i="1" baseline="-25000" dirty="0" err="1" smtClean="0">
                <a:solidFill>
                  <a:srgbClr val="7030A0"/>
                </a:solidFill>
                <a:latin typeface="Tw Cen MT"/>
              </a:rPr>
              <a:t>M</a:t>
            </a:r>
            <a:r>
              <a:rPr lang="en-US" sz="2800" dirty="0" smtClean="0">
                <a:solidFill>
                  <a:srgbClr val="7030A0"/>
                </a:solidFill>
                <a:latin typeface="Tw Cen MT"/>
              </a:rPr>
              <a:t> = 1.114, </a:t>
            </a:r>
            <a:r>
              <a:rPr lang="en-US" sz="2800" i="1" dirty="0" smtClean="0">
                <a:solidFill>
                  <a:srgbClr val="7030A0"/>
                </a:solidFill>
                <a:latin typeface="Tw Cen MT"/>
              </a:rPr>
              <a:t>M</a:t>
            </a:r>
            <a:r>
              <a:rPr lang="en-US" sz="2800" dirty="0" smtClean="0">
                <a:solidFill>
                  <a:srgbClr val="7030A0"/>
                </a:solidFill>
                <a:latin typeface="Tw Cen MT"/>
              </a:rPr>
              <a:t> = 7.8, </a:t>
            </a:r>
            <a:r>
              <a:rPr lang="en-US" sz="2800" i="1" dirty="0" smtClean="0">
                <a:solidFill>
                  <a:srgbClr val="7030A0"/>
                </a:solidFill>
                <a:latin typeface="Tw Cen MT"/>
              </a:rPr>
              <a:t>N</a:t>
            </a:r>
            <a:r>
              <a:rPr lang="en-US" sz="2800" dirty="0" smtClean="0">
                <a:solidFill>
                  <a:srgbClr val="7030A0"/>
                </a:solidFill>
                <a:latin typeface="Tw Cen MT"/>
              </a:rPr>
              <a:t> = 5, </a:t>
            </a:r>
            <a:r>
              <a:rPr lang="en-US" sz="2800" i="1" dirty="0" err="1" smtClean="0">
                <a:solidFill>
                  <a:srgbClr val="7030A0"/>
                </a:solidFill>
                <a:latin typeface="Tw Cen MT"/>
              </a:rPr>
              <a:t>df</a:t>
            </a:r>
            <a:r>
              <a:rPr lang="en-US" sz="2800" dirty="0" smtClean="0">
                <a:solidFill>
                  <a:srgbClr val="7030A0"/>
                </a:solidFill>
                <a:latin typeface="Tw Cen MT"/>
              </a:rPr>
              <a:t>  = 4</a:t>
            </a:r>
            <a:endParaRPr lang="en-US" sz="2800" dirty="0" smtClean="0"/>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6"/>
            </a:pPr>
            <a:r>
              <a:rPr lang="en-US" sz="2800" dirty="0" smtClean="0"/>
              <a:t>Make a decision</a:t>
            </a:r>
          </a:p>
          <a:p>
            <a:pPr marL="870966" lvl="1" indent="-514350">
              <a:buNone/>
            </a:pPr>
            <a:r>
              <a:rPr lang="en-US" sz="2400" i="1" dirty="0" smtClean="0"/>
              <a:t>	t</a:t>
            </a:r>
            <a:r>
              <a:rPr lang="en-US" sz="2400" dirty="0" smtClean="0"/>
              <a:t> = 2.873 &gt; </a:t>
            </a:r>
            <a:r>
              <a:rPr lang="en-US" sz="2400" i="1" dirty="0" err="1" smtClean="0"/>
              <a:t>t</a:t>
            </a:r>
            <a:r>
              <a:rPr lang="en-US" sz="2400" i="1" baseline="-25000" dirty="0" err="1" smtClean="0"/>
              <a:t>crit</a:t>
            </a:r>
            <a:r>
              <a:rPr lang="en-US" sz="2400" dirty="0" smtClean="0"/>
              <a:t> = ±2.776, </a:t>
            </a:r>
            <a:r>
              <a:rPr lang="en-US" sz="2400" i="1" dirty="0" smtClean="0"/>
              <a:t>reject the null hypothesis</a:t>
            </a:r>
          </a:p>
          <a:p>
            <a:pPr marL="870966" lvl="1" indent="-514350">
              <a:buNone/>
            </a:pPr>
            <a:endParaRPr lang="en-US" sz="2400" i="1" dirty="0" smtClean="0"/>
          </a:p>
          <a:p>
            <a:pPr marL="870966" lvl="1" indent="-514350">
              <a:buNone/>
            </a:pPr>
            <a:r>
              <a:rPr lang="en-US" sz="2400" dirty="0" smtClean="0"/>
              <a:t>	Clients who sign a contract will attend more sessions than those who do not sign a contract, </a:t>
            </a:r>
          </a:p>
          <a:p>
            <a:pPr marL="870966" lvl="1" indent="-514350">
              <a:buNone/>
            </a:pPr>
            <a:r>
              <a:rPr lang="en-US" sz="2400" i="1" dirty="0" smtClean="0"/>
              <a:t>	t</a:t>
            </a:r>
            <a:r>
              <a:rPr lang="en-US" sz="2400" dirty="0" smtClean="0"/>
              <a:t>(4) = 2.87, </a:t>
            </a:r>
            <a:r>
              <a:rPr lang="en-US" sz="2400" i="1" dirty="0" smtClean="0"/>
              <a:t>p </a:t>
            </a:r>
            <a:r>
              <a:rPr lang="en-US" sz="2400" dirty="0" smtClean="0"/>
              <a:t>&lt; .05.</a:t>
            </a:r>
            <a:endParaRPr lang="en-US" sz="2400" i="1" dirty="0" smtClean="0"/>
          </a:p>
          <a:p>
            <a:pPr marL="870966" lvl="1" indent="-514350">
              <a:buNone/>
            </a:pPr>
            <a:endParaRPr lang="en-US" sz="2400" dirty="0" smtClean="0"/>
          </a:p>
          <a:p>
            <a:pPr marL="596646" indent="-514350">
              <a:buNone/>
            </a:pPr>
            <a:endParaRPr lang="en-US" sz="3000" dirty="0" smtClean="0"/>
          </a:p>
        </p:txBody>
      </p:sp>
      <p:pic>
        <p:nvPicPr>
          <p:cNvPr id="5" name="Picture 4" descr="http://jwilson.coe.uga.edu/EMAT6680Fa06/Crumley/Normal/Normal4_files/image027.jpg"/>
          <p:cNvPicPr>
            <a:picLocks noChangeAspect="1" noChangeArrowheads="1"/>
          </p:cNvPicPr>
          <p:nvPr/>
        </p:nvPicPr>
        <p:blipFill>
          <a:blip r:embed="rId2" cstate="print">
            <a:clrChange>
              <a:clrFrom>
                <a:srgbClr val="FFFFFF"/>
              </a:clrFrom>
              <a:clrTo>
                <a:srgbClr val="FFFFFF">
                  <a:alpha val="0"/>
                </a:srgbClr>
              </a:clrTo>
            </a:clrChange>
          </a:blip>
          <a:srcRect t="20447"/>
          <a:stretch>
            <a:fillRect/>
          </a:stretch>
        </p:blipFill>
        <p:spPr bwMode="auto">
          <a:xfrm>
            <a:off x="2438400" y="2061962"/>
            <a:ext cx="4905375" cy="2052838"/>
          </a:xfrm>
          <a:prstGeom prst="rect">
            <a:avLst/>
          </a:prstGeom>
          <a:noFill/>
        </p:spPr>
      </p:pic>
      <p:sp>
        <p:nvSpPr>
          <p:cNvPr id="6" name="Freeform 5"/>
          <p:cNvSpPr/>
          <p:nvPr/>
        </p:nvSpPr>
        <p:spPr>
          <a:xfrm>
            <a:off x="6481763" y="3810000"/>
            <a:ext cx="452437" cy="76200"/>
          </a:xfrm>
          <a:custGeom>
            <a:avLst/>
            <a:gdLst>
              <a:gd name="connsiteX0" fmla="*/ 0 w 733425"/>
              <a:gd name="connsiteY0" fmla="*/ 0 h 266700"/>
              <a:gd name="connsiteX1" fmla="*/ 2381 w 733425"/>
              <a:gd name="connsiteY1" fmla="*/ 264319 h 266700"/>
              <a:gd name="connsiteX2" fmla="*/ 733425 w 733425"/>
              <a:gd name="connsiteY2" fmla="*/ 266700 h 266700"/>
              <a:gd name="connsiteX3" fmla="*/ 540544 w 733425"/>
              <a:gd name="connsiteY3" fmla="*/ 245269 h 266700"/>
              <a:gd name="connsiteX4" fmla="*/ 431006 w 733425"/>
              <a:gd name="connsiteY4" fmla="*/ 228600 h 266700"/>
              <a:gd name="connsiteX5" fmla="*/ 342900 w 733425"/>
              <a:gd name="connsiteY5" fmla="*/ 204787 h 266700"/>
              <a:gd name="connsiteX6" fmla="*/ 271462 w 733425"/>
              <a:gd name="connsiteY6" fmla="*/ 171450 h 266700"/>
              <a:gd name="connsiteX7" fmla="*/ 173831 w 733425"/>
              <a:gd name="connsiteY7" fmla="*/ 130969 h 266700"/>
              <a:gd name="connsiteX8" fmla="*/ 102394 w 733425"/>
              <a:gd name="connsiteY8" fmla="*/ 88106 h 266700"/>
              <a:gd name="connsiteX9" fmla="*/ 38100 w 733425"/>
              <a:gd name="connsiteY9" fmla="*/ 35719 h 266700"/>
              <a:gd name="connsiteX10" fmla="*/ 0 w 733425"/>
              <a:gd name="connsiteY10"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25" h="266700">
                <a:moveTo>
                  <a:pt x="0" y="0"/>
                </a:moveTo>
                <a:cubicBezTo>
                  <a:pt x="794" y="88106"/>
                  <a:pt x="1587" y="176213"/>
                  <a:pt x="2381" y="264319"/>
                </a:cubicBezTo>
                <a:lnTo>
                  <a:pt x="733425" y="266700"/>
                </a:lnTo>
                <a:lnTo>
                  <a:pt x="540544" y="245269"/>
                </a:lnTo>
                <a:lnTo>
                  <a:pt x="431006" y="228600"/>
                </a:lnTo>
                <a:lnTo>
                  <a:pt x="342900" y="204787"/>
                </a:lnTo>
                <a:lnTo>
                  <a:pt x="271462" y="171450"/>
                </a:lnTo>
                <a:lnTo>
                  <a:pt x="173831" y="130969"/>
                </a:lnTo>
                <a:lnTo>
                  <a:pt x="102394" y="88106"/>
                </a:lnTo>
                <a:lnTo>
                  <a:pt x="38100" y="35719"/>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709869" y="3805238"/>
            <a:ext cx="481007" cy="85726"/>
          </a:xfrm>
          <a:custGeom>
            <a:avLst/>
            <a:gdLst>
              <a:gd name="connsiteX0" fmla="*/ 0 w 671512"/>
              <a:gd name="connsiteY0" fmla="*/ 238125 h 250031"/>
              <a:gd name="connsiteX1" fmla="*/ 176212 w 671512"/>
              <a:gd name="connsiteY1" fmla="*/ 226218 h 250031"/>
              <a:gd name="connsiteX2" fmla="*/ 319087 w 671512"/>
              <a:gd name="connsiteY2" fmla="*/ 197643 h 250031"/>
              <a:gd name="connsiteX3" fmla="*/ 416719 w 671512"/>
              <a:gd name="connsiteY3" fmla="*/ 157162 h 250031"/>
              <a:gd name="connsiteX4" fmla="*/ 519112 w 671512"/>
              <a:gd name="connsiteY4" fmla="*/ 111918 h 250031"/>
              <a:gd name="connsiteX5" fmla="*/ 609600 w 671512"/>
              <a:gd name="connsiteY5" fmla="*/ 57150 h 250031"/>
              <a:gd name="connsiteX6" fmla="*/ 671512 w 671512"/>
              <a:gd name="connsiteY6" fmla="*/ 0 h 250031"/>
              <a:gd name="connsiteX7" fmla="*/ 671512 w 671512"/>
              <a:gd name="connsiteY7" fmla="*/ 250031 h 250031"/>
              <a:gd name="connsiteX8" fmla="*/ 0 w 671512"/>
              <a:gd name="connsiteY8" fmla="*/ 238125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12" h="250031">
                <a:moveTo>
                  <a:pt x="0" y="238125"/>
                </a:moveTo>
                <a:lnTo>
                  <a:pt x="176212" y="226218"/>
                </a:lnTo>
                <a:lnTo>
                  <a:pt x="319087" y="197643"/>
                </a:lnTo>
                <a:lnTo>
                  <a:pt x="416719" y="157162"/>
                </a:lnTo>
                <a:lnTo>
                  <a:pt x="519112" y="111918"/>
                </a:lnTo>
                <a:lnTo>
                  <a:pt x="609600" y="57150"/>
                </a:lnTo>
                <a:lnTo>
                  <a:pt x="671512" y="0"/>
                </a:lnTo>
                <a:lnTo>
                  <a:pt x="671512" y="250031"/>
                </a:lnTo>
                <a:lnTo>
                  <a:pt x="0" y="23812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629400" y="3352800"/>
            <a:ext cx="0" cy="54864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4600" y="3048000"/>
            <a:ext cx="609600" cy="307777"/>
          </a:xfrm>
          <a:prstGeom prst="rect">
            <a:avLst/>
          </a:prstGeom>
          <a:noFill/>
        </p:spPr>
        <p:txBody>
          <a:bodyPr wrap="square" rtlCol="0">
            <a:spAutoFit/>
          </a:bodyPr>
          <a:lstStyle/>
          <a:p>
            <a:r>
              <a:rPr lang="en-US" sz="1400" dirty="0" smtClean="0">
                <a:solidFill>
                  <a:srgbClr val="7030A0"/>
                </a:solidFill>
              </a:rPr>
              <a:t>2.873</a:t>
            </a:r>
            <a:endParaRPr lang="en-US" sz="1400"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Results in APA Format</a:t>
            </a:r>
            <a:endParaRPr lang="en-US" dirty="0"/>
          </a:p>
        </p:txBody>
      </p:sp>
      <p:sp>
        <p:nvSpPr>
          <p:cNvPr id="3" name="Content Placeholder 2"/>
          <p:cNvSpPr>
            <a:spLocks noGrp="1"/>
          </p:cNvSpPr>
          <p:nvPr>
            <p:ph idx="1"/>
          </p:nvPr>
        </p:nvSpPr>
        <p:spPr/>
        <p:txBody>
          <a:bodyPr>
            <a:normAutofit lnSpcReduction="10000"/>
          </a:bodyPr>
          <a:lstStyle/>
          <a:p>
            <a:pPr marL="596646" indent="-514350">
              <a:buFont typeface="+mj-lt"/>
              <a:buAutoNum type="arabicPeriod"/>
            </a:pPr>
            <a:r>
              <a:rPr lang="en-US" sz="2800" dirty="0" smtClean="0"/>
              <a:t>Write the symbol for the test statistic (e.g., </a:t>
            </a:r>
            <a:r>
              <a:rPr lang="en-US" sz="2800" i="1" dirty="0" smtClean="0"/>
              <a:t>z </a:t>
            </a:r>
            <a:r>
              <a:rPr lang="en-US" sz="2800" dirty="0" smtClean="0"/>
              <a:t>or </a:t>
            </a:r>
            <a:r>
              <a:rPr lang="en-US" sz="2800" i="1" dirty="0" smtClean="0"/>
              <a:t>t</a:t>
            </a:r>
            <a:r>
              <a:rPr lang="en-US" sz="2800" dirty="0" smtClean="0"/>
              <a:t>)</a:t>
            </a:r>
          </a:p>
          <a:p>
            <a:pPr marL="596646" indent="-514350">
              <a:buFont typeface="+mj-lt"/>
              <a:buAutoNum type="arabicPeriod"/>
            </a:pPr>
            <a:r>
              <a:rPr lang="en-US" sz="2800" dirty="0" smtClean="0"/>
              <a:t>Write the degrees of freedom in parentheses</a:t>
            </a:r>
          </a:p>
          <a:p>
            <a:pPr marL="596646" indent="-514350">
              <a:buFont typeface="+mj-lt"/>
              <a:buAutoNum type="arabicPeriod"/>
            </a:pPr>
            <a:r>
              <a:rPr lang="en-US" sz="2800" dirty="0" smtClean="0"/>
              <a:t>Write an equal sign and then the value of the test statistic (2 decimal places)</a:t>
            </a:r>
          </a:p>
          <a:p>
            <a:pPr marL="596646" indent="-514350">
              <a:buFont typeface="+mj-lt"/>
              <a:buAutoNum type="arabicPeriod"/>
            </a:pPr>
            <a:r>
              <a:rPr lang="en-US" sz="2800" dirty="0" smtClean="0"/>
              <a:t>Write a comma and then whether the </a:t>
            </a:r>
            <a:r>
              <a:rPr lang="en-US" sz="2800" i="1" dirty="0" smtClean="0"/>
              <a:t>p</a:t>
            </a:r>
            <a:r>
              <a:rPr lang="en-US" sz="2800" dirty="0" smtClean="0"/>
              <a:t> value associated with the test statistic was less than or greater than the cutoff </a:t>
            </a:r>
            <a:r>
              <a:rPr lang="en-US" sz="2800" i="1" dirty="0" smtClean="0"/>
              <a:t>p</a:t>
            </a:r>
            <a:r>
              <a:rPr lang="en-US" sz="2800" dirty="0" smtClean="0"/>
              <a:t> value of .05 (or report exact </a:t>
            </a:r>
            <a:r>
              <a:rPr lang="en-US" sz="2800" i="1" dirty="0" smtClean="0"/>
              <a:t>p</a:t>
            </a:r>
            <a:r>
              <a:rPr lang="en-US" sz="2800" dirty="0" smtClean="0"/>
              <a:t> value).</a:t>
            </a:r>
          </a:p>
          <a:p>
            <a:pPr marL="596646" indent="-514350">
              <a:buNone/>
            </a:pPr>
            <a:endParaRPr lang="en-US" sz="2800" dirty="0" smtClean="0"/>
          </a:p>
          <a:p>
            <a:pPr marL="596646" indent="-514350" algn="ctr">
              <a:buNone/>
            </a:pPr>
            <a:r>
              <a:rPr lang="en-US" sz="2800" i="1" dirty="0" smtClean="0"/>
              <a:t>t</a:t>
            </a:r>
            <a:r>
              <a:rPr lang="en-US" sz="2800" dirty="0" smtClean="0"/>
              <a:t>(4) = 2.87, </a:t>
            </a:r>
            <a:r>
              <a:rPr lang="en-US" sz="2800" i="1" dirty="0" smtClean="0"/>
              <a:t>p </a:t>
            </a:r>
            <a:r>
              <a:rPr lang="en-US" sz="2800" dirty="0" smtClean="0"/>
              <a:t>&lt; .05</a:t>
            </a:r>
            <a:endParaRPr lang="en-US" sz="28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228600"/>
            <a:ext cx="7699248" cy="990600"/>
          </a:xfrm>
        </p:spPr>
        <p:txBody>
          <a:bodyPr>
            <a:normAutofit fontScale="90000"/>
          </a:bodyPr>
          <a:lstStyle/>
          <a:p>
            <a:r>
              <a:rPr lang="en-US" dirty="0" smtClean="0"/>
              <a:t>Another example?</a:t>
            </a:r>
            <a:br>
              <a:rPr lang="en-US" dirty="0" smtClean="0"/>
            </a:br>
            <a:r>
              <a:rPr lang="en-US" dirty="0" smtClean="0"/>
              <a:t>A Tale of a Tail</a:t>
            </a:r>
            <a:endParaRPr lang="en-US" dirty="0"/>
          </a:p>
        </p:txBody>
      </p:sp>
      <p:sp>
        <p:nvSpPr>
          <p:cNvPr id="5" name="Content Placeholder 2"/>
          <p:cNvSpPr>
            <a:spLocks noGrp="1"/>
          </p:cNvSpPr>
          <p:nvPr>
            <p:ph sz="quarter" idx="1"/>
          </p:nvPr>
        </p:nvSpPr>
        <p:spPr>
          <a:xfrm>
            <a:off x="1069848" y="1600200"/>
            <a:ext cx="4492752" cy="4800600"/>
          </a:xfrm>
        </p:spPr>
        <p:txBody>
          <a:bodyPr>
            <a:normAutofit/>
          </a:bodyPr>
          <a:lstStyle/>
          <a:p>
            <a:pPr marL="0" indent="0">
              <a:buNone/>
            </a:pPr>
            <a:r>
              <a:rPr lang="en-US" sz="2000" dirty="0" smtClean="0"/>
              <a:t>The citizens of several Georgia towns are worried that a fiberglass insulation plant is polluting the local environment. A doctor at one hospital, </a:t>
            </a:r>
            <a:r>
              <a:rPr lang="en-US" sz="2000" i="1" dirty="0" smtClean="0"/>
              <a:t>Our Sister of the Failing Mercy</a:t>
            </a:r>
            <a:r>
              <a:rPr lang="en-US" sz="2000" dirty="0" smtClean="0"/>
              <a:t>, noted 3 babies born with a </a:t>
            </a:r>
            <a:r>
              <a:rPr lang="en-US" sz="2000" dirty="0" err="1" smtClean="0"/>
              <a:t>coccycx</a:t>
            </a:r>
            <a:r>
              <a:rPr lang="en-US" sz="2000" dirty="0" smtClean="0"/>
              <a:t> (tailbone) in the past year. Digging deeper she </a:t>
            </a:r>
            <a:r>
              <a:rPr lang="en-US" sz="2000" dirty="0"/>
              <a:t>read a report </a:t>
            </a:r>
            <a:r>
              <a:rPr lang="en-US" sz="2000" dirty="0" smtClean="0"/>
              <a:t>in </a:t>
            </a:r>
            <a:r>
              <a:rPr lang="en-US" sz="2000" i="1" dirty="0" smtClean="0"/>
              <a:t>Human </a:t>
            </a:r>
            <a:r>
              <a:rPr lang="en-US" sz="2000" i="1" dirty="0"/>
              <a:t>Pathology </a:t>
            </a:r>
            <a:r>
              <a:rPr lang="en-US" sz="2000" dirty="0"/>
              <a:t>(Dao &amp; </a:t>
            </a:r>
            <a:r>
              <a:rPr lang="en-US" sz="2000" dirty="0" err="1"/>
              <a:t>Netsky</a:t>
            </a:r>
            <a:r>
              <a:rPr lang="en-US" sz="2000" dirty="0"/>
              <a:t>, 1984) that between 1884 and 1984 only 23 babies were born with tails. </a:t>
            </a:r>
            <a:r>
              <a:rPr lang="en-US" sz="2000" dirty="0" smtClean="0"/>
              <a:t>  She believes her hospital data to be unusual but she also writes to doctors at 8 other hospitals to determine how often they had seen this birth defect in the past year (these data are below).</a:t>
            </a:r>
          </a:p>
        </p:txBody>
      </p:sp>
      <p:graphicFrame>
        <p:nvGraphicFramePr>
          <p:cNvPr id="6" name="Table 5"/>
          <p:cNvGraphicFramePr>
            <a:graphicFrameLocks noGrp="1"/>
          </p:cNvGraphicFramePr>
          <p:nvPr>
            <p:extLst>
              <p:ext uri="{D42A27DB-BD31-4B8C-83A1-F6EECF244321}">
                <p14:modId xmlns:p14="http://schemas.microsoft.com/office/powerpoint/2010/main" val="1415999646"/>
              </p:ext>
            </p:extLst>
          </p:nvPr>
        </p:nvGraphicFramePr>
        <p:xfrm>
          <a:off x="6019800" y="1752600"/>
          <a:ext cx="2184400" cy="2590800"/>
        </p:xfrm>
        <a:graphic>
          <a:graphicData uri="http://schemas.openxmlformats.org/drawingml/2006/table">
            <a:tbl>
              <a:tblPr firstRow="1" bandRow="1">
                <a:tableStyleId>{5C22544A-7EE6-4342-B048-85BDC9FD1C3A}</a:tableStyleId>
              </a:tblPr>
              <a:tblGrid>
                <a:gridCol w="1092200"/>
                <a:gridCol w="1092200"/>
              </a:tblGrid>
              <a:tr h="251460">
                <a:tc>
                  <a:txBody>
                    <a:bodyPr/>
                    <a:lstStyle/>
                    <a:p>
                      <a:r>
                        <a:rPr lang="en-US" sz="1100" dirty="0" smtClean="0"/>
                        <a:t>Hospital</a:t>
                      </a:r>
                      <a:endParaRPr lang="en-US" sz="1100" dirty="0"/>
                    </a:p>
                  </a:txBody>
                  <a:tcPr/>
                </a:tc>
                <a:tc>
                  <a:txBody>
                    <a:bodyPr/>
                    <a:lstStyle/>
                    <a:p>
                      <a:r>
                        <a:rPr lang="en-US" sz="1100" dirty="0" smtClean="0"/>
                        <a:t># of Tails</a:t>
                      </a:r>
                      <a:endParaRPr lang="en-US" sz="1100" dirty="0"/>
                    </a:p>
                  </a:txBody>
                  <a:tcPr/>
                </a:tc>
              </a:tr>
              <a:tr h="251460">
                <a:tc>
                  <a:txBody>
                    <a:bodyPr/>
                    <a:lstStyle/>
                    <a:p>
                      <a:r>
                        <a:rPr lang="en-US" sz="1100" dirty="0" smtClean="0"/>
                        <a:t>North Shore</a:t>
                      </a:r>
                      <a:endParaRPr lang="en-US" sz="1100" dirty="0"/>
                    </a:p>
                  </a:txBody>
                  <a:tcPr/>
                </a:tc>
                <a:tc>
                  <a:txBody>
                    <a:bodyPr/>
                    <a:lstStyle/>
                    <a:p>
                      <a:pPr algn="r"/>
                      <a:r>
                        <a:rPr lang="en-US" sz="1100" dirty="0" smtClean="0"/>
                        <a:t>2</a:t>
                      </a:r>
                      <a:endParaRPr lang="en-US" sz="1100" dirty="0"/>
                    </a:p>
                  </a:txBody>
                  <a:tcPr/>
                </a:tc>
              </a:tr>
              <a:tr h="251460">
                <a:tc>
                  <a:txBody>
                    <a:bodyPr/>
                    <a:lstStyle/>
                    <a:p>
                      <a:r>
                        <a:rPr lang="en-US" sz="1100" dirty="0" smtClean="0"/>
                        <a:t>Town</a:t>
                      </a:r>
                      <a:r>
                        <a:rPr lang="en-US" sz="1100" baseline="0" dirty="0" smtClean="0"/>
                        <a:t> Center</a:t>
                      </a:r>
                      <a:endParaRPr lang="en-US" sz="1100" dirty="0"/>
                    </a:p>
                  </a:txBody>
                  <a:tcPr/>
                </a:tc>
                <a:tc>
                  <a:txBody>
                    <a:bodyPr/>
                    <a:lstStyle/>
                    <a:p>
                      <a:pPr algn="r"/>
                      <a:r>
                        <a:rPr lang="en-US" sz="1100" dirty="0" smtClean="0"/>
                        <a:t>0</a:t>
                      </a:r>
                      <a:endParaRPr lang="en-US" sz="1100" dirty="0"/>
                    </a:p>
                  </a:txBody>
                  <a:tcPr/>
                </a:tc>
              </a:tr>
              <a:tr h="251460">
                <a:tc>
                  <a:txBody>
                    <a:bodyPr/>
                    <a:lstStyle/>
                    <a:p>
                      <a:r>
                        <a:rPr lang="en-US" sz="1100" dirty="0" smtClean="0"/>
                        <a:t>St. Mary</a:t>
                      </a:r>
                      <a:endParaRPr lang="en-US" sz="1100" dirty="0"/>
                    </a:p>
                  </a:txBody>
                  <a:tcPr/>
                </a:tc>
                <a:tc>
                  <a:txBody>
                    <a:bodyPr/>
                    <a:lstStyle/>
                    <a:p>
                      <a:pPr algn="r"/>
                      <a:r>
                        <a:rPr lang="en-US" sz="1100" dirty="0" smtClean="0"/>
                        <a:t>0</a:t>
                      </a:r>
                      <a:endParaRPr lang="en-US" sz="1100" dirty="0"/>
                    </a:p>
                  </a:txBody>
                  <a:tcPr/>
                </a:tc>
              </a:tr>
              <a:tr h="251460">
                <a:tc>
                  <a:txBody>
                    <a:bodyPr/>
                    <a:lstStyle/>
                    <a:p>
                      <a:r>
                        <a:rPr lang="en-US" sz="1100" dirty="0" smtClean="0"/>
                        <a:t>University</a:t>
                      </a:r>
                      <a:endParaRPr lang="en-US" sz="1100" dirty="0"/>
                    </a:p>
                  </a:txBody>
                  <a:tcPr/>
                </a:tc>
                <a:tc>
                  <a:txBody>
                    <a:bodyPr/>
                    <a:lstStyle/>
                    <a:p>
                      <a:pPr algn="r"/>
                      <a:r>
                        <a:rPr lang="en-US" sz="1100" dirty="0" smtClean="0"/>
                        <a:t>1</a:t>
                      </a:r>
                      <a:endParaRPr lang="en-US" sz="1100" dirty="0"/>
                    </a:p>
                  </a:txBody>
                  <a:tcPr/>
                </a:tc>
              </a:tr>
              <a:tr h="251460">
                <a:tc>
                  <a:txBody>
                    <a:bodyPr/>
                    <a:lstStyle/>
                    <a:p>
                      <a:r>
                        <a:rPr lang="en-US" sz="1100" dirty="0" smtClean="0"/>
                        <a:t>Failing Mercy</a:t>
                      </a:r>
                      <a:endParaRPr lang="en-US" sz="1100" dirty="0"/>
                    </a:p>
                  </a:txBody>
                  <a:tcPr/>
                </a:tc>
                <a:tc>
                  <a:txBody>
                    <a:bodyPr/>
                    <a:lstStyle/>
                    <a:p>
                      <a:pPr algn="r"/>
                      <a:r>
                        <a:rPr lang="en-US" sz="1100" dirty="0" smtClean="0"/>
                        <a:t>3</a:t>
                      </a:r>
                      <a:endParaRPr lang="en-US" sz="1100" dirty="0"/>
                    </a:p>
                  </a:txBody>
                  <a:tcPr/>
                </a:tc>
              </a:tr>
              <a:tr h="251460">
                <a:tc>
                  <a:txBody>
                    <a:bodyPr/>
                    <a:lstStyle/>
                    <a:p>
                      <a:r>
                        <a:rPr lang="en-US" sz="1100" dirty="0" smtClean="0"/>
                        <a:t>South Central</a:t>
                      </a:r>
                      <a:endParaRPr lang="en-US" sz="1100" dirty="0"/>
                    </a:p>
                  </a:txBody>
                  <a:tcPr/>
                </a:tc>
                <a:tc>
                  <a:txBody>
                    <a:bodyPr/>
                    <a:lstStyle/>
                    <a:p>
                      <a:pPr algn="r"/>
                      <a:r>
                        <a:rPr lang="en-US" sz="1100" dirty="0" smtClean="0"/>
                        <a:t>1</a:t>
                      </a:r>
                      <a:endParaRPr lang="en-US" sz="1100" dirty="0"/>
                    </a:p>
                  </a:txBody>
                  <a:tcPr/>
                </a:tc>
              </a:tr>
              <a:tr h="251460">
                <a:tc>
                  <a:txBody>
                    <a:bodyPr/>
                    <a:lstStyle/>
                    <a:p>
                      <a:r>
                        <a:rPr lang="en-US" sz="1100" dirty="0" smtClean="0"/>
                        <a:t>Oakmont</a:t>
                      </a:r>
                      <a:endParaRPr lang="en-US" sz="1100" dirty="0"/>
                    </a:p>
                  </a:txBody>
                  <a:tcPr/>
                </a:tc>
                <a:tc>
                  <a:txBody>
                    <a:bodyPr/>
                    <a:lstStyle/>
                    <a:p>
                      <a:pPr algn="r"/>
                      <a:r>
                        <a:rPr lang="en-US" sz="1100" dirty="0" smtClean="0"/>
                        <a:t>0</a:t>
                      </a:r>
                      <a:endParaRPr lang="en-US" sz="1100" dirty="0"/>
                    </a:p>
                  </a:txBody>
                  <a:tcPr/>
                </a:tc>
              </a:tr>
              <a:tr h="251460">
                <a:tc>
                  <a:txBody>
                    <a:bodyPr/>
                    <a:lstStyle/>
                    <a:p>
                      <a:r>
                        <a:rPr lang="en-US" sz="1100" dirty="0" smtClean="0"/>
                        <a:t>Bellevue</a:t>
                      </a:r>
                      <a:endParaRPr lang="en-US" sz="1100" dirty="0"/>
                    </a:p>
                  </a:txBody>
                  <a:tcPr/>
                </a:tc>
                <a:tc>
                  <a:txBody>
                    <a:bodyPr/>
                    <a:lstStyle/>
                    <a:p>
                      <a:pPr algn="r"/>
                      <a:r>
                        <a:rPr lang="en-US" sz="1100" dirty="0" smtClean="0"/>
                        <a:t>1</a:t>
                      </a:r>
                      <a:endParaRPr lang="en-US" sz="1100" dirty="0"/>
                    </a:p>
                  </a:txBody>
                  <a:tcPr/>
                </a:tc>
              </a:tr>
              <a:tr h="251460">
                <a:tc>
                  <a:txBody>
                    <a:bodyPr/>
                    <a:lstStyle/>
                    <a:p>
                      <a:r>
                        <a:rPr lang="en-US" sz="1100" dirty="0" smtClean="0"/>
                        <a:t>East Valley</a:t>
                      </a:r>
                      <a:endParaRPr lang="en-US" sz="1100" dirty="0"/>
                    </a:p>
                  </a:txBody>
                  <a:tcPr/>
                </a:tc>
                <a:tc>
                  <a:txBody>
                    <a:bodyPr/>
                    <a:lstStyle/>
                    <a:p>
                      <a:pPr algn="r"/>
                      <a:r>
                        <a:rPr lang="en-US" sz="1100" dirty="0" smtClean="0"/>
                        <a:t>0</a:t>
                      </a:r>
                      <a:endParaRPr lang="en-US" sz="11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89195299"/>
              </p:ext>
            </p:extLst>
          </p:nvPr>
        </p:nvGraphicFramePr>
        <p:xfrm>
          <a:off x="7115628" y="4339044"/>
          <a:ext cx="1092200" cy="777240"/>
        </p:xfrm>
        <a:graphic>
          <a:graphicData uri="http://schemas.openxmlformats.org/drawingml/2006/table">
            <a:tbl>
              <a:tblPr bandRow="1">
                <a:tableStyleId>{5C22544A-7EE6-4342-B048-85BDC9FD1C3A}</a:tableStyleId>
              </a:tblPr>
              <a:tblGrid>
                <a:gridCol w="1092200"/>
              </a:tblGrid>
              <a:tr h="251460">
                <a:tc>
                  <a:txBody>
                    <a:bodyPr/>
                    <a:lstStyle/>
                    <a:p>
                      <a:pPr algn="r"/>
                      <a:r>
                        <a:rPr lang="en-US" sz="1100" i="0" dirty="0" smtClean="0">
                          <a:latin typeface="Georgia"/>
                        </a:rPr>
                        <a:t>∑</a:t>
                      </a:r>
                      <a:r>
                        <a:rPr lang="en-US" sz="1100" i="0" dirty="0" smtClean="0"/>
                        <a:t> = 8</a:t>
                      </a:r>
                      <a:endParaRPr lang="en-US" sz="1100" i="1" dirty="0"/>
                    </a:p>
                  </a:txBody>
                  <a:tcPr/>
                </a:tc>
              </a:tr>
              <a:tr h="251460">
                <a:tc>
                  <a:txBody>
                    <a:bodyPr/>
                    <a:lstStyle/>
                    <a:p>
                      <a:pPr algn="r"/>
                      <a:r>
                        <a:rPr lang="en-US" sz="1100" i="1" dirty="0" smtClean="0"/>
                        <a:t>N</a:t>
                      </a:r>
                      <a:r>
                        <a:rPr lang="en-US" sz="1100" i="1" baseline="0" dirty="0" smtClean="0"/>
                        <a:t> </a:t>
                      </a:r>
                      <a:r>
                        <a:rPr lang="en-US" sz="1100" i="0" baseline="0" dirty="0" smtClean="0"/>
                        <a:t> = 8</a:t>
                      </a:r>
                      <a:endParaRPr lang="en-US" sz="1100" i="1" dirty="0"/>
                    </a:p>
                  </a:txBody>
                  <a:tcPr/>
                </a:tc>
              </a:tr>
              <a:tr h="251460">
                <a:tc>
                  <a:txBody>
                    <a:bodyPr/>
                    <a:lstStyle/>
                    <a:p>
                      <a:pPr algn="r"/>
                      <a:r>
                        <a:rPr lang="en-US" sz="1100" i="1" dirty="0" smtClean="0"/>
                        <a:t>M </a:t>
                      </a:r>
                      <a:r>
                        <a:rPr lang="en-US" sz="1100" i="0" dirty="0" smtClean="0"/>
                        <a:t>=</a:t>
                      </a:r>
                      <a:r>
                        <a:rPr lang="en-US" sz="1100" i="0" baseline="0" dirty="0" smtClean="0"/>
                        <a:t> 1</a:t>
                      </a:r>
                      <a:endParaRPr lang="en-US" sz="1100" i="1" dirty="0"/>
                    </a:p>
                  </a:txBody>
                  <a:tcPr/>
                </a:tc>
              </a:tr>
            </a:tbl>
          </a:graphicData>
        </a:graphic>
      </p:graphicFrame>
      <p:sp>
        <p:nvSpPr>
          <p:cNvPr id="8" name="TextBox 7"/>
          <p:cNvSpPr txBox="1"/>
          <p:nvPr/>
        </p:nvSpPr>
        <p:spPr>
          <a:xfrm>
            <a:off x="5638800" y="5410200"/>
            <a:ext cx="3048000" cy="830997"/>
          </a:xfrm>
          <a:prstGeom prst="rect">
            <a:avLst/>
          </a:prstGeom>
          <a:noFill/>
        </p:spPr>
        <p:txBody>
          <a:bodyPr wrap="square" rtlCol="0">
            <a:spAutoFit/>
          </a:bodyPr>
          <a:lstStyle/>
          <a:p>
            <a:r>
              <a:rPr lang="en-US" sz="1600" i="1" dirty="0" smtClean="0"/>
              <a:t>“between </a:t>
            </a:r>
            <a:r>
              <a:rPr lang="en-US" sz="1600" i="1" dirty="0"/>
              <a:t>1884 and 1984 only 23 babies were born with </a:t>
            </a:r>
            <a:r>
              <a:rPr lang="en-US" sz="1600" i="1" dirty="0" smtClean="0"/>
              <a:t>tails…”</a:t>
            </a:r>
          </a:p>
          <a:p>
            <a:r>
              <a:rPr lang="en-US" sz="1600" i="1" dirty="0" smtClean="0"/>
              <a:t>23 babies in 100 years (</a:t>
            </a:r>
            <a:r>
              <a:rPr lang="en-US" sz="1600" i="1" dirty="0"/>
              <a:t>µ </a:t>
            </a:r>
            <a:r>
              <a:rPr lang="en-US" sz="1600" i="1" dirty="0" smtClean="0"/>
              <a:t>) = .23</a:t>
            </a:r>
            <a:endParaRPr lang="en-US" sz="1600" i="1" dirty="0"/>
          </a:p>
        </p:txBody>
      </p:sp>
    </p:spTree>
    <p:extLst>
      <p:ext uri="{BB962C8B-B14F-4D97-AF65-F5344CB8AC3E}">
        <p14:creationId xmlns:p14="http://schemas.microsoft.com/office/powerpoint/2010/main" val="38965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Rolling Kegs for Fun and Profit</a:t>
            </a:r>
            <a:endParaRPr lang="en-US" dirty="0"/>
          </a:p>
        </p:txBody>
      </p:sp>
      <p:sp>
        <p:nvSpPr>
          <p:cNvPr id="3" name="Content Placeholder 2"/>
          <p:cNvSpPr>
            <a:spLocks noGrp="1"/>
          </p:cNvSpPr>
          <p:nvPr>
            <p:ph idx="1"/>
          </p:nvPr>
        </p:nvSpPr>
        <p:spPr>
          <a:xfrm>
            <a:off x="1435608" y="1447800"/>
            <a:ext cx="7498080" cy="5257800"/>
          </a:xfrm>
        </p:spPr>
        <p:txBody>
          <a:bodyPr>
            <a:normAutofit/>
          </a:bodyPr>
          <a:lstStyle/>
          <a:p>
            <a:r>
              <a:rPr lang="en-US" sz="2400" dirty="0" smtClean="0"/>
              <a:t>Making the perfect handmade cask</a:t>
            </a:r>
          </a:p>
          <a:p>
            <a:pPr lvl="1"/>
            <a:r>
              <a:rPr lang="en-US" sz="2000" dirty="0" smtClean="0"/>
              <a:t>Not too big (too much beer, lower profits)</a:t>
            </a:r>
          </a:p>
          <a:p>
            <a:pPr lvl="1"/>
            <a:r>
              <a:rPr lang="en-US" sz="2000" dirty="0" smtClean="0"/>
              <a:t>Not too small (not enough beer, fewer clients)</a:t>
            </a:r>
          </a:p>
          <a:p>
            <a:pPr lvl="1"/>
            <a:endParaRPr lang="en-US" sz="2000" dirty="0" smtClean="0"/>
          </a:p>
          <a:p>
            <a:pPr lvl="1"/>
            <a:endParaRPr lang="en-US" sz="2000" dirty="0" smtClean="0"/>
          </a:p>
          <a:p>
            <a:pPr lvl="1"/>
            <a:endParaRPr lang="en-US" sz="2000" dirty="0" smtClean="0"/>
          </a:p>
          <a:p>
            <a:r>
              <a:rPr lang="en-US" sz="2400" dirty="0" smtClean="0"/>
              <a:t>Expectation: High rejection of poorly sized casks</a:t>
            </a:r>
          </a:p>
          <a:p>
            <a:r>
              <a:rPr lang="en-US" sz="2400" dirty="0" smtClean="0"/>
              <a:t>Data: Little-to-no rejections…why?</a:t>
            </a:r>
          </a:p>
          <a:p>
            <a:pPr lvl="1"/>
            <a:r>
              <a:rPr lang="en-US" sz="2000" dirty="0" smtClean="0"/>
              <a:t>Visit workstation for employee making rejections.</a:t>
            </a:r>
          </a:p>
          <a:p>
            <a:pPr lvl="1"/>
            <a:r>
              <a:rPr lang="en-US" sz="2000" dirty="0" smtClean="0"/>
              <a:t>Conditions must be equal in order to make a fair comparison.</a:t>
            </a:r>
          </a:p>
          <a:p>
            <a:pPr lvl="2"/>
            <a:r>
              <a:rPr lang="en-US" sz="1600" i="1" dirty="0" smtClean="0"/>
              <a:t>“how impossible it is to find human beings without biases, without prejudices, and without the delightful idiosyncrasies which make them so fascinating.” </a:t>
            </a:r>
            <a:r>
              <a:rPr lang="en-US" sz="1050" dirty="0" smtClean="0"/>
              <a:t>(</a:t>
            </a:r>
            <a:r>
              <a:rPr lang="en-US" sz="1050" dirty="0" err="1" smtClean="0"/>
              <a:t>Cunliffe</a:t>
            </a:r>
            <a:r>
              <a:rPr lang="en-US" sz="1050" dirty="0" smtClean="0"/>
              <a:t>, 1976, p.5)</a:t>
            </a:r>
          </a:p>
        </p:txBody>
      </p:sp>
      <p:grpSp>
        <p:nvGrpSpPr>
          <p:cNvPr id="7" name="Group 6"/>
          <p:cNvGrpSpPr/>
          <p:nvPr/>
        </p:nvGrpSpPr>
        <p:grpSpPr>
          <a:xfrm>
            <a:off x="7315200" y="1524000"/>
            <a:ext cx="1253751" cy="1938010"/>
            <a:chOff x="228600" y="2286000"/>
            <a:chExt cx="1253751" cy="1938010"/>
          </a:xfrm>
        </p:grpSpPr>
        <p:pic>
          <p:nvPicPr>
            <p:cNvPr id="37890" name="Picture 2" descr="http://www.causeweb.org/resources/fun/pics/Stella_Cunliffe.jpg"/>
            <p:cNvPicPr>
              <a:picLocks noChangeAspect="1" noChangeArrowheads="1"/>
            </p:cNvPicPr>
            <p:nvPr/>
          </p:nvPicPr>
          <p:blipFill>
            <a:blip r:embed="rId2" cstate="print"/>
            <a:srcRect/>
            <a:stretch>
              <a:fillRect/>
            </a:stretch>
          </p:blipFill>
          <p:spPr bwMode="auto">
            <a:xfrm>
              <a:off x="228600" y="2286000"/>
              <a:ext cx="1253751" cy="1678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1000" y="3962400"/>
              <a:ext cx="1066800" cy="261610"/>
            </a:xfrm>
            <a:prstGeom prst="rect">
              <a:avLst/>
            </a:prstGeom>
            <a:noFill/>
          </p:spPr>
          <p:txBody>
            <a:bodyPr wrap="square" rtlCol="0">
              <a:spAutoFit/>
            </a:bodyPr>
            <a:lstStyle/>
            <a:p>
              <a:r>
                <a:rPr lang="en-US" sz="1100" dirty="0" smtClean="0"/>
                <a:t>Stella </a:t>
              </a:r>
              <a:r>
                <a:rPr lang="en-US" sz="1100" dirty="0" err="1" smtClean="0"/>
                <a:t>Cunliffe</a:t>
              </a:r>
              <a:endParaRPr lang="en-US" sz="1100" dirty="0"/>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Studies with Two Samples</a:t>
            </a:r>
            <a:endParaRPr lang="en-US" dirty="0"/>
          </a:p>
        </p:txBody>
      </p:sp>
      <p:sp>
        <p:nvSpPr>
          <p:cNvPr id="5" name="Content Placeholder 4"/>
          <p:cNvSpPr>
            <a:spLocks noGrp="1"/>
          </p:cNvSpPr>
          <p:nvPr>
            <p:ph idx="1"/>
          </p:nvPr>
        </p:nvSpPr>
        <p:spPr>
          <a:xfrm>
            <a:off x="1435608" y="1447800"/>
            <a:ext cx="7498080" cy="5257800"/>
          </a:xfrm>
        </p:spPr>
        <p:txBody>
          <a:bodyPr>
            <a:normAutofit lnSpcReduction="10000"/>
          </a:bodyPr>
          <a:lstStyle/>
          <a:p>
            <a:r>
              <a:rPr lang="en-US" sz="2800" dirty="0" smtClean="0"/>
              <a:t>Independent</a:t>
            </a:r>
          </a:p>
          <a:p>
            <a:pPr lvl="1"/>
            <a:r>
              <a:rPr lang="en-US" sz="2400" dirty="0" smtClean="0"/>
              <a:t>What is it?</a:t>
            </a:r>
          </a:p>
          <a:p>
            <a:pPr lvl="1"/>
            <a:r>
              <a:rPr lang="en-US" sz="2400" dirty="0" smtClean="0"/>
              <a:t>Pros</a:t>
            </a:r>
          </a:p>
          <a:p>
            <a:pPr lvl="1"/>
            <a:r>
              <a:rPr lang="en-US" sz="2400" dirty="0" smtClean="0"/>
              <a:t>Cons</a:t>
            </a:r>
          </a:p>
          <a:p>
            <a:pPr lvl="1"/>
            <a:endParaRPr lang="en-US" sz="2400" dirty="0" smtClean="0"/>
          </a:p>
          <a:p>
            <a:r>
              <a:rPr lang="en-US" sz="2800" dirty="0" smtClean="0"/>
              <a:t>Paired (Dependent)</a:t>
            </a:r>
          </a:p>
          <a:p>
            <a:pPr lvl="1"/>
            <a:r>
              <a:rPr lang="en-US" sz="2400" dirty="0" smtClean="0"/>
              <a:t>What is it?</a:t>
            </a:r>
          </a:p>
          <a:p>
            <a:pPr lvl="1"/>
            <a:r>
              <a:rPr lang="en-US" sz="2400" dirty="0" smtClean="0"/>
              <a:t>Pros</a:t>
            </a:r>
          </a:p>
          <a:p>
            <a:pPr lvl="1"/>
            <a:r>
              <a:rPr lang="en-US" sz="2400" dirty="0" smtClean="0"/>
              <a:t>Cons</a:t>
            </a:r>
          </a:p>
          <a:p>
            <a:endParaRPr lang="en-US" sz="2800" dirty="0" smtClean="0"/>
          </a:p>
          <a:p>
            <a:r>
              <a:rPr lang="en-US" sz="2800" dirty="0" smtClean="0"/>
              <a:t>Hypothetical Beer Tasting Experiment</a:t>
            </a:r>
          </a:p>
          <a:p>
            <a:pPr lvl="1"/>
            <a:r>
              <a:rPr lang="en-US" sz="2400" dirty="0" smtClean="0"/>
              <a:t>What is the ideal design for this study?</a:t>
            </a:r>
            <a:endParaRPr lang="en-US" sz="2400" dirty="0"/>
          </a:p>
        </p:txBody>
      </p:sp>
      <p:pic>
        <p:nvPicPr>
          <p:cNvPr id="55298" name="Picture 2" descr="http://www.ngfl-cymru.org.uk/vtc/ngfl/psychology/learn_train/alternative_designs/51EDE41D-17A4-4607-95F6-A6CE99C3477D/s04repeated/assets/image/4075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10000"/>
            <a:ext cx="2438400" cy="1495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5300" name="Picture 4" descr="http://www.hsrmethods.org/Glossary/Terms/B/~/media/Images/Figures/Between%20Group%20Design%20Image%202.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402" y="1524000"/>
            <a:ext cx="1973996" cy="1959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5298"/>
                                        </p:tgtEl>
                                        <p:attrNameLst>
                                          <p:attrName>style.visibility</p:attrName>
                                        </p:attrNameLst>
                                      </p:cBhvr>
                                      <p:to>
                                        <p:strVal val="visible"/>
                                      </p:to>
                                    </p:set>
                                    <p:animEffect transition="in" filter="fade">
                                      <p:cBhvr>
                                        <p:cTn id="19" dur="500"/>
                                        <p:tgtEl>
                                          <p:spTgt spid="5529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Paired Samples </a:t>
            </a:r>
            <a:br>
              <a:rPr lang="en-US" dirty="0" smtClean="0"/>
            </a:br>
            <a:r>
              <a:rPr lang="en-US" i="1" cap="none" dirty="0" smtClean="0">
                <a:latin typeface="+mn-lt"/>
              </a:rPr>
              <a:t>t</a:t>
            </a:r>
            <a:r>
              <a:rPr lang="en-US" dirty="0" smtClean="0"/>
              <a:t> Test</a:t>
            </a:r>
            <a:endParaRPr lang="en-US" dirty="0"/>
          </a:p>
        </p:txBody>
      </p:sp>
      <p:sp>
        <p:nvSpPr>
          <p:cNvPr id="5" name="Text Placeholder 4"/>
          <p:cNvSpPr>
            <a:spLocks noGrp="1"/>
          </p:cNvSpPr>
          <p:nvPr>
            <p:ph type="body" idx="1"/>
          </p:nvPr>
        </p:nvSpPr>
        <p:spPr/>
        <p:txBody>
          <a:bodyPr/>
          <a:lstStyle/>
          <a:p>
            <a:r>
              <a:rPr lang="en-US" dirty="0" smtClean="0"/>
              <a:t>Two Related (dependent) samples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Paired-Samples </a:t>
            </a:r>
            <a:r>
              <a:rPr lang="en-US" i="1" dirty="0" smtClean="0"/>
              <a:t>t </a:t>
            </a:r>
            <a:r>
              <a:rPr lang="en-US" dirty="0" smtClean="0"/>
              <a:t>Test</a:t>
            </a:r>
            <a:endParaRPr lang="en-US" dirty="0"/>
          </a:p>
        </p:txBody>
      </p:sp>
      <p:sp>
        <p:nvSpPr>
          <p:cNvPr id="3" name="Content Placeholder 2"/>
          <p:cNvSpPr>
            <a:spLocks noGrp="1"/>
          </p:cNvSpPr>
          <p:nvPr>
            <p:ph idx="1"/>
          </p:nvPr>
        </p:nvSpPr>
        <p:spPr/>
        <p:txBody>
          <a:bodyPr>
            <a:normAutofit/>
          </a:bodyPr>
          <a:lstStyle/>
          <a:p>
            <a:r>
              <a:rPr lang="en-US" sz="2800" i="1" dirty="0" smtClean="0"/>
              <a:t>Used to compare 2 means for a within-groups design, a situation in which every participant is in both samples (paired/dependent)</a:t>
            </a:r>
          </a:p>
          <a:p>
            <a:endParaRPr lang="en-US" sz="2800" i="1" dirty="0" smtClean="0"/>
          </a:p>
          <a:p>
            <a:r>
              <a:rPr lang="en-US" sz="2800" dirty="0" smtClean="0"/>
              <a:t>New Terminology</a:t>
            </a:r>
          </a:p>
          <a:p>
            <a:pPr lvl="1"/>
            <a:r>
              <a:rPr lang="en-US" sz="2400" dirty="0" smtClean="0"/>
              <a:t>Distribution of Mean Differences</a:t>
            </a:r>
          </a:p>
          <a:p>
            <a:pPr lvl="1"/>
            <a:r>
              <a:rPr lang="en-US" sz="2400" dirty="0" smtClean="0"/>
              <a:t>Difference Scores: </a:t>
            </a:r>
            <a:r>
              <a:rPr lang="en-US" sz="2400" i="1" dirty="0" smtClean="0"/>
              <a:t>X</a:t>
            </a:r>
            <a:r>
              <a:rPr lang="en-US" sz="2400" i="1" baseline="-25000" dirty="0" smtClean="0"/>
              <a:t>1</a:t>
            </a:r>
            <a:r>
              <a:rPr lang="en-US" sz="2400" i="1" dirty="0" smtClean="0"/>
              <a:t> – Y</a:t>
            </a:r>
            <a:r>
              <a:rPr lang="en-US" sz="2400" i="1" baseline="-25000" dirty="0" smtClean="0"/>
              <a:t>1</a:t>
            </a:r>
            <a:r>
              <a:rPr lang="en-US" sz="2400" i="1" dirty="0" smtClean="0"/>
              <a:t>, X</a:t>
            </a:r>
            <a:r>
              <a:rPr lang="en-US" sz="2400" i="1" baseline="-25000" dirty="0" smtClean="0"/>
              <a:t>2</a:t>
            </a:r>
            <a:r>
              <a:rPr lang="en-US" sz="2400" i="1" dirty="0" smtClean="0"/>
              <a:t> – Y</a:t>
            </a:r>
            <a:r>
              <a:rPr lang="en-US" sz="2400" i="1" baseline="-25000" dirty="0" smtClean="0"/>
              <a:t>2</a:t>
            </a:r>
            <a:r>
              <a:rPr lang="en-US" sz="2400" i="1" dirty="0" smtClean="0"/>
              <a:t>, …</a:t>
            </a:r>
          </a:p>
          <a:p>
            <a:endParaRPr lang="en-US" i="1" dirty="0"/>
          </a:p>
          <a:p>
            <a:r>
              <a:rPr lang="en-US" dirty="0" smtClean="0"/>
              <a:t>Let’s walk through an example…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22909626"/>
              </p:ext>
            </p:extLst>
          </p:nvPr>
        </p:nvGraphicFramePr>
        <p:xfrm>
          <a:off x="6858000" y="152400"/>
          <a:ext cx="2087563" cy="1042988"/>
        </p:xfrm>
        <a:graphic>
          <a:graphicData uri="http://schemas.openxmlformats.org/presentationml/2006/ole">
            <mc:AlternateContent xmlns:mc="http://schemas.openxmlformats.org/markup-compatibility/2006">
              <mc:Choice xmlns:v="urn:schemas-microsoft-com:vml" Requires="v">
                <p:oleObj spid="_x0000_s58378" name="Equation" r:id="rId3" imgW="863225" imgH="431613" progId="Equation.3">
                  <p:embed/>
                </p:oleObj>
              </mc:Choice>
              <mc:Fallback>
                <p:oleObj name="Equation" r:id="rId3" imgW="863225" imgH="431613"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52400"/>
                        <a:ext cx="2087563"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6F3"/>
                </a:solidFill>
                <a:cs typeface="Narkisim" panose="020E0502050101010101" pitchFamily="34" charset="-79"/>
              </a:rPr>
              <a:t>Distribution measures 1: </a:t>
            </a:r>
            <a:r>
              <a:rPr lang="en-US" dirty="0">
                <a:solidFill>
                  <a:srgbClr val="4F86F3"/>
                </a:solidFill>
                <a:cs typeface="Narkisim" panose="020E0502050101010101" pitchFamily="34" charset="-79"/>
              </a:rPr>
              <a:t>Mean, Median, Mode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solidFill>
                  <a:srgbClr val="7030A0"/>
                </a:solidFill>
                <a:latin typeface="Neo Sans Intel" panose="020B0504020202020204" pitchFamily="34" charset="0"/>
              </a:rPr>
              <a:t>Mode (</a:t>
            </a:r>
            <a:r>
              <a:rPr lang="he-IL" b="1" dirty="0">
                <a:solidFill>
                  <a:srgbClr val="7030A0"/>
                </a:solidFill>
                <a:latin typeface="Neo Sans Intel" panose="020B0504020202020204" pitchFamily="34" charset="0"/>
              </a:rPr>
              <a:t>שכיח</a:t>
            </a:r>
            <a:r>
              <a:rPr lang="en-US" b="1" dirty="0">
                <a:solidFill>
                  <a:srgbClr val="7030A0"/>
                </a:solidFill>
                <a:latin typeface="Neo Sans Intel" panose="020B0504020202020204" pitchFamily="34" charset="0"/>
              </a:rPr>
              <a:t>)</a:t>
            </a:r>
          </a:p>
          <a:p>
            <a:pPr lvl="1">
              <a:buFont typeface="Wingdings" panose="05000000000000000000" pitchFamily="2" charset="2"/>
              <a:buChar char="§"/>
            </a:pPr>
            <a:r>
              <a:rPr lang="en-US" dirty="0">
                <a:latin typeface="Neo Sans Intel" panose="020B0504020202020204" pitchFamily="34" charset="0"/>
              </a:rPr>
              <a:t>Good for nominal variables</a:t>
            </a:r>
          </a:p>
          <a:p>
            <a:pPr lvl="1">
              <a:buFont typeface="Wingdings" panose="05000000000000000000" pitchFamily="2" charset="2"/>
              <a:buChar char="§"/>
            </a:pPr>
            <a:r>
              <a:rPr lang="en-US" dirty="0">
                <a:latin typeface="Neo Sans Intel" panose="020B0504020202020204" pitchFamily="34" charset="0"/>
              </a:rPr>
              <a:t>Quick and easy</a:t>
            </a:r>
          </a:p>
          <a:p>
            <a:pPr lvl="2"/>
            <a:endParaRPr lang="en-US" dirty="0">
              <a:latin typeface="Neo Sans Intel" panose="020B0504020202020204" pitchFamily="34" charset="0"/>
            </a:endParaRPr>
          </a:p>
          <a:p>
            <a:r>
              <a:rPr lang="en-US" b="1" dirty="0">
                <a:solidFill>
                  <a:srgbClr val="7030A0"/>
                </a:solidFill>
                <a:latin typeface="Neo Sans Intel" panose="020B0504020202020204" pitchFamily="34" charset="0"/>
              </a:rPr>
              <a:t>Median (</a:t>
            </a:r>
            <a:r>
              <a:rPr lang="he-IL" b="1" dirty="0">
                <a:solidFill>
                  <a:srgbClr val="7030A0"/>
                </a:solidFill>
                <a:latin typeface="Neo Sans Intel" panose="020B0504020202020204" pitchFamily="34" charset="0"/>
              </a:rPr>
              <a:t>חציון</a:t>
            </a:r>
            <a:r>
              <a:rPr lang="en-US" b="1" dirty="0">
                <a:solidFill>
                  <a:srgbClr val="7030A0"/>
                </a:solidFill>
                <a:latin typeface="Neo Sans Intel" panose="020B0504020202020204" pitchFamily="34" charset="0"/>
              </a:rPr>
              <a:t>)</a:t>
            </a:r>
          </a:p>
          <a:p>
            <a:pPr lvl="1">
              <a:buFont typeface="Wingdings" panose="05000000000000000000" pitchFamily="2" charset="2"/>
              <a:buChar char="§"/>
            </a:pPr>
            <a:r>
              <a:rPr lang="en-US" dirty="0">
                <a:latin typeface="Neo Sans Intel" panose="020B0504020202020204" pitchFamily="34" charset="0"/>
              </a:rPr>
              <a:t>Robust central tendency statistics</a:t>
            </a:r>
          </a:p>
          <a:p>
            <a:pPr lvl="2"/>
            <a:r>
              <a:rPr lang="en-US" dirty="0">
                <a:latin typeface="Neo Sans Intel" panose="020B0504020202020204" pitchFamily="34" charset="0"/>
              </a:rPr>
              <a:t>Less sensitive to outliers and extreme values</a:t>
            </a:r>
          </a:p>
          <a:p>
            <a:pPr lvl="1">
              <a:buFont typeface="Wingdings" panose="05000000000000000000" pitchFamily="2" charset="2"/>
              <a:buChar char="§"/>
            </a:pPr>
            <a:r>
              <a:rPr lang="en-US" dirty="0">
                <a:latin typeface="Neo Sans Intel" panose="020B0504020202020204" pitchFamily="34" charset="0"/>
              </a:rPr>
              <a:t>Good for “bad” distributions</a:t>
            </a:r>
          </a:p>
          <a:p>
            <a:pPr lvl="2"/>
            <a:endParaRPr lang="en-US" dirty="0">
              <a:latin typeface="Neo Sans Intel" panose="020B0504020202020204" pitchFamily="34" charset="0"/>
            </a:endParaRPr>
          </a:p>
          <a:p>
            <a:r>
              <a:rPr lang="en-US" b="1" dirty="0">
                <a:solidFill>
                  <a:srgbClr val="7030A0"/>
                </a:solidFill>
                <a:latin typeface="Neo Sans Intel" panose="020B0504020202020204" pitchFamily="34" charset="0"/>
              </a:rPr>
              <a:t>Mean (</a:t>
            </a:r>
            <a:r>
              <a:rPr lang="he-IL" b="1" dirty="0">
                <a:solidFill>
                  <a:srgbClr val="7030A0"/>
                </a:solidFill>
                <a:latin typeface="Neo Sans Intel" panose="020B0504020202020204" pitchFamily="34" charset="0"/>
              </a:rPr>
              <a:t>ממוצע</a:t>
            </a:r>
            <a:r>
              <a:rPr lang="en-US" b="1" dirty="0">
                <a:solidFill>
                  <a:srgbClr val="7030A0"/>
                </a:solidFill>
                <a:latin typeface="Neo Sans Intel" panose="020B0504020202020204" pitchFamily="34" charset="0"/>
              </a:rPr>
              <a:t>)</a:t>
            </a:r>
          </a:p>
          <a:p>
            <a:pPr lvl="1">
              <a:buFont typeface="Wingdings" panose="05000000000000000000" pitchFamily="2" charset="2"/>
              <a:buChar char="§"/>
            </a:pPr>
            <a:r>
              <a:rPr lang="en-US" dirty="0">
                <a:latin typeface="Neo Sans Intel" panose="020B0504020202020204" pitchFamily="34" charset="0"/>
              </a:rPr>
              <a:t>Most commonly used statistic for central tendency</a:t>
            </a:r>
          </a:p>
          <a:p>
            <a:pPr lvl="2"/>
            <a:r>
              <a:rPr lang="en-US" dirty="0">
                <a:latin typeface="Neo Sans Intel" panose="020B0504020202020204" pitchFamily="34" charset="0"/>
              </a:rPr>
              <a:t>Generally preferred except for “bad” distribution  </a:t>
            </a:r>
          </a:p>
          <a:p>
            <a:pPr lvl="1">
              <a:buFont typeface="Wingdings" panose="05000000000000000000" pitchFamily="2" charset="2"/>
              <a:buChar char="§"/>
            </a:pPr>
            <a:r>
              <a:rPr lang="en-US" dirty="0">
                <a:latin typeface="Neo Sans Intel" panose="020B0504020202020204" pitchFamily="34" charset="0"/>
              </a:rPr>
              <a:t>Based on all data in the distribution</a:t>
            </a:r>
          </a:p>
          <a:p>
            <a:pPr lvl="1">
              <a:buFont typeface="Wingdings" panose="05000000000000000000" pitchFamily="2" charset="2"/>
              <a:buChar char="§"/>
            </a:pPr>
            <a:r>
              <a:rPr lang="en-US" dirty="0">
                <a:latin typeface="Neo Sans Intel" panose="020B0504020202020204" pitchFamily="34" charset="0"/>
              </a:rPr>
              <a:t>Used for inference as well as description </a:t>
            </a:r>
          </a:p>
          <a:p>
            <a:pPr lvl="2"/>
            <a:r>
              <a:rPr lang="en-US" dirty="0">
                <a:latin typeface="Neo Sans Intel" panose="020B0504020202020204" pitchFamily="34" charset="0"/>
              </a:rPr>
              <a:t>best estimator of the parameter</a:t>
            </a:r>
          </a:p>
          <a:p>
            <a:endParaRPr lang="en-US" dirty="0"/>
          </a:p>
        </p:txBody>
      </p:sp>
      <p:sp>
        <p:nvSpPr>
          <p:cNvPr id="4" name="TextBox 3"/>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1118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Steps for Hypothesis Testing</a:t>
            </a:r>
            <a:endParaRPr lang="en-US" dirty="0"/>
          </a:p>
        </p:txBody>
      </p:sp>
      <p:sp>
        <p:nvSpPr>
          <p:cNvPr id="3" name="Content Placeholder 2"/>
          <p:cNvSpPr>
            <a:spLocks noGrp="1"/>
          </p:cNvSpPr>
          <p:nvPr>
            <p:ph idx="1"/>
          </p:nvPr>
        </p:nvSpPr>
        <p:spPr/>
        <p:txBody>
          <a:bodyPr/>
          <a:lstStyle/>
          <a:p>
            <a:pPr>
              <a:buNone/>
            </a:pPr>
            <a:r>
              <a:rPr lang="en-US" dirty="0" smtClean="0"/>
              <a:t>1. Identify</a:t>
            </a:r>
          </a:p>
          <a:p>
            <a:pPr>
              <a:buNone/>
            </a:pPr>
            <a:r>
              <a:rPr lang="en-US" dirty="0" smtClean="0"/>
              <a:t>2. State the hypotheses</a:t>
            </a:r>
          </a:p>
          <a:p>
            <a:pPr>
              <a:buNone/>
            </a:pPr>
            <a:r>
              <a:rPr lang="en-US" dirty="0" smtClean="0"/>
              <a:t>3. Characteristics of the comparison distribution</a:t>
            </a:r>
          </a:p>
          <a:p>
            <a:pPr>
              <a:buNone/>
            </a:pPr>
            <a:r>
              <a:rPr lang="en-US" dirty="0" smtClean="0"/>
              <a:t>4. Critical values</a:t>
            </a:r>
          </a:p>
          <a:p>
            <a:pPr>
              <a:buNone/>
            </a:pPr>
            <a:r>
              <a:rPr lang="en-US" dirty="0" smtClean="0"/>
              <a:t>5. Calculate</a:t>
            </a:r>
          </a:p>
          <a:p>
            <a:pPr>
              <a:buNone/>
            </a:pPr>
            <a:r>
              <a:rPr lang="en-US" dirty="0" smtClean="0"/>
              <a:t>6. Decide</a:t>
            </a:r>
          </a:p>
          <a:p>
            <a:pPr>
              <a:buNone/>
            </a:pPr>
            <a:endParaRPr lang="en-US" dirty="0"/>
          </a:p>
        </p:txBody>
      </p:sp>
      <p:pic>
        <p:nvPicPr>
          <p:cNvPr id="25602" name="Picture 2" descr="http://peanutonthetable.com/wp-content/uploads/2012/12/an-old-hat.jpg"/>
          <p:cNvPicPr>
            <a:picLocks noChangeAspect="1" noChangeArrowheads="1"/>
          </p:cNvPicPr>
          <p:nvPr/>
        </p:nvPicPr>
        <p:blipFill>
          <a:blip r:embed="rId2" cstate="print"/>
          <a:srcRect/>
          <a:stretch>
            <a:fillRect/>
          </a:stretch>
        </p:blipFill>
        <p:spPr bwMode="auto">
          <a:xfrm>
            <a:off x="5410200" y="3505200"/>
            <a:ext cx="2896742" cy="1933575"/>
          </a:xfrm>
          <a:prstGeom prst="rect">
            <a:avLst/>
          </a:prstGeom>
          <a:noFill/>
        </p:spPr>
      </p:pic>
      <p:sp>
        <p:nvSpPr>
          <p:cNvPr id="5" name="TextBox 4"/>
          <p:cNvSpPr txBox="1"/>
          <p:nvPr/>
        </p:nvSpPr>
        <p:spPr>
          <a:xfrm>
            <a:off x="6400800" y="5334000"/>
            <a:ext cx="1143000" cy="369332"/>
          </a:xfrm>
          <a:prstGeom prst="rect">
            <a:avLst/>
          </a:prstGeom>
          <a:noFill/>
        </p:spPr>
        <p:txBody>
          <a:bodyPr wrap="square" rtlCol="0">
            <a:spAutoFit/>
          </a:bodyPr>
          <a:lstStyle/>
          <a:p>
            <a:r>
              <a:rPr lang="en-US" i="1" dirty="0" smtClean="0"/>
              <a:t>old hat</a:t>
            </a:r>
            <a:endParaRPr lang="en-US" i="1" dirty="0"/>
          </a:p>
        </p:txBody>
      </p:sp>
    </p:spTree>
    <p:extLst>
      <p:ext uri="{BB962C8B-B14F-4D97-AF65-F5344CB8AC3E}">
        <p14:creationId xmlns:p14="http://schemas.microsoft.com/office/powerpoint/2010/main" val="4141248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Paired Samples </a:t>
            </a:r>
            <a:r>
              <a:rPr lang="en-US" sz="3200" i="1" dirty="0" smtClean="0"/>
              <a:t>t </a:t>
            </a:r>
            <a:r>
              <a:rPr lang="en-US" sz="3200" dirty="0" smtClean="0"/>
              <a:t>Test:</a:t>
            </a:r>
            <a:br>
              <a:rPr lang="en-US" sz="3200" dirty="0" smtClean="0"/>
            </a:br>
            <a:r>
              <a:rPr lang="en-US" sz="3200" dirty="0" smtClean="0"/>
              <a:t>Does Studying in the Exam Room Help?</a:t>
            </a:r>
            <a:endParaRPr lang="en-US" sz="3200" dirty="0"/>
          </a:p>
        </p:txBody>
      </p:sp>
      <p:sp>
        <p:nvSpPr>
          <p:cNvPr id="3" name="Content Placeholder 2"/>
          <p:cNvSpPr>
            <a:spLocks noGrp="1"/>
          </p:cNvSpPr>
          <p:nvPr>
            <p:ph idx="1"/>
          </p:nvPr>
        </p:nvSpPr>
        <p:spPr/>
        <p:txBody>
          <a:bodyPr>
            <a:normAutofit/>
          </a:bodyPr>
          <a:lstStyle/>
          <a:p>
            <a:pPr marL="82296" indent="0">
              <a:buNone/>
            </a:pPr>
            <a:r>
              <a:rPr lang="en-US" sz="2000" i="1" dirty="0" smtClean="0"/>
              <a:t>I have a debate with a research assistant about context effects in studying for exams.  She believes that she does far better when she studies for an exam in the same room as she later takes the exam.  I told her that I could see it either hurting or helping students.  We agreed to have a group of 5 participants complete two highly similar math exams.  Half of these participants studied for and completed the exams in the same room while the other half were in different rooms, order counterbalanced*.  Data for SAME and DIFFERENT rooms are below.</a:t>
            </a:r>
          </a:p>
        </p:txBody>
      </p:sp>
      <p:graphicFrame>
        <p:nvGraphicFramePr>
          <p:cNvPr id="5" name="Table 4"/>
          <p:cNvGraphicFramePr>
            <a:graphicFrameLocks noGrp="1"/>
          </p:cNvGraphicFramePr>
          <p:nvPr>
            <p:extLst>
              <p:ext uri="{D42A27DB-BD31-4B8C-83A1-F6EECF244321}">
                <p14:modId xmlns:p14="http://schemas.microsoft.com/office/powerpoint/2010/main" val="3396441827"/>
              </p:ext>
            </p:extLst>
          </p:nvPr>
        </p:nvGraphicFramePr>
        <p:xfrm>
          <a:off x="2743200" y="4607562"/>
          <a:ext cx="3276600" cy="1717038"/>
        </p:xfrm>
        <a:graphic>
          <a:graphicData uri="http://schemas.openxmlformats.org/drawingml/2006/table">
            <a:tbl>
              <a:tblPr firstRow="1" bandRow="1">
                <a:tableStyleId>{5C22544A-7EE6-4342-B048-85BDC9FD1C3A}</a:tableStyleId>
              </a:tblPr>
              <a:tblGrid>
                <a:gridCol w="1638300"/>
                <a:gridCol w="1638300"/>
              </a:tblGrid>
              <a:tr h="286173">
                <a:tc>
                  <a:txBody>
                    <a:bodyPr/>
                    <a:lstStyle/>
                    <a:p>
                      <a:pPr algn="ctr"/>
                      <a:r>
                        <a:rPr lang="en-US" sz="1200" dirty="0" smtClean="0"/>
                        <a:t>SAME (</a:t>
                      </a:r>
                      <a:r>
                        <a:rPr lang="en-US" sz="1200" i="1" dirty="0" smtClean="0"/>
                        <a:t>X</a:t>
                      </a:r>
                      <a:r>
                        <a:rPr lang="en-US" sz="1200" dirty="0" smtClean="0"/>
                        <a:t>)</a:t>
                      </a:r>
                      <a:endParaRPr lang="en-US" sz="1200" dirty="0"/>
                    </a:p>
                  </a:txBody>
                  <a:tcPr/>
                </a:tc>
                <a:tc>
                  <a:txBody>
                    <a:bodyPr/>
                    <a:lstStyle/>
                    <a:p>
                      <a:pPr algn="ctr"/>
                      <a:r>
                        <a:rPr lang="en-US" sz="1200" smtClean="0"/>
                        <a:t>DIFFERENT (</a:t>
                      </a:r>
                      <a:r>
                        <a:rPr lang="en-US" sz="1200" i="1" smtClean="0"/>
                        <a:t>Y</a:t>
                      </a:r>
                      <a:r>
                        <a:rPr lang="en-US" sz="1200" smtClean="0"/>
                        <a:t>)</a:t>
                      </a:r>
                      <a:endParaRPr lang="en-US" sz="1200" dirty="0"/>
                    </a:p>
                  </a:txBody>
                  <a:tcPr/>
                </a:tc>
              </a:tr>
              <a:tr h="286173">
                <a:tc>
                  <a:txBody>
                    <a:bodyPr/>
                    <a:lstStyle/>
                    <a:p>
                      <a:pPr algn="ctr"/>
                      <a:r>
                        <a:rPr lang="en-US" sz="1200" dirty="0" smtClean="0"/>
                        <a:t>122</a:t>
                      </a:r>
                      <a:endParaRPr lang="en-US" sz="1200" dirty="0"/>
                    </a:p>
                  </a:txBody>
                  <a:tcPr/>
                </a:tc>
                <a:tc>
                  <a:txBody>
                    <a:bodyPr/>
                    <a:lstStyle/>
                    <a:p>
                      <a:pPr algn="ctr"/>
                      <a:r>
                        <a:rPr lang="en-US" sz="1200" dirty="0" smtClean="0"/>
                        <a:t>111</a:t>
                      </a:r>
                      <a:endParaRPr lang="en-US" sz="1200" dirty="0"/>
                    </a:p>
                  </a:txBody>
                  <a:tcPr/>
                </a:tc>
              </a:tr>
              <a:tr h="286173">
                <a:tc>
                  <a:txBody>
                    <a:bodyPr/>
                    <a:lstStyle/>
                    <a:p>
                      <a:pPr algn="ctr"/>
                      <a:r>
                        <a:rPr lang="en-US" sz="1200" dirty="0" smtClean="0"/>
                        <a:t>131</a:t>
                      </a:r>
                      <a:endParaRPr lang="en-US" sz="1200" dirty="0"/>
                    </a:p>
                  </a:txBody>
                  <a:tcPr/>
                </a:tc>
                <a:tc>
                  <a:txBody>
                    <a:bodyPr/>
                    <a:lstStyle/>
                    <a:p>
                      <a:pPr algn="ctr"/>
                      <a:r>
                        <a:rPr lang="en-US" sz="1200" dirty="0" smtClean="0"/>
                        <a:t>116</a:t>
                      </a:r>
                      <a:endParaRPr lang="en-US" sz="1200" dirty="0"/>
                    </a:p>
                  </a:txBody>
                  <a:tcPr/>
                </a:tc>
              </a:tr>
              <a:tr h="286173">
                <a:tc>
                  <a:txBody>
                    <a:bodyPr/>
                    <a:lstStyle/>
                    <a:p>
                      <a:pPr algn="ctr"/>
                      <a:r>
                        <a:rPr lang="en-US" sz="1200" dirty="0" smtClean="0"/>
                        <a:t>127</a:t>
                      </a:r>
                      <a:endParaRPr lang="en-US" sz="1200" dirty="0"/>
                    </a:p>
                  </a:txBody>
                  <a:tcPr/>
                </a:tc>
                <a:tc>
                  <a:txBody>
                    <a:bodyPr/>
                    <a:lstStyle/>
                    <a:p>
                      <a:pPr algn="ctr"/>
                      <a:r>
                        <a:rPr lang="en-US" sz="1200" dirty="0" smtClean="0"/>
                        <a:t>113</a:t>
                      </a:r>
                      <a:endParaRPr lang="en-US" sz="1200" dirty="0"/>
                    </a:p>
                  </a:txBody>
                  <a:tcPr/>
                </a:tc>
              </a:tr>
              <a:tr h="286173">
                <a:tc>
                  <a:txBody>
                    <a:bodyPr/>
                    <a:lstStyle/>
                    <a:p>
                      <a:pPr algn="ctr"/>
                      <a:r>
                        <a:rPr lang="en-US" sz="1200" dirty="0" smtClean="0"/>
                        <a:t>123</a:t>
                      </a:r>
                      <a:endParaRPr lang="en-US" sz="1200" dirty="0"/>
                    </a:p>
                  </a:txBody>
                  <a:tcPr/>
                </a:tc>
                <a:tc>
                  <a:txBody>
                    <a:bodyPr/>
                    <a:lstStyle/>
                    <a:p>
                      <a:pPr algn="ctr"/>
                      <a:r>
                        <a:rPr lang="en-US" sz="1200" dirty="0" smtClean="0"/>
                        <a:t>119</a:t>
                      </a:r>
                      <a:endParaRPr lang="en-US" sz="1200" dirty="0"/>
                    </a:p>
                  </a:txBody>
                  <a:tcPr/>
                </a:tc>
              </a:tr>
              <a:tr h="286173">
                <a:tc>
                  <a:txBody>
                    <a:bodyPr/>
                    <a:lstStyle/>
                    <a:p>
                      <a:pPr algn="ctr"/>
                      <a:r>
                        <a:rPr lang="en-US" sz="1200" dirty="0" smtClean="0"/>
                        <a:t>132</a:t>
                      </a:r>
                      <a:endParaRPr lang="en-US" sz="1200" dirty="0"/>
                    </a:p>
                  </a:txBody>
                  <a:tcPr/>
                </a:tc>
                <a:tc>
                  <a:txBody>
                    <a:bodyPr/>
                    <a:lstStyle/>
                    <a:p>
                      <a:pPr algn="ctr"/>
                      <a:r>
                        <a:rPr lang="en-US" sz="1200" dirty="0" smtClean="0"/>
                        <a:t>121</a:t>
                      </a:r>
                      <a:endParaRPr lang="en-US" sz="1200" dirty="0"/>
                    </a:p>
                  </a:txBody>
                  <a:tcPr/>
                </a:tc>
              </a:tr>
            </a:tbl>
          </a:graphicData>
        </a:graphic>
      </p:graphicFrame>
      <p:cxnSp>
        <p:nvCxnSpPr>
          <p:cNvPr id="9" name="Straight Connector 8"/>
          <p:cNvCxnSpPr/>
          <p:nvPr/>
        </p:nvCxnSpPr>
        <p:spPr>
          <a:xfrm>
            <a:off x="2514598" y="4463142"/>
            <a:ext cx="3733800" cy="19812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514598" y="4463142"/>
            <a:ext cx="3733800" cy="19812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693223530"/>
              </p:ext>
            </p:extLst>
          </p:nvPr>
        </p:nvGraphicFramePr>
        <p:xfrm>
          <a:off x="6057900" y="4433390"/>
          <a:ext cx="1638300" cy="1888065"/>
        </p:xfrm>
        <a:graphic>
          <a:graphicData uri="http://schemas.openxmlformats.org/drawingml/2006/table">
            <a:tbl>
              <a:tblPr firstRow="1" bandRow="1">
                <a:tableStyleId>{5C22544A-7EE6-4342-B048-85BDC9FD1C3A}</a:tableStyleId>
              </a:tblPr>
              <a:tblGrid>
                <a:gridCol w="1638300"/>
              </a:tblGrid>
              <a:tr h="286173">
                <a:tc>
                  <a:txBody>
                    <a:bodyPr/>
                    <a:lstStyle/>
                    <a:p>
                      <a:pPr algn="ctr"/>
                      <a:r>
                        <a:rPr lang="en-US" sz="1200" dirty="0" smtClean="0"/>
                        <a:t>Difference</a:t>
                      </a:r>
                      <a:r>
                        <a:rPr lang="en-US" sz="1200" baseline="0" dirty="0" smtClean="0"/>
                        <a:t> Score </a:t>
                      </a:r>
                    </a:p>
                    <a:p>
                      <a:pPr algn="ctr"/>
                      <a:r>
                        <a:rPr lang="en-US" sz="1200" baseline="0" dirty="0" smtClean="0"/>
                        <a:t>X-Y</a:t>
                      </a:r>
                      <a:endParaRPr lang="en-US" sz="1200" dirty="0"/>
                    </a:p>
                  </a:txBody>
                  <a:tcPr/>
                </a:tc>
              </a:tr>
              <a:tr h="286173">
                <a:tc>
                  <a:txBody>
                    <a:bodyPr/>
                    <a:lstStyle/>
                    <a:p>
                      <a:pPr algn="ctr"/>
                      <a:r>
                        <a:rPr lang="en-US" sz="1200" dirty="0" smtClean="0"/>
                        <a:t>-11</a:t>
                      </a:r>
                      <a:endParaRPr lang="en-US" sz="1200" dirty="0"/>
                    </a:p>
                  </a:txBody>
                  <a:tcPr/>
                </a:tc>
              </a:tr>
              <a:tr h="286173">
                <a:tc>
                  <a:txBody>
                    <a:bodyPr/>
                    <a:lstStyle/>
                    <a:p>
                      <a:pPr algn="ctr"/>
                      <a:r>
                        <a:rPr lang="en-US" sz="1200" dirty="0" smtClean="0"/>
                        <a:t>-15</a:t>
                      </a:r>
                      <a:endParaRPr lang="en-US" sz="1200" dirty="0"/>
                    </a:p>
                  </a:txBody>
                  <a:tcPr/>
                </a:tc>
              </a:tr>
              <a:tr h="286173">
                <a:tc>
                  <a:txBody>
                    <a:bodyPr/>
                    <a:lstStyle/>
                    <a:p>
                      <a:pPr algn="ctr"/>
                      <a:r>
                        <a:rPr lang="en-US" sz="1200" dirty="0" smtClean="0"/>
                        <a:t>-14</a:t>
                      </a:r>
                      <a:endParaRPr lang="en-US" sz="1200" dirty="0"/>
                    </a:p>
                  </a:txBody>
                  <a:tcPr/>
                </a:tc>
              </a:tr>
              <a:tr h="286173">
                <a:tc>
                  <a:txBody>
                    <a:bodyPr/>
                    <a:lstStyle/>
                    <a:p>
                      <a:pPr algn="ctr"/>
                      <a:r>
                        <a:rPr lang="en-US" sz="1200" dirty="0" smtClean="0"/>
                        <a:t>-4</a:t>
                      </a:r>
                      <a:endParaRPr lang="en-US" sz="1200" dirty="0"/>
                    </a:p>
                  </a:txBody>
                  <a:tcPr/>
                </a:tc>
              </a:tr>
              <a:tr h="286173">
                <a:tc>
                  <a:txBody>
                    <a:bodyPr/>
                    <a:lstStyle/>
                    <a:p>
                      <a:pPr algn="ctr"/>
                      <a:r>
                        <a:rPr lang="en-US" sz="1200" dirty="0" smtClean="0"/>
                        <a:t>-11</a:t>
                      </a:r>
                      <a:endParaRPr lang="en-US" sz="1200" dirty="0"/>
                    </a:p>
                  </a:txBody>
                  <a:tcPr/>
                </a:tc>
              </a:tr>
            </a:tbl>
          </a:graphicData>
        </a:graphic>
      </p:graphicFrame>
      <p:sp>
        <p:nvSpPr>
          <p:cNvPr id="19" name="TextBox 18"/>
          <p:cNvSpPr txBox="1"/>
          <p:nvPr/>
        </p:nvSpPr>
        <p:spPr>
          <a:xfrm>
            <a:off x="6400800" y="6324600"/>
            <a:ext cx="990600" cy="307777"/>
          </a:xfrm>
          <a:prstGeom prst="rect">
            <a:avLst/>
          </a:prstGeom>
          <a:noFill/>
        </p:spPr>
        <p:txBody>
          <a:bodyPr wrap="square" rtlCol="0">
            <a:spAutoFit/>
          </a:bodyPr>
          <a:lstStyle/>
          <a:p>
            <a:r>
              <a:rPr lang="en-US" sz="1400" i="1" dirty="0" smtClean="0"/>
              <a:t>M</a:t>
            </a:r>
            <a:r>
              <a:rPr lang="en-US" sz="1400" dirty="0" smtClean="0"/>
              <a:t> = -11</a:t>
            </a:r>
            <a:endParaRPr lang="en-US" sz="1400" dirty="0"/>
          </a:p>
        </p:txBody>
      </p:sp>
    </p:spTree>
    <p:extLst>
      <p:ext uri="{BB962C8B-B14F-4D97-AF65-F5344CB8AC3E}">
        <p14:creationId xmlns:p14="http://schemas.microsoft.com/office/powerpoint/2010/main" val="31411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Paired Samples </a:t>
            </a:r>
            <a:r>
              <a:rPr lang="en-US" sz="3200" i="1" dirty="0">
                <a:solidFill>
                  <a:srgbClr val="4F271C">
                    <a:satMod val="130000"/>
                  </a:srgbClr>
                </a:solidFill>
              </a:rPr>
              <a:t>t </a:t>
            </a:r>
            <a:r>
              <a:rPr lang="en-US" sz="3200" dirty="0">
                <a:solidFill>
                  <a:srgbClr val="4F271C">
                    <a:satMod val="130000"/>
                  </a:srgbClr>
                </a:solidFill>
              </a:rPr>
              <a:t>Test:</a:t>
            </a:r>
            <a:br>
              <a:rPr lang="en-US" sz="3200" dirty="0">
                <a:solidFill>
                  <a:srgbClr val="4F271C">
                    <a:satMod val="130000"/>
                  </a:srgbClr>
                </a:solidFill>
              </a:rPr>
            </a:br>
            <a:r>
              <a:rPr lang="en-US" sz="3200" dirty="0">
                <a:solidFill>
                  <a:srgbClr val="4F271C">
                    <a:satMod val="130000"/>
                  </a:srgbClr>
                </a:solidFill>
              </a:rPr>
              <a:t>Does Studying in the Exam Room Help?</a:t>
            </a:r>
            <a:endParaRPr lang="en-US" dirty="0"/>
          </a:p>
        </p:txBody>
      </p:sp>
      <p:sp>
        <p:nvSpPr>
          <p:cNvPr id="3" name="Content Placeholder 2"/>
          <p:cNvSpPr>
            <a:spLocks noGrp="1"/>
          </p:cNvSpPr>
          <p:nvPr>
            <p:ph idx="1"/>
          </p:nvPr>
        </p:nvSpPr>
        <p:spPr/>
        <p:txBody>
          <a:bodyPr>
            <a:normAutofit lnSpcReduction="10000"/>
          </a:bodyPr>
          <a:lstStyle/>
          <a:p>
            <a:pPr marL="596646" indent="-514350">
              <a:buAutoNum type="arabicPeriod"/>
            </a:pPr>
            <a:r>
              <a:rPr lang="en-US" sz="2400" dirty="0" smtClean="0"/>
              <a:t>Identify</a:t>
            </a:r>
          </a:p>
          <a:p>
            <a:pPr marL="870966" lvl="1" indent="-514350"/>
            <a:r>
              <a:rPr lang="en-US" sz="2000" dirty="0" smtClean="0"/>
              <a:t>Populations:</a:t>
            </a:r>
          </a:p>
          <a:p>
            <a:pPr marL="1117854" lvl="2" indent="-514350"/>
            <a:r>
              <a:rPr lang="en-US" sz="1600" dirty="0" smtClean="0"/>
              <a:t>Pop 1: Exam grades when studying and testing are in the </a:t>
            </a:r>
            <a:r>
              <a:rPr lang="en-US" sz="1600" u="sng" dirty="0" smtClean="0"/>
              <a:t>same</a:t>
            </a:r>
            <a:r>
              <a:rPr lang="en-US" sz="1600" dirty="0" smtClean="0"/>
              <a:t> room.</a:t>
            </a:r>
          </a:p>
          <a:p>
            <a:pPr marL="1117854" lvl="2" indent="-514350"/>
            <a:r>
              <a:rPr lang="en-US" sz="1600" dirty="0" smtClean="0"/>
              <a:t>Pop 2: </a:t>
            </a:r>
            <a:r>
              <a:rPr lang="en-US" sz="1600" dirty="0"/>
              <a:t>Exam grades when studying and testing are in </a:t>
            </a:r>
            <a:r>
              <a:rPr lang="en-US" sz="1600" u="sng" dirty="0" smtClean="0"/>
              <a:t>different</a:t>
            </a:r>
            <a:r>
              <a:rPr lang="en-US" sz="1600" dirty="0" smtClean="0"/>
              <a:t> rooms.</a:t>
            </a:r>
          </a:p>
          <a:p>
            <a:pPr marL="870966" lvl="1" indent="-514350"/>
            <a:endParaRPr lang="en-US" sz="2000" dirty="0" smtClean="0"/>
          </a:p>
          <a:p>
            <a:pPr marL="870966" lvl="1" indent="-514350"/>
            <a:r>
              <a:rPr lang="en-US" sz="2000" dirty="0" smtClean="0"/>
              <a:t>Distribution:</a:t>
            </a:r>
          </a:p>
          <a:p>
            <a:pPr marL="1117854" lvl="2" indent="-514350"/>
            <a:r>
              <a:rPr lang="en-US" sz="1600" dirty="0" smtClean="0"/>
              <a:t>Mean of Difference Scores: Distribution of Mean Differences</a:t>
            </a:r>
          </a:p>
          <a:p>
            <a:pPr marL="870966" lvl="1" indent="-514350"/>
            <a:endParaRPr lang="en-US" sz="2000" dirty="0" smtClean="0"/>
          </a:p>
          <a:p>
            <a:pPr marL="870966" lvl="1" indent="-514350"/>
            <a:r>
              <a:rPr lang="en-US" sz="2000" dirty="0" smtClean="0"/>
              <a:t>Test &amp; Assumptions: One group of participants that is studied at two time points, paired-samples t test</a:t>
            </a:r>
            <a:endParaRPr lang="en-US" sz="2000" dirty="0" smtClean="0">
              <a:sym typeface="Wingdings" pitchFamily="2" charset="2"/>
            </a:endParaRPr>
          </a:p>
          <a:p>
            <a:pPr marL="1108710" lvl="2" indent="-514350">
              <a:buFont typeface="+mj-lt"/>
              <a:buAutoNum type="arabicPeriod"/>
            </a:pPr>
            <a:r>
              <a:rPr lang="en-US" sz="1800" dirty="0" smtClean="0"/>
              <a:t>Data are interval</a:t>
            </a:r>
          </a:p>
          <a:p>
            <a:pPr marL="1108710" lvl="2" indent="-514350">
              <a:buFont typeface="+mj-lt"/>
              <a:buAutoNum type="arabicPeriod"/>
            </a:pPr>
            <a:r>
              <a:rPr lang="en-US" sz="1800" dirty="0" smtClean="0"/>
              <a:t>Probably not random selection</a:t>
            </a:r>
          </a:p>
          <a:p>
            <a:pPr marL="1108710" lvl="2" indent="-514350">
              <a:buFont typeface="+mj-lt"/>
              <a:buAutoNum type="arabicPeriod"/>
            </a:pPr>
            <a:r>
              <a:rPr lang="en-US" sz="1800" dirty="0" smtClean="0"/>
              <a:t>Sample size of 5 is less than 30, therefore distribution might not be normal</a:t>
            </a:r>
          </a:p>
        </p:txBody>
      </p:sp>
    </p:spTree>
    <p:extLst>
      <p:ext uri="{BB962C8B-B14F-4D97-AF65-F5344CB8AC3E}">
        <p14:creationId xmlns:p14="http://schemas.microsoft.com/office/powerpoint/2010/main" val="2571674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Paired Samples </a:t>
            </a:r>
            <a:r>
              <a:rPr lang="en-US" sz="3200" i="1" dirty="0">
                <a:solidFill>
                  <a:srgbClr val="4F271C">
                    <a:satMod val="130000"/>
                  </a:srgbClr>
                </a:solidFill>
              </a:rPr>
              <a:t>t </a:t>
            </a:r>
            <a:r>
              <a:rPr lang="en-US" sz="3200" dirty="0">
                <a:solidFill>
                  <a:srgbClr val="4F271C">
                    <a:satMod val="130000"/>
                  </a:srgbClr>
                </a:solidFill>
              </a:rPr>
              <a:t>Test:</a:t>
            </a:r>
            <a:br>
              <a:rPr lang="en-US" sz="3200" dirty="0">
                <a:solidFill>
                  <a:srgbClr val="4F271C">
                    <a:satMod val="130000"/>
                  </a:srgbClr>
                </a:solidFill>
              </a:rPr>
            </a:br>
            <a:r>
              <a:rPr lang="en-US" sz="3200" dirty="0">
                <a:solidFill>
                  <a:srgbClr val="4F271C">
                    <a:satMod val="130000"/>
                  </a:srgbClr>
                </a:solidFill>
              </a:rPr>
              <a:t>Does Studying in the Exam Room Help?</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startAt="2"/>
            </a:pPr>
            <a:r>
              <a:rPr lang="en-US" sz="2800" dirty="0" smtClean="0"/>
              <a:t>State the null and research hypotheses</a:t>
            </a:r>
          </a:p>
          <a:p>
            <a:pPr marL="870966" lvl="1" indent="-514350"/>
            <a:endParaRPr lang="en-US" sz="2400" dirty="0" smtClean="0"/>
          </a:p>
          <a:p>
            <a:pPr marL="870966" lvl="1" indent="-514350">
              <a:buNone/>
            </a:pPr>
            <a:r>
              <a:rPr lang="en-US" sz="2400" dirty="0" smtClean="0"/>
              <a:t>H</a:t>
            </a:r>
            <a:r>
              <a:rPr lang="en-US" sz="2400" baseline="-25000" dirty="0" smtClean="0"/>
              <a:t>0</a:t>
            </a:r>
            <a:r>
              <a:rPr lang="en-US" sz="2400" dirty="0" smtClean="0"/>
              <a:t>: Studying and testing in the same room will result in the same grade as studying and testing in different rooms.</a:t>
            </a:r>
          </a:p>
          <a:p>
            <a:pPr marL="870966" lvl="1" indent="-514350">
              <a:buNone/>
            </a:pPr>
            <a:endParaRPr lang="en-US" sz="2400" dirty="0" smtClean="0"/>
          </a:p>
          <a:p>
            <a:pPr marL="870966" lvl="1" indent="-514350">
              <a:buNone/>
            </a:pPr>
            <a:r>
              <a:rPr lang="en-US" sz="2400" dirty="0" smtClean="0"/>
              <a:t>H</a:t>
            </a:r>
            <a:r>
              <a:rPr lang="en-US" sz="2400" baseline="-25000" dirty="0" smtClean="0"/>
              <a:t>1</a:t>
            </a:r>
            <a:r>
              <a:rPr lang="en-US" sz="2400" dirty="0" smtClean="0"/>
              <a:t>: Studying and testing in the same room will result in a different grade than studying and testing in different rooms.</a:t>
            </a:r>
          </a:p>
        </p:txBody>
      </p:sp>
    </p:spTree>
    <p:extLst>
      <p:ext uri="{BB962C8B-B14F-4D97-AF65-F5344CB8AC3E}">
        <p14:creationId xmlns:p14="http://schemas.microsoft.com/office/powerpoint/2010/main" val="3942950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Paired Samples </a:t>
            </a:r>
            <a:r>
              <a:rPr lang="en-US" sz="3200" i="1" dirty="0">
                <a:solidFill>
                  <a:srgbClr val="4F271C">
                    <a:satMod val="130000"/>
                  </a:srgbClr>
                </a:solidFill>
              </a:rPr>
              <a:t>t </a:t>
            </a:r>
            <a:r>
              <a:rPr lang="en-US" sz="3200" dirty="0">
                <a:solidFill>
                  <a:srgbClr val="4F271C">
                    <a:satMod val="130000"/>
                  </a:srgbClr>
                </a:solidFill>
              </a:rPr>
              <a:t>Test:</a:t>
            </a:r>
            <a:br>
              <a:rPr lang="en-US" sz="3200" dirty="0">
                <a:solidFill>
                  <a:srgbClr val="4F271C">
                    <a:satMod val="130000"/>
                  </a:srgbClr>
                </a:solidFill>
              </a:rPr>
            </a:br>
            <a:r>
              <a:rPr lang="en-US" sz="3200" dirty="0">
                <a:solidFill>
                  <a:srgbClr val="4F271C">
                    <a:satMod val="130000"/>
                  </a:srgbClr>
                </a:solidFill>
              </a:rPr>
              <a:t>Does Studying in the Exam Room Help?</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startAt="3"/>
            </a:pPr>
            <a:r>
              <a:rPr lang="en-US" sz="2800" dirty="0" smtClean="0"/>
              <a:t>Determine characteristics of comparison distribution (distribution of mean differences)</a:t>
            </a:r>
          </a:p>
          <a:p>
            <a:pPr marL="870966" lvl="1" indent="-514350"/>
            <a:r>
              <a:rPr lang="en-US" sz="2400" dirty="0" smtClean="0"/>
              <a:t>Population: </a:t>
            </a:r>
            <a:r>
              <a:rPr lang="el-GR" sz="2400" i="1" dirty="0" smtClean="0"/>
              <a:t>μ</a:t>
            </a:r>
            <a:r>
              <a:rPr lang="en-US" sz="2400" i="1" baseline="-25000" dirty="0" smtClean="0"/>
              <a:t>M</a:t>
            </a:r>
            <a:r>
              <a:rPr lang="el-GR" sz="2400" i="1" dirty="0" smtClean="0"/>
              <a:t> </a:t>
            </a:r>
            <a:r>
              <a:rPr lang="en-US" sz="2400" i="1" dirty="0" smtClean="0"/>
              <a:t>= </a:t>
            </a:r>
            <a:r>
              <a:rPr lang="en-US" sz="2400" dirty="0" smtClean="0"/>
              <a:t>0 (i.e., no mean difference)</a:t>
            </a:r>
          </a:p>
          <a:p>
            <a:pPr marL="870966" lvl="1" indent="-514350"/>
            <a:r>
              <a:rPr lang="en-US" sz="2400" dirty="0" smtClean="0"/>
              <a:t>Sample(s): </a:t>
            </a:r>
            <a:r>
              <a:rPr lang="en-US" sz="2400" i="1" dirty="0" smtClean="0"/>
              <a:t>M </a:t>
            </a:r>
            <a:r>
              <a:rPr lang="en-US" sz="2400" dirty="0" smtClean="0"/>
              <a:t>= 11,  </a:t>
            </a:r>
            <a:r>
              <a:rPr lang="en-US" sz="2400" i="1" dirty="0" smtClean="0"/>
              <a:t>s</a:t>
            </a:r>
            <a:r>
              <a:rPr lang="en-US" sz="2400" dirty="0" smtClean="0"/>
              <a:t> = 4.301, </a:t>
            </a:r>
            <a:r>
              <a:rPr lang="en-US" sz="2400" i="1" dirty="0" err="1" smtClean="0"/>
              <a:t>s</a:t>
            </a:r>
            <a:r>
              <a:rPr lang="en-US" sz="2400" i="1" baseline="-25000" dirty="0" err="1" smtClean="0"/>
              <a:t>M</a:t>
            </a:r>
            <a:r>
              <a:rPr lang="en-US" sz="2400" dirty="0" smtClean="0"/>
              <a:t> = 1.923</a:t>
            </a:r>
          </a:p>
          <a:p>
            <a:pPr marL="870966" lvl="1" indent="-514350"/>
            <a:endParaRPr lang="en-US" sz="2400" dirty="0" smtClean="0"/>
          </a:p>
          <a:p>
            <a:pPr marL="596646" indent="-514350">
              <a:buNone/>
            </a:pPr>
            <a:endParaRPr lang="en-US" sz="2800" i="1" dirty="0"/>
          </a:p>
        </p:txBody>
      </p:sp>
      <p:graphicFrame>
        <p:nvGraphicFramePr>
          <p:cNvPr id="21507" name="Object 3"/>
          <p:cNvGraphicFramePr>
            <a:graphicFrameLocks noChangeAspect="1"/>
          </p:cNvGraphicFramePr>
          <p:nvPr>
            <p:extLst>
              <p:ext uri="{D42A27DB-BD31-4B8C-83A1-F6EECF244321}">
                <p14:modId xmlns:p14="http://schemas.microsoft.com/office/powerpoint/2010/main" val="823272897"/>
              </p:ext>
            </p:extLst>
          </p:nvPr>
        </p:nvGraphicFramePr>
        <p:xfrm>
          <a:off x="1465263" y="5867400"/>
          <a:ext cx="3455987" cy="685800"/>
        </p:xfrm>
        <a:graphic>
          <a:graphicData uri="http://schemas.openxmlformats.org/presentationml/2006/ole">
            <mc:AlternateContent xmlns:mc="http://schemas.openxmlformats.org/markup-compatibility/2006">
              <mc:Choice xmlns:v="urn:schemas-microsoft-com:vml" Requires="v">
                <p:oleObj spid="_x0000_s56346" name="Equation" r:id="rId3" imgW="8318500" imgH="1651000" progId="Equation.DSMT4">
                  <p:embed/>
                </p:oleObj>
              </mc:Choice>
              <mc:Fallback>
                <p:oleObj name="Equation" r:id="rId3" imgW="8318500" imgH="1651000" progId="Equation.DSMT4">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263" y="5867400"/>
                        <a:ext cx="345598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4"/>
          <p:cNvGraphicFramePr>
            <a:graphicFrameLocks noChangeAspect="1"/>
          </p:cNvGraphicFramePr>
          <p:nvPr>
            <p:extLst>
              <p:ext uri="{D42A27DB-BD31-4B8C-83A1-F6EECF244321}">
                <p14:modId xmlns:p14="http://schemas.microsoft.com/office/powerpoint/2010/main" val="2485120566"/>
              </p:ext>
            </p:extLst>
          </p:nvPr>
        </p:nvGraphicFramePr>
        <p:xfrm>
          <a:off x="5726113" y="5905500"/>
          <a:ext cx="2806700" cy="723900"/>
        </p:xfrm>
        <a:graphic>
          <a:graphicData uri="http://schemas.openxmlformats.org/presentationml/2006/ole">
            <mc:AlternateContent xmlns:mc="http://schemas.openxmlformats.org/markup-compatibility/2006">
              <mc:Choice xmlns:v="urn:schemas-microsoft-com:vml" Requires="v">
                <p:oleObj spid="_x0000_s56347" name="Equation" r:id="rId5" imgW="1625600" imgH="419100" progId="Equation.3">
                  <p:embed/>
                </p:oleObj>
              </mc:Choice>
              <mc:Fallback>
                <p:oleObj name="Equation" r:id="rId5" imgW="1625600" imgH="41910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113" y="5905500"/>
                        <a:ext cx="28067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79582289"/>
              </p:ext>
            </p:extLst>
          </p:nvPr>
        </p:nvGraphicFramePr>
        <p:xfrm>
          <a:off x="4114800" y="3464562"/>
          <a:ext cx="1600200" cy="2174238"/>
        </p:xfrm>
        <a:graphic>
          <a:graphicData uri="http://schemas.openxmlformats.org/drawingml/2006/table">
            <a:tbl>
              <a:tblPr firstRow="1" lastRow="1" bandRow="1">
                <a:tableStyleId>{5C22544A-7EE6-4342-B048-85BDC9FD1C3A}</a:tableStyleId>
              </a:tblPr>
              <a:tblGrid>
                <a:gridCol w="1600200"/>
              </a:tblGrid>
              <a:tr h="286173">
                <a:tc>
                  <a:txBody>
                    <a:bodyPr/>
                    <a:lstStyle/>
                    <a:p>
                      <a:pPr algn="ctr"/>
                      <a:r>
                        <a:rPr lang="en-US" sz="1200" i="1" dirty="0" smtClean="0"/>
                        <a:t>Deviation Score</a:t>
                      </a:r>
                    </a:p>
                    <a:p>
                      <a:pPr algn="ctr"/>
                      <a:r>
                        <a:rPr lang="en-US" sz="1200" i="0" dirty="0" smtClean="0"/>
                        <a:t>(</a:t>
                      </a:r>
                      <a:r>
                        <a:rPr lang="en-US" sz="1200" i="1" dirty="0" smtClean="0"/>
                        <a:t>Score - Mean</a:t>
                      </a:r>
                      <a:r>
                        <a:rPr lang="en-US" sz="1200" i="0" dirty="0" smtClean="0"/>
                        <a:t>)</a:t>
                      </a:r>
                      <a:endParaRPr lang="en-US" sz="1200" i="0" dirty="0"/>
                    </a:p>
                  </a:txBody>
                  <a:tcPr/>
                </a:tc>
              </a:tr>
              <a:tr h="286173">
                <a:tc>
                  <a:txBody>
                    <a:bodyPr/>
                    <a:lstStyle/>
                    <a:p>
                      <a:pPr algn="ctr"/>
                      <a:r>
                        <a:rPr lang="en-US" sz="1200" dirty="0" smtClean="0"/>
                        <a:t>0</a:t>
                      </a:r>
                      <a:endParaRPr lang="en-US" sz="1200" dirty="0"/>
                    </a:p>
                  </a:txBody>
                  <a:tcPr/>
                </a:tc>
              </a:tr>
              <a:tr h="286173">
                <a:tc>
                  <a:txBody>
                    <a:bodyPr/>
                    <a:lstStyle/>
                    <a:p>
                      <a:pPr algn="ctr"/>
                      <a:r>
                        <a:rPr lang="en-US" sz="1200" dirty="0" smtClean="0"/>
                        <a:t>-4</a:t>
                      </a:r>
                      <a:endParaRPr lang="en-US" sz="1200" dirty="0"/>
                    </a:p>
                  </a:txBody>
                  <a:tcPr/>
                </a:tc>
              </a:tr>
              <a:tr h="286173">
                <a:tc>
                  <a:txBody>
                    <a:bodyPr/>
                    <a:lstStyle/>
                    <a:p>
                      <a:pPr algn="ctr"/>
                      <a:r>
                        <a:rPr lang="en-US" sz="1200" dirty="0" smtClean="0"/>
                        <a:t>-3</a:t>
                      </a:r>
                      <a:endParaRPr lang="en-US" sz="1200" dirty="0"/>
                    </a:p>
                  </a:txBody>
                  <a:tcPr/>
                </a:tc>
              </a:tr>
              <a:tr h="286173">
                <a:tc>
                  <a:txBody>
                    <a:bodyPr/>
                    <a:lstStyle/>
                    <a:p>
                      <a:pPr algn="ctr"/>
                      <a:r>
                        <a:rPr lang="en-US" sz="1200" dirty="0" smtClean="0"/>
                        <a:t>7</a:t>
                      </a:r>
                      <a:endParaRPr lang="en-US" sz="1200" dirty="0"/>
                    </a:p>
                  </a:txBody>
                  <a:tcPr/>
                </a:tc>
              </a:tr>
              <a:tr h="286173">
                <a:tc>
                  <a:txBody>
                    <a:bodyPr/>
                    <a:lstStyle/>
                    <a:p>
                      <a:pPr algn="ctr"/>
                      <a:r>
                        <a:rPr lang="en-US" sz="1200" dirty="0" smtClean="0"/>
                        <a:t>0</a:t>
                      </a:r>
                      <a:endParaRPr lang="en-US" sz="1200" dirty="0"/>
                    </a:p>
                  </a:txBody>
                  <a:tcPr/>
                </a:tc>
              </a:tr>
              <a:tr h="286173">
                <a:tc>
                  <a:txBody>
                    <a:bodyPr/>
                    <a:lstStyle/>
                    <a:p>
                      <a:pPr algn="ctr"/>
                      <a:endParaRPr lang="en-US" sz="1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84754330"/>
              </p:ext>
            </p:extLst>
          </p:nvPr>
        </p:nvGraphicFramePr>
        <p:xfrm>
          <a:off x="5791200" y="3464562"/>
          <a:ext cx="1600200" cy="2174238"/>
        </p:xfrm>
        <a:graphic>
          <a:graphicData uri="http://schemas.openxmlformats.org/drawingml/2006/table">
            <a:tbl>
              <a:tblPr firstRow="1" lastRow="1" bandRow="1">
                <a:tableStyleId>{5C22544A-7EE6-4342-B048-85BDC9FD1C3A}</a:tableStyleId>
              </a:tblPr>
              <a:tblGrid>
                <a:gridCol w="1600200"/>
              </a:tblGrid>
              <a:tr h="286173">
                <a:tc>
                  <a:txBody>
                    <a:bodyPr/>
                    <a:lstStyle/>
                    <a:p>
                      <a:pPr algn="ctr"/>
                      <a:r>
                        <a:rPr lang="en-US" sz="1200" dirty="0" smtClean="0"/>
                        <a:t>Squared Deviation</a:t>
                      </a:r>
                    </a:p>
                    <a:p>
                      <a:pPr algn="ctr"/>
                      <a:r>
                        <a:rPr lang="en-US" sz="1200" dirty="0" smtClean="0"/>
                        <a:t>(</a:t>
                      </a:r>
                      <a:r>
                        <a:rPr lang="en-US" sz="1200" i="1" dirty="0" smtClean="0"/>
                        <a:t>Score - Mean</a:t>
                      </a:r>
                      <a:r>
                        <a:rPr lang="en-US" sz="1200" dirty="0" smtClean="0"/>
                        <a:t>)</a:t>
                      </a:r>
                      <a:r>
                        <a:rPr lang="en-US" sz="1200" baseline="30000" dirty="0" smtClean="0"/>
                        <a:t>2</a:t>
                      </a:r>
                      <a:endParaRPr lang="en-US" sz="1200" baseline="30000" dirty="0"/>
                    </a:p>
                  </a:txBody>
                  <a:tcPr/>
                </a:tc>
              </a:tr>
              <a:tr h="286173">
                <a:tc>
                  <a:txBody>
                    <a:bodyPr/>
                    <a:lstStyle/>
                    <a:p>
                      <a:pPr algn="ctr"/>
                      <a:r>
                        <a:rPr lang="en-US" sz="1200" dirty="0" smtClean="0"/>
                        <a:t>0</a:t>
                      </a:r>
                      <a:endParaRPr lang="en-US" sz="1200" dirty="0"/>
                    </a:p>
                  </a:txBody>
                  <a:tcPr/>
                </a:tc>
              </a:tr>
              <a:tr h="286173">
                <a:tc>
                  <a:txBody>
                    <a:bodyPr/>
                    <a:lstStyle/>
                    <a:p>
                      <a:pPr algn="ctr"/>
                      <a:r>
                        <a:rPr lang="en-US" sz="1200" dirty="0" smtClean="0"/>
                        <a:t>16</a:t>
                      </a:r>
                      <a:endParaRPr lang="en-US" sz="1200" dirty="0"/>
                    </a:p>
                  </a:txBody>
                  <a:tcPr/>
                </a:tc>
              </a:tr>
              <a:tr h="286173">
                <a:tc>
                  <a:txBody>
                    <a:bodyPr/>
                    <a:lstStyle/>
                    <a:p>
                      <a:pPr algn="ctr"/>
                      <a:r>
                        <a:rPr lang="en-US" sz="1200" dirty="0" smtClean="0"/>
                        <a:t>9</a:t>
                      </a:r>
                      <a:endParaRPr lang="en-US" sz="1200" dirty="0"/>
                    </a:p>
                  </a:txBody>
                  <a:tcPr/>
                </a:tc>
              </a:tr>
              <a:tr h="286173">
                <a:tc>
                  <a:txBody>
                    <a:bodyPr/>
                    <a:lstStyle/>
                    <a:p>
                      <a:pPr algn="ctr"/>
                      <a:r>
                        <a:rPr lang="en-US" sz="1200" dirty="0" smtClean="0"/>
                        <a:t>49</a:t>
                      </a:r>
                      <a:endParaRPr lang="en-US" sz="1200" dirty="0"/>
                    </a:p>
                  </a:txBody>
                  <a:tcPr/>
                </a:tc>
              </a:tr>
              <a:tr h="286173">
                <a:tc>
                  <a:txBody>
                    <a:bodyPr/>
                    <a:lstStyle/>
                    <a:p>
                      <a:pPr algn="ctr"/>
                      <a:r>
                        <a:rPr lang="en-US" sz="1200" dirty="0" smtClean="0"/>
                        <a:t>0</a:t>
                      </a:r>
                      <a:endParaRPr lang="en-US" sz="1200" dirty="0"/>
                    </a:p>
                  </a:txBody>
                  <a:tcPr/>
                </a:tc>
              </a:tr>
              <a:tr h="286173">
                <a:tc>
                  <a:txBody>
                    <a:bodyPr/>
                    <a:lstStyle/>
                    <a:p>
                      <a:pPr algn="ctr"/>
                      <a:r>
                        <a:rPr lang="en-US" sz="1200" i="1" dirty="0" smtClean="0"/>
                        <a:t>SS</a:t>
                      </a:r>
                      <a:r>
                        <a:rPr lang="en-US" sz="1200" i="1" baseline="-25000" dirty="0" smtClean="0"/>
                        <a:t>X</a:t>
                      </a:r>
                      <a:r>
                        <a:rPr lang="en-US" sz="1200" dirty="0" smtClean="0"/>
                        <a:t> = 74</a:t>
                      </a:r>
                      <a:endParaRPr lang="en-US" sz="12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79387905"/>
              </p:ext>
            </p:extLst>
          </p:nvPr>
        </p:nvGraphicFramePr>
        <p:xfrm>
          <a:off x="2432958" y="3464562"/>
          <a:ext cx="1638300" cy="2174238"/>
        </p:xfrm>
        <a:graphic>
          <a:graphicData uri="http://schemas.openxmlformats.org/drawingml/2006/table">
            <a:tbl>
              <a:tblPr firstRow="1" lastRow="1" bandRow="1">
                <a:tableStyleId>{5C22544A-7EE6-4342-B048-85BDC9FD1C3A}</a:tableStyleId>
              </a:tblPr>
              <a:tblGrid>
                <a:gridCol w="1638300"/>
              </a:tblGrid>
              <a:tr h="286173">
                <a:tc>
                  <a:txBody>
                    <a:bodyPr/>
                    <a:lstStyle/>
                    <a:p>
                      <a:pPr algn="ctr"/>
                      <a:r>
                        <a:rPr lang="en-US" sz="1200" dirty="0" smtClean="0"/>
                        <a:t>Difference</a:t>
                      </a:r>
                      <a:r>
                        <a:rPr lang="en-US" sz="1200" baseline="0" dirty="0" smtClean="0"/>
                        <a:t> Score </a:t>
                      </a:r>
                    </a:p>
                    <a:p>
                      <a:pPr algn="ctr"/>
                      <a:r>
                        <a:rPr lang="en-US" sz="1200" baseline="0" dirty="0" smtClean="0"/>
                        <a:t>X-Y</a:t>
                      </a:r>
                      <a:endParaRPr lang="en-US" sz="1200" dirty="0"/>
                    </a:p>
                  </a:txBody>
                  <a:tcPr/>
                </a:tc>
              </a:tr>
              <a:tr h="286173">
                <a:tc>
                  <a:txBody>
                    <a:bodyPr/>
                    <a:lstStyle/>
                    <a:p>
                      <a:pPr algn="ctr"/>
                      <a:r>
                        <a:rPr lang="en-US" sz="1200" dirty="0" smtClean="0"/>
                        <a:t>-11</a:t>
                      </a:r>
                      <a:endParaRPr lang="en-US" sz="1200" dirty="0"/>
                    </a:p>
                  </a:txBody>
                  <a:tcPr/>
                </a:tc>
              </a:tr>
              <a:tr h="286173">
                <a:tc>
                  <a:txBody>
                    <a:bodyPr/>
                    <a:lstStyle/>
                    <a:p>
                      <a:pPr algn="ctr"/>
                      <a:r>
                        <a:rPr lang="en-US" sz="1200" dirty="0" smtClean="0"/>
                        <a:t>-15</a:t>
                      </a:r>
                      <a:endParaRPr lang="en-US" sz="1200" dirty="0"/>
                    </a:p>
                  </a:txBody>
                  <a:tcPr/>
                </a:tc>
              </a:tr>
              <a:tr h="286173">
                <a:tc>
                  <a:txBody>
                    <a:bodyPr/>
                    <a:lstStyle/>
                    <a:p>
                      <a:pPr algn="ctr"/>
                      <a:r>
                        <a:rPr lang="en-US" sz="1200" dirty="0" smtClean="0"/>
                        <a:t>-14</a:t>
                      </a:r>
                      <a:endParaRPr lang="en-US" sz="1200" dirty="0"/>
                    </a:p>
                  </a:txBody>
                  <a:tcPr/>
                </a:tc>
              </a:tr>
              <a:tr h="286173">
                <a:tc>
                  <a:txBody>
                    <a:bodyPr/>
                    <a:lstStyle/>
                    <a:p>
                      <a:pPr algn="ctr"/>
                      <a:r>
                        <a:rPr lang="en-US" sz="1200" dirty="0" smtClean="0"/>
                        <a:t>-4</a:t>
                      </a:r>
                      <a:endParaRPr lang="en-US" sz="1200" dirty="0"/>
                    </a:p>
                  </a:txBody>
                  <a:tcPr/>
                </a:tc>
              </a:tr>
              <a:tr h="286173">
                <a:tc>
                  <a:txBody>
                    <a:bodyPr/>
                    <a:lstStyle/>
                    <a:p>
                      <a:pPr algn="ctr"/>
                      <a:r>
                        <a:rPr lang="en-US" sz="1200" dirty="0" smtClean="0"/>
                        <a:t>-11</a:t>
                      </a:r>
                      <a:endParaRPr lang="en-US" sz="1200" dirty="0"/>
                    </a:p>
                  </a:txBody>
                  <a:tcPr/>
                </a:tc>
              </a:tr>
              <a:tr h="286173">
                <a:tc>
                  <a:txBody>
                    <a:bodyPr/>
                    <a:lstStyle/>
                    <a:p>
                      <a:pPr algn="ctr"/>
                      <a:r>
                        <a:rPr lang="en-US" sz="1200" i="1" dirty="0" smtClean="0"/>
                        <a:t>M</a:t>
                      </a:r>
                      <a:r>
                        <a:rPr lang="en-US" sz="1200" i="0" baseline="0" dirty="0" smtClean="0"/>
                        <a:t> = -11</a:t>
                      </a:r>
                      <a:endParaRPr lang="en-US" sz="1200" i="1" dirty="0"/>
                    </a:p>
                  </a:txBody>
                  <a:tcPr/>
                </a:tc>
              </a:tr>
            </a:tbl>
          </a:graphicData>
        </a:graphic>
      </p:graphicFrame>
    </p:spTree>
    <p:extLst>
      <p:ext uri="{BB962C8B-B14F-4D97-AF65-F5344CB8AC3E}">
        <p14:creationId xmlns:p14="http://schemas.microsoft.com/office/powerpoint/2010/main" val="1506673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Paired Samples </a:t>
            </a:r>
            <a:r>
              <a:rPr lang="en-US" sz="3200" i="1" dirty="0">
                <a:solidFill>
                  <a:srgbClr val="4F271C">
                    <a:satMod val="130000"/>
                  </a:srgbClr>
                </a:solidFill>
              </a:rPr>
              <a:t>t </a:t>
            </a:r>
            <a:r>
              <a:rPr lang="en-US" sz="3200" dirty="0">
                <a:solidFill>
                  <a:srgbClr val="4F271C">
                    <a:satMod val="130000"/>
                  </a:srgbClr>
                </a:solidFill>
              </a:rPr>
              <a:t>Test:</a:t>
            </a:r>
            <a:br>
              <a:rPr lang="en-US" sz="3200" dirty="0">
                <a:solidFill>
                  <a:srgbClr val="4F271C">
                    <a:satMod val="130000"/>
                  </a:srgbClr>
                </a:solidFill>
              </a:rPr>
            </a:br>
            <a:r>
              <a:rPr lang="en-US" sz="3200" dirty="0">
                <a:solidFill>
                  <a:srgbClr val="4F271C">
                    <a:satMod val="130000"/>
                  </a:srgbClr>
                </a:solidFill>
              </a:rPr>
              <a:t>Does Studying in the Exam Room Help?</a:t>
            </a:r>
            <a:endParaRPr lang="en-US" dirty="0"/>
          </a:p>
        </p:txBody>
      </p:sp>
      <p:sp>
        <p:nvSpPr>
          <p:cNvPr id="3" name="Content Placeholder 2"/>
          <p:cNvSpPr>
            <a:spLocks noGrp="1"/>
          </p:cNvSpPr>
          <p:nvPr>
            <p:ph idx="1"/>
          </p:nvPr>
        </p:nvSpPr>
        <p:spPr>
          <a:xfrm>
            <a:off x="1447800" y="1447800"/>
            <a:ext cx="7485888" cy="4800600"/>
          </a:xfrm>
        </p:spPr>
        <p:txBody>
          <a:bodyPr/>
          <a:lstStyle/>
          <a:p>
            <a:pPr marL="320040" indent="-320040" algn="ctr">
              <a:spcBef>
                <a:spcPts val="700"/>
              </a:spcBef>
              <a:buClr>
                <a:srgbClr val="DD8047"/>
              </a:buClr>
              <a:buSzPct val="60000"/>
              <a:buNone/>
            </a:pPr>
            <a:r>
              <a:rPr lang="en-US" sz="2400" i="1" dirty="0" err="1" smtClean="0">
                <a:solidFill>
                  <a:srgbClr val="7030A0"/>
                </a:solidFill>
                <a:latin typeface="Tw Cen MT"/>
              </a:rPr>
              <a:t>μ</a:t>
            </a:r>
            <a:r>
              <a:rPr lang="en-US" sz="2400" i="1" baseline="-25000" dirty="0" err="1">
                <a:solidFill>
                  <a:srgbClr val="7030A0"/>
                </a:solidFill>
                <a:latin typeface="Tw Cen MT"/>
              </a:rPr>
              <a:t>M</a:t>
            </a:r>
            <a:r>
              <a:rPr lang="en-US" sz="2400" dirty="0" smtClean="0">
                <a:solidFill>
                  <a:srgbClr val="7030A0"/>
                </a:solidFill>
                <a:latin typeface="Tw Cen MT"/>
              </a:rPr>
              <a:t> </a:t>
            </a:r>
            <a:r>
              <a:rPr lang="en-US" sz="2400" dirty="0">
                <a:solidFill>
                  <a:srgbClr val="7030A0"/>
                </a:solidFill>
                <a:latin typeface="Tw Cen MT"/>
              </a:rPr>
              <a:t>= </a:t>
            </a:r>
            <a:r>
              <a:rPr lang="en-US" sz="2400" dirty="0" smtClean="0">
                <a:solidFill>
                  <a:srgbClr val="7030A0"/>
                </a:solidFill>
                <a:latin typeface="Tw Cen MT"/>
              </a:rPr>
              <a:t>0, </a:t>
            </a:r>
            <a:r>
              <a:rPr lang="en-US" sz="2400" i="1" dirty="0" err="1">
                <a:solidFill>
                  <a:srgbClr val="7030A0"/>
                </a:solidFill>
                <a:latin typeface="Calibri"/>
              </a:rPr>
              <a:t>s</a:t>
            </a:r>
            <a:r>
              <a:rPr lang="en-US" sz="2400" i="1" baseline="-25000" dirty="0" err="1">
                <a:solidFill>
                  <a:srgbClr val="7030A0"/>
                </a:solidFill>
                <a:latin typeface="Tw Cen MT"/>
              </a:rPr>
              <a:t>M</a:t>
            </a:r>
            <a:r>
              <a:rPr lang="en-US" sz="2400" dirty="0">
                <a:solidFill>
                  <a:srgbClr val="7030A0"/>
                </a:solidFill>
                <a:latin typeface="Tw Cen MT"/>
              </a:rPr>
              <a:t> = </a:t>
            </a:r>
            <a:r>
              <a:rPr lang="en-US" sz="2400" dirty="0" smtClean="0">
                <a:solidFill>
                  <a:srgbClr val="7030A0"/>
                </a:solidFill>
                <a:latin typeface="Tw Cen MT"/>
              </a:rPr>
              <a:t>1.923, </a:t>
            </a:r>
            <a:r>
              <a:rPr lang="en-US" sz="2400" i="1" dirty="0">
                <a:solidFill>
                  <a:srgbClr val="7030A0"/>
                </a:solidFill>
                <a:latin typeface="Tw Cen MT"/>
              </a:rPr>
              <a:t>M</a:t>
            </a:r>
            <a:r>
              <a:rPr lang="en-US" sz="2400" dirty="0">
                <a:solidFill>
                  <a:srgbClr val="7030A0"/>
                </a:solidFill>
                <a:latin typeface="Tw Cen MT"/>
              </a:rPr>
              <a:t> = </a:t>
            </a:r>
            <a:r>
              <a:rPr lang="en-US" sz="2400" dirty="0" smtClean="0">
                <a:solidFill>
                  <a:srgbClr val="7030A0"/>
                </a:solidFill>
                <a:latin typeface="Tw Cen MT"/>
              </a:rPr>
              <a:t>-11, </a:t>
            </a:r>
            <a:r>
              <a:rPr lang="en-US" sz="2400" i="1" dirty="0">
                <a:solidFill>
                  <a:srgbClr val="7030A0"/>
                </a:solidFill>
                <a:latin typeface="Tw Cen MT"/>
              </a:rPr>
              <a:t>N</a:t>
            </a:r>
            <a:r>
              <a:rPr lang="en-US" sz="2400" dirty="0">
                <a:solidFill>
                  <a:srgbClr val="7030A0"/>
                </a:solidFill>
                <a:latin typeface="Tw Cen MT"/>
              </a:rPr>
              <a:t> = 5, </a:t>
            </a:r>
            <a:r>
              <a:rPr lang="en-US" sz="2400" i="1" dirty="0" err="1">
                <a:solidFill>
                  <a:srgbClr val="7030A0"/>
                </a:solidFill>
                <a:latin typeface="Tw Cen MT"/>
              </a:rPr>
              <a:t>df</a:t>
            </a:r>
            <a:r>
              <a:rPr lang="en-US" sz="2400" dirty="0">
                <a:solidFill>
                  <a:srgbClr val="7030A0"/>
                </a:solidFill>
                <a:latin typeface="Tw Cen MT"/>
              </a:rPr>
              <a:t>  = 4</a:t>
            </a:r>
          </a:p>
          <a:p>
            <a:pPr marL="596646" indent="-514350">
              <a:buFont typeface="+mj-lt"/>
              <a:buAutoNum type="arabicPeriod" startAt="4"/>
            </a:pPr>
            <a:r>
              <a:rPr lang="en-US" sz="2800" dirty="0" smtClean="0"/>
              <a:t>Determine critical value (cutoffs)</a:t>
            </a:r>
          </a:p>
          <a:p>
            <a:pPr marL="834390" lvl="1" indent="-514350"/>
            <a:r>
              <a:rPr lang="en-US" sz="2400" dirty="0" smtClean="0"/>
              <a:t>In Behavioral Sciences, we use </a:t>
            </a:r>
            <a:r>
              <a:rPr lang="en-US" sz="2400" i="1" dirty="0" smtClean="0"/>
              <a:t>p</a:t>
            </a:r>
            <a:r>
              <a:rPr lang="en-US" sz="2400" dirty="0" smtClean="0"/>
              <a:t> = .05 (5%)</a:t>
            </a:r>
          </a:p>
          <a:p>
            <a:pPr marL="834390" lvl="1" indent="-514350"/>
            <a:r>
              <a:rPr lang="en-US" sz="2400" dirty="0" smtClean="0"/>
              <a:t>Our hypothesis (</a:t>
            </a:r>
            <a:r>
              <a:rPr lang="en-US" sz="1400" dirty="0"/>
              <a:t>“Studying and testing in the same room will result in a different grade than studying and testing in different rooms</a:t>
            </a:r>
            <a:r>
              <a:rPr lang="en-US" sz="1400" dirty="0" smtClean="0"/>
              <a:t>.”</a:t>
            </a:r>
            <a:r>
              <a:rPr lang="en-US" sz="2400" dirty="0" smtClean="0"/>
              <a:t>) is </a:t>
            </a:r>
            <a:r>
              <a:rPr lang="en-US" sz="2400" i="1" u="sng" dirty="0" err="1" smtClean="0"/>
              <a:t>nondirectional</a:t>
            </a:r>
            <a:r>
              <a:rPr lang="en-US" sz="2400" dirty="0" smtClean="0"/>
              <a:t> so our hypothesis test is </a:t>
            </a:r>
            <a:r>
              <a:rPr lang="en-US" sz="2400" i="1" u="sng" dirty="0" smtClean="0"/>
              <a:t>two-tailed</a:t>
            </a:r>
            <a:r>
              <a:rPr lang="en-US" sz="2400" dirty="0" smtClean="0"/>
              <a:t>.</a:t>
            </a:r>
          </a:p>
          <a:p>
            <a:pPr marL="834390" lvl="1" indent="-514350"/>
            <a:endParaRPr lang="en-US" sz="2400" dirty="0" smtClean="0"/>
          </a:p>
          <a:p>
            <a:pPr marL="870966" lvl="1" indent="-514350">
              <a:buNone/>
            </a:pPr>
            <a:endParaRPr lang="en-US" dirty="0"/>
          </a:p>
        </p:txBody>
      </p:sp>
      <p:sp>
        <p:nvSpPr>
          <p:cNvPr id="29698" name="AutoShape 2" descr="http://fbemoodle.emu.edu.tr/file.php/463/t_dist_tab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http://fbemoodle.emu.edu.tr/file.php/463/t_dist_table.gif"/>
          <p:cNvPicPr>
            <a:picLocks noChangeAspect="1" noChangeArrowheads="1"/>
          </p:cNvPicPr>
          <p:nvPr/>
        </p:nvPicPr>
        <p:blipFill>
          <a:blip r:embed="rId2" cstate="print"/>
          <a:srcRect b="68473"/>
          <a:stretch>
            <a:fillRect/>
          </a:stretch>
        </p:blipFill>
        <p:spPr bwMode="auto">
          <a:xfrm>
            <a:off x="2743200" y="4724400"/>
            <a:ext cx="4791075" cy="1828800"/>
          </a:xfrm>
          <a:prstGeom prst="rect">
            <a:avLst/>
          </a:prstGeom>
          <a:noFill/>
        </p:spPr>
      </p:pic>
      <p:cxnSp>
        <p:nvCxnSpPr>
          <p:cNvPr id="10" name="Curved Connector 9"/>
          <p:cNvCxnSpPr/>
          <p:nvPr/>
        </p:nvCxnSpPr>
        <p:spPr>
          <a:xfrm rot="5400000">
            <a:off x="5067243" y="4076642"/>
            <a:ext cx="947853" cy="804863"/>
          </a:xfrm>
          <a:prstGeom prst="curved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33600" y="5943600"/>
            <a:ext cx="5334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17702" y="5748970"/>
            <a:ext cx="849913" cy="369332"/>
          </a:xfrm>
          <a:prstGeom prst="rect">
            <a:avLst/>
          </a:prstGeom>
        </p:spPr>
        <p:txBody>
          <a:bodyPr wrap="none">
            <a:spAutoFit/>
          </a:bodyPr>
          <a:lstStyle/>
          <a:p>
            <a:r>
              <a:rPr lang="en-US" i="1" dirty="0" err="1" smtClean="0">
                <a:solidFill>
                  <a:srgbClr val="C00000"/>
                </a:solidFill>
                <a:latin typeface="Tw Cen MT"/>
              </a:rPr>
              <a:t>df</a:t>
            </a:r>
            <a:r>
              <a:rPr lang="en-US" dirty="0" smtClean="0">
                <a:solidFill>
                  <a:srgbClr val="C00000"/>
                </a:solidFill>
                <a:latin typeface="Tw Cen MT"/>
              </a:rPr>
              <a:t>  = 4</a:t>
            </a:r>
            <a:endParaRPr lang="en-US" dirty="0">
              <a:solidFill>
                <a:srgbClr val="C00000"/>
              </a:solidFill>
            </a:endParaRPr>
          </a:p>
        </p:txBody>
      </p:sp>
      <p:sp>
        <p:nvSpPr>
          <p:cNvPr id="17" name="Rectangle 16"/>
          <p:cNvSpPr/>
          <p:nvPr/>
        </p:nvSpPr>
        <p:spPr>
          <a:xfrm>
            <a:off x="4735551" y="5867400"/>
            <a:ext cx="694944"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953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Paired Samples </a:t>
            </a:r>
            <a:r>
              <a:rPr lang="en-US" sz="3200" i="1" dirty="0">
                <a:solidFill>
                  <a:srgbClr val="4F271C">
                    <a:satMod val="130000"/>
                  </a:srgbClr>
                </a:solidFill>
              </a:rPr>
              <a:t>t </a:t>
            </a:r>
            <a:r>
              <a:rPr lang="en-US" sz="3200" dirty="0">
                <a:solidFill>
                  <a:srgbClr val="4F271C">
                    <a:satMod val="130000"/>
                  </a:srgbClr>
                </a:solidFill>
              </a:rPr>
              <a:t>Test:</a:t>
            </a:r>
            <a:br>
              <a:rPr lang="en-US" sz="3200" dirty="0">
                <a:solidFill>
                  <a:srgbClr val="4F271C">
                    <a:satMod val="130000"/>
                  </a:srgbClr>
                </a:solidFill>
              </a:rPr>
            </a:br>
            <a:r>
              <a:rPr lang="en-US" sz="3200" dirty="0">
                <a:solidFill>
                  <a:srgbClr val="4F271C">
                    <a:satMod val="130000"/>
                  </a:srgbClr>
                </a:solidFill>
              </a:rPr>
              <a:t>Does Studying in the Exam Room Help?</a:t>
            </a:r>
            <a:endParaRPr lang="en-US" dirty="0"/>
          </a:p>
        </p:txBody>
      </p:sp>
      <p:sp>
        <p:nvSpPr>
          <p:cNvPr id="3" name="Content Placeholder 2"/>
          <p:cNvSpPr>
            <a:spLocks noGrp="1"/>
          </p:cNvSpPr>
          <p:nvPr>
            <p:ph idx="1"/>
          </p:nvPr>
        </p:nvSpPr>
        <p:spPr>
          <a:xfrm>
            <a:off x="1447800" y="1447800"/>
            <a:ext cx="7485888" cy="4800600"/>
          </a:xfrm>
        </p:spPr>
        <p:txBody>
          <a:bodyPr/>
          <a:lstStyle/>
          <a:p>
            <a:pPr marL="320040" indent="-320040" algn="ctr">
              <a:spcBef>
                <a:spcPts val="700"/>
              </a:spcBef>
              <a:buClr>
                <a:srgbClr val="DD8047"/>
              </a:buClr>
              <a:buSzPct val="60000"/>
              <a:buNone/>
            </a:pPr>
            <a:r>
              <a:rPr lang="en-US" sz="2400" i="1" dirty="0" err="1">
                <a:solidFill>
                  <a:srgbClr val="7030A0"/>
                </a:solidFill>
                <a:latin typeface="Tw Cen MT"/>
              </a:rPr>
              <a:t>μ</a:t>
            </a:r>
            <a:r>
              <a:rPr lang="en-US" sz="2400" i="1" baseline="-25000" dirty="0" err="1">
                <a:solidFill>
                  <a:srgbClr val="7030A0"/>
                </a:solidFill>
                <a:latin typeface="Tw Cen MT"/>
              </a:rPr>
              <a:t>M</a:t>
            </a:r>
            <a:r>
              <a:rPr lang="en-US" sz="2400" dirty="0">
                <a:solidFill>
                  <a:srgbClr val="7030A0"/>
                </a:solidFill>
                <a:latin typeface="Tw Cen MT"/>
              </a:rPr>
              <a:t> = 0, </a:t>
            </a:r>
            <a:r>
              <a:rPr lang="en-US" sz="2400" i="1" dirty="0" err="1">
                <a:solidFill>
                  <a:srgbClr val="7030A0"/>
                </a:solidFill>
                <a:latin typeface="Calibri"/>
              </a:rPr>
              <a:t>s</a:t>
            </a:r>
            <a:r>
              <a:rPr lang="en-US" sz="2400" i="1" baseline="-25000" dirty="0" err="1">
                <a:solidFill>
                  <a:srgbClr val="7030A0"/>
                </a:solidFill>
                <a:latin typeface="Tw Cen MT"/>
              </a:rPr>
              <a:t>M</a:t>
            </a:r>
            <a:r>
              <a:rPr lang="en-US" sz="2400" dirty="0">
                <a:solidFill>
                  <a:srgbClr val="7030A0"/>
                </a:solidFill>
                <a:latin typeface="Tw Cen MT"/>
              </a:rPr>
              <a:t> = 1.923, </a:t>
            </a:r>
            <a:r>
              <a:rPr lang="en-US" sz="2400" i="1" dirty="0">
                <a:solidFill>
                  <a:srgbClr val="7030A0"/>
                </a:solidFill>
                <a:latin typeface="Tw Cen MT"/>
              </a:rPr>
              <a:t>M</a:t>
            </a:r>
            <a:r>
              <a:rPr lang="en-US" sz="2400" dirty="0">
                <a:solidFill>
                  <a:srgbClr val="7030A0"/>
                </a:solidFill>
                <a:latin typeface="Tw Cen MT"/>
              </a:rPr>
              <a:t> = </a:t>
            </a:r>
            <a:r>
              <a:rPr lang="en-US" sz="2400" dirty="0" smtClean="0">
                <a:solidFill>
                  <a:srgbClr val="7030A0"/>
                </a:solidFill>
                <a:latin typeface="Tw Cen MT"/>
              </a:rPr>
              <a:t>-11</a:t>
            </a:r>
            <a:r>
              <a:rPr lang="en-US" sz="2400" dirty="0">
                <a:solidFill>
                  <a:srgbClr val="7030A0"/>
                </a:solidFill>
                <a:latin typeface="Tw Cen MT"/>
              </a:rPr>
              <a:t>, </a:t>
            </a:r>
            <a:r>
              <a:rPr lang="en-US" sz="2400" i="1" dirty="0">
                <a:solidFill>
                  <a:srgbClr val="7030A0"/>
                </a:solidFill>
                <a:latin typeface="Tw Cen MT"/>
              </a:rPr>
              <a:t>N</a:t>
            </a:r>
            <a:r>
              <a:rPr lang="en-US" sz="2400" dirty="0">
                <a:solidFill>
                  <a:srgbClr val="7030A0"/>
                </a:solidFill>
                <a:latin typeface="Tw Cen MT"/>
              </a:rPr>
              <a:t> = 5, </a:t>
            </a:r>
            <a:r>
              <a:rPr lang="en-US" sz="2400" i="1" dirty="0" err="1">
                <a:solidFill>
                  <a:srgbClr val="7030A0"/>
                </a:solidFill>
                <a:latin typeface="Tw Cen MT"/>
              </a:rPr>
              <a:t>df</a:t>
            </a:r>
            <a:r>
              <a:rPr lang="en-US" sz="2400" dirty="0">
                <a:solidFill>
                  <a:srgbClr val="7030A0"/>
                </a:solidFill>
                <a:latin typeface="Tw Cen MT"/>
              </a:rPr>
              <a:t>  = 4</a:t>
            </a:r>
          </a:p>
          <a:p>
            <a:pPr marL="596646" indent="-514350">
              <a:buFont typeface="+mj-lt"/>
              <a:buAutoNum type="arabicPeriod" startAt="4"/>
            </a:pPr>
            <a:r>
              <a:rPr lang="en-US" sz="2800" dirty="0" smtClean="0"/>
              <a:t>Determine critical value (cutoffs)</a:t>
            </a:r>
          </a:p>
          <a:p>
            <a:pPr marL="596646" indent="-514350">
              <a:buFont typeface="+mj-lt"/>
              <a:buAutoNum type="arabicPeriod" startAt="4"/>
            </a:pPr>
            <a:endParaRPr lang="en-US" sz="2800" dirty="0" smtClean="0"/>
          </a:p>
          <a:p>
            <a:pPr marL="596646" indent="-514350" algn="ctr">
              <a:buNone/>
            </a:pPr>
            <a:r>
              <a:rPr lang="en-US" sz="2800" i="1" dirty="0" err="1" smtClean="0"/>
              <a:t>t</a:t>
            </a:r>
            <a:r>
              <a:rPr lang="en-US" sz="2800" baseline="-25000" dirty="0" err="1" smtClean="0"/>
              <a:t>crit</a:t>
            </a:r>
            <a:r>
              <a:rPr lang="en-US" sz="2800" dirty="0" smtClean="0"/>
              <a:t> = ± 2.76</a:t>
            </a:r>
          </a:p>
        </p:txBody>
      </p:sp>
      <p:pic>
        <p:nvPicPr>
          <p:cNvPr id="22531" name="Picture 3" descr="C:\Users\Arlo &amp; Michelle\Desktop\Statistics\Publisher Resources\Chapter Images\JPEG_hi-res\CH09\Nolan_fig09_04.jpg"/>
          <p:cNvPicPr>
            <a:picLocks noChangeAspect="1" noChangeArrowheads="1"/>
          </p:cNvPicPr>
          <p:nvPr/>
        </p:nvPicPr>
        <p:blipFill>
          <a:blip r:embed="rId2" cstate="print"/>
          <a:srcRect/>
          <a:stretch>
            <a:fillRect/>
          </a:stretch>
        </p:blipFill>
        <p:spPr bwMode="auto">
          <a:xfrm>
            <a:off x="2057400" y="3733800"/>
            <a:ext cx="6096000" cy="2146300"/>
          </a:xfrm>
          <a:prstGeom prst="rect">
            <a:avLst/>
          </a:prstGeom>
          <a:noFill/>
        </p:spPr>
      </p:pic>
    </p:spTree>
    <p:extLst>
      <p:ext uri="{BB962C8B-B14F-4D97-AF65-F5344CB8AC3E}">
        <p14:creationId xmlns:p14="http://schemas.microsoft.com/office/powerpoint/2010/main" val="3870350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Paired Samples </a:t>
            </a:r>
            <a:r>
              <a:rPr lang="en-US" sz="3200" i="1" dirty="0">
                <a:solidFill>
                  <a:srgbClr val="4F271C">
                    <a:satMod val="130000"/>
                  </a:srgbClr>
                </a:solidFill>
              </a:rPr>
              <a:t>t </a:t>
            </a:r>
            <a:r>
              <a:rPr lang="en-US" sz="3200" dirty="0">
                <a:solidFill>
                  <a:srgbClr val="4F271C">
                    <a:satMod val="130000"/>
                  </a:srgbClr>
                </a:solidFill>
              </a:rPr>
              <a:t>Test:</a:t>
            </a:r>
            <a:br>
              <a:rPr lang="en-US" sz="3200" dirty="0">
                <a:solidFill>
                  <a:srgbClr val="4F271C">
                    <a:satMod val="130000"/>
                  </a:srgbClr>
                </a:solidFill>
              </a:rPr>
            </a:br>
            <a:r>
              <a:rPr lang="en-US" sz="3200" dirty="0">
                <a:solidFill>
                  <a:srgbClr val="4F271C">
                    <a:satMod val="130000"/>
                  </a:srgbClr>
                </a:solidFill>
              </a:rPr>
              <a:t>Does Studying in the Exam Room Help?</a:t>
            </a:r>
            <a:endParaRPr lang="en-US" dirty="0"/>
          </a:p>
        </p:txBody>
      </p:sp>
      <p:sp>
        <p:nvSpPr>
          <p:cNvPr id="3" name="Content Placeholder 2"/>
          <p:cNvSpPr>
            <a:spLocks noGrp="1"/>
          </p:cNvSpPr>
          <p:nvPr>
            <p:ph idx="1"/>
          </p:nvPr>
        </p:nvSpPr>
        <p:spPr/>
        <p:txBody>
          <a:bodyPr>
            <a:normAutofit/>
          </a:bodyPr>
          <a:lstStyle/>
          <a:p>
            <a:pPr marL="320040" lvl="0" indent="-320040" algn="ctr">
              <a:spcBef>
                <a:spcPts val="700"/>
              </a:spcBef>
              <a:buClr>
                <a:srgbClr val="DD8047"/>
              </a:buClr>
              <a:buSzPct val="60000"/>
              <a:buNone/>
            </a:pPr>
            <a:r>
              <a:rPr lang="en-US" sz="2400" i="1" dirty="0" err="1">
                <a:solidFill>
                  <a:srgbClr val="7030A0"/>
                </a:solidFill>
                <a:latin typeface="Tw Cen MT"/>
              </a:rPr>
              <a:t>μ</a:t>
            </a:r>
            <a:r>
              <a:rPr lang="en-US" sz="2400" i="1" baseline="-25000" dirty="0" err="1">
                <a:solidFill>
                  <a:srgbClr val="7030A0"/>
                </a:solidFill>
                <a:latin typeface="Tw Cen MT"/>
              </a:rPr>
              <a:t>M</a:t>
            </a:r>
            <a:r>
              <a:rPr lang="en-US" sz="2400" dirty="0">
                <a:solidFill>
                  <a:srgbClr val="7030A0"/>
                </a:solidFill>
                <a:latin typeface="Tw Cen MT"/>
              </a:rPr>
              <a:t> = 0, </a:t>
            </a:r>
            <a:r>
              <a:rPr lang="en-US" sz="2400" i="1" dirty="0" err="1">
                <a:solidFill>
                  <a:srgbClr val="7030A0"/>
                </a:solidFill>
                <a:latin typeface="Calibri"/>
              </a:rPr>
              <a:t>s</a:t>
            </a:r>
            <a:r>
              <a:rPr lang="en-US" sz="2400" i="1" baseline="-25000" dirty="0" err="1">
                <a:solidFill>
                  <a:srgbClr val="7030A0"/>
                </a:solidFill>
                <a:latin typeface="Tw Cen MT"/>
              </a:rPr>
              <a:t>M</a:t>
            </a:r>
            <a:r>
              <a:rPr lang="en-US" sz="2400" dirty="0">
                <a:solidFill>
                  <a:srgbClr val="7030A0"/>
                </a:solidFill>
                <a:latin typeface="Tw Cen MT"/>
              </a:rPr>
              <a:t> = 1.923, </a:t>
            </a:r>
            <a:r>
              <a:rPr lang="en-US" sz="2400" i="1" dirty="0">
                <a:solidFill>
                  <a:srgbClr val="7030A0"/>
                </a:solidFill>
                <a:latin typeface="Tw Cen MT"/>
              </a:rPr>
              <a:t>M</a:t>
            </a:r>
            <a:r>
              <a:rPr lang="en-US" sz="2400" dirty="0">
                <a:solidFill>
                  <a:srgbClr val="7030A0"/>
                </a:solidFill>
                <a:latin typeface="Tw Cen MT"/>
              </a:rPr>
              <a:t> = -11, </a:t>
            </a:r>
            <a:r>
              <a:rPr lang="en-US" sz="2400" i="1" dirty="0">
                <a:solidFill>
                  <a:srgbClr val="7030A0"/>
                </a:solidFill>
                <a:latin typeface="Tw Cen MT"/>
              </a:rPr>
              <a:t>N</a:t>
            </a:r>
            <a:r>
              <a:rPr lang="en-US" sz="2400" dirty="0">
                <a:solidFill>
                  <a:srgbClr val="7030A0"/>
                </a:solidFill>
                <a:latin typeface="Tw Cen MT"/>
              </a:rPr>
              <a:t> = 5, </a:t>
            </a:r>
            <a:r>
              <a:rPr lang="en-US" sz="2400" i="1" dirty="0" err="1">
                <a:solidFill>
                  <a:srgbClr val="7030A0"/>
                </a:solidFill>
                <a:latin typeface="Tw Cen MT"/>
              </a:rPr>
              <a:t>df</a:t>
            </a:r>
            <a:r>
              <a:rPr lang="en-US" sz="2400" dirty="0">
                <a:solidFill>
                  <a:srgbClr val="7030A0"/>
                </a:solidFill>
                <a:latin typeface="Tw Cen MT"/>
              </a:rPr>
              <a:t>  = 4</a:t>
            </a:r>
          </a:p>
          <a:p>
            <a:pPr marL="596646" indent="-514350">
              <a:buFont typeface="+mj-lt"/>
              <a:buAutoNum type="arabicPeriod" startAt="5"/>
            </a:pPr>
            <a:r>
              <a:rPr lang="en-US" sz="2800" dirty="0" smtClean="0"/>
              <a:t>Calculate the test statistic</a:t>
            </a:r>
          </a:p>
          <a:p>
            <a:pPr marL="596646" indent="-514350">
              <a:buFont typeface="+mj-lt"/>
              <a:buAutoNum type="arabicPeriod" startAt="5"/>
            </a:pPr>
            <a:endParaRPr lang="en-US" sz="2800" dirty="0" smtClean="0"/>
          </a:p>
          <a:p>
            <a:pPr marL="596646" indent="-514350">
              <a:buFont typeface="+mj-lt"/>
              <a:buAutoNum type="arabicPeriod" startAt="5"/>
            </a:pPr>
            <a:endParaRPr lang="en-US" sz="2800" dirty="0" smtClean="0"/>
          </a:p>
          <a:p>
            <a:pPr marL="596646" indent="-514350">
              <a:buFont typeface="+mj-lt"/>
              <a:buAutoNum type="arabicPeriod" startAt="5"/>
            </a:pPr>
            <a:endParaRPr lang="en-US" sz="2800" dirty="0" smtClean="0"/>
          </a:p>
          <a:p>
            <a:pPr marL="596646" indent="-514350">
              <a:buFont typeface="+mj-lt"/>
              <a:buAutoNum type="arabicPeriod" startAt="5"/>
            </a:pPr>
            <a:r>
              <a:rPr lang="en-US" sz="2800" dirty="0" smtClean="0"/>
              <a:t>Make a decision</a:t>
            </a:r>
          </a:p>
        </p:txBody>
      </p:sp>
      <p:graphicFrame>
        <p:nvGraphicFramePr>
          <p:cNvPr id="4" name="Object 3"/>
          <p:cNvGraphicFramePr>
            <a:graphicFrameLocks noChangeAspect="1"/>
          </p:cNvGraphicFramePr>
          <p:nvPr>
            <p:extLst>
              <p:ext uri="{D42A27DB-BD31-4B8C-83A1-F6EECF244321}">
                <p14:modId xmlns:p14="http://schemas.microsoft.com/office/powerpoint/2010/main" val="116388906"/>
              </p:ext>
            </p:extLst>
          </p:nvPr>
        </p:nvGraphicFramePr>
        <p:xfrm>
          <a:off x="2574925" y="2743200"/>
          <a:ext cx="5218113" cy="1042988"/>
        </p:xfrm>
        <a:graphic>
          <a:graphicData uri="http://schemas.openxmlformats.org/presentationml/2006/ole">
            <mc:AlternateContent xmlns:mc="http://schemas.openxmlformats.org/markup-compatibility/2006">
              <mc:Choice xmlns:v="urn:schemas-microsoft-com:vml" Requires="v">
                <p:oleObj spid="_x0000_s57354" name="Equation" r:id="rId3" imgW="2159000" imgH="431800" progId="Equation.3">
                  <p:embed/>
                </p:oleObj>
              </mc:Choice>
              <mc:Fallback>
                <p:oleObj name="Equation" r:id="rId3" imgW="2159000" imgH="4318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2743200"/>
                        <a:ext cx="5218113"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http://jwilson.coe.uga.edu/EMAT6680Fa06/Crumley/Normal/Normal4_files/image027.jpg"/>
          <p:cNvPicPr>
            <a:picLocks noChangeAspect="1" noChangeArrowheads="1"/>
          </p:cNvPicPr>
          <p:nvPr/>
        </p:nvPicPr>
        <p:blipFill>
          <a:blip r:embed="rId5" cstate="print">
            <a:clrChange>
              <a:clrFrom>
                <a:srgbClr val="FFFFFF"/>
              </a:clrFrom>
              <a:clrTo>
                <a:srgbClr val="FFFFFF">
                  <a:alpha val="0"/>
                </a:srgbClr>
              </a:clrTo>
            </a:clrChange>
          </a:blip>
          <a:srcRect t="20447"/>
          <a:stretch>
            <a:fillRect/>
          </a:stretch>
        </p:blipFill>
        <p:spPr bwMode="auto">
          <a:xfrm>
            <a:off x="2438400" y="4424162"/>
            <a:ext cx="4905375" cy="2052838"/>
          </a:xfrm>
          <a:prstGeom prst="rect">
            <a:avLst/>
          </a:prstGeom>
          <a:noFill/>
        </p:spPr>
      </p:pic>
      <p:cxnSp>
        <p:nvCxnSpPr>
          <p:cNvPr id="6" name="Curved Connector 5"/>
          <p:cNvCxnSpPr/>
          <p:nvPr/>
        </p:nvCxnSpPr>
        <p:spPr>
          <a:xfrm rot="10800000" flipV="1">
            <a:off x="1143001" y="3581400"/>
            <a:ext cx="6200775" cy="2476500"/>
          </a:xfrm>
          <a:prstGeom prst="curved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481763" y="6172200"/>
            <a:ext cx="452437" cy="76200"/>
          </a:xfrm>
          <a:custGeom>
            <a:avLst/>
            <a:gdLst>
              <a:gd name="connsiteX0" fmla="*/ 0 w 733425"/>
              <a:gd name="connsiteY0" fmla="*/ 0 h 266700"/>
              <a:gd name="connsiteX1" fmla="*/ 2381 w 733425"/>
              <a:gd name="connsiteY1" fmla="*/ 264319 h 266700"/>
              <a:gd name="connsiteX2" fmla="*/ 733425 w 733425"/>
              <a:gd name="connsiteY2" fmla="*/ 266700 h 266700"/>
              <a:gd name="connsiteX3" fmla="*/ 540544 w 733425"/>
              <a:gd name="connsiteY3" fmla="*/ 245269 h 266700"/>
              <a:gd name="connsiteX4" fmla="*/ 431006 w 733425"/>
              <a:gd name="connsiteY4" fmla="*/ 228600 h 266700"/>
              <a:gd name="connsiteX5" fmla="*/ 342900 w 733425"/>
              <a:gd name="connsiteY5" fmla="*/ 204787 h 266700"/>
              <a:gd name="connsiteX6" fmla="*/ 271462 w 733425"/>
              <a:gd name="connsiteY6" fmla="*/ 171450 h 266700"/>
              <a:gd name="connsiteX7" fmla="*/ 173831 w 733425"/>
              <a:gd name="connsiteY7" fmla="*/ 130969 h 266700"/>
              <a:gd name="connsiteX8" fmla="*/ 102394 w 733425"/>
              <a:gd name="connsiteY8" fmla="*/ 88106 h 266700"/>
              <a:gd name="connsiteX9" fmla="*/ 38100 w 733425"/>
              <a:gd name="connsiteY9" fmla="*/ 35719 h 266700"/>
              <a:gd name="connsiteX10" fmla="*/ 0 w 733425"/>
              <a:gd name="connsiteY10"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425" h="266700">
                <a:moveTo>
                  <a:pt x="0" y="0"/>
                </a:moveTo>
                <a:cubicBezTo>
                  <a:pt x="794" y="88106"/>
                  <a:pt x="1587" y="176213"/>
                  <a:pt x="2381" y="264319"/>
                </a:cubicBezTo>
                <a:lnTo>
                  <a:pt x="733425" y="266700"/>
                </a:lnTo>
                <a:lnTo>
                  <a:pt x="540544" y="245269"/>
                </a:lnTo>
                <a:lnTo>
                  <a:pt x="431006" y="228600"/>
                </a:lnTo>
                <a:lnTo>
                  <a:pt x="342900" y="204787"/>
                </a:lnTo>
                <a:lnTo>
                  <a:pt x="271462" y="171450"/>
                </a:lnTo>
                <a:lnTo>
                  <a:pt x="173831" y="130969"/>
                </a:lnTo>
                <a:lnTo>
                  <a:pt x="102394" y="88106"/>
                </a:lnTo>
                <a:lnTo>
                  <a:pt x="38100" y="35719"/>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709869" y="6167438"/>
            <a:ext cx="481007" cy="85726"/>
          </a:xfrm>
          <a:custGeom>
            <a:avLst/>
            <a:gdLst>
              <a:gd name="connsiteX0" fmla="*/ 0 w 671512"/>
              <a:gd name="connsiteY0" fmla="*/ 238125 h 250031"/>
              <a:gd name="connsiteX1" fmla="*/ 176212 w 671512"/>
              <a:gd name="connsiteY1" fmla="*/ 226218 h 250031"/>
              <a:gd name="connsiteX2" fmla="*/ 319087 w 671512"/>
              <a:gd name="connsiteY2" fmla="*/ 197643 h 250031"/>
              <a:gd name="connsiteX3" fmla="*/ 416719 w 671512"/>
              <a:gd name="connsiteY3" fmla="*/ 157162 h 250031"/>
              <a:gd name="connsiteX4" fmla="*/ 519112 w 671512"/>
              <a:gd name="connsiteY4" fmla="*/ 111918 h 250031"/>
              <a:gd name="connsiteX5" fmla="*/ 609600 w 671512"/>
              <a:gd name="connsiteY5" fmla="*/ 57150 h 250031"/>
              <a:gd name="connsiteX6" fmla="*/ 671512 w 671512"/>
              <a:gd name="connsiteY6" fmla="*/ 0 h 250031"/>
              <a:gd name="connsiteX7" fmla="*/ 671512 w 671512"/>
              <a:gd name="connsiteY7" fmla="*/ 250031 h 250031"/>
              <a:gd name="connsiteX8" fmla="*/ 0 w 671512"/>
              <a:gd name="connsiteY8" fmla="*/ 238125 h 2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512" h="250031">
                <a:moveTo>
                  <a:pt x="0" y="238125"/>
                </a:moveTo>
                <a:lnTo>
                  <a:pt x="176212" y="226218"/>
                </a:lnTo>
                <a:lnTo>
                  <a:pt x="319087" y="197643"/>
                </a:lnTo>
                <a:lnTo>
                  <a:pt x="416719" y="157162"/>
                </a:lnTo>
                <a:lnTo>
                  <a:pt x="519112" y="111918"/>
                </a:lnTo>
                <a:lnTo>
                  <a:pt x="609600" y="57150"/>
                </a:lnTo>
                <a:lnTo>
                  <a:pt x="671512" y="0"/>
                </a:lnTo>
                <a:lnTo>
                  <a:pt x="671512" y="250031"/>
                </a:lnTo>
                <a:lnTo>
                  <a:pt x="0" y="23812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066800" y="5867400"/>
            <a:ext cx="0" cy="38100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48400" y="6368534"/>
            <a:ext cx="457200" cy="184666"/>
          </a:xfrm>
          <a:prstGeom prst="rect">
            <a:avLst/>
          </a:prstGeom>
          <a:noFill/>
        </p:spPr>
        <p:txBody>
          <a:bodyPr wrap="square" rtlCol="0">
            <a:spAutoFit/>
          </a:bodyPr>
          <a:lstStyle/>
          <a:p>
            <a:pPr algn="ctr"/>
            <a:r>
              <a:rPr lang="en-US" sz="600" b="1" dirty="0" smtClean="0">
                <a:solidFill>
                  <a:srgbClr val="FF0000"/>
                </a:solidFill>
              </a:rPr>
              <a:t>+2.76</a:t>
            </a:r>
            <a:endParaRPr lang="en-US" sz="600" b="1" dirty="0">
              <a:solidFill>
                <a:srgbClr val="FF0000"/>
              </a:solidFill>
            </a:endParaRPr>
          </a:p>
        </p:txBody>
      </p:sp>
      <p:sp>
        <p:nvSpPr>
          <p:cNvPr id="13" name="TextBox 12"/>
          <p:cNvSpPr txBox="1"/>
          <p:nvPr/>
        </p:nvSpPr>
        <p:spPr>
          <a:xfrm>
            <a:off x="2895600" y="6359010"/>
            <a:ext cx="457200" cy="184666"/>
          </a:xfrm>
          <a:prstGeom prst="rect">
            <a:avLst/>
          </a:prstGeom>
          <a:noFill/>
        </p:spPr>
        <p:txBody>
          <a:bodyPr wrap="square" rtlCol="0">
            <a:spAutoFit/>
          </a:bodyPr>
          <a:lstStyle/>
          <a:p>
            <a:pPr algn="ctr"/>
            <a:r>
              <a:rPr lang="en-US" sz="600" b="1" dirty="0" smtClean="0">
                <a:solidFill>
                  <a:srgbClr val="FF0000"/>
                </a:solidFill>
              </a:rPr>
              <a:t>-2.76</a:t>
            </a:r>
            <a:endParaRPr lang="en-US" sz="600" b="1" dirty="0">
              <a:solidFill>
                <a:srgbClr val="FF0000"/>
              </a:solidFill>
            </a:endParaRPr>
          </a:p>
        </p:txBody>
      </p:sp>
    </p:spTree>
    <p:extLst>
      <p:ext uri="{BB962C8B-B14F-4D97-AF65-F5344CB8AC3E}">
        <p14:creationId xmlns:p14="http://schemas.microsoft.com/office/powerpoint/2010/main" val="781575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Paired Samples </a:t>
            </a:r>
            <a:r>
              <a:rPr lang="en-US" sz="3200" i="1" dirty="0">
                <a:solidFill>
                  <a:srgbClr val="4F271C">
                    <a:satMod val="130000"/>
                  </a:srgbClr>
                </a:solidFill>
              </a:rPr>
              <a:t>t </a:t>
            </a:r>
            <a:r>
              <a:rPr lang="en-US" sz="3200" dirty="0">
                <a:solidFill>
                  <a:srgbClr val="4F271C">
                    <a:satMod val="130000"/>
                  </a:srgbClr>
                </a:solidFill>
              </a:rPr>
              <a:t>Test:</a:t>
            </a:r>
            <a:br>
              <a:rPr lang="en-US" sz="3200" dirty="0">
                <a:solidFill>
                  <a:srgbClr val="4F271C">
                    <a:satMod val="130000"/>
                  </a:srgbClr>
                </a:solidFill>
              </a:rPr>
            </a:br>
            <a:r>
              <a:rPr lang="en-US" sz="3200" dirty="0">
                <a:solidFill>
                  <a:srgbClr val="4F271C">
                    <a:satMod val="130000"/>
                  </a:srgbClr>
                </a:solidFill>
              </a:rPr>
              <a:t>Does Studying in the Exam Room Help?</a:t>
            </a:r>
            <a:endParaRPr lang="en-US" dirty="0"/>
          </a:p>
        </p:txBody>
      </p:sp>
      <p:sp>
        <p:nvSpPr>
          <p:cNvPr id="3" name="Content Placeholder 2"/>
          <p:cNvSpPr>
            <a:spLocks noGrp="1"/>
          </p:cNvSpPr>
          <p:nvPr>
            <p:ph idx="1"/>
          </p:nvPr>
        </p:nvSpPr>
        <p:spPr>
          <a:xfrm>
            <a:off x="1435608" y="1447800"/>
            <a:ext cx="7498080" cy="5181600"/>
          </a:xfrm>
        </p:spPr>
        <p:txBody>
          <a:bodyPr>
            <a:normAutofit fontScale="92500" lnSpcReduction="10000"/>
          </a:bodyPr>
          <a:lstStyle/>
          <a:p>
            <a:pPr marL="320040" indent="-320040" algn="ctr">
              <a:spcBef>
                <a:spcPts val="700"/>
              </a:spcBef>
              <a:buClr>
                <a:srgbClr val="DD8047"/>
              </a:buClr>
              <a:buSzPct val="60000"/>
              <a:buNone/>
            </a:pPr>
            <a:r>
              <a:rPr lang="en-US" sz="2800" i="1" dirty="0" err="1">
                <a:solidFill>
                  <a:srgbClr val="7030A0"/>
                </a:solidFill>
                <a:latin typeface="Tw Cen MT"/>
              </a:rPr>
              <a:t>μ</a:t>
            </a:r>
            <a:r>
              <a:rPr lang="en-US" sz="2800" i="1" baseline="-25000" dirty="0" err="1">
                <a:solidFill>
                  <a:srgbClr val="7030A0"/>
                </a:solidFill>
                <a:latin typeface="Tw Cen MT"/>
              </a:rPr>
              <a:t>M</a:t>
            </a:r>
            <a:r>
              <a:rPr lang="en-US" sz="2800" dirty="0">
                <a:solidFill>
                  <a:srgbClr val="7030A0"/>
                </a:solidFill>
                <a:latin typeface="Tw Cen MT"/>
              </a:rPr>
              <a:t> = 0, </a:t>
            </a:r>
            <a:r>
              <a:rPr lang="en-US" sz="2800" i="1" dirty="0" err="1">
                <a:solidFill>
                  <a:srgbClr val="7030A0"/>
                </a:solidFill>
                <a:latin typeface="Calibri"/>
              </a:rPr>
              <a:t>s</a:t>
            </a:r>
            <a:r>
              <a:rPr lang="en-US" sz="2800" i="1" baseline="-25000" dirty="0" err="1">
                <a:solidFill>
                  <a:srgbClr val="7030A0"/>
                </a:solidFill>
                <a:latin typeface="Tw Cen MT"/>
              </a:rPr>
              <a:t>M</a:t>
            </a:r>
            <a:r>
              <a:rPr lang="en-US" sz="2800" dirty="0">
                <a:solidFill>
                  <a:srgbClr val="7030A0"/>
                </a:solidFill>
                <a:latin typeface="Tw Cen MT"/>
              </a:rPr>
              <a:t> = 1.923, </a:t>
            </a:r>
            <a:r>
              <a:rPr lang="en-US" sz="2800" i="1" dirty="0">
                <a:solidFill>
                  <a:srgbClr val="7030A0"/>
                </a:solidFill>
                <a:latin typeface="Tw Cen MT"/>
              </a:rPr>
              <a:t>M</a:t>
            </a:r>
            <a:r>
              <a:rPr lang="en-US" sz="2800" dirty="0">
                <a:solidFill>
                  <a:srgbClr val="7030A0"/>
                </a:solidFill>
                <a:latin typeface="Tw Cen MT"/>
              </a:rPr>
              <a:t> = 11, </a:t>
            </a:r>
            <a:r>
              <a:rPr lang="en-US" sz="2800" i="1" dirty="0">
                <a:solidFill>
                  <a:srgbClr val="7030A0"/>
                </a:solidFill>
                <a:latin typeface="Tw Cen MT"/>
              </a:rPr>
              <a:t>N</a:t>
            </a:r>
            <a:r>
              <a:rPr lang="en-US" sz="2800" dirty="0">
                <a:solidFill>
                  <a:srgbClr val="7030A0"/>
                </a:solidFill>
                <a:latin typeface="Tw Cen MT"/>
              </a:rPr>
              <a:t> = 5, </a:t>
            </a:r>
            <a:r>
              <a:rPr lang="en-US" sz="2800" i="1" dirty="0" err="1">
                <a:solidFill>
                  <a:srgbClr val="7030A0"/>
                </a:solidFill>
                <a:latin typeface="Tw Cen MT"/>
              </a:rPr>
              <a:t>df</a:t>
            </a:r>
            <a:r>
              <a:rPr lang="en-US" sz="2800" dirty="0">
                <a:solidFill>
                  <a:srgbClr val="7030A0"/>
                </a:solidFill>
                <a:latin typeface="Tw Cen MT"/>
              </a:rPr>
              <a:t>  = 4</a:t>
            </a:r>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5"/>
            </a:pPr>
            <a:endParaRPr lang="en-US" dirty="0" smtClean="0"/>
          </a:p>
          <a:p>
            <a:pPr marL="596646" indent="-514350">
              <a:buFont typeface="+mj-lt"/>
              <a:buAutoNum type="arabicPeriod" startAt="6"/>
            </a:pPr>
            <a:r>
              <a:rPr lang="en-US" sz="2800" dirty="0" smtClean="0"/>
              <a:t>Make a decision</a:t>
            </a:r>
          </a:p>
          <a:p>
            <a:pPr marL="870966" lvl="1" indent="-514350">
              <a:buNone/>
            </a:pPr>
            <a:r>
              <a:rPr lang="en-US" sz="2400" i="1" dirty="0" smtClean="0"/>
              <a:t>	t</a:t>
            </a:r>
            <a:r>
              <a:rPr lang="en-US" sz="2400" dirty="0" smtClean="0"/>
              <a:t> = -5.720 &gt; </a:t>
            </a:r>
            <a:r>
              <a:rPr lang="en-US" sz="2400" i="1" dirty="0" err="1" smtClean="0"/>
              <a:t>t</a:t>
            </a:r>
            <a:r>
              <a:rPr lang="en-US" sz="2400" i="1" baseline="-25000" dirty="0" err="1" smtClean="0"/>
              <a:t>crit</a:t>
            </a:r>
            <a:r>
              <a:rPr lang="en-US" sz="2400" dirty="0" smtClean="0"/>
              <a:t> = ±2.776, </a:t>
            </a:r>
            <a:r>
              <a:rPr lang="en-US" sz="2400" i="1" dirty="0" smtClean="0"/>
              <a:t>reject the null hypothesis</a:t>
            </a:r>
          </a:p>
          <a:p>
            <a:pPr marL="870966" lvl="1" indent="-514350">
              <a:buNone/>
            </a:pPr>
            <a:endParaRPr lang="en-US" sz="2400" i="1" dirty="0" smtClean="0"/>
          </a:p>
          <a:p>
            <a:pPr marL="870966" lvl="1" indent="-514350">
              <a:buNone/>
            </a:pPr>
            <a:r>
              <a:rPr lang="en-US" sz="2400" dirty="0" smtClean="0"/>
              <a:t>	People studying and testing in different rooms performed worse than … in the same rooms, </a:t>
            </a:r>
          </a:p>
          <a:p>
            <a:pPr marL="870966" lvl="1" indent="-514350">
              <a:buNone/>
            </a:pPr>
            <a:r>
              <a:rPr lang="en-US" sz="2400" i="1" dirty="0" smtClean="0"/>
              <a:t>	t</a:t>
            </a:r>
            <a:r>
              <a:rPr lang="en-US" sz="2400" dirty="0" smtClean="0"/>
              <a:t>(4) = 5.72, </a:t>
            </a:r>
            <a:r>
              <a:rPr lang="en-US" sz="2400" i="1" dirty="0" smtClean="0"/>
              <a:t>p </a:t>
            </a:r>
            <a:r>
              <a:rPr lang="en-US" sz="2400" dirty="0" smtClean="0"/>
              <a:t>&lt; .05.</a:t>
            </a:r>
            <a:endParaRPr lang="en-US" sz="2400" i="1" dirty="0" smtClean="0"/>
          </a:p>
          <a:p>
            <a:pPr marL="870966" lvl="1" indent="-514350">
              <a:buNone/>
            </a:pPr>
            <a:endParaRPr lang="en-US" sz="2400" dirty="0" smtClean="0"/>
          </a:p>
          <a:p>
            <a:pPr marL="596646" indent="-514350">
              <a:buNone/>
            </a:pPr>
            <a:endParaRPr lang="en-US" sz="3000" dirty="0" smtClean="0"/>
          </a:p>
        </p:txBody>
      </p:sp>
      <p:pic>
        <p:nvPicPr>
          <p:cNvPr id="10" name="Picture 3" descr="H:\Private\My Documents\arlo\Classes\Taught\Statistics\Winter 2010\Publisher Resources\Chapter Images\JPEG_hi-res\CH09\Nolan_fig09_07.jpg"/>
          <p:cNvPicPr>
            <a:picLocks noChangeAspect="1" noChangeArrowheads="1"/>
          </p:cNvPicPr>
          <p:nvPr/>
        </p:nvPicPr>
        <p:blipFill>
          <a:blip r:embed="rId2" cstate="print"/>
          <a:srcRect/>
          <a:stretch>
            <a:fillRect/>
          </a:stretch>
        </p:blipFill>
        <p:spPr bwMode="auto">
          <a:xfrm>
            <a:off x="2209800" y="2156301"/>
            <a:ext cx="5562600" cy="1958499"/>
          </a:xfrm>
          <a:prstGeom prst="rect">
            <a:avLst/>
          </a:prstGeom>
          <a:noFill/>
        </p:spPr>
      </p:pic>
    </p:spTree>
    <p:extLst>
      <p:ext uri="{BB962C8B-B14F-4D97-AF65-F5344CB8AC3E}">
        <p14:creationId xmlns:p14="http://schemas.microsoft.com/office/powerpoint/2010/main" val="1599886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Samples: Ideal Design?</a:t>
            </a:r>
            <a:endParaRPr lang="en-US" dirty="0"/>
          </a:p>
        </p:txBody>
      </p:sp>
      <p:sp>
        <p:nvSpPr>
          <p:cNvPr id="3" name="Content Placeholder 2"/>
          <p:cNvSpPr>
            <a:spLocks noGrp="1"/>
          </p:cNvSpPr>
          <p:nvPr>
            <p:ph idx="1"/>
          </p:nvPr>
        </p:nvSpPr>
        <p:spPr/>
        <p:txBody>
          <a:bodyPr/>
          <a:lstStyle/>
          <a:p>
            <a:r>
              <a:rPr lang="en-US" dirty="0" smtClean="0"/>
              <a:t>Given the simple calculations and low cost (time and participants), why wouldn’t we always use paired/dependent/within subjects designs?</a:t>
            </a:r>
          </a:p>
          <a:p>
            <a:endParaRPr lang="en-US" dirty="0"/>
          </a:p>
          <a:p>
            <a:r>
              <a:rPr lang="en-US" dirty="0" smtClean="0"/>
              <a:t>Back to the hypothetical beer tasting experiment…</a:t>
            </a:r>
            <a:endParaRPr lang="en-US" dirty="0"/>
          </a:p>
        </p:txBody>
      </p:sp>
    </p:spTree>
    <p:extLst>
      <p:ext uri="{BB962C8B-B14F-4D97-AF65-F5344CB8AC3E}">
        <p14:creationId xmlns:p14="http://schemas.microsoft.com/office/powerpoint/2010/main" val="1084704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76200"/>
            <a:ext cx="8763000" cy="648072"/>
          </a:xfrm>
        </p:spPr>
        <p:txBody>
          <a:bodyPr vert="horz" lIns="91440" tIns="45720" rIns="91440" bIns="45720" rtlCol="0" anchor="ctr">
            <a:noAutofit/>
          </a:bodyPr>
          <a:lstStyle/>
          <a:p>
            <a:r>
              <a:rPr lang="en-US" sz="3500" dirty="0" smtClean="0">
                <a:solidFill>
                  <a:srgbClr val="4F86F3"/>
                </a:solidFill>
                <a:cs typeface="Narkisim" panose="020E0502050101010101" pitchFamily="34" charset="-79"/>
              </a:rPr>
              <a:t>Distribution measures 1: Mean, Median, Mode</a:t>
            </a:r>
            <a:endParaRPr lang="en-US" sz="3500" dirty="0">
              <a:solidFill>
                <a:srgbClr val="4F86F3"/>
              </a:solidFill>
              <a:cs typeface="Narkisim" panose="020E0502050101010101" pitchFamily="34" charset="-79"/>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96" b="123"/>
          <a:stretch/>
        </p:blipFill>
        <p:spPr>
          <a:xfrm>
            <a:off x="2133600" y="1008000"/>
            <a:ext cx="5029199" cy="561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4724400" y="1008000"/>
            <a:ext cx="2667000" cy="56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104502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Independent Samples </a:t>
            </a:r>
            <a:br>
              <a:rPr lang="en-US" dirty="0" smtClean="0"/>
            </a:br>
            <a:r>
              <a:rPr lang="en-US" i="1" cap="none" dirty="0" smtClean="0">
                <a:latin typeface="+mn-lt"/>
              </a:rPr>
              <a:t>t</a:t>
            </a:r>
            <a:r>
              <a:rPr lang="en-US" dirty="0" smtClean="0"/>
              <a:t> Test </a:t>
            </a:r>
            <a:endParaRPr lang="en-US" dirty="0"/>
          </a:p>
        </p:txBody>
      </p:sp>
      <p:sp>
        <p:nvSpPr>
          <p:cNvPr id="5" name="Text Placeholder 4"/>
          <p:cNvSpPr>
            <a:spLocks noGrp="1"/>
          </p:cNvSpPr>
          <p:nvPr>
            <p:ph type="body" idx="1"/>
          </p:nvPr>
        </p:nvSpPr>
        <p:spPr/>
        <p:txBody>
          <a:bodyPr/>
          <a:lstStyle/>
          <a:p>
            <a:r>
              <a:rPr lang="en-US" dirty="0" smtClean="0"/>
              <a:t>Two Unrelated (unpaired) samples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Father’s “Chinese Lock”</a:t>
            </a:r>
            <a:endParaRPr lang="en-US" dirty="0"/>
          </a:p>
        </p:txBody>
      </p:sp>
      <p:sp>
        <p:nvSpPr>
          <p:cNvPr id="3" name="Content Placeholder 2"/>
          <p:cNvSpPr>
            <a:spLocks noGrp="1"/>
          </p:cNvSpPr>
          <p:nvPr>
            <p:ph idx="1"/>
          </p:nvPr>
        </p:nvSpPr>
        <p:spPr>
          <a:xfrm>
            <a:off x="1435608" y="3657600"/>
            <a:ext cx="7498080" cy="2590800"/>
          </a:xfrm>
        </p:spPr>
        <p:txBody>
          <a:bodyPr>
            <a:normAutofit/>
          </a:bodyPr>
          <a:lstStyle/>
          <a:p>
            <a:r>
              <a:rPr lang="en-US" sz="2400" dirty="0" smtClean="0"/>
              <a:t>Does teaching someone a strategy decrease the amount of time it takes to solve the puzzle?</a:t>
            </a:r>
          </a:p>
          <a:p>
            <a:endParaRPr lang="en-US" sz="2400" dirty="0" smtClean="0"/>
          </a:p>
          <a:p>
            <a:r>
              <a:rPr lang="en-US" sz="2400" dirty="0" smtClean="0"/>
              <a:t>How do you design this study?</a:t>
            </a:r>
          </a:p>
          <a:p>
            <a:pPr lvl="1"/>
            <a:r>
              <a:rPr lang="en-US" sz="2000" dirty="0" smtClean="0"/>
              <a:t>Paired Samples option #1: 	No Strategy </a:t>
            </a:r>
            <a:r>
              <a:rPr lang="en-US" sz="2000" dirty="0" smtClean="0">
                <a:sym typeface="Wingdings" pitchFamily="2" charset="2"/>
              </a:rPr>
              <a:t> Strategy</a:t>
            </a:r>
          </a:p>
          <a:p>
            <a:pPr lvl="1"/>
            <a:r>
              <a:rPr lang="en-US" sz="2000" dirty="0"/>
              <a:t>Paired Samples option </a:t>
            </a:r>
            <a:r>
              <a:rPr lang="en-US" sz="2000" dirty="0" smtClean="0"/>
              <a:t>#</a:t>
            </a:r>
            <a:r>
              <a:rPr lang="en-US" sz="2000" dirty="0"/>
              <a:t>2</a:t>
            </a:r>
            <a:r>
              <a:rPr lang="en-US" sz="2000" dirty="0" smtClean="0"/>
              <a:t>: 	Strategy 	</a:t>
            </a:r>
            <a:r>
              <a:rPr lang="en-US" sz="2000" dirty="0" smtClean="0">
                <a:sym typeface="Wingdings" pitchFamily="2" charset="2"/>
              </a:rPr>
              <a:t> No Strategy</a:t>
            </a:r>
            <a:endParaRPr lang="en-US" sz="2000" dirty="0"/>
          </a:p>
          <a:p>
            <a:pPr lvl="1"/>
            <a:endParaRPr lang="en-US" sz="2000" dirty="0"/>
          </a:p>
        </p:txBody>
      </p:sp>
      <p:pic>
        <p:nvPicPr>
          <p:cNvPr id="63490" name="Picture 2" descr="http://www.wired.com/images_blogs/magazine/2011/01/680028837__mg_89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48" t="33469" r="8172" b="19184"/>
          <a:stretch/>
        </p:blipFill>
        <p:spPr bwMode="auto">
          <a:xfrm>
            <a:off x="2971800" y="1828800"/>
            <a:ext cx="3733800" cy="1456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Samples </a:t>
            </a:r>
            <a:r>
              <a:rPr lang="en-US" i="1" dirty="0" smtClean="0"/>
              <a:t>t</a:t>
            </a:r>
            <a:r>
              <a:rPr lang="en-US" dirty="0" smtClean="0"/>
              <a:t> Test</a:t>
            </a:r>
            <a:endParaRPr lang="en-US" dirty="0"/>
          </a:p>
        </p:txBody>
      </p:sp>
      <p:sp>
        <p:nvSpPr>
          <p:cNvPr id="3" name="Content Placeholder 2"/>
          <p:cNvSpPr>
            <a:spLocks noGrp="1"/>
          </p:cNvSpPr>
          <p:nvPr>
            <p:ph idx="1"/>
          </p:nvPr>
        </p:nvSpPr>
        <p:spPr/>
        <p:txBody>
          <a:bodyPr>
            <a:normAutofit/>
          </a:bodyPr>
          <a:lstStyle/>
          <a:p>
            <a:r>
              <a:rPr lang="en-US" sz="2800" i="1" dirty="0" smtClean="0"/>
              <a:t>Used to compare 2 means for a between-groups design, a situation in which each participant is assigned to only one condition.</a:t>
            </a:r>
          </a:p>
          <a:p>
            <a:endParaRPr lang="en-US" sz="2800" i="1" dirty="0" smtClean="0"/>
          </a:p>
          <a:p>
            <a:endParaRPr lang="en-US" sz="2800" i="1" dirty="0"/>
          </a:p>
          <a:p>
            <a:r>
              <a:rPr lang="en-US" sz="2800" i="1" dirty="0" smtClean="0"/>
              <a:t>New Statistics &amp; Terminology:</a:t>
            </a:r>
          </a:p>
          <a:p>
            <a:pPr lvl="1"/>
            <a:r>
              <a:rPr lang="en-US" sz="2400" i="1" dirty="0" smtClean="0"/>
              <a:t>Distribution of Differences Between Means</a:t>
            </a:r>
          </a:p>
          <a:p>
            <a:pPr lvl="1"/>
            <a:r>
              <a:rPr lang="en-US" sz="2400" i="1" dirty="0" err="1" smtClean="0"/>
              <a:t>df</a:t>
            </a:r>
            <a:r>
              <a:rPr lang="en-US" sz="2400" i="1" baseline="-25000" dirty="0" err="1" smtClean="0"/>
              <a:t>X</a:t>
            </a:r>
            <a:r>
              <a:rPr lang="en-US" sz="2400" i="1" baseline="-25000" dirty="0" smtClean="0"/>
              <a:t> </a:t>
            </a:r>
            <a:r>
              <a:rPr lang="en-US" sz="2400" i="1" dirty="0" smtClean="0"/>
              <a:t>, </a:t>
            </a:r>
            <a:r>
              <a:rPr lang="en-US" sz="2400" i="1" dirty="0" err="1" smtClean="0"/>
              <a:t>df</a:t>
            </a:r>
            <a:r>
              <a:rPr lang="en-US" sz="2400" i="1" baseline="-25000" dirty="0" err="1" smtClean="0"/>
              <a:t>Y</a:t>
            </a:r>
            <a:r>
              <a:rPr lang="en-US" sz="2400" i="1" baseline="-25000" dirty="0" smtClean="0"/>
              <a:t> </a:t>
            </a:r>
            <a:r>
              <a:rPr lang="en-US" sz="2400" i="1" dirty="0" smtClean="0"/>
              <a:t>, </a:t>
            </a:r>
            <a:r>
              <a:rPr lang="en-US" sz="2400" i="1" dirty="0" err="1" smtClean="0"/>
              <a:t>df</a:t>
            </a:r>
            <a:r>
              <a:rPr lang="en-US" sz="2400" i="1" baseline="-25000" dirty="0" err="1" smtClean="0"/>
              <a:t>Total</a:t>
            </a:r>
            <a:endParaRPr lang="en-US" sz="2400" i="1" dirty="0" smtClean="0"/>
          </a:p>
          <a:p>
            <a:pPr lvl="1"/>
            <a:r>
              <a:rPr lang="en-US" sz="2400" i="1" dirty="0" smtClean="0"/>
              <a:t>Pooled Variance</a:t>
            </a:r>
          </a:p>
          <a:p>
            <a:pPr lvl="1"/>
            <a:r>
              <a:rPr lang="en-US" sz="2400" i="1" dirty="0" smtClean="0"/>
              <a:t>Standard Error of the Difference</a:t>
            </a:r>
            <a:endParaRPr lang="en-US" sz="2400" i="1" dirty="0"/>
          </a:p>
        </p:txBody>
      </p:sp>
      <p:graphicFrame>
        <p:nvGraphicFramePr>
          <p:cNvPr id="4" name="Object 3"/>
          <p:cNvGraphicFramePr>
            <a:graphicFrameLocks noChangeAspect="1"/>
          </p:cNvGraphicFramePr>
          <p:nvPr>
            <p:extLst>
              <p:ext uri="{D42A27DB-BD31-4B8C-83A1-F6EECF244321}">
                <p14:modId xmlns:p14="http://schemas.microsoft.com/office/powerpoint/2010/main" val="3919667806"/>
              </p:ext>
            </p:extLst>
          </p:nvPr>
        </p:nvGraphicFramePr>
        <p:xfrm>
          <a:off x="2590800" y="2971800"/>
          <a:ext cx="4285343" cy="777341"/>
        </p:xfrm>
        <a:graphic>
          <a:graphicData uri="http://schemas.openxmlformats.org/presentationml/2006/ole">
            <mc:AlternateContent xmlns:mc="http://schemas.openxmlformats.org/markup-compatibility/2006">
              <mc:Choice xmlns:v="urn:schemas-microsoft-com:vml" Requires="v">
                <p:oleObj spid="_x0000_s64519" name="Equation" r:id="rId3" imgW="2730500" imgH="495300" progId="">
                  <p:embed/>
                </p:oleObj>
              </mc:Choice>
              <mc:Fallback>
                <p:oleObj name="Equation" r:id="rId3" imgW="2730500" imgH="4953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971800"/>
                        <a:ext cx="4285343" cy="7773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Steps for Hypothesis Testing</a:t>
            </a:r>
            <a:endParaRPr lang="en-US" dirty="0"/>
          </a:p>
        </p:txBody>
      </p:sp>
      <p:sp>
        <p:nvSpPr>
          <p:cNvPr id="3" name="Content Placeholder 2"/>
          <p:cNvSpPr>
            <a:spLocks noGrp="1"/>
          </p:cNvSpPr>
          <p:nvPr>
            <p:ph idx="1"/>
          </p:nvPr>
        </p:nvSpPr>
        <p:spPr/>
        <p:txBody>
          <a:bodyPr/>
          <a:lstStyle/>
          <a:p>
            <a:pPr>
              <a:buNone/>
            </a:pPr>
            <a:r>
              <a:rPr lang="en-US" dirty="0" smtClean="0"/>
              <a:t>1. Identify</a:t>
            </a:r>
          </a:p>
          <a:p>
            <a:pPr>
              <a:buNone/>
            </a:pPr>
            <a:r>
              <a:rPr lang="en-US" dirty="0" smtClean="0"/>
              <a:t>2. State the hypotheses</a:t>
            </a:r>
          </a:p>
          <a:p>
            <a:pPr>
              <a:buNone/>
            </a:pPr>
            <a:r>
              <a:rPr lang="en-US" dirty="0" smtClean="0"/>
              <a:t>3. Characteristics of the comparison distribution</a:t>
            </a:r>
          </a:p>
          <a:p>
            <a:pPr>
              <a:buNone/>
            </a:pPr>
            <a:r>
              <a:rPr lang="en-US" dirty="0" smtClean="0"/>
              <a:t>4. Critical values</a:t>
            </a:r>
          </a:p>
          <a:p>
            <a:pPr>
              <a:buNone/>
            </a:pPr>
            <a:r>
              <a:rPr lang="en-US" dirty="0" smtClean="0"/>
              <a:t>5. Calculate</a:t>
            </a:r>
          </a:p>
          <a:p>
            <a:pPr>
              <a:buNone/>
            </a:pPr>
            <a:r>
              <a:rPr lang="en-US" dirty="0" smtClean="0"/>
              <a:t>6. Decide</a:t>
            </a:r>
          </a:p>
          <a:p>
            <a:pPr>
              <a:buNone/>
            </a:pPr>
            <a:endParaRPr lang="en-US" dirty="0"/>
          </a:p>
        </p:txBody>
      </p:sp>
      <p:pic>
        <p:nvPicPr>
          <p:cNvPr id="25602" name="Picture 2" descr="http://peanutonthetable.com/wp-content/uploads/2012/12/an-old-hat.jpg"/>
          <p:cNvPicPr>
            <a:picLocks noChangeAspect="1" noChangeArrowheads="1"/>
          </p:cNvPicPr>
          <p:nvPr/>
        </p:nvPicPr>
        <p:blipFill>
          <a:blip r:embed="rId2" cstate="print"/>
          <a:srcRect/>
          <a:stretch>
            <a:fillRect/>
          </a:stretch>
        </p:blipFill>
        <p:spPr bwMode="auto">
          <a:xfrm>
            <a:off x="5410200" y="3505200"/>
            <a:ext cx="2896742" cy="1933575"/>
          </a:xfrm>
          <a:prstGeom prst="rect">
            <a:avLst/>
          </a:prstGeom>
          <a:noFill/>
        </p:spPr>
      </p:pic>
      <p:sp>
        <p:nvSpPr>
          <p:cNvPr id="5" name="TextBox 4"/>
          <p:cNvSpPr txBox="1"/>
          <p:nvPr/>
        </p:nvSpPr>
        <p:spPr>
          <a:xfrm>
            <a:off x="6400800" y="5334000"/>
            <a:ext cx="1143000" cy="369332"/>
          </a:xfrm>
          <a:prstGeom prst="rect">
            <a:avLst/>
          </a:prstGeom>
          <a:noFill/>
        </p:spPr>
        <p:txBody>
          <a:bodyPr wrap="square" rtlCol="0">
            <a:spAutoFit/>
          </a:bodyPr>
          <a:lstStyle/>
          <a:p>
            <a:r>
              <a:rPr lang="en-US" i="1" dirty="0" smtClean="0"/>
              <a:t>old hat</a:t>
            </a:r>
            <a:endParaRPr lang="en-US" i="1" dirty="0"/>
          </a:p>
        </p:txBody>
      </p:sp>
    </p:spTree>
    <p:extLst>
      <p:ext uri="{BB962C8B-B14F-4D97-AF65-F5344CB8AC3E}">
        <p14:creationId xmlns:p14="http://schemas.microsoft.com/office/powerpoint/2010/main" val="4144058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143000"/>
          </a:xfrm>
        </p:spPr>
        <p:txBody>
          <a:bodyPr>
            <a:noAutofit/>
          </a:bodyPr>
          <a:lstStyle/>
          <a:p>
            <a:r>
              <a:rPr lang="en-US" sz="3200" dirty="0" smtClean="0"/>
              <a:t>Independent Samples </a:t>
            </a:r>
            <a:r>
              <a:rPr lang="en-US" sz="3200" i="1" dirty="0" smtClean="0"/>
              <a:t>t</a:t>
            </a:r>
            <a:r>
              <a:rPr lang="en-US" sz="3200" dirty="0" smtClean="0"/>
              <a:t> Test: </a:t>
            </a:r>
            <a:br>
              <a:rPr lang="en-US" sz="3200" dirty="0" smtClean="0"/>
            </a:br>
            <a:r>
              <a:rPr lang="en-US" sz="3200" dirty="0" smtClean="0"/>
              <a:t>Gender Differences in Humor Appreciation</a:t>
            </a:r>
            <a:endParaRPr lang="en-US" sz="3200" dirty="0"/>
          </a:p>
        </p:txBody>
      </p:sp>
      <p:sp>
        <p:nvSpPr>
          <p:cNvPr id="3" name="Content Placeholder 2"/>
          <p:cNvSpPr>
            <a:spLocks noGrp="1"/>
          </p:cNvSpPr>
          <p:nvPr>
            <p:ph idx="1"/>
          </p:nvPr>
        </p:nvSpPr>
        <p:spPr>
          <a:xfrm>
            <a:off x="1435608" y="4038600"/>
            <a:ext cx="7498080" cy="2209800"/>
          </a:xfrm>
        </p:spPr>
        <p:txBody>
          <a:bodyPr>
            <a:normAutofit/>
          </a:bodyPr>
          <a:lstStyle/>
          <a:p>
            <a:pPr marL="82296" indent="0">
              <a:buNone/>
            </a:pPr>
            <a:r>
              <a:rPr lang="en-US" sz="2400" i="1" dirty="0" smtClean="0"/>
              <a:t>I tend to believe that very few differences exist between males and females in cognitive abilities but there is some evidence that there are gender differences in, for example, humor appreciation.  </a:t>
            </a:r>
          </a:p>
        </p:txBody>
      </p:sp>
      <p:pic>
        <p:nvPicPr>
          <p:cNvPr id="39940" name="Picture 4" descr="050609_gender04.jpg"/>
          <p:cNvPicPr>
            <a:picLocks noChangeAspect="1" noChangeArrowheads="1"/>
          </p:cNvPicPr>
          <p:nvPr/>
        </p:nvPicPr>
        <p:blipFill>
          <a:blip r:embed="rId2" cstate="print"/>
          <a:srcRect b="50266"/>
          <a:stretch>
            <a:fillRect/>
          </a:stretch>
        </p:blipFill>
        <p:spPr bwMode="auto">
          <a:xfrm>
            <a:off x="3429000" y="1828800"/>
            <a:ext cx="3124200" cy="1749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2720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1143000"/>
          </a:xfrm>
        </p:spPr>
        <p:txBody>
          <a:bodyPr>
            <a:noAutofit/>
          </a:bodyPr>
          <a:lstStyle/>
          <a:p>
            <a:r>
              <a:rPr lang="en-US" sz="3200" dirty="0" smtClean="0"/>
              <a:t>Independent Samples </a:t>
            </a:r>
            <a:r>
              <a:rPr lang="en-US" sz="3200" i="1" dirty="0" smtClean="0"/>
              <a:t>t</a:t>
            </a:r>
            <a:r>
              <a:rPr lang="en-US" sz="3200" dirty="0" smtClean="0"/>
              <a:t> Test: </a:t>
            </a:r>
            <a:br>
              <a:rPr lang="en-US" sz="3200" dirty="0" smtClean="0"/>
            </a:br>
            <a:r>
              <a:rPr lang="en-US" sz="3200" dirty="0" smtClean="0"/>
              <a:t>Gender Differences in Humor Appreciation</a:t>
            </a:r>
            <a:endParaRPr lang="en-US" sz="3200" dirty="0"/>
          </a:p>
        </p:txBody>
      </p:sp>
      <p:sp>
        <p:nvSpPr>
          <p:cNvPr id="3" name="Content Placeholder 2"/>
          <p:cNvSpPr>
            <a:spLocks noGrp="1"/>
          </p:cNvSpPr>
          <p:nvPr>
            <p:ph idx="1"/>
          </p:nvPr>
        </p:nvSpPr>
        <p:spPr>
          <a:xfrm>
            <a:off x="1435608" y="1524000"/>
            <a:ext cx="7498080" cy="3124200"/>
          </a:xfrm>
        </p:spPr>
        <p:txBody>
          <a:bodyPr>
            <a:normAutofit/>
          </a:bodyPr>
          <a:lstStyle/>
          <a:p>
            <a:pPr marL="82296" indent="0">
              <a:buNone/>
            </a:pPr>
            <a:r>
              <a:rPr lang="en-US" sz="2400" i="1" dirty="0" smtClean="0"/>
              <a:t>In this hypothetical study we ask: what percentage of cartoons do men and woman consider funny?  We recruited 9 people from the psychology subject pool and asked them to view a cartoon.  After the cartoon, each participant gave us a humor rating of the cartoon, from 0-100 (100 being the funniest possible).  Here are those data.</a:t>
            </a:r>
          </a:p>
        </p:txBody>
      </p:sp>
      <p:pic>
        <p:nvPicPr>
          <p:cNvPr id="39938" name="Picture 2" descr="050609_gender03.jpg"/>
          <p:cNvPicPr>
            <a:picLocks noChangeAspect="1" noChangeArrowheads="1"/>
          </p:cNvPicPr>
          <p:nvPr/>
        </p:nvPicPr>
        <p:blipFill>
          <a:blip r:embed="rId2" cstate="print"/>
          <a:srcRect b="49458"/>
          <a:stretch>
            <a:fillRect/>
          </a:stretch>
        </p:blipFill>
        <p:spPr bwMode="auto">
          <a:xfrm>
            <a:off x="1523999" y="4267200"/>
            <a:ext cx="3129643"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extLst>
              <p:ext uri="{D42A27DB-BD31-4B8C-83A1-F6EECF244321}">
                <p14:modId xmlns:p14="http://schemas.microsoft.com/office/powerpoint/2010/main" val="2067356228"/>
              </p:ext>
            </p:extLst>
          </p:nvPr>
        </p:nvGraphicFramePr>
        <p:xfrm>
          <a:off x="5334000" y="4267200"/>
          <a:ext cx="3276600" cy="1717038"/>
        </p:xfrm>
        <a:graphic>
          <a:graphicData uri="http://schemas.openxmlformats.org/drawingml/2006/table">
            <a:tbl>
              <a:tblPr firstRow="1" bandRow="1">
                <a:tableStyleId>{5C22544A-7EE6-4342-B048-85BDC9FD1C3A}</a:tableStyleId>
              </a:tblPr>
              <a:tblGrid>
                <a:gridCol w="1638300"/>
                <a:gridCol w="1638300"/>
              </a:tblGrid>
              <a:tr h="286173">
                <a:tc>
                  <a:txBody>
                    <a:bodyPr/>
                    <a:lstStyle/>
                    <a:p>
                      <a:pPr algn="ctr"/>
                      <a:r>
                        <a:rPr lang="en-US" sz="1200" dirty="0" smtClean="0"/>
                        <a:t>Women (X)</a:t>
                      </a:r>
                      <a:endParaRPr lang="en-US" sz="1200" dirty="0"/>
                    </a:p>
                  </a:txBody>
                  <a:tcPr/>
                </a:tc>
                <a:tc>
                  <a:txBody>
                    <a:bodyPr/>
                    <a:lstStyle/>
                    <a:p>
                      <a:pPr algn="ctr"/>
                      <a:r>
                        <a:rPr lang="en-US" sz="1200" dirty="0" smtClean="0"/>
                        <a:t>Men (Y)</a:t>
                      </a:r>
                      <a:endParaRPr lang="en-US" sz="1200" dirty="0"/>
                    </a:p>
                  </a:txBody>
                  <a:tcPr/>
                </a:tc>
              </a:tr>
              <a:tr h="286173">
                <a:tc>
                  <a:txBody>
                    <a:bodyPr/>
                    <a:lstStyle/>
                    <a:p>
                      <a:pPr algn="ctr"/>
                      <a:r>
                        <a:rPr lang="en-US" sz="1200" dirty="0" smtClean="0"/>
                        <a:t>84</a:t>
                      </a:r>
                      <a:endParaRPr lang="en-US" sz="1200" dirty="0"/>
                    </a:p>
                  </a:txBody>
                  <a:tcPr/>
                </a:tc>
                <a:tc>
                  <a:txBody>
                    <a:bodyPr/>
                    <a:lstStyle/>
                    <a:p>
                      <a:pPr algn="ctr"/>
                      <a:r>
                        <a:rPr lang="en-US" sz="1200" dirty="0" smtClean="0"/>
                        <a:t>88</a:t>
                      </a:r>
                      <a:endParaRPr lang="en-US" sz="1200" dirty="0"/>
                    </a:p>
                  </a:txBody>
                  <a:tcPr/>
                </a:tc>
              </a:tr>
              <a:tr h="286173">
                <a:tc>
                  <a:txBody>
                    <a:bodyPr/>
                    <a:lstStyle/>
                    <a:p>
                      <a:pPr algn="ctr"/>
                      <a:r>
                        <a:rPr lang="en-US" sz="1200" dirty="0" smtClean="0"/>
                        <a:t>97</a:t>
                      </a:r>
                      <a:endParaRPr lang="en-US" sz="1200" dirty="0"/>
                    </a:p>
                  </a:txBody>
                  <a:tcPr/>
                </a:tc>
                <a:tc>
                  <a:txBody>
                    <a:bodyPr/>
                    <a:lstStyle/>
                    <a:p>
                      <a:pPr algn="ctr"/>
                      <a:r>
                        <a:rPr lang="en-US" sz="1200" dirty="0" smtClean="0"/>
                        <a:t>90</a:t>
                      </a:r>
                      <a:endParaRPr lang="en-US" sz="1200" dirty="0"/>
                    </a:p>
                  </a:txBody>
                  <a:tcPr/>
                </a:tc>
              </a:tr>
              <a:tr h="286173">
                <a:tc>
                  <a:txBody>
                    <a:bodyPr/>
                    <a:lstStyle/>
                    <a:p>
                      <a:pPr algn="ctr"/>
                      <a:r>
                        <a:rPr lang="en-US" sz="1200" dirty="0" smtClean="0"/>
                        <a:t>58</a:t>
                      </a:r>
                      <a:endParaRPr lang="en-US" sz="1200" dirty="0"/>
                    </a:p>
                  </a:txBody>
                  <a:tcPr/>
                </a:tc>
                <a:tc>
                  <a:txBody>
                    <a:bodyPr/>
                    <a:lstStyle/>
                    <a:p>
                      <a:pPr algn="ctr"/>
                      <a:r>
                        <a:rPr lang="en-US" sz="1200" dirty="0" smtClean="0"/>
                        <a:t>52</a:t>
                      </a:r>
                      <a:endParaRPr lang="en-US" sz="1200" dirty="0"/>
                    </a:p>
                  </a:txBody>
                  <a:tcPr/>
                </a:tc>
              </a:tr>
              <a:tr h="286173">
                <a:tc>
                  <a:txBody>
                    <a:bodyPr/>
                    <a:lstStyle/>
                    <a:p>
                      <a:pPr algn="ctr"/>
                      <a:r>
                        <a:rPr lang="en-US" sz="1200" dirty="0" smtClean="0"/>
                        <a:t>90</a:t>
                      </a:r>
                      <a:endParaRPr lang="en-US" sz="1200" dirty="0"/>
                    </a:p>
                  </a:txBody>
                  <a:tcPr/>
                </a:tc>
                <a:tc>
                  <a:txBody>
                    <a:bodyPr/>
                    <a:lstStyle/>
                    <a:p>
                      <a:pPr algn="ctr"/>
                      <a:r>
                        <a:rPr lang="en-US" sz="1200" dirty="0" smtClean="0"/>
                        <a:t>97</a:t>
                      </a:r>
                      <a:endParaRPr lang="en-US" sz="1200" dirty="0"/>
                    </a:p>
                  </a:txBody>
                  <a:tcPr/>
                </a:tc>
              </a:tr>
              <a:tr h="286173">
                <a:tc>
                  <a:txBody>
                    <a:bodyPr/>
                    <a:lstStyle/>
                    <a:p>
                      <a:pPr algn="ctr"/>
                      <a:endParaRPr lang="en-US" sz="1200" dirty="0"/>
                    </a:p>
                  </a:txBody>
                  <a:tcPr/>
                </a:tc>
                <a:tc>
                  <a:txBody>
                    <a:bodyPr/>
                    <a:lstStyle/>
                    <a:p>
                      <a:pPr algn="ctr"/>
                      <a:r>
                        <a:rPr lang="en-US" sz="1200" dirty="0" smtClean="0"/>
                        <a:t>86</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Independent Samples </a:t>
            </a:r>
            <a:r>
              <a:rPr lang="en-US" sz="3200" i="1" dirty="0">
                <a:solidFill>
                  <a:srgbClr val="4F271C">
                    <a:satMod val="130000"/>
                  </a:srgbClr>
                </a:solidFill>
              </a:rPr>
              <a:t>t</a:t>
            </a:r>
            <a:r>
              <a:rPr lang="en-US" sz="3200" dirty="0">
                <a:solidFill>
                  <a:srgbClr val="4F271C">
                    <a:satMod val="130000"/>
                  </a:srgbClr>
                </a:solidFill>
              </a:rPr>
              <a:t> Test: </a:t>
            </a:r>
            <a:br>
              <a:rPr lang="en-US" sz="3200" dirty="0">
                <a:solidFill>
                  <a:srgbClr val="4F271C">
                    <a:satMod val="130000"/>
                  </a:srgbClr>
                </a:solidFill>
              </a:rPr>
            </a:br>
            <a:r>
              <a:rPr lang="en-US" sz="3200" dirty="0">
                <a:solidFill>
                  <a:srgbClr val="4F271C">
                    <a:satMod val="130000"/>
                  </a:srgbClr>
                </a:solidFill>
              </a:rPr>
              <a:t>Gender Differences in Humor Appreciation</a:t>
            </a:r>
            <a:endParaRPr lang="en-US" dirty="0"/>
          </a:p>
        </p:txBody>
      </p:sp>
      <p:sp>
        <p:nvSpPr>
          <p:cNvPr id="3" name="Content Placeholder 2"/>
          <p:cNvSpPr>
            <a:spLocks noGrp="1"/>
          </p:cNvSpPr>
          <p:nvPr>
            <p:ph idx="1"/>
          </p:nvPr>
        </p:nvSpPr>
        <p:spPr/>
        <p:txBody>
          <a:bodyPr>
            <a:normAutofit lnSpcReduction="10000"/>
          </a:bodyPr>
          <a:lstStyle/>
          <a:p>
            <a:pPr marL="596646" indent="-514350">
              <a:buAutoNum type="arabicPeriod"/>
            </a:pPr>
            <a:r>
              <a:rPr lang="en-US" sz="2400" dirty="0" smtClean="0"/>
              <a:t>Identify</a:t>
            </a:r>
          </a:p>
          <a:p>
            <a:pPr marL="870966" lvl="1" indent="-514350"/>
            <a:r>
              <a:rPr lang="en-US" sz="2000" dirty="0" smtClean="0"/>
              <a:t>Populations:</a:t>
            </a:r>
          </a:p>
          <a:p>
            <a:pPr marL="1117854" lvl="2" indent="-514350"/>
            <a:r>
              <a:rPr lang="en-US" sz="1600" dirty="0" smtClean="0"/>
              <a:t>Pop 1: Women exposed to the cartoon</a:t>
            </a:r>
          </a:p>
          <a:p>
            <a:pPr marL="1117854" lvl="2" indent="-514350"/>
            <a:r>
              <a:rPr lang="en-US" sz="1600" dirty="0" smtClean="0"/>
              <a:t>Pop 2: Men exposed to the cartoon</a:t>
            </a:r>
          </a:p>
          <a:p>
            <a:pPr marL="870966" lvl="1" indent="-514350"/>
            <a:endParaRPr lang="en-US" sz="2000" dirty="0" smtClean="0"/>
          </a:p>
          <a:p>
            <a:pPr marL="870966" lvl="1" indent="-514350"/>
            <a:r>
              <a:rPr lang="en-US" sz="2000" dirty="0" smtClean="0"/>
              <a:t>Distribution:</a:t>
            </a:r>
          </a:p>
          <a:p>
            <a:pPr marL="1117854" lvl="2" indent="-514350"/>
            <a:r>
              <a:rPr lang="en-US" sz="1600" dirty="0" smtClean="0"/>
              <a:t>Difference Between Means: Distribution of </a:t>
            </a:r>
            <a:r>
              <a:rPr lang="en-US" sz="1600" u="sng" dirty="0" smtClean="0"/>
              <a:t>Differences Between Means</a:t>
            </a:r>
          </a:p>
          <a:p>
            <a:pPr marL="1328166" lvl="3" indent="-514350"/>
            <a:r>
              <a:rPr lang="en-US" sz="1200" dirty="0" smtClean="0"/>
              <a:t>Not Distribution of </a:t>
            </a:r>
            <a:r>
              <a:rPr lang="en-US" sz="1200" u="sng" dirty="0" smtClean="0"/>
              <a:t>Mean Differences</a:t>
            </a:r>
          </a:p>
          <a:p>
            <a:pPr marL="870966" lvl="1" indent="-514350"/>
            <a:endParaRPr lang="en-US" sz="2000" dirty="0" smtClean="0"/>
          </a:p>
          <a:p>
            <a:pPr marL="870966" lvl="1" indent="-514350"/>
            <a:r>
              <a:rPr lang="en-US" sz="2000" dirty="0" smtClean="0"/>
              <a:t>Test &amp; Assumptions: One group of participants that is studied at two time points, paired-samples t test</a:t>
            </a:r>
            <a:endParaRPr lang="en-US" sz="2000" dirty="0" smtClean="0">
              <a:sym typeface="Wingdings" pitchFamily="2" charset="2"/>
            </a:endParaRPr>
          </a:p>
          <a:p>
            <a:pPr marL="1108710" lvl="2" indent="-514350">
              <a:buFont typeface="+mj-lt"/>
              <a:buAutoNum type="arabicPeriod"/>
            </a:pPr>
            <a:r>
              <a:rPr lang="en-US" sz="1800" dirty="0" smtClean="0"/>
              <a:t>Data are interval</a:t>
            </a:r>
          </a:p>
          <a:p>
            <a:pPr marL="1108710" lvl="2" indent="-514350">
              <a:buFont typeface="+mj-lt"/>
              <a:buAutoNum type="arabicPeriod"/>
            </a:pPr>
            <a:r>
              <a:rPr lang="en-US" sz="1800" dirty="0" smtClean="0"/>
              <a:t>Random selection</a:t>
            </a:r>
          </a:p>
          <a:p>
            <a:pPr marL="1108710" lvl="2" indent="-514350">
              <a:buFont typeface="+mj-lt"/>
              <a:buAutoNum type="arabicPeriod"/>
            </a:pPr>
            <a:r>
              <a:rPr lang="en-US" sz="1800" dirty="0" smtClean="0"/>
              <a:t>Sample size of 9 is less than 30, therefore distribution might not be normal</a:t>
            </a:r>
          </a:p>
        </p:txBody>
      </p:sp>
    </p:spTree>
    <p:extLst>
      <p:ext uri="{BB962C8B-B14F-4D97-AF65-F5344CB8AC3E}">
        <p14:creationId xmlns:p14="http://schemas.microsoft.com/office/powerpoint/2010/main" val="4287978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Independent Samples </a:t>
            </a:r>
            <a:r>
              <a:rPr lang="en-US" sz="3200" i="1" dirty="0"/>
              <a:t>t</a:t>
            </a:r>
            <a:r>
              <a:rPr lang="en-US" sz="3200" dirty="0"/>
              <a:t> Test: </a:t>
            </a:r>
            <a:br>
              <a:rPr lang="en-US" sz="3200" dirty="0"/>
            </a:br>
            <a:r>
              <a:rPr lang="en-US" sz="3200" dirty="0"/>
              <a:t>Gender Differences in Humor Appreciation</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startAt="2"/>
            </a:pPr>
            <a:r>
              <a:rPr lang="en-US" sz="2800" dirty="0" smtClean="0"/>
              <a:t>State the null and research hypotheses</a:t>
            </a:r>
          </a:p>
          <a:p>
            <a:pPr marL="870966" lvl="1" indent="-514350"/>
            <a:endParaRPr lang="en-US" sz="2400" dirty="0" smtClean="0"/>
          </a:p>
          <a:p>
            <a:pPr marL="2361438" lvl="8" indent="-514350">
              <a:buNone/>
            </a:pPr>
            <a:r>
              <a:rPr lang="en-US" sz="2400" dirty="0" smtClean="0"/>
              <a:t>H</a:t>
            </a:r>
            <a:r>
              <a:rPr lang="en-US" sz="2400" baseline="-25000" dirty="0" smtClean="0"/>
              <a:t>0</a:t>
            </a:r>
            <a:r>
              <a:rPr lang="en-US" sz="2400" dirty="0" smtClean="0"/>
              <a:t>: </a:t>
            </a:r>
            <a:r>
              <a:rPr lang="en-US" sz="2400" dirty="0"/>
              <a:t>Women will categorize the same number of cartoons as funny as will men.</a:t>
            </a:r>
            <a:endParaRPr lang="en-US" sz="2400" dirty="0" smtClean="0"/>
          </a:p>
          <a:p>
            <a:pPr marL="2361438" lvl="8" indent="-514350">
              <a:buNone/>
            </a:pPr>
            <a:endParaRPr lang="en-US" sz="2400" dirty="0" smtClean="0"/>
          </a:p>
          <a:p>
            <a:pPr marL="2361438" lvl="8" indent="-514350">
              <a:buNone/>
            </a:pPr>
            <a:r>
              <a:rPr lang="en-US" sz="2400" dirty="0" smtClean="0"/>
              <a:t>H</a:t>
            </a:r>
            <a:r>
              <a:rPr lang="en-US" sz="2400" baseline="-25000" dirty="0" smtClean="0"/>
              <a:t>1</a:t>
            </a:r>
            <a:r>
              <a:rPr lang="en-US" sz="2400" dirty="0" smtClean="0"/>
              <a:t>: </a:t>
            </a:r>
            <a:r>
              <a:rPr lang="en-US" sz="2400" dirty="0"/>
              <a:t>Women will categorize a different number of cartoons funny than will men.</a:t>
            </a:r>
            <a:endParaRPr lang="en-US" sz="2400" dirty="0" smtClean="0"/>
          </a:p>
        </p:txBody>
      </p:sp>
      <p:pic>
        <p:nvPicPr>
          <p:cNvPr id="4" name="Picture 2" descr="http://www.cartoonstock.com/daily/ksm0003d.jpg"/>
          <p:cNvPicPr>
            <a:picLocks noChangeAspect="1" noChangeArrowheads="1"/>
          </p:cNvPicPr>
          <p:nvPr/>
        </p:nvPicPr>
        <p:blipFill>
          <a:blip r:embed="rId2" cstate="print"/>
          <a:srcRect r="5085"/>
          <a:stretch>
            <a:fillRect/>
          </a:stretch>
        </p:blipFill>
        <p:spPr bwMode="auto">
          <a:xfrm>
            <a:off x="533400" y="2514600"/>
            <a:ext cx="2453640" cy="2503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186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Independent Samples </a:t>
            </a:r>
            <a:r>
              <a:rPr lang="en-US" sz="3200" i="1" dirty="0"/>
              <a:t>t</a:t>
            </a:r>
            <a:r>
              <a:rPr lang="en-US" sz="3200" dirty="0"/>
              <a:t> Test: </a:t>
            </a:r>
            <a:br>
              <a:rPr lang="en-US" sz="3200" dirty="0"/>
            </a:br>
            <a:r>
              <a:rPr lang="en-US" sz="3200" dirty="0"/>
              <a:t>Gender Differences in Humor Appreciation</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startAt="3"/>
            </a:pPr>
            <a:r>
              <a:rPr lang="en-US" sz="2800" dirty="0" smtClean="0"/>
              <a:t>Determine characteristics of comparison distribution (distribution of differences between means)</a:t>
            </a:r>
          </a:p>
          <a:p>
            <a:pPr marL="870966" lvl="1" indent="-514350"/>
            <a:r>
              <a:rPr lang="en-US" sz="2400" dirty="0" smtClean="0"/>
              <a:t>Population: </a:t>
            </a:r>
            <a:r>
              <a:rPr lang="el-GR" sz="2400" i="1" dirty="0" smtClean="0"/>
              <a:t>μ</a:t>
            </a:r>
            <a:r>
              <a:rPr lang="en-US" sz="2400" i="1" baseline="-25000" dirty="0" smtClean="0"/>
              <a:t>1</a:t>
            </a:r>
            <a:r>
              <a:rPr lang="el-GR" sz="2400" i="1" dirty="0" smtClean="0"/>
              <a:t> </a:t>
            </a:r>
            <a:r>
              <a:rPr lang="en-US" sz="2400" i="1" dirty="0" smtClean="0"/>
              <a:t>= </a:t>
            </a:r>
            <a:r>
              <a:rPr lang="el-GR" sz="2400" i="1" dirty="0" smtClean="0"/>
              <a:t>μ</a:t>
            </a:r>
            <a:r>
              <a:rPr lang="en-US" sz="2400" i="1" baseline="-25000" dirty="0" smtClean="0"/>
              <a:t>2</a:t>
            </a:r>
            <a:r>
              <a:rPr lang="en-US" sz="2400" dirty="0" smtClean="0"/>
              <a:t> (i.e., no difference between means)</a:t>
            </a:r>
          </a:p>
        </p:txBody>
      </p:sp>
      <p:graphicFrame>
        <p:nvGraphicFramePr>
          <p:cNvPr id="4" name="Object 3"/>
          <p:cNvGraphicFramePr>
            <a:graphicFrameLocks noChangeAspect="1"/>
          </p:cNvGraphicFramePr>
          <p:nvPr>
            <p:extLst>
              <p:ext uri="{D42A27DB-BD31-4B8C-83A1-F6EECF244321}">
                <p14:modId xmlns:p14="http://schemas.microsoft.com/office/powerpoint/2010/main" val="3996109256"/>
              </p:ext>
            </p:extLst>
          </p:nvPr>
        </p:nvGraphicFramePr>
        <p:xfrm>
          <a:off x="1933769" y="4343400"/>
          <a:ext cx="6295831" cy="1143000"/>
        </p:xfrm>
        <a:graphic>
          <a:graphicData uri="http://schemas.openxmlformats.org/presentationml/2006/ole">
            <mc:AlternateContent xmlns:mc="http://schemas.openxmlformats.org/markup-compatibility/2006">
              <mc:Choice xmlns:v="urn:schemas-microsoft-com:vml" Requires="v">
                <p:oleObj spid="_x0000_s65544" name="Equation" r:id="rId3" imgW="2730500" imgH="495300" progId="">
                  <p:embed/>
                </p:oleObj>
              </mc:Choice>
              <mc:Fallback>
                <p:oleObj name="Equation" r:id="rId3" imgW="2730500" imgH="49530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769" y="4343400"/>
                        <a:ext cx="629583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urved Connector 5"/>
          <p:cNvCxnSpPr/>
          <p:nvPr/>
        </p:nvCxnSpPr>
        <p:spPr>
          <a:xfrm rot="16200000" flipV="1">
            <a:off x="4114800" y="3352800"/>
            <a:ext cx="1143000" cy="990600"/>
          </a:xfrm>
          <a:prstGeom prst="curvedConnector3">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6200000" flipH="1">
            <a:off x="4267200" y="5638800"/>
            <a:ext cx="609600" cy="457200"/>
          </a:xfrm>
          <a:prstGeom prst="curvedConnector3">
            <a:avLst/>
          </a:prstGeom>
          <a:ln w="19050">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0" y="6172200"/>
            <a:ext cx="1981200" cy="369332"/>
          </a:xfrm>
          <a:prstGeom prst="rect">
            <a:avLst/>
          </a:prstGeom>
          <a:noFill/>
        </p:spPr>
        <p:txBody>
          <a:bodyPr wrap="square" rtlCol="0">
            <a:spAutoFit/>
          </a:bodyPr>
          <a:lstStyle/>
          <a:p>
            <a:r>
              <a:rPr lang="en-US" dirty="0" smtClean="0"/>
              <a:t>What the @#$% ?</a:t>
            </a:r>
            <a:endParaRPr lang="en-US" dirty="0"/>
          </a:p>
        </p:txBody>
      </p:sp>
    </p:spTree>
    <p:extLst>
      <p:ext uri="{BB962C8B-B14F-4D97-AF65-F5344CB8AC3E}">
        <p14:creationId xmlns:p14="http://schemas.microsoft.com/office/powerpoint/2010/main" val="25725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F271C">
                    <a:satMod val="130000"/>
                  </a:srgbClr>
                </a:solidFill>
              </a:rPr>
              <a:t>Independent Samples </a:t>
            </a:r>
            <a:r>
              <a:rPr lang="en-US" sz="3200" i="1" dirty="0">
                <a:solidFill>
                  <a:srgbClr val="4F271C">
                    <a:satMod val="130000"/>
                  </a:srgbClr>
                </a:solidFill>
              </a:rPr>
              <a:t>t</a:t>
            </a:r>
            <a:r>
              <a:rPr lang="en-US" sz="3200" dirty="0">
                <a:solidFill>
                  <a:srgbClr val="4F271C">
                    <a:satMod val="130000"/>
                  </a:srgbClr>
                </a:solidFill>
              </a:rPr>
              <a:t> Test: </a:t>
            </a:r>
            <a:br>
              <a:rPr lang="en-US" sz="3200" dirty="0">
                <a:solidFill>
                  <a:srgbClr val="4F271C">
                    <a:satMod val="130000"/>
                  </a:srgbClr>
                </a:solidFill>
              </a:rPr>
            </a:br>
            <a:r>
              <a:rPr lang="en-US" sz="3200" dirty="0">
                <a:solidFill>
                  <a:srgbClr val="4F271C">
                    <a:satMod val="130000"/>
                  </a:srgbClr>
                </a:solidFill>
              </a:rPr>
              <a:t>Gender Differences in Humor Appreciation</a:t>
            </a:r>
            <a:endParaRPr lang="en-US" dirty="0"/>
          </a:p>
        </p:txBody>
      </p:sp>
      <p:sp>
        <p:nvSpPr>
          <p:cNvPr id="3" name="Content Placeholder 2"/>
          <p:cNvSpPr>
            <a:spLocks noGrp="1"/>
          </p:cNvSpPr>
          <p:nvPr>
            <p:ph idx="1"/>
          </p:nvPr>
        </p:nvSpPr>
        <p:spPr/>
        <p:txBody>
          <a:bodyPr>
            <a:normAutofit fontScale="92500" lnSpcReduction="20000"/>
          </a:bodyPr>
          <a:lstStyle/>
          <a:p>
            <a:pPr marL="596646" indent="-514350">
              <a:buFont typeface="+mj-lt"/>
              <a:buAutoNum type="arabicPeriod" startAt="3"/>
            </a:pPr>
            <a:r>
              <a:rPr lang="en-US" sz="3000" dirty="0" smtClean="0"/>
              <a:t>Determine characteristics of comparison distribution</a:t>
            </a:r>
          </a:p>
          <a:p>
            <a:pPr marL="870966" lvl="1" indent="-514350"/>
            <a:endParaRPr lang="en-US" dirty="0" smtClean="0"/>
          </a:p>
          <a:p>
            <a:pPr marL="870966" lvl="1" indent="-514350"/>
            <a:endParaRPr lang="en-US" dirty="0"/>
          </a:p>
          <a:p>
            <a:pPr marL="82296" indent="0" algn="ctr">
              <a:buNone/>
            </a:pPr>
            <a:r>
              <a:rPr lang="en-US" sz="3000" i="1" dirty="0" err="1" smtClean="0">
                <a:latin typeface="Times New Roman" pitchFamily="18" charset="0"/>
                <a:cs typeface="Times New Roman" pitchFamily="18" charset="0"/>
              </a:rPr>
              <a:t>S</a:t>
            </a:r>
            <a:r>
              <a:rPr lang="en-US" sz="3000" i="1" baseline="-25000" dirty="0" err="1" smtClean="0">
                <a:latin typeface="Times New Roman" pitchFamily="18" charset="0"/>
                <a:cs typeface="Times New Roman" pitchFamily="18" charset="0"/>
              </a:rPr>
              <a:t>Difference</a:t>
            </a:r>
            <a:endParaRPr lang="en-US" sz="3000" i="1" baseline="-25000" dirty="0" smtClean="0">
              <a:latin typeface="Times New Roman" pitchFamily="18" charset="0"/>
              <a:cs typeface="Times New Roman" pitchFamily="18" charset="0"/>
            </a:endParaRPr>
          </a:p>
          <a:p>
            <a:pPr marL="870966" lvl="1" indent="-514350"/>
            <a:r>
              <a:rPr lang="en-US" dirty="0" smtClean="0"/>
              <a:t>Standard Error of the Difference:</a:t>
            </a:r>
          </a:p>
          <a:p>
            <a:pPr marL="1117854" lvl="2" indent="-514350">
              <a:buFont typeface="+mj-lt"/>
              <a:buAutoNum type="alphaLcParenR"/>
            </a:pPr>
            <a:r>
              <a:rPr lang="en-US" dirty="0" smtClean="0"/>
              <a:t>Calculate </a:t>
            </a:r>
            <a:r>
              <a:rPr lang="en-US" u="sng" dirty="0" smtClean="0"/>
              <a:t>variance</a:t>
            </a:r>
            <a:r>
              <a:rPr lang="en-US" dirty="0" smtClean="0"/>
              <a:t> for each sample</a:t>
            </a:r>
          </a:p>
          <a:p>
            <a:pPr marL="1117854" lvl="2" indent="-514350">
              <a:buFont typeface="+mj-lt"/>
              <a:buAutoNum type="alphaLcParenR"/>
            </a:pPr>
            <a:r>
              <a:rPr lang="en-US" dirty="0" smtClean="0"/>
              <a:t>Pool variances, accounting for sample size</a:t>
            </a:r>
          </a:p>
          <a:p>
            <a:pPr marL="1117854" lvl="2" indent="-514350">
              <a:buFont typeface="+mj-lt"/>
              <a:buAutoNum type="alphaLcParenR"/>
            </a:pPr>
            <a:r>
              <a:rPr lang="en-US" dirty="0" smtClean="0"/>
              <a:t>Convert from squared standard deviation to squared standard error</a:t>
            </a:r>
          </a:p>
          <a:p>
            <a:pPr marL="1117854" lvl="2" indent="-514350">
              <a:buFont typeface="+mj-lt"/>
              <a:buAutoNum type="alphaLcParenR"/>
            </a:pPr>
            <a:r>
              <a:rPr lang="en-US" dirty="0" smtClean="0"/>
              <a:t>Add the two variances</a:t>
            </a:r>
          </a:p>
          <a:p>
            <a:pPr marL="1117854" lvl="2" indent="-514350">
              <a:buFont typeface="+mj-lt"/>
              <a:buAutoNum type="alphaLcParenR"/>
            </a:pPr>
            <a:r>
              <a:rPr lang="en-US" dirty="0" smtClean="0"/>
              <a:t>Take square root to get estimated standard error for distribution of differences between means.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57200" y="990600"/>
            <a:ext cx="3931920" cy="6397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latin typeface="Neo Sans Intel" panose="020B0504020202020204" pitchFamily="34" charset="0"/>
              </a:rPr>
              <a:t>Skewness</a:t>
            </a:r>
            <a:r>
              <a:rPr lang="en-US" dirty="0" smtClean="0">
                <a:latin typeface="Neo Sans Intel" panose="020B0504020202020204" pitchFamily="34" charset="0"/>
              </a:rPr>
              <a:t> </a:t>
            </a:r>
            <a:r>
              <a:rPr lang="en-US" sz="1700" i="1" dirty="0" smtClean="0">
                <a:solidFill>
                  <a:schemeClr val="accent5"/>
                </a:solidFill>
                <a:latin typeface="Neo Sans Intel" panose="020B0504020202020204" pitchFamily="34" charset="0"/>
              </a:rPr>
              <a:t>(tails)</a:t>
            </a:r>
          </a:p>
        </p:txBody>
      </p:sp>
      <p:sp>
        <p:nvSpPr>
          <p:cNvPr id="16" name="Title 1"/>
          <p:cNvSpPr>
            <a:spLocks noGrp="1"/>
          </p:cNvSpPr>
          <p:nvPr>
            <p:ph type="title"/>
          </p:nvPr>
        </p:nvSpPr>
        <p:spPr>
          <a:xfrm>
            <a:off x="207946" y="100583"/>
            <a:ext cx="8555053" cy="648072"/>
          </a:xfrm>
        </p:spPr>
        <p:txBody>
          <a:bodyPr vert="horz" lIns="91440" tIns="45720" rIns="91440" bIns="45720" rtlCol="0" anchor="ctr">
            <a:noAutofit/>
          </a:bodyPr>
          <a:lstStyle/>
          <a:p>
            <a:r>
              <a:rPr lang="en-US" sz="3400" dirty="0" smtClean="0">
                <a:solidFill>
                  <a:srgbClr val="4F86F3"/>
                </a:solidFill>
                <a:cs typeface="Narkisim" panose="020E0502050101010101" pitchFamily="34" charset="-79"/>
              </a:rPr>
              <a:t>Distribution measures 2: Skewness &amp; kurtosis</a:t>
            </a:r>
            <a:endParaRPr lang="en-US" sz="3400" dirty="0">
              <a:solidFill>
                <a:srgbClr val="4F86F3"/>
              </a:solidFill>
              <a:cs typeface="Narkisim" panose="020E0502050101010101" pitchFamily="34" charset="-79"/>
            </a:endParaRPr>
          </a:p>
        </p:txBody>
      </p:sp>
      <mc:AlternateContent xmlns:mc="http://schemas.openxmlformats.org/markup-compatibility/2006" xmlns:a14="http://schemas.microsoft.com/office/drawing/2010/main">
        <mc:Choice Requires="a14">
          <p:sp>
            <p:nvSpPr>
              <p:cNvPr id="5" name="Content Placeholder 5"/>
              <p:cNvSpPr>
                <a:spLocks noGrp="1"/>
              </p:cNvSpPr>
              <p:nvPr>
                <p:ph idx="1"/>
              </p:nvPr>
            </p:nvSpPr>
            <p:spPr>
              <a:xfrm>
                <a:off x="449580" y="1638672"/>
                <a:ext cx="4114800" cy="2160000"/>
              </a:xfrm>
              <a:prstGeom prst="rect">
                <a:avLst/>
              </a:prstGeom>
            </p:spPr>
            <p:txBody>
              <a:bodyPr>
                <a:noAutofit/>
              </a:bodyPr>
              <a:lstStyle/>
              <a:p>
                <a:r>
                  <a:rPr lang="en-US" sz="1600" dirty="0" smtClean="0">
                    <a:latin typeface="Neo Sans Intel" panose="020B0504020202020204" pitchFamily="34" charset="0"/>
                  </a:rPr>
                  <a:t>Skewness </a:t>
                </a:r>
                <a:r>
                  <a:rPr lang="en-US" sz="1600" dirty="0">
                    <a:latin typeface="Neo Sans Intel" panose="020B0504020202020204" pitchFamily="34" charset="0"/>
                  </a:rPr>
                  <a:t>is a measure of the asymmetry of the probability distribution</a:t>
                </a:r>
              </a:p>
              <a:p>
                <a:pPr lvl="1">
                  <a:buFont typeface="Wingdings" panose="05000000000000000000" pitchFamily="2" charset="2"/>
                  <a:buChar char="§"/>
                </a:pP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a:rPr>
                          <m:t>𝛼</m:t>
                        </m:r>
                      </m:e>
                      <m:sub>
                        <m:r>
                          <a:rPr lang="en-US" sz="1400" b="0" i="1" smtClean="0">
                            <a:latin typeface="Cambria Math"/>
                          </a:rPr>
                          <m:t>3</m:t>
                        </m:r>
                      </m:sub>
                    </m:sSub>
                    <m:r>
                      <a:rPr lang="en-US" sz="1400" b="0" i="1" smtClean="0">
                        <a:latin typeface="Cambria Math"/>
                      </a:rPr>
                      <m:t>= </m:t>
                    </m:r>
                    <m:f>
                      <m:fPr>
                        <m:ctrlPr>
                          <a:rPr lang="en-US" sz="1400" b="0" i="1" smtClean="0">
                            <a:latin typeface="Cambria Math" panose="02040503050406030204" pitchFamily="18" charset="0"/>
                          </a:rPr>
                        </m:ctrlPr>
                      </m:fPr>
                      <m:num>
                        <m:r>
                          <a:rPr lang="en-US" sz="1400" b="0" i="1" smtClean="0">
                            <a:latin typeface="Cambria Math"/>
                          </a:rPr>
                          <m:t>𝐸</m:t>
                        </m:r>
                        <m:d>
                          <m:dPr>
                            <m:begChr m:val="["/>
                            <m:endChr m:val="]"/>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a:rPr>
                                      <m:t>𝑋</m:t>
                                    </m:r>
                                    <m:r>
                                      <a:rPr lang="en-US" sz="1400" b="0" i="1" smtClean="0">
                                        <a:latin typeface="Cambria Math"/>
                                      </a:rPr>
                                      <m:t>−</m:t>
                                    </m:r>
                                    <m:r>
                                      <a:rPr lang="en-US" sz="1400" b="0" i="1" smtClean="0">
                                        <a:latin typeface="Cambria Math"/>
                                      </a:rPr>
                                      <m:t>𝜇</m:t>
                                    </m:r>
                                  </m:e>
                                </m:d>
                              </m:e>
                              <m:sup>
                                <m:r>
                                  <a:rPr lang="en-US" sz="1400" b="0" i="1" smtClean="0">
                                    <a:latin typeface="Cambria Math"/>
                                  </a:rPr>
                                  <m:t>3</m:t>
                                </m:r>
                              </m:sup>
                            </m:sSup>
                          </m:e>
                        </m:d>
                      </m:num>
                      <m:den>
                        <m:sSup>
                          <m:sSupPr>
                            <m:ctrlPr>
                              <a:rPr lang="en-US" sz="1400" b="0" i="1" smtClean="0">
                                <a:latin typeface="Cambria Math" panose="02040503050406030204" pitchFamily="18" charset="0"/>
                              </a:rPr>
                            </m:ctrlPr>
                          </m:sSupPr>
                          <m:e>
                            <m:r>
                              <a:rPr lang="en-US" sz="1400" b="0" i="1" smtClean="0">
                                <a:latin typeface="Cambria Math"/>
                              </a:rPr>
                              <m:t>𝜎</m:t>
                            </m:r>
                          </m:e>
                          <m:sup>
                            <m:r>
                              <a:rPr lang="en-US" sz="1400" b="0" i="1" smtClean="0">
                                <a:latin typeface="Cambria Math"/>
                              </a:rPr>
                              <m:t>3</m:t>
                            </m:r>
                          </m:sup>
                        </m:sSup>
                      </m:den>
                    </m:f>
                    <m:r>
                      <a:rPr lang="en-US" sz="1400" b="0" i="1" smtClean="0">
                        <a:latin typeface="Cambria Math"/>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a:rPr>
                              <m:t>𝜇</m:t>
                            </m:r>
                          </m:e>
                          <m:sub>
                            <m:r>
                              <a:rPr lang="en-US" sz="1400" b="0" i="1" smtClean="0">
                                <a:latin typeface="Cambria Math"/>
                              </a:rPr>
                              <m:t>3</m:t>
                            </m:r>
                          </m:sub>
                        </m:sSub>
                      </m:num>
                      <m:den>
                        <m:sSub>
                          <m:sSubPr>
                            <m:ctrlPr>
                              <a:rPr lang="en-US" sz="1400" b="0" i="1" smtClean="0">
                                <a:latin typeface="Cambria Math" panose="02040503050406030204" pitchFamily="18" charset="0"/>
                              </a:rPr>
                            </m:ctrlPr>
                          </m:sSubPr>
                          <m:e>
                            <m:r>
                              <a:rPr lang="en-US" sz="1400" b="0" i="1" smtClean="0">
                                <a:latin typeface="Cambria Math"/>
                              </a:rPr>
                              <m:t>𝜎</m:t>
                            </m:r>
                          </m:e>
                          <m:sub>
                            <m:r>
                              <a:rPr lang="en-US" sz="1400" b="0" i="1" smtClean="0">
                                <a:latin typeface="Cambria Math"/>
                              </a:rPr>
                              <m:t>3</m:t>
                            </m:r>
                          </m:sub>
                        </m:sSub>
                      </m:den>
                    </m:f>
                  </m:oMath>
                </a14:m>
                <a:endParaRPr lang="en-US" sz="1400" b="0" dirty="0" smtClean="0">
                  <a:latin typeface="Neo Sans Intel" panose="020B0504020202020204" pitchFamily="34" charset="0"/>
                </a:endParaRPr>
              </a:p>
              <a:p>
                <a:pPr lvl="2"/>
                <a:endParaRPr lang="en-US" sz="1200" dirty="0" smtClean="0">
                  <a:latin typeface="Neo Sans Intel" panose="020B0504020202020204" pitchFamily="34" charset="0"/>
                </a:endParaRPr>
              </a:p>
              <a:p>
                <a:pPr marL="990600" lvl="2" indent="-185738"/>
                <a:r>
                  <a:rPr lang="en-US" sz="1200" dirty="0" smtClean="0">
                    <a:latin typeface="Neo Sans Intel" panose="020B0504020202020204" pitchFamily="34" charset="0"/>
                  </a:rPr>
                  <a:t>Right skew -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a:rPr>
                          <m:t>𝛼</m:t>
                        </m:r>
                      </m:e>
                      <m:sub>
                        <m:r>
                          <a:rPr lang="en-US" sz="1200" b="0" i="1" smtClean="0">
                            <a:latin typeface="Cambria Math"/>
                          </a:rPr>
                          <m:t>3</m:t>
                        </m:r>
                      </m:sub>
                    </m:sSub>
                    <m:r>
                      <a:rPr lang="en-US" sz="1200" b="0" i="1" smtClean="0">
                        <a:latin typeface="Cambria Math"/>
                      </a:rPr>
                      <m:t>&gt;0</m:t>
                    </m:r>
                  </m:oMath>
                </a14:m>
                <a:endParaRPr lang="en-US" sz="1200" dirty="0" smtClean="0">
                  <a:latin typeface="Neo Sans Intel" panose="020B0504020202020204" pitchFamily="34" charset="0"/>
                </a:endParaRPr>
              </a:p>
              <a:p>
                <a:pPr marL="990600" lvl="2" indent="-185738"/>
                <a:r>
                  <a:rPr lang="en-US" sz="1200" dirty="0" smtClean="0">
                    <a:latin typeface="Neo Sans Intel" panose="020B0504020202020204" pitchFamily="34" charset="0"/>
                  </a:rPr>
                  <a:t>Left </a:t>
                </a:r>
                <a:r>
                  <a:rPr lang="en-US" sz="1200" dirty="0">
                    <a:latin typeface="Neo Sans Intel" panose="020B0504020202020204" pitchFamily="34" charset="0"/>
                  </a:rPr>
                  <a:t>skew - </a:t>
                </a:r>
                <a14:m>
                  <m:oMath xmlns:m="http://schemas.openxmlformats.org/officeDocument/2006/math">
                    <m:sSub>
                      <m:sSubPr>
                        <m:ctrlPr>
                          <a:rPr lang="en-US" sz="1200" i="1">
                            <a:latin typeface="Cambria Math" panose="02040503050406030204" pitchFamily="18" charset="0"/>
                          </a:rPr>
                        </m:ctrlPr>
                      </m:sSubPr>
                      <m:e>
                        <m:r>
                          <a:rPr lang="en-US" sz="1200" i="1">
                            <a:latin typeface="Cambria Math"/>
                          </a:rPr>
                          <m:t>𝛼</m:t>
                        </m:r>
                      </m:e>
                      <m:sub>
                        <m:r>
                          <a:rPr lang="en-US" sz="1200" i="1">
                            <a:latin typeface="Cambria Math"/>
                          </a:rPr>
                          <m:t>3</m:t>
                        </m:r>
                      </m:sub>
                    </m:sSub>
                    <m:r>
                      <a:rPr lang="en-US" sz="1200" b="0" i="1" smtClean="0">
                        <a:latin typeface="Cambria Math"/>
                      </a:rPr>
                      <m:t>&lt;</m:t>
                    </m:r>
                    <m:r>
                      <a:rPr lang="en-US" sz="1200" i="1">
                        <a:latin typeface="Cambria Math"/>
                      </a:rPr>
                      <m:t>0</m:t>
                    </m:r>
                  </m:oMath>
                </a14:m>
                <a:endParaRPr lang="en-US" sz="1200" dirty="0">
                  <a:latin typeface="Neo Sans Intel" panose="020B0504020202020204" pitchFamily="34" charset="0"/>
                </a:endParaRPr>
              </a:p>
              <a:p>
                <a:pPr marL="990600" lvl="2" indent="-185738"/>
                <a:r>
                  <a:rPr lang="en-US" sz="1200" dirty="0" smtClean="0">
                    <a:latin typeface="Neo Sans Intel" panose="020B0504020202020204" pitchFamily="34" charset="0"/>
                  </a:rPr>
                  <a:t>Symmetric - </a:t>
                </a:r>
                <a14:m>
                  <m:oMath xmlns:m="http://schemas.openxmlformats.org/officeDocument/2006/math">
                    <m:sSub>
                      <m:sSubPr>
                        <m:ctrlPr>
                          <a:rPr lang="en-US" sz="1200" i="1">
                            <a:latin typeface="Cambria Math" panose="02040503050406030204" pitchFamily="18" charset="0"/>
                          </a:rPr>
                        </m:ctrlPr>
                      </m:sSubPr>
                      <m:e>
                        <m:r>
                          <a:rPr lang="en-US" sz="1200" i="1">
                            <a:latin typeface="Cambria Math"/>
                          </a:rPr>
                          <m:t>𝛼</m:t>
                        </m:r>
                      </m:e>
                      <m:sub>
                        <m:r>
                          <a:rPr lang="en-US" sz="1200" i="1">
                            <a:latin typeface="Cambria Math"/>
                          </a:rPr>
                          <m:t>3</m:t>
                        </m:r>
                      </m:sub>
                    </m:sSub>
                    <m:r>
                      <a:rPr lang="en-US" sz="1200" b="0" i="1" smtClean="0">
                        <a:latin typeface="Cambria Math"/>
                      </a:rPr>
                      <m:t>=</m:t>
                    </m:r>
                    <m:r>
                      <a:rPr lang="en-US" sz="1200" i="1">
                        <a:latin typeface="Cambria Math"/>
                      </a:rPr>
                      <m:t>0</m:t>
                    </m:r>
                  </m:oMath>
                </a14:m>
                <a:endParaRPr lang="en-US" sz="1200" dirty="0">
                  <a:latin typeface="Neo Sans Intel" panose="020B0504020202020204" pitchFamily="34" charset="0"/>
                </a:endParaRPr>
              </a:p>
              <a:p>
                <a:pPr lvl="1"/>
                <a:endParaRPr lang="en-US" sz="1400" dirty="0" smtClean="0">
                  <a:latin typeface="Neo Sans Intel" panose="020B0504020202020204" pitchFamily="34" charset="0"/>
                </a:endParaRPr>
              </a:p>
              <a:p>
                <a:pPr lvl="1"/>
                <a:endParaRPr lang="en-US" sz="1400" dirty="0">
                  <a:latin typeface="Neo Sans Intel" panose="020B0504020202020204" pitchFamily="34" charset="0"/>
                </a:endParaRPr>
              </a:p>
            </p:txBody>
          </p:sp>
        </mc:Choice>
        <mc:Fallback xmlns="">
          <p:sp>
            <p:nvSpPr>
              <p:cNvPr id="5" name="Content Placeholder 5"/>
              <p:cNvSpPr>
                <a:spLocks noGrp="1" noRot="1" noChangeAspect="1" noMove="1" noResize="1" noEditPoints="1" noAdjustHandles="1" noChangeArrowheads="1" noChangeShapeType="1" noTextEdit="1"/>
              </p:cNvSpPr>
              <p:nvPr>
                <p:ph idx="1"/>
              </p:nvPr>
            </p:nvSpPr>
            <p:spPr>
              <a:xfrm>
                <a:off x="449580" y="1638672"/>
                <a:ext cx="4114800" cy="2160000"/>
              </a:xfrm>
              <a:prstGeom prst="rect">
                <a:avLst/>
              </a:prstGeom>
              <a:blipFill rotWithShape="0">
                <a:blip r:embed="rId4"/>
                <a:stretch>
                  <a:fillRect l="-593" t="-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7"/>
              <p:cNvSpPr>
                <a:spLocks noGrp="1"/>
              </p:cNvSpPr>
              <p:nvPr>
                <p:ph sz="quarter" idx="4294967295"/>
              </p:nvPr>
            </p:nvSpPr>
            <p:spPr>
              <a:xfrm>
                <a:off x="4624388" y="1632950"/>
                <a:ext cx="4519612" cy="2781300"/>
              </a:xfrm>
              <a:prstGeom prst="rect">
                <a:avLst/>
              </a:prstGeom>
            </p:spPr>
            <p:txBody>
              <a:bodyPr>
                <a:noAutofit/>
              </a:bodyPr>
              <a:lstStyle/>
              <a:p>
                <a:r>
                  <a:rPr lang="en-US" sz="1400" dirty="0" smtClean="0">
                    <a:latin typeface="Neo Sans Intel" panose="020B0504020202020204" pitchFamily="34" charset="0"/>
                  </a:rPr>
                  <a:t>Kurtosis is the degree of </a:t>
                </a:r>
                <a:r>
                  <a:rPr lang="en-US" sz="1400" dirty="0" err="1">
                    <a:latin typeface="Neo Sans Intel" panose="020B0504020202020204" pitchFamily="34" charset="0"/>
                  </a:rPr>
                  <a:t>peakedness</a:t>
                </a:r>
                <a:r>
                  <a:rPr lang="en-US" sz="1400" dirty="0">
                    <a:latin typeface="Neo Sans Intel" panose="020B0504020202020204" pitchFamily="34" charset="0"/>
                  </a:rPr>
                  <a:t> of a </a:t>
                </a:r>
                <a:r>
                  <a:rPr lang="en-US" sz="1400" dirty="0" smtClean="0">
                    <a:latin typeface="Neo Sans Intel" panose="020B0504020202020204" pitchFamily="34" charset="0"/>
                  </a:rPr>
                  <a:t>distribution</a:t>
                </a:r>
                <a:r>
                  <a:rPr lang="en-US" sz="1400" dirty="0">
                    <a:latin typeface="Neo Sans Intel" panose="020B0504020202020204" pitchFamily="34" charset="0"/>
                  </a:rPr>
                  <a:t> relative to a normal distribution</a:t>
                </a:r>
                <a:endParaRPr lang="en-US" sz="1400" dirty="0" smtClean="0">
                  <a:latin typeface="Neo Sans Intel" panose="020B0504020202020204" pitchFamily="34" charset="0"/>
                </a:endParaRPr>
              </a:p>
              <a:p>
                <a:pPr lvl="1">
                  <a:buFont typeface="Wingdings" panose="05000000000000000000" pitchFamily="2" charset="2"/>
                  <a:buChar char="§"/>
                </a:pPr>
                <a14:m>
                  <m:oMath xmlns:m="http://schemas.openxmlformats.org/officeDocument/2006/math">
                    <m:sSub>
                      <m:sSubPr>
                        <m:ctrlPr>
                          <a:rPr lang="en-US" sz="1200" i="1">
                            <a:latin typeface="Cambria Math" panose="02040503050406030204" pitchFamily="18" charset="0"/>
                          </a:rPr>
                        </m:ctrlPr>
                      </m:sSubPr>
                      <m:e>
                        <m:r>
                          <a:rPr lang="en-US" sz="1200" i="1">
                            <a:latin typeface="Cambria Math"/>
                          </a:rPr>
                          <m:t>𝛼</m:t>
                        </m:r>
                      </m:e>
                      <m:sub>
                        <m:r>
                          <a:rPr lang="en-US" sz="1200" i="1">
                            <a:latin typeface="Cambria Math"/>
                          </a:rPr>
                          <m:t>4</m:t>
                        </m:r>
                      </m:sub>
                    </m:sSub>
                    <m:r>
                      <a:rPr lang="en-US" sz="1200" i="1">
                        <a:latin typeface="Cambria Math"/>
                      </a:rPr>
                      <m:t>= </m:t>
                    </m:r>
                    <m:f>
                      <m:fPr>
                        <m:ctrlPr>
                          <a:rPr lang="en-US" sz="1200" i="1">
                            <a:latin typeface="Cambria Math" panose="02040503050406030204" pitchFamily="18" charset="0"/>
                          </a:rPr>
                        </m:ctrlPr>
                      </m:fPr>
                      <m:num>
                        <m:r>
                          <a:rPr lang="en-US" sz="1200" i="1">
                            <a:latin typeface="Cambria Math"/>
                          </a:rPr>
                          <m:t>𝐸</m:t>
                        </m:r>
                        <m:d>
                          <m:dPr>
                            <m:begChr m:val="["/>
                            <m:endChr m:val="]"/>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r>
                                      <a:rPr lang="en-US" sz="1200" i="1">
                                        <a:latin typeface="Cambria Math"/>
                                      </a:rPr>
                                      <m:t>𝑋</m:t>
                                    </m:r>
                                    <m:r>
                                      <a:rPr lang="en-US" sz="1200" i="1">
                                        <a:latin typeface="Cambria Math"/>
                                      </a:rPr>
                                      <m:t>−</m:t>
                                    </m:r>
                                    <m:r>
                                      <a:rPr lang="en-US" sz="1200" i="1">
                                        <a:latin typeface="Cambria Math"/>
                                      </a:rPr>
                                      <m:t>𝜇</m:t>
                                    </m:r>
                                  </m:e>
                                </m:d>
                              </m:e>
                              <m:sup>
                                <m:r>
                                  <a:rPr lang="en-US" sz="1200" i="1">
                                    <a:latin typeface="Cambria Math"/>
                                  </a:rPr>
                                  <m:t>4</m:t>
                                </m:r>
                              </m:sup>
                            </m:sSup>
                          </m:e>
                        </m:d>
                      </m:num>
                      <m:den>
                        <m:sSup>
                          <m:sSupPr>
                            <m:ctrlPr>
                              <a:rPr lang="en-US" sz="1200" i="1">
                                <a:latin typeface="Cambria Math" panose="02040503050406030204" pitchFamily="18" charset="0"/>
                              </a:rPr>
                            </m:ctrlPr>
                          </m:sSupPr>
                          <m:e>
                            <m:r>
                              <a:rPr lang="en-US" sz="1200" i="1">
                                <a:latin typeface="Cambria Math"/>
                              </a:rPr>
                              <m:t>𝜎</m:t>
                            </m:r>
                          </m:e>
                          <m:sup>
                            <m:r>
                              <a:rPr lang="en-US" sz="1200" i="1">
                                <a:latin typeface="Cambria Math"/>
                              </a:rPr>
                              <m:t>4</m:t>
                            </m:r>
                          </m:sup>
                        </m:sSup>
                      </m:den>
                    </m:f>
                    <m:r>
                      <a:rPr lang="en-US" sz="1200" i="1">
                        <a:latin typeface="Cambria Math"/>
                      </a:rPr>
                      <m:t>−3= </m:t>
                    </m:r>
                    <m:f>
                      <m:fPr>
                        <m:ctrlPr>
                          <a:rPr lang="en-US" sz="1200" i="1">
                            <a:latin typeface="Cambria Math" panose="02040503050406030204" pitchFamily="18" charset="0"/>
                          </a:rPr>
                        </m:ctrlPr>
                      </m:fPr>
                      <m:num>
                        <m:sSub>
                          <m:sSubPr>
                            <m:ctrlPr>
                              <a:rPr lang="en-US" sz="1200" i="1">
                                <a:latin typeface="Cambria Math" panose="02040503050406030204" pitchFamily="18" charset="0"/>
                              </a:rPr>
                            </m:ctrlPr>
                          </m:sSubPr>
                          <m:e>
                            <m:r>
                              <a:rPr lang="en-US" sz="1200" i="1">
                                <a:latin typeface="Cambria Math"/>
                              </a:rPr>
                              <m:t>𝜇</m:t>
                            </m:r>
                          </m:e>
                          <m:sub>
                            <m:r>
                              <a:rPr lang="en-US" sz="1200" i="1">
                                <a:latin typeface="Cambria Math"/>
                              </a:rPr>
                              <m:t>4</m:t>
                            </m:r>
                          </m:sub>
                        </m:sSub>
                      </m:num>
                      <m:den>
                        <m:sSub>
                          <m:sSubPr>
                            <m:ctrlPr>
                              <a:rPr lang="en-US" sz="1200" i="1">
                                <a:latin typeface="Cambria Math" panose="02040503050406030204" pitchFamily="18" charset="0"/>
                              </a:rPr>
                            </m:ctrlPr>
                          </m:sSubPr>
                          <m:e>
                            <m:r>
                              <a:rPr lang="en-US" sz="1200" i="1">
                                <a:latin typeface="Cambria Math"/>
                              </a:rPr>
                              <m:t>𝜎</m:t>
                            </m:r>
                          </m:e>
                          <m:sub>
                            <m:r>
                              <a:rPr lang="en-US" sz="1200" i="1">
                                <a:latin typeface="Cambria Math"/>
                              </a:rPr>
                              <m:t>4</m:t>
                            </m:r>
                          </m:sub>
                        </m:sSub>
                      </m:den>
                    </m:f>
                    <m:r>
                      <a:rPr lang="en-US" sz="1200" i="1">
                        <a:latin typeface="Cambria Math"/>
                      </a:rPr>
                      <m:t>−</m:t>
                    </m:r>
                    <m:r>
                      <a:rPr lang="en-US" sz="1200" i="1" smtClean="0">
                        <a:latin typeface="Cambria Math"/>
                      </a:rPr>
                      <m:t>3</m:t>
                    </m:r>
                  </m:oMath>
                </a14:m>
                <a:endParaRPr lang="en-US" sz="1200" dirty="0">
                  <a:latin typeface="Neo Sans Intel" panose="020B0504020202020204" pitchFamily="34" charset="0"/>
                </a:endParaRPr>
              </a:p>
              <a:p>
                <a:pPr lvl="2"/>
                <a:endParaRPr lang="en-US" sz="1100" dirty="0" smtClean="0">
                  <a:latin typeface="Neo Sans Intel" panose="020B0504020202020204" pitchFamily="34" charset="0"/>
                </a:endParaRPr>
              </a:p>
              <a:p>
                <a:pPr marL="990600" lvl="2" indent="-185738"/>
                <a:r>
                  <a:rPr lang="en-US" sz="1200" dirty="0" smtClean="0">
                    <a:latin typeface="Neo Sans Intel" panose="020B0504020202020204" pitchFamily="34" charset="0"/>
                  </a:rPr>
                  <a:t>A </a:t>
                </a:r>
                <a:r>
                  <a:rPr lang="en-US" sz="1200" dirty="0">
                    <a:latin typeface="Neo Sans Intel" panose="020B0504020202020204" pitchFamily="34" charset="0"/>
                  </a:rPr>
                  <a:t>normal distribution is a </a:t>
                </a:r>
                <a:r>
                  <a:rPr lang="en-US" sz="1200" i="1" dirty="0" err="1">
                    <a:solidFill>
                      <a:srgbClr val="7030A0"/>
                    </a:solidFill>
                    <a:latin typeface="Neo Sans Intel" panose="020B0504020202020204" pitchFamily="34" charset="0"/>
                  </a:rPr>
                  <a:t>mesokurtic</a:t>
                </a:r>
                <a:r>
                  <a:rPr lang="en-US" sz="1200" dirty="0">
                    <a:latin typeface="Neo Sans Intel" panose="020B0504020202020204" pitchFamily="34" charset="0"/>
                  </a:rPr>
                  <a:t> </a:t>
                </a:r>
                <a:r>
                  <a:rPr lang="en-US" sz="1200" dirty="0" smtClean="0">
                    <a:latin typeface="Neo Sans Intel" panose="020B0504020202020204" pitchFamily="34" charset="0"/>
                  </a:rPr>
                  <a:t>distribution </a:t>
                </a:r>
              </a:p>
              <a:p>
                <a:pPr marL="990600" lvl="2" indent="-185738"/>
                <a:r>
                  <a:rPr lang="en-US" sz="1200" dirty="0" smtClean="0">
                    <a:latin typeface="Neo Sans Intel" panose="020B0504020202020204" pitchFamily="34" charset="0"/>
                  </a:rPr>
                  <a:t>A </a:t>
                </a:r>
                <a:r>
                  <a:rPr lang="en-US" sz="1200" dirty="0">
                    <a:latin typeface="Neo Sans Intel" panose="020B0504020202020204" pitchFamily="34" charset="0"/>
                  </a:rPr>
                  <a:t>pure </a:t>
                </a:r>
                <a:r>
                  <a:rPr lang="en-US" sz="1200" i="1" dirty="0">
                    <a:solidFill>
                      <a:srgbClr val="7030A0"/>
                    </a:solidFill>
                    <a:latin typeface="Neo Sans Intel" panose="020B0504020202020204" pitchFamily="34" charset="0"/>
                  </a:rPr>
                  <a:t>leptokurtic</a:t>
                </a:r>
                <a:r>
                  <a:rPr lang="en-US" sz="1200" dirty="0">
                    <a:solidFill>
                      <a:srgbClr val="7030A0"/>
                    </a:solidFill>
                    <a:latin typeface="Neo Sans Intel" panose="020B0504020202020204" pitchFamily="34" charset="0"/>
                  </a:rPr>
                  <a:t> </a:t>
                </a:r>
                <a:r>
                  <a:rPr lang="en-US" sz="1200" dirty="0">
                    <a:latin typeface="Neo Sans Intel" panose="020B0504020202020204" pitchFamily="34" charset="0"/>
                  </a:rPr>
                  <a:t>distribution has a higher peak than the normal distribution and has heavier tails. </a:t>
                </a:r>
                <a:endParaRPr lang="en-US" sz="1200" dirty="0" smtClean="0">
                  <a:latin typeface="Neo Sans Intel" panose="020B0504020202020204" pitchFamily="34" charset="0"/>
                </a:endParaRPr>
              </a:p>
              <a:p>
                <a:pPr marL="990600" lvl="2" indent="-185738"/>
                <a:r>
                  <a:rPr lang="en-US" sz="1200" dirty="0" smtClean="0">
                    <a:latin typeface="Neo Sans Intel" panose="020B0504020202020204" pitchFamily="34" charset="0"/>
                  </a:rPr>
                  <a:t>A </a:t>
                </a:r>
                <a:r>
                  <a:rPr lang="en-US" sz="1200" dirty="0">
                    <a:latin typeface="Neo Sans Intel" panose="020B0504020202020204" pitchFamily="34" charset="0"/>
                  </a:rPr>
                  <a:t>pure </a:t>
                </a:r>
                <a:r>
                  <a:rPr lang="en-US" sz="1200" i="1" dirty="0" err="1">
                    <a:solidFill>
                      <a:srgbClr val="7030A0"/>
                    </a:solidFill>
                    <a:latin typeface="Neo Sans Intel" panose="020B0504020202020204" pitchFamily="34" charset="0"/>
                  </a:rPr>
                  <a:t>platykurtic</a:t>
                </a:r>
                <a:r>
                  <a:rPr lang="en-US" sz="1200" dirty="0">
                    <a:solidFill>
                      <a:srgbClr val="7030A0"/>
                    </a:solidFill>
                    <a:latin typeface="Neo Sans Intel" panose="020B0504020202020204" pitchFamily="34" charset="0"/>
                  </a:rPr>
                  <a:t> </a:t>
                </a:r>
                <a:r>
                  <a:rPr lang="en-US" sz="1200" dirty="0">
                    <a:latin typeface="Neo Sans Intel" panose="020B0504020202020204" pitchFamily="34" charset="0"/>
                  </a:rPr>
                  <a:t>distribution has a lower peak than a normal distribution and lighter tails</a:t>
                </a:r>
                <a:r>
                  <a:rPr lang="en-US" sz="1200" dirty="0" smtClean="0">
                    <a:latin typeface="Neo Sans Intel" panose="020B0504020202020204" pitchFamily="34" charset="0"/>
                  </a:rPr>
                  <a:t>. </a:t>
                </a:r>
                <a:endParaRPr lang="en-US" sz="1200" dirty="0">
                  <a:latin typeface="Neo Sans Intel" panose="020B0504020202020204" pitchFamily="34" charset="0"/>
                </a:endParaRPr>
              </a:p>
            </p:txBody>
          </p:sp>
        </mc:Choice>
        <mc:Fallback xmlns="">
          <p:sp>
            <p:nvSpPr>
              <p:cNvPr id="7" name="Content Placeholder 7"/>
              <p:cNvSpPr>
                <a:spLocks noGrp="1" noRot="1" noChangeAspect="1" noMove="1" noResize="1" noEditPoints="1" noAdjustHandles="1" noChangeArrowheads="1" noChangeShapeType="1" noTextEdit="1"/>
              </p:cNvSpPr>
              <p:nvPr>
                <p:ph sz="quarter" idx="4294967295"/>
              </p:nvPr>
            </p:nvSpPr>
            <p:spPr>
              <a:xfrm>
                <a:off x="4624388" y="1632950"/>
                <a:ext cx="4519612" cy="2781300"/>
              </a:xfrm>
              <a:prstGeom prst="rect">
                <a:avLst/>
              </a:prstGeom>
              <a:blipFill rotWithShape="0">
                <a:blip r:embed="rId5"/>
                <a:stretch>
                  <a:fillRect l="-270" t="-439" r="-270"/>
                </a:stretch>
              </a:blipFill>
            </p:spPr>
            <p:txBody>
              <a:bodyPr/>
              <a:lstStyle/>
              <a:p>
                <a:r>
                  <a:rPr lang="en-US">
                    <a:noFill/>
                  </a:rPr>
                  <a:t> </a:t>
                </a:r>
              </a:p>
            </p:txBody>
          </p:sp>
        </mc:Fallback>
      </mc:AlternateContent>
      <p:sp>
        <p:nvSpPr>
          <p:cNvPr id="6" name="Text Placeholder 6"/>
          <p:cNvSpPr txBox="1">
            <a:spLocks/>
          </p:cNvSpPr>
          <p:nvPr/>
        </p:nvSpPr>
        <p:spPr>
          <a:xfrm>
            <a:off x="4754880" y="1055472"/>
            <a:ext cx="3931920" cy="639762"/>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Neo Sans Intel" panose="020B0504020202020204" pitchFamily="34" charset="0"/>
              </a:rPr>
              <a:t>Kurtosis </a:t>
            </a:r>
            <a:r>
              <a:rPr lang="en-US" sz="1700" i="1" dirty="0" smtClean="0">
                <a:solidFill>
                  <a:schemeClr val="accent5"/>
                </a:solidFill>
                <a:latin typeface="Neo Sans Intel" panose="020B0504020202020204" pitchFamily="34" charset="0"/>
              </a:rPr>
              <a:t>(shoulders, heavy tail)</a:t>
            </a:r>
            <a:endParaRPr lang="en-US" sz="1700" i="1" dirty="0">
              <a:solidFill>
                <a:schemeClr val="accent5"/>
              </a:solidFill>
              <a:latin typeface="Neo Sans Intel" panose="020B0504020202020204" pitchFamily="34" charset="0"/>
            </a:endParaRPr>
          </a:p>
        </p:txBody>
      </p:sp>
      <p:grpSp>
        <p:nvGrpSpPr>
          <p:cNvPr id="8" name="Group 7"/>
          <p:cNvGrpSpPr/>
          <p:nvPr/>
        </p:nvGrpSpPr>
        <p:grpSpPr>
          <a:xfrm>
            <a:off x="762490" y="4232775"/>
            <a:ext cx="3240000" cy="2160000"/>
            <a:chOff x="1676400" y="2057400"/>
            <a:chExt cx="6781800" cy="3048000"/>
          </a:xfrm>
        </p:grpSpPr>
        <p:pic>
          <p:nvPicPr>
            <p:cNvPr id="9" name="Picture 3" descr="curv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057400"/>
              <a:ext cx="33528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rv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057400"/>
              <a:ext cx="3505200" cy="304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File:Comparison mean median mod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4937" y="2623369"/>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mvpprograms.com/help/images/KurtosisPic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4925" y="4198350"/>
            <a:ext cx="3571875" cy="22288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086600" y="2229006"/>
            <a:ext cx="1417320" cy="228600"/>
            <a:chOff x="6781800" y="2909119"/>
            <a:chExt cx="1417320" cy="228600"/>
          </a:xfrm>
        </p:grpSpPr>
        <p:sp>
          <p:nvSpPr>
            <p:cNvPr id="14" name="Line Callout 1 13"/>
            <p:cNvSpPr/>
            <p:nvPr/>
          </p:nvSpPr>
          <p:spPr>
            <a:xfrm>
              <a:off x="7467600" y="2909119"/>
              <a:ext cx="731520" cy="228600"/>
            </a:xfrm>
            <a:prstGeom prst="borderCallout1">
              <a:avLst>
                <a:gd name="adj1" fmla="val 48455"/>
                <a:gd name="adj2" fmla="val 294"/>
                <a:gd name="adj3" fmla="val 49797"/>
                <a:gd name="adj4" fmla="val -53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Excess </a:t>
              </a:r>
              <a:r>
                <a:rPr lang="en-US" sz="800" dirty="0"/>
                <a:t>K</a:t>
              </a:r>
              <a:r>
                <a:rPr lang="en-US" sz="800" dirty="0" smtClean="0"/>
                <a:t>urtosis</a:t>
              </a:r>
              <a:endParaRPr lang="en-US" sz="800" dirty="0"/>
            </a:p>
          </p:txBody>
        </p:sp>
        <p:sp>
          <p:nvSpPr>
            <p:cNvPr id="15" name="Oval 14"/>
            <p:cNvSpPr/>
            <p:nvPr/>
          </p:nvSpPr>
          <p:spPr>
            <a:xfrm>
              <a:off x="6781800" y="2909119"/>
              <a:ext cx="304800" cy="2150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grpSp>
      <p:sp>
        <p:nvSpPr>
          <p:cNvPr id="17" name="TextBox 16"/>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29709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cs typeface="Times New Roman" pitchFamily="18" charset="0"/>
              </a:rPr>
              <a:t>Calculating  </a:t>
            </a:r>
            <a:r>
              <a:rPr lang="en-US" sz="4400" i="1" dirty="0" err="1" smtClean="0">
                <a:latin typeface="Times New Roman" pitchFamily="18" charset="0"/>
                <a:cs typeface="Times New Roman" pitchFamily="18" charset="0"/>
              </a:rPr>
              <a:t>s</a:t>
            </a:r>
            <a:r>
              <a:rPr lang="en-US" sz="4400" i="1" baseline="-25000" dirty="0" err="1" smtClean="0">
                <a:latin typeface="Times New Roman" pitchFamily="18" charset="0"/>
                <a:cs typeface="Times New Roman" pitchFamily="18" charset="0"/>
              </a:rPr>
              <a:t>Difference</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958307529"/>
              </p:ext>
            </p:extLst>
          </p:nvPr>
        </p:nvGraphicFramePr>
        <p:xfrm>
          <a:off x="4953000" y="2702562"/>
          <a:ext cx="3962400" cy="699911"/>
        </p:xfrm>
        <a:graphic>
          <a:graphicData uri="http://schemas.openxmlformats.org/presentationml/2006/ole">
            <mc:AlternateContent xmlns:mc="http://schemas.openxmlformats.org/markup-compatibility/2006">
              <mc:Choice xmlns:v="urn:schemas-microsoft-com:vml" Requires="v">
                <p:oleObj spid="_x0000_s42011" name="Equation" r:id="rId3" imgW="2374900" imgH="419100" progId="">
                  <p:embed/>
                </p:oleObj>
              </mc:Choice>
              <mc:Fallback>
                <p:oleObj name="Equation" r:id="rId3" imgW="2374900" imgH="419100" progId="">
                  <p:embed/>
                  <p:pic>
                    <p:nvPicPr>
                      <p:cNvPr id="0" name="Picture 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02562"/>
                        <a:ext cx="3962400" cy="699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Content Placeholder 4"/>
          <p:cNvGraphicFramePr>
            <a:graphicFrameLocks noChangeAspect="1"/>
          </p:cNvGraphicFramePr>
          <p:nvPr>
            <p:extLst>
              <p:ext uri="{D42A27DB-BD31-4B8C-83A1-F6EECF244321}">
                <p14:modId xmlns:p14="http://schemas.microsoft.com/office/powerpoint/2010/main" val="632168510"/>
              </p:ext>
            </p:extLst>
          </p:nvPr>
        </p:nvGraphicFramePr>
        <p:xfrm>
          <a:off x="4946463" y="5064762"/>
          <a:ext cx="3383370" cy="685800"/>
        </p:xfrm>
        <a:graphic>
          <a:graphicData uri="http://schemas.openxmlformats.org/presentationml/2006/ole">
            <mc:AlternateContent xmlns:mc="http://schemas.openxmlformats.org/markup-compatibility/2006">
              <mc:Choice xmlns:v="urn:schemas-microsoft-com:vml" Requires="v">
                <p:oleObj spid="_x0000_s42012" name="Equation" r:id="rId5" imgW="2070100" imgH="419100" progId="">
                  <p:embed/>
                </p:oleObj>
              </mc:Choice>
              <mc:Fallback>
                <p:oleObj name="Equation" r:id="rId5" imgW="2070100" imgH="419100"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463" y="5064762"/>
                        <a:ext cx="338337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533400" y="1447800"/>
            <a:ext cx="6104748" cy="461665"/>
          </a:xfrm>
          <a:prstGeom prst="rect">
            <a:avLst/>
          </a:prstGeom>
        </p:spPr>
        <p:txBody>
          <a:bodyPr wrap="none">
            <a:spAutoFit/>
          </a:bodyPr>
          <a:lstStyle/>
          <a:p>
            <a:pPr marL="1117854" lvl="2" indent="-514350">
              <a:spcBef>
                <a:spcPct val="20000"/>
              </a:spcBef>
              <a:buClr>
                <a:srgbClr val="FEB80A"/>
              </a:buClr>
              <a:buFont typeface="+mj-lt"/>
              <a:buAutoNum type="alphaLcParenR"/>
            </a:pPr>
            <a:r>
              <a:rPr lang="en-US" sz="2400" dirty="0" smtClean="0">
                <a:solidFill>
                  <a:prstClr val="black"/>
                </a:solidFill>
              </a:rPr>
              <a:t>Calculate variance (</a:t>
            </a:r>
            <a:r>
              <a:rPr lang="en-US" sz="2400" i="1" dirty="0" smtClean="0">
                <a:solidFill>
                  <a:prstClr val="black"/>
                </a:solidFill>
              </a:rPr>
              <a:t>s</a:t>
            </a:r>
            <a:r>
              <a:rPr lang="en-US" sz="2400" i="1" baseline="30000" dirty="0" smtClean="0">
                <a:solidFill>
                  <a:prstClr val="black"/>
                </a:solidFill>
              </a:rPr>
              <a:t>2</a:t>
            </a:r>
            <a:r>
              <a:rPr lang="en-US" sz="2400" dirty="0" smtClean="0">
                <a:solidFill>
                  <a:prstClr val="black"/>
                </a:solidFill>
              </a:rPr>
              <a:t>) for each sample</a:t>
            </a:r>
          </a:p>
        </p:txBody>
      </p:sp>
      <p:graphicFrame>
        <p:nvGraphicFramePr>
          <p:cNvPr id="3" name="Table 2"/>
          <p:cNvGraphicFramePr>
            <a:graphicFrameLocks noGrp="1"/>
          </p:cNvGraphicFramePr>
          <p:nvPr>
            <p:extLst>
              <p:ext uri="{D42A27DB-BD31-4B8C-83A1-F6EECF244321}">
                <p14:modId xmlns:p14="http://schemas.microsoft.com/office/powerpoint/2010/main" val="1952605687"/>
              </p:ext>
            </p:extLst>
          </p:nvPr>
        </p:nvGraphicFramePr>
        <p:xfrm>
          <a:off x="1143000" y="4531362"/>
          <a:ext cx="3657600" cy="1717038"/>
        </p:xfrm>
        <a:graphic>
          <a:graphicData uri="http://schemas.openxmlformats.org/drawingml/2006/table">
            <a:tbl>
              <a:tblPr firstRow="1" bandRow="1">
                <a:tableStyleId>{5C22544A-7EE6-4342-B048-85BDC9FD1C3A}</a:tableStyleId>
              </a:tblPr>
              <a:tblGrid>
                <a:gridCol w="1219200"/>
                <a:gridCol w="1219200"/>
                <a:gridCol w="1219200"/>
              </a:tblGrid>
              <a:tr h="286173">
                <a:tc>
                  <a:txBody>
                    <a:bodyPr/>
                    <a:lstStyle/>
                    <a:p>
                      <a:pPr algn="ctr"/>
                      <a:r>
                        <a:rPr lang="en-US" sz="1200" dirty="0" smtClean="0"/>
                        <a:t>Men (Y)</a:t>
                      </a:r>
                      <a:endParaRPr lang="en-US" sz="1200" dirty="0"/>
                    </a:p>
                  </a:txBody>
                  <a:tcPr/>
                </a:tc>
                <a:tc>
                  <a:txBody>
                    <a:bodyPr/>
                    <a:lstStyle/>
                    <a:p>
                      <a:pPr algn="ctr"/>
                      <a:r>
                        <a:rPr lang="en-US" sz="1200" i="1" dirty="0" smtClean="0"/>
                        <a:t>Y-M</a:t>
                      </a:r>
                      <a:endParaRPr lang="en-US"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t>(</a:t>
                      </a:r>
                      <a:r>
                        <a:rPr lang="en-US" sz="1200" i="1" dirty="0" smtClean="0"/>
                        <a:t>Y-M</a:t>
                      </a:r>
                      <a:r>
                        <a:rPr lang="en-US" sz="1200" i="0" dirty="0" smtClean="0"/>
                        <a:t>)</a:t>
                      </a:r>
                      <a:r>
                        <a:rPr lang="en-US" sz="1200" i="0" baseline="30000" dirty="0" smtClean="0"/>
                        <a:t>2</a:t>
                      </a:r>
                      <a:endParaRPr lang="en-US" sz="1200" i="1" baseline="30000" dirty="0" smtClean="0"/>
                    </a:p>
                  </a:txBody>
                  <a:tcPr/>
                </a:tc>
              </a:tr>
              <a:tr h="286173">
                <a:tc>
                  <a:txBody>
                    <a:bodyPr/>
                    <a:lstStyle/>
                    <a:p>
                      <a:pPr algn="ctr"/>
                      <a:r>
                        <a:rPr lang="en-US" sz="1200" dirty="0" smtClean="0"/>
                        <a:t>88</a:t>
                      </a:r>
                      <a:endParaRPr lang="en-US" sz="1200" dirty="0"/>
                    </a:p>
                  </a:txBody>
                  <a:tcPr/>
                </a:tc>
                <a:tc>
                  <a:txBody>
                    <a:bodyPr/>
                    <a:lstStyle/>
                    <a:p>
                      <a:pPr algn="ctr"/>
                      <a:r>
                        <a:rPr lang="en-US" sz="1200" dirty="0" smtClean="0"/>
                        <a:t>5.4</a:t>
                      </a:r>
                      <a:endParaRPr lang="en-US" sz="1200" dirty="0"/>
                    </a:p>
                  </a:txBody>
                  <a:tcPr/>
                </a:tc>
                <a:tc>
                  <a:txBody>
                    <a:bodyPr/>
                    <a:lstStyle/>
                    <a:p>
                      <a:pPr algn="ctr"/>
                      <a:r>
                        <a:rPr lang="en-US" sz="1200" dirty="0" smtClean="0"/>
                        <a:t>29.16</a:t>
                      </a:r>
                      <a:endParaRPr lang="en-US" sz="1200" dirty="0"/>
                    </a:p>
                  </a:txBody>
                  <a:tcPr/>
                </a:tc>
              </a:tr>
              <a:tr h="286173">
                <a:tc>
                  <a:txBody>
                    <a:bodyPr/>
                    <a:lstStyle/>
                    <a:p>
                      <a:pPr algn="ctr"/>
                      <a:r>
                        <a:rPr lang="en-US" sz="1200" dirty="0" smtClean="0"/>
                        <a:t>90</a:t>
                      </a:r>
                      <a:endParaRPr lang="en-US" sz="1200" dirty="0"/>
                    </a:p>
                  </a:txBody>
                  <a:tcPr/>
                </a:tc>
                <a:tc>
                  <a:txBody>
                    <a:bodyPr/>
                    <a:lstStyle/>
                    <a:p>
                      <a:pPr algn="ctr"/>
                      <a:r>
                        <a:rPr lang="en-US" sz="1200" dirty="0" smtClean="0"/>
                        <a:t>11.4</a:t>
                      </a:r>
                      <a:endParaRPr lang="en-US" sz="1200" dirty="0"/>
                    </a:p>
                  </a:txBody>
                  <a:tcPr/>
                </a:tc>
                <a:tc>
                  <a:txBody>
                    <a:bodyPr/>
                    <a:lstStyle/>
                    <a:p>
                      <a:pPr algn="ctr"/>
                      <a:r>
                        <a:rPr lang="en-US" sz="1200" dirty="0" smtClean="0"/>
                        <a:t>129.96</a:t>
                      </a:r>
                      <a:endParaRPr lang="en-US" sz="1200" dirty="0"/>
                    </a:p>
                  </a:txBody>
                  <a:tcPr/>
                </a:tc>
              </a:tr>
              <a:tr h="286173">
                <a:tc>
                  <a:txBody>
                    <a:bodyPr/>
                    <a:lstStyle/>
                    <a:p>
                      <a:pPr algn="ctr"/>
                      <a:r>
                        <a:rPr lang="en-US" sz="1200" dirty="0" smtClean="0"/>
                        <a:t>52</a:t>
                      </a:r>
                      <a:endParaRPr lang="en-US" sz="1200" dirty="0"/>
                    </a:p>
                  </a:txBody>
                  <a:tcPr/>
                </a:tc>
                <a:tc>
                  <a:txBody>
                    <a:bodyPr/>
                    <a:lstStyle/>
                    <a:p>
                      <a:pPr algn="ctr"/>
                      <a:r>
                        <a:rPr lang="en-US" sz="1200" dirty="0" smtClean="0"/>
                        <a:t>-30.6</a:t>
                      </a:r>
                      <a:endParaRPr lang="en-US" sz="1200" dirty="0"/>
                    </a:p>
                  </a:txBody>
                  <a:tcPr/>
                </a:tc>
                <a:tc>
                  <a:txBody>
                    <a:bodyPr/>
                    <a:lstStyle/>
                    <a:p>
                      <a:pPr algn="ctr"/>
                      <a:r>
                        <a:rPr lang="en-US" sz="1200" dirty="0" smtClean="0"/>
                        <a:t>936.36</a:t>
                      </a:r>
                      <a:endParaRPr lang="en-US" sz="1200" dirty="0"/>
                    </a:p>
                  </a:txBody>
                  <a:tcPr/>
                </a:tc>
              </a:tr>
              <a:tr h="286173">
                <a:tc>
                  <a:txBody>
                    <a:bodyPr/>
                    <a:lstStyle/>
                    <a:p>
                      <a:pPr algn="ctr"/>
                      <a:r>
                        <a:rPr lang="en-US" sz="1200" dirty="0" smtClean="0"/>
                        <a:t>97</a:t>
                      </a:r>
                      <a:endParaRPr lang="en-US" sz="1200" dirty="0"/>
                    </a:p>
                  </a:txBody>
                  <a:tcPr/>
                </a:tc>
                <a:tc>
                  <a:txBody>
                    <a:bodyPr/>
                    <a:lstStyle/>
                    <a:p>
                      <a:pPr algn="ctr"/>
                      <a:r>
                        <a:rPr lang="en-US" sz="1200" dirty="0" smtClean="0"/>
                        <a:t>14.4</a:t>
                      </a:r>
                      <a:endParaRPr lang="en-US" sz="1200" dirty="0"/>
                    </a:p>
                  </a:txBody>
                  <a:tcPr/>
                </a:tc>
                <a:tc>
                  <a:txBody>
                    <a:bodyPr/>
                    <a:lstStyle/>
                    <a:p>
                      <a:pPr algn="ctr"/>
                      <a:r>
                        <a:rPr lang="en-US" sz="1200" dirty="0" smtClean="0"/>
                        <a:t>207.36</a:t>
                      </a:r>
                      <a:endParaRPr lang="en-US" sz="1200" dirty="0"/>
                    </a:p>
                  </a:txBody>
                  <a:tcPr/>
                </a:tc>
              </a:tr>
              <a:tr h="286173">
                <a:tc>
                  <a:txBody>
                    <a:bodyPr/>
                    <a:lstStyle/>
                    <a:p>
                      <a:pPr algn="ctr"/>
                      <a:r>
                        <a:rPr lang="en-US" sz="1200" dirty="0" smtClean="0"/>
                        <a:t>86</a:t>
                      </a:r>
                      <a:endParaRPr lang="en-US" sz="1200" dirty="0"/>
                    </a:p>
                  </a:txBody>
                  <a:tcPr/>
                </a:tc>
                <a:tc>
                  <a:txBody>
                    <a:bodyPr/>
                    <a:lstStyle/>
                    <a:p>
                      <a:pPr algn="ctr"/>
                      <a:r>
                        <a:rPr lang="en-US" sz="1200" dirty="0" smtClean="0"/>
                        <a:t>3.4</a:t>
                      </a:r>
                      <a:endParaRPr lang="en-US" sz="1200" dirty="0"/>
                    </a:p>
                  </a:txBody>
                  <a:tcPr/>
                </a:tc>
                <a:tc>
                  <a:txBody>
                    <a:bodyPr/>
                    <a:lstStyle/>
                    <a:p>
                      <a:pPr algn="ctr"/>
                      <a:r>
                        <a:rPr lang="en-US" sz="1200" dirty="0" smtClean="0"/>
                        <a:t>11.56</a:t>
                      </a:r>
                      <a:endParaRPr lang="en-US" sz="12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14031609"/>
              </p:ext>
            </p:extLst>
          </p:nvPr>
        </p:nvGraphicFramePr>
        <p:xfrm>
          <a:off x="1143000" y="2397762"/>
          <a:ext cx="3657600" cy="1430865"/>
        </p:xfrm>
        <a:graphic>
          <a:graphicData uri="http://schemas.openxmlformats.org/drawingml/2006/table">
            <a:tbl>
              <a:tblPr firstRow="1" bandRow="1">
                <a:tableStyleId>{5C22544A-7EE6-4342-B048-85BDC9FD1C3A}</a:tableStyleId>
              </a:tblPr>
              <a:tblGrid>
                <a:gridCol w="1219200"/>
                <a:gridCol w="1219200"/>
                <a:gridCol w="1219200"/>
              </a:tblGrid>
              <a:tr h="286173">
                <a:tc>
                  <a:txBody>
                    <a:bodyPr/>
                    <a:lstStyle/>
                    <a:p>
                      <a:pPr algn="ctr"/>
                      <a:r>
                        <a:rPr lang="en-US" sz="1200" dirty="0" smtClean="0"/>
                        <a:t>Women (X)</a:t>
                      </a:r>
                      <a:endParaRPr lang="en-US" sz="1200" dirty="0"/>
                    </a:p>
                  </a:txBody>
                  <a:tcPr/>
                </a:tc>
                <a:tc>
                  <a:txBody>
                    <a:bodyPr/>
                    <a:lstStyle/>
                    <a:p>
                      <a:pPr algn="ctr"/>
                      <a:r>
                        <a:rPr lang="en-US" sz="1200" dirty="0" smtClean="0"/>
                        <a:t>X-M</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t>(</a:t>
                      </a:r>
                      <a:r>
                        <a:rPr lang="en-US" sz="1200" i="1" dirty="0" smtClean="0"/>
                        <a:t>X-M</a:t>
                      </a:r>
                      <a:r>
                        <a:rPr lang="en-US" sz="1200" i="0" dirty="0" smtClean="0"/>
                        <a:t>)</a:t>
                      </a:r>
                      <a:r>
                        <a:rPr lang="en-US" sz="1200" i="0" baseline="30000" dirty="0" smtClean="0"/>
                        <a:t>2</a:t>
                      </a:r>
                      <a:endParaRPr lang="en-US" sz="1200" i="1" baseline="30000" dirty="0" smtClean="0"/>
                    </a:p>
                  </a:txBody>
                  <a:tcPr/>
                </a:tc>
              </a:tr>
              <a:tr h="286173">
                <a:tc>
                  <a:txBody>
                    <a:bodyPr/>
                    <a:lstStyle/>
                    <a:p>
                      <a:pPr algn="ctr"/>
                      <a:r>
                        <a:rPr lang="en-US" sz="1200" dirty="0" smtClean="0"/>
                        <a:t>84</a:t>
                      </a:r>
                      <a:endParaRPr lang="en-US" sz="1200" dirty="0"/>
                    </a:p>
                  </a:txBody>
                  <a:tcPr/>
                </a:tc>
                <a:tc>
                  <a:txBody>
                    <a:bodyPr/>
                    <a:lstStyle/>
                    <a:p>
                      <a:pPr algn="ctr"/>
                      <a:r>
                        <a:rPr lang="en-US" sz="1200" dirty="0" smtClean="0"/>
                        <a:t>1.75</a:t>
                      </a:r>
                      <a:endParaRPr lang="en-US" sz="1200" dirty="0"/>
                    </a:p>
                  </a:txBody>
                  <a:tcPr/>
                </a:tc>
                <a:tc>
                  <a:txBody>
                    <a:bodyPr/>
                    <a:lstStyle/>
                    <a:p>
                      <a:pPr algn="ctr"/>
                      <a:r>
                        <a:rPr lang="en-US" sz="1200" dirty="0" smtClean="0"/>
                        <a:t>3.063</a:t>
                      </a:r>
                      <a:endParaRPr lang="en-US" sz="1200" dirty="0"/>
                    </a:p>
                  </a:txBody>
                  <a:tcPr/>
                </a:tc>
              </a:tr>
              <a:tr h="286173">
                <a:tc>
                  <a:txBody>
                    <a:bodyPr/>
                    <a:lstStyle/>
                    <a:p>
                      <a:pPr algn="ctr"/>
                      <a:r>
                        <a:rPr lang="en-US" sz="1200" dirty="0" smtClean="0"/>
                        <a:t>97</a:t>
                      </a:r>
                      <a:endParaRPr lang="en-US" sz="1200" dirty="0"/>
                    </a:p>
                  </a:txBody>
                  <a:tcPr/>
                </a:tc>
                <a:tc>
                  <a:txBody>
                    <a:bodyPr/>
                    <a:lstStyle/>
                    <a:p>
                      <a:pPr algn="ctr"/>
                      <a:r>
                        <a:rPr lang="en-US" sz="1200" dirty="0" smtClean="0"/>
                        <a:t>14.75</a:t>
                      </a:r>
                      <a:endParaRPr lang="en-US" sz="1200" dirty="0"/>
                    </a:p>
                  </a:txBody>
                  <a:tcPr/>
                </a:tc>
                <a:tc>
                  <a:txBody>
                    <a:bodyPr/>
                    <a:lstStyle/>
                    <a:p>
                      <a:pPr algn="ctr"/>
                      <a:r>
                        <a:rPr lang="en-US" sz="1200" dirty="0" smtClean="0"/>
                        <a:t>217.563</a:t>
                      </a:r>
                      <a:endParaRPr lang="en-US" sz="1200" dirty="0"/>
                    </a:p>
                  </a:txBody>
                  <a:tcPr/>
                </a:tc>
              </a:tr>
              <a:tr h="286173">
                <a:tc>
                  <a:txBody>
                    <a:bodyPr/>
                    <a:lstStyle/>
                    <a:p>
                      <a:pPr algn="ctr"/>
                      <a:r>
                        <a:rPr lang="en-US" sz="1200" dirty="0" smtClean="0"/>
                        <a:t>58</a:t>
                      </a:r>
                      <a:endParaRPr lang="en-US" sz="1200" dirty="0"/>
                    </a:p>
                  </a:txBody>
                  <a:tcPr/>
                </a:tc>
                <a:tc>
                  <a:txBody>
                    <a:bodyPr/>
                    <a:lstStyle/>
                    <a:p>
                      <a:pPr algn="ctr"/>
                      <a:r>
                        <a:rPr lang="en-US" sz="1200" dirty="0" smtClean="0"/>
                        <a:t>-24.25</a:t>
                      </a:r>
                      <a:endParaRPr lang="en-US" sz="1200" dirty="0"/>
                    </a:p>
                  </a:txBody>
                  <a:tcPr/>
                </a:tc>
                <a:tc>
                  <a:txBody>
                    <a:bodyPr/>
                    <a:lstStyle/>
                    <a:p>
                      <a:pPr algn="ctr"/>
                      <a:r>
                        <a:rPr lang="en-US" sz="1200" dirty="0" smtClean="0"/>
                        <a:t>588.063</a:t>
                      </a:r>
                      <a:endParaRPr lang="en-US" sz="1200" dirty="0"/>
                    </a:p>
                  </a:txBody>
                  <a:tcPr/>
                </a:tc>
              </a:tr>
              <a:tr h="286173">
                <a:tc>
                  <a:txBody>
                    <a:bodyPr/>
                    <a:lstStyle/>
                    <a:p>
                      <a:pPr algn="ctr"/>
                      <a:r>
                        <a:rPr lang="en-US" sz="1200" dirty="0" smtClean="0"/>
                        <a:t>90</a:t>
                      </a:r>
                      <a:endParaRPr lang="en-US" sz="1200" dirty="0"/>
                    </a:p>
                  </a:txBody>
                  <a:tcPr/>
                </a:tc>
                <a:tc>
                  <a:txBody>
                    <a:bodyPr/>
                    <a:lstStyle/>
                    <a:p>
                      <a:pPr algn="ctr"/>
                      <a:r>
                        <a:rPr lang="en-US" sz="1200" dirty="0" smtClean="0"/>
                        <a:t>7.75</a:t>
                      </a:r>
                      <a:endParaRPr lang="en-US" sz="1200" dirty="0"/>
                    </a:p>
                  </a:txBody>
                  <a:tcPr/>
                </a:tc>
                <a:tc>
                  <a:txBody>
                    <a:bodyPr/>
                    <a:lstStyle/>
                    <a:p>
                      <a:pPr algn="ctr"/>
                      <a:r>
                        <a:rPr lang="en-US" sz="1200" dirty="0" smtClean="0"/>
                        <a:t>60.063</a:t>
                      </a:r>
                      <a:endParaRPr lang="en-US" sz="1200" dirty="0"/>
                    </a:p>
                  </a:txBody>
                  <a:tcPr/>
                </a:tc>
              </a:tr>
            </a:tbl>
          </a:graphicData>
        </a:graphic>
      </p:graphicFrame>
      <p:sp>
        <p:nvSpPr>
          <p:cNvPr id="4" name="TextBox 3"/>
          <p:cNvSpPr txBox="1"/>
          <p:nvPr/>
        </p:nvSpPr>
        <p:spPr>
          <a:xfrm>
            <a:off x="3509574" y="3819397"/>
            <a:ext cx="1443426" cy="276999"/>
          </a:xfrm>
          <a:prstGeom prst="rect">
            <a:avLst/>
          </a:prstGeom>
          <a:noFill/>
        </p:spPr>
        <p:txBody>
          <a:bodyPr wrap="square" rtlCol="0">
            <a:spAutoFit/>
          </a:bodyPr>
          <a:lstStyle/>
          <a:p>
            <a:r>
              <a:rPr lang="en-US" sz="1200" i="1" dirty="0" smtClean="0"/>
              <a:t>SS</a:t>
            </a:r>
            <a:r>
              <a:rPr lang="en-US" sz="1200" i="1" baseline="-25000" dirty="0" smtClean="0"/>
              <a:t>X</a:t>
            </a:r>
            <a:r>
              <a:rPr lang="en-US" sz="1200" dirty="0" smtClean="0"/>
              <a:t> = 868.752</a:t>
            </a:r>
            <a:endParaRPr lang="en-US" sz="1200" dirty="0"/>
          </a:p>
        </p:txBody>
      </p:sp>
      <p:sp>
        <p:nvSpPr>
          <p:cNvPr id="12" name="TextBox 11"/>
          <p:cNvSpPr txBox="1"/>
          <p:nvPr/>
        </p:nvSpPr>
        <p:spPr>
          <a:xfrm>
            <a:off x="3542230" y="6248400"/>
            <a:ext cx="1443426" cy="276999"/>
          </a:xfrm>
          <a:prstGeom prst="rect">
            <a:avLst/>
          </a:prstGeom>
          <a:noFill/>
        </p:spPr>
        <p:txBody>
          <a:bodyPr wrap="square" rtlCol="0">
            <a:spAutoFit/>
          </a:bodyPr>
          <a:lstStyle/>
          <a:p>
            <a:r>
              <a:rPr lang="en-US" sz="1200" i="1" dirty="0" smtClean="0"/>
              <a:t>SS</a:t>
            </a:r>
            <a:r>
              <a:rPr lang="en-US" sz="1200" i="1" baseline="-25000" dirty="0" smtClean="0"/>
              <a:t>Y</a:t>
            </a:r>
            <a:r>
              <a:rPr lang="en-US" sz="1200" dirty="0" smtClean="0"/>
              <a:t> = 1314.4</a:t>
            </a:r>
            <a:endParaRPr lang="en-US" sz="1200" dirty="0"/>
          </a:p>
        </p:txBody>
      </p:sp>
      <p:sp>
        <p:nvSpPr>
          <p:cNvPr id="13" name="TextBox 12"/>
          <p:cNvSpPr txBox="1"/>
          <p:nvPr/>
        </p:nvSpPr>
        <p:spPr>
          <a:xfrm>
            <a:off x="1197428" y="3810000"/>
            <a:ext cx="990600" cy="276999"/>
          </a:xfrm>
          <a:prstGeom prst="rect">
            <a:avLst/>
          </a:prstGeom>
          <a:noFill/>
        </p:spPr>
        <p:txBody>
          <a:bodyPr wrap="square" rtlCol="0">
            <a:spAutoFit/>
          </a:bodyPr>
          <a:lstStyle/>
          <a:p>
            <a:r>
              <a:rPr lang="en-US" sz="1200" i="1" dirty="0" smtClean="0"/>
              <a:t>M</a:t>
            </a:r>
            <a:r>
              <a:rPr lang="en-US" sz="1200" i="1" baseline="-25000" dirty="0" smtClean="0"/>
              <a:t>X</a:t>
            </a:r>
            <a:r>
              <a:rPr lang="en-US" sz="1200" dirty="0" smtClean="0"/>
              <a:t> = 82.25</a:t>
            </a:r>
            <a:endParaRPr lang="en-US" sz="1200" dirty="0"/>
          </a:p>
        </p:txBody>
      </p:sp>
      <p:sp>
        <p:nvSpPr>
          <p:cNvPr id="14" name="TextBox 13"/>
          <p:cNvSpPr txBox="1"/>
          <p:nvPr/>
        </p:nvSpPr>
        <p:spPr>
          <a:xfrm>
            <a:off x="1219200" y="6248400"/>
            <a:ext cx="990600" cy="276999"/>
          </a:xfrm>
          <a:prstGeom prst="rect">
            <a:avLst/>
          </a:prstGeom>
          <a:noFill/>
        </p:spPr>
        <p:txBody>
          <a:bodyPr wrap="square" rtlCol="0">
            <a:spAutoFit/>
          </a:bodyPr>
          <a:lstStyle/>
          <a:p>
            <a:r>
              <a:rPr lang="en-US" sz="1200" i="1" dirty="0" smtClean="0"/>
              <a:t>M</a:t>
            </a:r>
            <a:r>
              <a:rPr lang="en-US" sz="1200" i="1" baseline="-25000" dirty="0" smtClean="0"/>
              <a:t>Y</a:t>
            </a:r>
            <a:r>
              <a:rPr lang="en-US" sz="1200" dirty="0" smtClean="0"/>
              <a:t> = 82.6</a:t>
            </a:r>
            <a:endParaRPr lang="en-US"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Samples </a:t>
            </a:r>
            <a:r>
              <a:rPr lang="en-US" i="1" dirty="0" smtClean="0"/>
              <a:t>t</a:t>
            </a:r>
            <a:r>
              <a:rPr lang="en-US" dirty="0" smtClean="0"/>
              <a:t> Test</a:t>
            </a:r>
            <a:endParaRPr lang="en-US" dirty="0"/>
          </a:p>
        </p:txBody>
      </p:sp>
      <p:sp>
        <p:nvSpPr>
          <p:cNvPr id="3" name="Content Placeholder 2"/>
          <p:cNvSpPr>
            <a:spLocks noGrp="1"/>
          </p:cNvSpPr>
          <p:nvPr>
            <p:ph idx="1"/>
          </p:nvPr>
        </p:nvSpPr>
        <p:spPr/>
        <p:txBody>
          <a:bodyPr>
            <a:normAutofit/>
          </a:bodyPr>
          <a:lstStyle/>
          <a:p>
            <a:r>
              <a:rPr lang="en-US" sz="2800" i="1" dirty="0" smtClean="0"/>
              <a:t>New</a:t>
            </a:r>
            <a:r>
              <a:rPr lang="en-US" sz="2800" dirty="0" smtClean="0"/>
              <a:t> Types of Samples Means…</a:t>
            </a:r>
          </a:p>
          <a:p>
            <a:r>
              <a:rPr lang="en-US" sz="2800" i="1" dirty="0" smtClean="0"/>
              <a:t>New</a:t>
            </a:r>
            <a:r>
              <a:rPr lang="en-US" sz="2800" dirty="0" smtClean="0"/>
              <a:t> Degrees of Freedom</a:t>
            </a:r>
          </a:p>
          <a:p>
            <a:endParaRPr lang="en-US" sz="2800" dirty="0" smtClean="0"/>
          </a:p>
          <a:p>
            <a:pPr algn="ctr">
              <a:buNone/>
            </a:pPr>
            <a:r>
              <a:rPr lang="en-US" sz="2400" i="1" dirty="0" err="1" smtClean="0"/>
              <a:t>df</a:t>
            </a:r>
            <a:r>
              <a:rPr lang="en-US" sz="2400" i="1" baseline="-25000" dirty="0" err="1" smtClean="0"/>
              <a:t>X</a:t>
            </a:r>
            <a:r>
              <a:rPr lang="en-US" sz="2400" dirty="0" smtClean="0"/>
              <a:t> = </a:t>
            </a:r>
            <a:r>
              <a:rPr lang="en-US" sz="2400" i="1" dirty="0" smtClean="0"/>
              <a:t>N</a:t>
            </a:r>
            <a:r>
              <a:rPr lang="en-US" sz="2400" dirty="0" smtClean="0"/>
              <a:t> – 1 = 4 – 1 = 3</a:t>
            </a:r>
          </a:p>
          <a:p>
            <a:pPr algn="ctr">
              <a:buNone/>
            </a:pPr>
            <a:r>
              <a:rPr lang="en-US" sz="2400" i="1" dirty="0" err="1"/>
              <a:t>df</a:t>
            </a:r>
            <a:r>
              <a:rPr lang="en-US" sz="2400" i="1" baseline="-25000" dirty="0" err="1"/>
              <a:t>X</a:t>
            </a:r>
            <a:r>
              <a:rPr lang="en-US" sz="2400" dirty="0" smtClean="0"/>
              <a:t> = 3</a:t>
            </a:r>
          </a:p>
          <a:p>
            <a:pPr algn="ctr">
              <a:buNone/>
            </a:pPr>
            <a:r>
              <a:rPr lang="en-US" sz="2400" i="1" dirty="0" err="1" smtClean="0"/>
              <a:t>df</a:t>
            </a:r>
            <a:r>
              <a:rPr lang="en-US" sz="2400" i="1" baseline="-25000" dirty="0" err="1" smtClean="0"/>
              <a:t>Y</a:t>
            </a:r>
            <a:r>
              <a:rPr lang="en-US" sz="2400" dirty="0" smtClean="0"/>
              <a:t> = </a:t>
            </a:r>
            <a:r>
              <a:rPr lang="en-US" sz="2400" i="1" dirty="0" smtClean="0"/>
              <a:t>N</a:t>
            </a:r>
            <a:r>
              <a:rPr lang="en-US" sz="2400" dirty="0" smtClean="0"/>
              <a:t> – 1 = 5 – 1 = 4</a:t>
            </a:r>
          </a:p>
          <a:p>
            <a:pPr algn="ctr">
              <a:buNone/>
            </a:pPr>
            <a:r>
              <a:rPr lang="en-US" sz="2400" i="1" dirty="0" err="1"/>
              <a:t>df</a:t>
            </a:r>
            <a:r>
              <a:rPr lang="en-US" sz="2400" i="1" baseline="-25000" dirty="0" err="1"/>
              <a:t>Y</a:t>
            </a:r>
            <a:r>
              <a:rPr lang="en-US" sz="2400" dirty="0" smtClean="0"/>
              <a:t> = 4</a:t>
            </a:r>
          </a:p>
          <a:p>
            <a:pPr algn="ctr">
              <a:buNone/>
            </a:pPr>
            <a:r>
              <a:rPr lang="en-US" sz="2400" i="1" dirty="0" err="1" smtClean="0"/>
              <a:t>df</a:t>
            </a:r>
            <a:r>
              <a:rPr lang="en-US" sz="2400" i="1" baseline="-25000" dirty="0" err="1" smtClean="0"/>
              <a:t>Total</a:t>
            </a:r>
            <a:r>
              <a:rPr lang="en-US" sz="2400" dirty="0" smtClean="0"/>
              <a:t> = </a:t>
            </a:r>
            <a:r>
              <a:rPr lang="en-US" sz="2400" i="1" dirty="0" err="1" smtClean="0"/>
              <a:t>df</a:t>
            </a:r>
            <a:r>
              <a:rPr lang="en-US" sz="2400" i="1" baseline="-25000" dirty="0" err="1" smtClean="0"/>
              <a:t>X</a:t>
            </a:r>
            <a:r>
              <a:rPr lang="en-US" sz="2400" dirty="0" smtClean="0"/>
              <a:t> + </a:t>
            </a:r>
            <a:r>
              <a:rPr lang="en-US" sz="2400" i="1" dirty="0" err="1" smtClean="0"/>
              <a:t>df</a:t>
            </a:r>
            <a:r>
              <a:rPr lang="en-US" sz="2400" i="1" baseline="-25000" dirty="0" err="1" smtClean="0"/>
              <a:t>Y</a:t>
            </a:r>
            <a:r>
              <a:rPr lang="en-US" sz="2400" dirty="0" smtClean="0"/>
              <a:t> = 3 + 4 = 7</a:t>
            </a:r>
          </a:p>
          <a:p>
            <a:pPr algn="ctr">
              <a:buNone/>
            </a:pPr>
            <a:r>
              <a:rPr lang="en-US" sz="2400" i="1" dirty="0" err="1"/>
              <a:t>df</a:t>
            </a:r>
            <a:r>
              <a:rPr lang="en-US" sz="2400" i="1" baseline="-25000" dirty="0" err="1"/>
              <a:t>Total</a:t>
            </a:r>
            <a:r>
              <a:rPr lang="en-US" sz="2400" dirty="0" smtClean="0"/>
              <a:t> = 7</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796426284"/>
              </p:ext>
            </p:extLst>
          </p:nvPr>
        </p:nvGraphicFramePr>
        <p:xfrm>
          <a:off x="1371600" y="3048000"/>
          <a:ext cx="1638300" cy="1717038"/>
        </p:xfrm>
        <a:graphic>
          <a:graphicData uri="http://schemas.openxmlformats.org/drawingml/2006/table">
            <a:tbl>
              <a:tblPr firstRow="1" bandRow="1">
                <a:tableStyleId>{5C22544A-7EE6-4342-B048-85BDC9FD1C3A}</a:tableStyleId>
              </a:tblPr>
              <a:tblGrid>
                <a:gridCol w="1638300"/>
              </a:tblGrid>
              <a:tr h="286173">
                <a:tc>
                  <a:txBody>
                    <a:bodyPr/>
                    <a:lstStyle/>
                    <a:p>
                      <a:pPr algn="ctr"/>
                      <a:r>
                        <a:rPr lang="en-US" sz="1200" dirty="0" smtClean="0"/>
                        <a:t>Women (X)</a:t>
                      </a:r>
                      <a:endParaRPr lang="en-US" sz="1200" dirty="0"/>
                    </a:p>
                  </a:txBody>
                  <a:tcPr/>
                </a:tc>
              </a:tr>
              <a:tr h="286173">
                <a:tc>
                  <a:txBody>
                    <a:bodyPr/>
                    <a:lstStyle/>
                    <a:p>
                      <a:pPr algn="ctr"/>
                      <a:r>
                        <a:rPr lang="en-US" sz="1200" dirty="0" smtClean="0"/>
                        <a:t>84</a:t>
                      </a:r>
                      <a:endParaRPr lang="en-US" sz="1200" dirty="0"/>
                    </a:p>
                  </a:txBody>
                  <a:tcPr/>
                </a:tc>
              </a:tr>
              <a:tr h="286173">
                <a:tc>
                  <a:txBody>
                    <a:bodyPr/>
                    <a:lstStyle/>
                    <a:p>
                      <a:pPr algn="ctr"/>
                      <a:r>
                        <a:rPr lang="en-US" sz="1200" dirty="0" smtClean="0"/>
                        <a:t>97</a:t>
                      </a:r>
                      <a:endParaRPr lang="en-US" sz="1200" dirty="0"/>
                    </a:p>
                  </a:txBody>
                  <a:tcPr/>
                </a:tc>
              </a:tr>
              <a:tr h="286173">
                <a:tc>
                  <a:txBody>
                    <a:bodyPr/>
                    <a:lstStyle/>
                    <a:p>
                      <a:pPr algn="ctr"/>
                      <a:r>
                        <a:rPr lang="en-US" sz="1200" dirty="0" smtClean="0"/>
                        <a:t>58</a:t>
                      </a:r>
                      <a:endParaRPr lang="en-US" sz="1200" dirty="0"/>
                    </a:p>
                  </a:txBody>
                  <a:tcPr/>
                </a:tc>
              </a:tr>
              <a:tr h="286173">
                <a:tc>
                  <a:txBody>
                    <a:bodyPr/>
                    <a:lstStyle/>
                    <a:p>
                      <a:pPr algn="ctr"/>
                      <a:r>
                        <a:rPr lang="en-US" sz="1200" dirty="0" smtClean="0"/>
                        <a:t>90</a:t>
                      </a:r>
                      <a:endParaRPr lang="en-US" sz="1200" dirty="0"/>
                    </a:p>
                  </a:txBody>
                  <a:tcPr/>
                </a:tc>
              </a:tr>
              <a:tr h="286173">
                <a:tc>
                  <a:txBody>
                    <a:bodyPr/>
                    <a:lstStyle/>
                    <a:p>
                      <a:pPr algn="ctr"/>
                      <a:r>
                        <a:rPr lang="en-US" sz="1200" i="1" dirty="0" smtClean="0"/>
                        <a:t>N</a:t>
                      </a:r>
                      <a:r>
                        <a:rPr lang="en-US" sz="1200" dirty="0" smtClean="0"/>
                        <a:t> = 4</a:t>
                      </a:r>
                      <a:endParaRPr lang="en-US" sz="12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6309149"/>
              </p:ext>
            </p:extLst>
          </p:nvPr>
        </p:nvGraphicFramePr>
        <p:xfrm>
          <a:off x="7239000" y="3048000"/>
          <a:ext cx="1638300" cy="2003211"/>
        </p:xfrm>
        <a:graphic>
          <a:graphicData uri="http://schemas.openxmlformats.org/drawingml/2006/table">
            <a:tbl>
              <a:tblPr firstRow="1" bandRow="1">
                <a:tableStyleId>{5C22544A-7EE6-4342-B048-85BDC9FD1C3A}</a:tableStyleId>
              </a:tblPr>
              <a:tblGrid>
                <a:gridCol w="1638300"/>
              </a:tblGrid>
              <a:tr h="286173">
                <a:tc>
                  <a:txBody>
                    <a:bodyPr/>
                    <a:lstStyle/>
                    <a:p>
                      <a:pPr algn="ctr"/>
                      <a:r>
                        <a:rPr lang="en-US" sz="1200" dirty="0" smtClean="0"/>
                        <a:t>Men (Y)</a:t>
                      </a:r>
                      <a:endParaRPr lang="en-US" sz="1200" dirty="0"/>
                    </a:p>
                  </a:txBody>
                  <a:tcPr/>
                </a:tc>
              </a:tr>
              <a:tr h="286173">
                <a:tc>
                  <a:txBody>
                    <a:bodyPr/>
                    <a:lstStyle/>
                    <a:p>
                      <a:pPr algn="ctr"/>
                      <a:r>
                        <a:rPr lang="en-US" sz="1200" dirty="0" smtClean="0"/>
                        <a:t>88</a:t>
                      </a:r>
                      <a:endParaRPr lang="en-US" sz="1200" dirty="0"/>
                    </a:p>
                  </a:txBody>
                  <a:tcPr/>
                </a:tc>
              </a:tr>
              <a:tr h="286173">
                <a:tc>
                  <a:txBody>
                    <a:bodyPr/>
                    <a:lstStyle/>
                    <a:p>
                      <a:pPr algn="ctr"/>
                      <a:r>
                        <a:rPr lang="en-US" sz="1200" dirty="0" smtClean="0"/>
                        <a:t>90</a:t>
                      </a:r>
                      <a:endParaRPr lang="en-US" sz="1200" dirty="0"/>
                    </a:p>
                  </a:txBody>
                  <a:tcPr/>
                </a:tc>
              </a:tr>
              <a:tr h="286173">
                <a:tc>
                  <a:txBody>
                    <a:bodyPr/>
                    <a:lstStyle/>
                    <a:p>
                      <a:pPr algn="ctr"/>
                      <a:r>
                        <a:rPr lang="en-US" sz="1200" dirty="0" smtClean="0"/>
                        <a:t>52</a:t>
                      </a:r>
                      <a:endParaRPr lang="en-US" sz="1200" dirty="0"/>
                    </a:p>
                  </a:txBody>
                  <a:tcPr/>
                </a:tc>
              </a:tr>
              <a:tr h="286173">
                <a:tc>
                  <a:txBody>
                    <a:bodyPr/>
                    <a:lstStyle/>
                    <a:p>
                      <a:pPr algn="ctr"/>
                      <a:r>
                        <a:rPr lang="en-US" sz="1200" dirty="0" smtClean="0"/>
                        <a:t>97</a:t>
                      </a:r>
                      <a:endParaRPr lang="en-US" sz="1200" dirty="0"/>
                    </a:p>
                  </a:txBody>
                  <a:tcPr/>
                </a:tc>
              </a:tr>
              <a:tr h="286173">
                <a:tc>
                  <a:txBody>
                    <a:bodyPr/>
                    <a:lstStyle/>
                    <a:p>
                      <a:pPr algn="ctr"/>
                      <a:r>
                        <a:rPr lang="en-US" sz="1200" dirty="0" smtClean="0"/>
                        <a:t>86</a:t>
                      </a:r>
                      <a:endParaRPr lang="en-US" sz="1200" dirty="0"/>
                    </a:p>
                  </a:txBody>
                  <a:tcPr/>
                </a:tc>
              </a:tr>
              <a:tr h="286173">
                <a:tc>
                  <a:txBody>
                    <a:bodyPr/>
                    <a:lstStyle/>
                    <a:p>
                      <a:pPr algn="ctr"/>
                      <a:r>
                        <a:rPr lang="en-US" sz="1200" i="1" dirty="0" smtClean="0"/>
                        <a:t>N </a:t>
                      </a:r>
                      <a:r>
                        <a:rPr lang="en-US" sz="1200" i="0" dirty="0" smtClean="0"/>
                        <a:t>=</a:t>
                      </a:r>
                      <a:r>
                        <a:rPr lang="en-US" sz="1200" i="0" baseline="0" dirty="0" smtClean="0"/>
                        <a:t> 5</a:t>
                      </a:r>
                      <a:endParaRPr lang="en-US" sz="1200" i="1"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Pooled Variance</a:t>
            </a:r>
            <a:endParaRPr lang="en-US" dirty="0"/>
          </a:p>
        </p:txBody>
      </p:sp>
      <p:sp>
        <p:nvSpPr>
          <p:cNvPr id="3" name="Content Placeholder 2"/>
          <p:cNvSpPr>
            <a:spLocks noGrp="1"/>
          </p:cNvSpPr>
          <p:nvPr>
            <p:ph idx="1"/>
          </p:nvPr>
        </p:nvSpPr>
        <p:spPr/>
        <p:txBody>
          <a:bodyPr>
            <a:normAutofit/>
          </a:bodyPr>
          <a:lstStyle/>
          <a:p>
            <a:pPr marL="596646" indent="-514350">
              <a:buClr>
                <a:srgbClr val="FEB80A"/>
              </a:buClr>
              <a:buFont typeface="+mj-lt"/>
              <a:buAutoNum type="alphaLcParenR" startAt="2"/>
            </a:pPr>
            <a:r>
              <a:rPr lang="en-US" sz="2400" dirty="0" smtClean="0">
                <a:solidFill>
                  <a:prstClr val="black"/>
                </a:solidFill>
              </a:rPr>
              <a:t>Pool variances, accounting for sample size</a:t>
            </a:r>
            <a:endParaRPr lang="en-US" sz="3600" i="1" dirty="0" smtClean="0"/>
          </a:p>
          <a:p>
            <a:r>
              <a:rPr lang="en-US" sz="2800" i="1" dirty="0" smtClean="0"/>
              <a:t>Weighted average of the two estimates of variance – one from each sample – that are calculated when conducting an independent samples t test.</a:t>
            </a:r>
          </a:p>
          <a:p>
            <a:pPr>
              <a:buNone/>
            </a:pPr>
            <a:endParaRPr lang="en-US" sz="2800" i="1" dirty="0" smtClean="0"/>
          </a:p>
          <a:p>
            <a:pPr>
              <a:buNone/>
            </a:pPr>
            <a:endParaRPr lang="en-US" sz="2800" i="1" dirty="0"/>
          </a:p>
        </p:txBody>
      </p:sp>
      <p:graphicFrame>
        <p:nvGraphicFramePr>
          <p:cNvPr id="4" name="Object 3"/>
          <p:cNvGraphicFramePr>
            <a:graphicFrameLocks noChangeAspect="1"/>
          </p:cNvGraphicFramePr>
          <p:nvPr/>
        </p:nvGraphicFramePr>
        <p:xfrm>
          <a:off x="2895600" y="3581400"/>
          <a:ext cx="3775075" cy="914400"/>
        </p:xfrm>
        <a:graphic>
          <a:graphicData uri="http://schemas.openxmlformats.org/presentationml/2006/ole">
            <mc:AlternateContent xmlns:mc="http://schemas.openxmlformats.org/markup-compatibility/2006">
              <mc:Choice xmlns:v="urn:schemas-microsoft-com:vml" Requires="v">
                <p:oleObj spid="_x0000_s43035" name="Equation" r:id="rId3" imgW="1993900" imgH="482600" progId="">
                  <p:embed/>
                </p:oleObj>
              </mc:Choice>
              <mc:Fallback>
                <p:oleObj name="Equation" r:id="rId3" imgW="1993900" imgH="482600" progId="">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581400"/>
                        <a:ext cx="37750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895600" y="4724400"/>
          <a:ext cx="4324350" cy="914400"/>
        </p:xfrm>
        <a:graphic>
          <a:graphicData uri="http://schemas.openxmlformats.org/presentationml/2006/ole">
            <mc:AlternateContent xmlns:mc="http://schemas.openxmlformats.org/markup-compatibility/2006">
              <mc:Choice xmlns:v="urn:schemas-microsoft-com:vml" Requires="v">
                <p:oleObj spid="_x0000_s43036" name="Equation" r:id="rId5" imgW="2044700" imgH="431800" progId="">
                  <p:embed/>
                </p:oleObj>
              </mc:Choice>
              <mc:Fallback>
                <p:oleObj name="Equation" r:id="rId5" imgW="2044700" imgH="431800"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724400"/>
                        <a:ext cx="43243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910952" y="6051550"/>
          <a:ext cx="4699000" cy="501650"/>
        </p:xfrm>
        <a:graphic>
          <a:graphicData uri="http://schemas.openxmlformats.org/presentationml/2006/ole">
            <mc:AlternateContent xmlns:mc="http://schemas.openxmlformats.org/markup-compatibility/2006">
              <mc:Choice xmlns:v="urn:schemas-microsoft-com:vml" Requires="v">
                <p:oleObj spid="_x0000_s43037" name="Equation" r:id="rId7" imgW="2260600" imgH="241300" progId="">
                  <p:embed/>
                </p:oleObj>
              </mc:Choice>
              <mc:Fallback>
                <p:oleObj name="Equation" r:id="rId7" imgW="2260600" imgH="241300" progId="">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0952" y="6051550"/>
                        <a:ext cx="46990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F271C">
                    <a:satMod val="130000"/>
                  </a:srgbClr>
                </a:solidFill>
              </a:rPr>
              <a:t>Independent Samples </a:t>
            </a:r>
            <a:r>
              <a:rPr lang="en-US" sz="3200" i="1" dirty="0">
                <a:solidFill>
                  <a:srgbClr val="4F271C">
                    <a:satMod val="130000"/>
                  </a:srgbClr>
                </a:solidFill>
              </a:rPr>
              <a:t>t</a:t>
            </a:r>
            <a:r>
              <a:rPr lang="en-US" sz="3200" dirty="0">
                <a:solidFill>
                  <a:srgbClr val="4F271C">
                    <a:satMod val="130000"/>
                  </a:srgbClr>
                </a:solidFill>
              </a:rPr>
              <a:t> Test: </a:t>
            </a:r>
            <a:br>
              <a:rPr lang="en-US" sz="3200" dirty="0">
                <a:solidFill>
                  <a:srgbClr val="4F271C">
                    <a:satMod val="130000"/>
                  </a:srgbClr>
                </a:solidFill>
              </a:rPr>
            </a:br>
            <a:r>
              <a:rPr lang="en-US" sz="3200" dirty="0">
                <a:solidFill>
                  <a:srgbClr val="4F271C">
                    <a:satMod val="130000"/>
                  </a:srgbClr>
                </a:solidFill>
              </a:rPr>
              <a:t>Gender Differences in Humor Appreciation</a:t>
            </a:r>
            <a:endParaRPr lang="en-US" dirty="0"/>
          </a:p>
        </p:txBody>
      </p:sp>
      <p:graphicFrame>
        <p:nvGraphicFramePr>
          <p:cNvPr id="44034" name="Object 2"/>
          <p:cNvGraphicFramePr>
            <a:graphicFrameLocks noChangeAspect="1"/>
          </p:cNvGraphicFramePr>
          <p:nvPr/>
        </p:nvGraphicFramePr>
        <p:xfrm>
          <a:off x="3810000" y="2336560"/>
          <a:ext cx="2138363" cy="501650"/>
        </p:xfrm>
        <a:graphic>
          <a:graphicData uri="http://schemas.openxmlformats.org/presentationml/2006/ole">
            <mc:AlternateContent xmlns:mc="http://schemas.openxmlformats.org/markup-compatibility/2006">
              <mc:Choice xmlns:v="urn:schemas-microsoft-com:vml" Requires="v">
                <p:oleObj spid="_x0000_s44079" name="Equation" r:id="rId3" imgW="1028254" imgH="241195" progId="">
                  <p:embed/>
                </p:oleObj>
              </mc:Choice>
              <mc:Fallback>
                <p:oleObj name="Equation" r:id="rId3" imgW="1028254" imgH="241195"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336560"/>
                        <a:ext cx="213836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066800" y="2730260"/>
          <a:ext cx="3733800" cy="774940"/>
        </p:xfrm>
        <a:graphic>
          <a:graphicData uri="http://schemas.openxmlformats.org/presentationml/2006/ole">
            <mc:AlternateContent xmlns:mc="http://schemas.openxmlformats.org/markup-compatibility/2006">
              <mc:Choice xmlns:v="urn:schemas-microsoft-com:vml" Requires="v">
                <p:oleObj spid="_x0000_s44080" name="Equation" r:id="rId5" imgW="2019300" imgH="419100" progId="">
                  <p:embed/>
                </p:oleObj>
              </mc:Choice>
              <mc:Fallback>
                <p:oleObj name="Equation" r:id="rId5" imgW="2019300" imgH="419100" progId="">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730260"/>
                        <a:ext cx="3733800" cy="774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5205413" y="2717560"/>
          <a:ext cx="3709987" cy="774700"/>
        </p:xfrm>
        <a:graphic>
          <a:graphicData uri="http://schemas.openxmlformats.org/presentationml/2006/ole">
            <mc:AlternateContent xmlns:mc="http://schemas.openxmlformats.org/markup-compatibility/2006">
              <mc:Choice xmlns:v="urn:schemas-microsoft-com:vml" Requires="v">
                <p:oleObj spid="_x0000_s44081" name="Equation" r:id="rId7" imgW="2006600" imgH="419100" progId="">
                  <p:embed/>
                </p:oleObj>
              </mc:Choice>
              <mc:Fallback>
                <p:oleObj name="Equation" r:id="rId7" imgW="2006600" imgH="419100" progId="">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5413" y="2717560"/>
                        <a:ext cx="3709987"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981200" y="4195465"/>
          <a:ext cx="6267450" cy="533400"/>
        </p:xfrm>
        <a:graphic>
          <a:graphicData uri="http://schemas.openxmlformats.org/presentationml/2006/ole">
            <mc:AlternateContent xmlns:mc="http://schemas.openxmlformats.org/markup-compatibility/2006">
              <mc:Choice xmlns:v="urn:schemas-microsoft-com:vml" Requires="v">
                <p:oleObj spid="_x0000_s44082" name="Equation" r:id="rId9" imgW="2984500" imgH="254000" progId="">
                  <p:embed/>
                </p:oleObj>
              </mc:Choice>
              <mc:Fallback>
                <p:oleObj name="Equation" r:id="rId9" imgW="2984500" imgH="254000" progId="">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195465"/>
                        <a:ext cx="62674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33400" y="1581763"/>
            <a:ext cx="7620000" cy="830997"/>
          </a:xfrm>
          <a:prstGeom prst="rect">
            <a:avLst/>
          </a:prstGeom>
        </p:spPr>
        <p:txBody>
          <a:bodyPr wrap="square">
            <a:spAutoFit/>
          </a:bodyPr>
          <a:lstStyle/>
          <a:p>
            <a:pPr marL="1117854" lvl="2" indent="-514350">
              <a:spcBef>
                <a:spcPct val="20000"/>
              </a:spcBef>
              <a:buClr>
                <a:srgbClr val="FEB80A"/>
              </a:buClr>
              <a:buFont typeface="+mj-lt"/>
              <a:buAutoNum type="alphaLcParenR" startAt="3"/>
            </a:pPr>
            <a:r>
              <a:rPr lang="en-US" sz="2400" dirty="0" smtClean="0">
                <a:solidFill>
                  <a:prstClr val="black"/>
                </a:solidFill>
              </a:rPr>
              <a:t>Convert from squared standard deviation to squared standard error</a:t>
            </a:r>
          </a:p>
        </p:txBody>
      </p:sp>
      <p:sp>
        <p:nvSpPr>
          <p:cNvPr id="10" name="Rectangle 9"/>
          <p:cNvSpPr/>
          <p:nvPr/>
        </p:nvSpPr>
        <p:spPr>
          <a:xfrm>
            <a:off x="533400" y="3657600"/>
            <a:ext cx="4117281" cy="461665"/>
          </a:xfrm>
          <a:prstGeom prst="rect">
            <a:avLst/>
          </a:prstGeom>
        </p:spPr>
        <p:txBody>
          <a:bodyPr wrap="none">
            <a:spAutoFit/>
          </a:bodyPr>
          <a:lstStyle/>
          <a:p>
            <a:pPr marL="1117854" lvl="2" indent="-514350">
              <a:spcBef>
                <a:spcPct val="20000"/>
              </a:spcBef>
              <a:buClr>
                <a:srgbClr val="FEB80A"/>
              </a:buClr>
              <a:buFont typeface="+mj-lt"/>
              <a:buAutoNum type="alphaLcParenR" startAt="4"/>
            </a:pPr>
            <a:r>
              <a:rPr lang="en-US" sz="2400" dirty="0" smtClean="0">
                <a:solidFill>
                  <a:prstClr val="black"/>
                </a:solidFill>
              </a:rPr>
              <a:t>Add the two variances</a:t>
            </a:r>
          </a:p>
        </p:txBody>
      </p:sp>
      <p:sp>
        <p:nvSpPr>
          <p:cNvPr id="11" name="Rectangle 10"/>
          <p:cNvSpPr/>
          <p:nvPr/>
        </p:nvSpPr>
        <p:spPr>
          <a:xfrm>
            <a:off x="533400" y="5029200"/>
            <a:ext cx="8534400" cy="830997"/>
          </a:xfrm>
          <a:prstGeom prst="rect">
            <a:avLst/>
          </a:prstGeom>
        </p:spPr>
        <p:txBody>
          <a:bodyPr wrap="square">
            <a:spAutoFit/>
          </a:bodyPr>
          <a:lstStyle/>
          <a:p>
            <a:pPr marL="1117854" lvl="2" indent="-514350">
              <a:spcBef>
                <a:spcPct val="20000"/>
              </a:spcBef>
              <a:buClr>
                <a:srgbClr val="FEB80A"/>
              </a:buClr>
              <a:buFont typeface="+mj-lt"/>
              <a:buAutoNum type="alphaLcParenR" startAt="5"/>
            </a:pPr>
            <a:r>
              <a:rPr lang="en-US" sz="2400" dirty="0" smtClean="0">
                <a:solidFill>
                  <a:prstClr val="black"/>
                </a:solidFill>
              </a:rPr>
              <a:t>Take square root to get estimated standard error for distribution of differences between means.</a:t>
            </a:r>
            <a:endParaRPr lang="en-US" sz="2400" dirty="0">
              <a:solidFill>
                <a:prstClr val="black"/>
              </a:solidFill>
            </a:endParaRPr>
          </a:p>
        </p:txBody>
      </p:sp>
      <p:graphicFrame>
        <p:nvGraphicFramePr>
          <p:cNvPr id="12" name="Object 11"/>
          <p:cNvGraphicFramePr>
            <a:graphicFrameLocks noChangeAspect="1"/>
          </p:cNvGraphicFramePr>
          <p:nvPr/>
        </p:nvGraphicFramePr>
        <p:xfrm>
          <a:off x="2362200" y="5867400"/>
          <a:ext cx="5686425" cy="685800"/>
        </p:xfrm>
        <a:graphic>
          <a:graphicData uri="http://schemas.openxmlformats.org/presentationml/2006/ole">
            <mc:AlternateContent xmlns:mc="http://schemas.openxmlformats.org/markup-compatibility/2006">
              <mc:Choice xmlns:v="urn:schemas-microsoft-com:vml" Requires="v">
                <p:oleObj spid="_x0000_s44083" name="Equation" r:id="rId11" imgW="2527300" imgH="304800" progId="">
                  <p:embed/>
                </p:oleObj>
              </mc:Choice>
              <mc:Fallback>
                <p:oleObj name="Equation" r:id="rId11" imgW="2527300" imgH="304800" progId="">
                  <p:embed/>
                  <p:pic>
                    <p:nvPicPr>
                      <p:cNvPr id="0" name="Picture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867400"/>
                        <a:ext cx="56864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F271C">
                    <a:satMod val="130000"/>
                  </a:srgbClr>
                </a:solidFill>
              </a:rPr>
              <a:t>Independent Samples </a:t>
            </a:r>
            <a:r>
              <a:rPr lang="en-US" sz="3200" i="1" dirty="0">
                <a:solidFill>
                  <a:srgbClr val="4F271C">
                    <a:satMod val="130000"/>
                  </a:srgbClr>
                </a:solidFill>
              </a:rPr>
              <a:t>t</a:t>
            </a:r>
            <a:r>
              <a:rPr lang="en-US" sz="3200" dirty="0">
                <a:solidFill>
                  <a:srgbClr val="4F271C">
                    <a:satMod val="130000"/>
                  </a:srgbClr>
                </a:solidFill>
              </a:rPr>
              <a:t> Test: </a:t>
            </a:r>
            <a:br>
              <a:rPr lang="en-US" sz="3200" dirty="0">
                <a:solidFill>
                  <a:srgbClr val="4F271C">
                    <a:satMod val="130000"/>
                  </a:srgbClr>
                </a:solidFill>
              </a:rPr>
            </a:br>
            <a:r>
              <a:rPr lang="en-US" sz="3200" dirty="0">
                <a:solidFill>
                  <a:srgbClr val="4F271C">
                    <a:satMod val="130000"/>
                  </a:srgbClr>
                </a:solidFill>
              </a:rPr>
              <a:t>Gender Differences in Humor Appreciation</a:t>
            </a:r>
            <a:endParaRPr lang="en-US" dirty="0"/>
          </a:p>
        </p:txBody>
      </p:sp>
      <p:sp>
        <p:nvSpPr>
          <p:cNvPr id="3" name="Content Placeholder 2"/>
          <p:cNvSpPr>
            <a:spLocks noGrp="1"/>
          </p:cNvSpPr>
          <p:nvPr>
            <p:ph idx="1"/>
          </p:nvPr>
        </p:nvSpPr>
        <p:spPr>
          <a:xfrm>
            <a:off x="1447800" y="1447800"/>
            <a:ext cx="7485888" cy="4800600"/>
          </a:xfrm>
        </p:spPr>
        <p:txBody>
          <a:bodyPr/>
          <a:lstStyle/>
          <a:p>
            <a:pPr marL="596646" indent="-514350">
              <a:buFont typeface="+mj-lt"/>
              <a:buAutoNum type="arabicPeriod" startAt="4"/>
            </a:pPr>
            <a:r>
              <a:rPr lang="en-US" sz="2800" dirty="0" smtClean="0"/>
              <a:t>Determine critical value (cutoffs)</a:t>
            </a:r>
          </a:p>
          <a:p>
            <a:pPr marL="834390" lvl="1" indent="-514350"/>
            <a:r>
              <a:rPr lang="en-US" sz="2400" dirty="0" smtClean="0"/>
              <a:t>In Behavioral Sciences, we use </a:t>
            </a:r>
            <a:r>
              <a:rPr lang="en-US" sz="2400" i="1" dirty="0" smtClean="0"/>
              <a:t>p</a:t>
            </a:r>
            <a:r>
              <a:rPr lang="en-US" sz="2400" dirty="0" smtClean="0"/>
              <a:t> = .05 (5%)</a:t>
            </a:r>
          </a:p>
          <a:p>
            <a:pPr marL="834390" lvl="1" indent="-514350"/>
            <a:r>
              <a:rPr lang="en-US" sz="2400" dirty="0" smtClean="0"/>
              <a:t>Our hypothesis (</a:t>
            </a:r>
            <a:r>
              <a:rPr lang="en-US" sz="1400" dirty="0"/>
              <a:t>“Women will categorize a different number of cartoons funny than will men</a:t>
            </a:r>
            <a:r>
              <a:rPr lang="en-US" sz="1400" dirty="0" smtClean="0"/>
              <a:t>.”</a:t>
            </a:r>
            <a:r>
              <a:rPr lang="en-US" sz="2400" dirty="0" smtClean="0"/>
              <a:t>) is </a:t>
            </a:r>
            <a:r>
              <a:rPr lang="en-US" sz="2400" i="1" u="sng" dirty="0" err="1" smtClean="0"/>
              <a:t>nondirectional</a:t>
            </a:r>
            <a:r>
              <a:rPr lang="en-US" sz="2400" dirty="0" smtClean="0"/>
              <a:t> so our hypothesis test is </a:t>
            </a:r>
            <a:r>
              <a:rPr lang="en-US" sz="2400" i="1" u="sng" dirty="0" smtClean="0"/>
              <a:t>two-tailed</a:t>
            </a:r>
            <a:r>
              <a:rPr lang="en-US" sz="2400" dirty="0" smtClean="0"/>
              <a:t>.</a:t>
            </a:r>
          </a:p>
          <a:p>
            <a:pPr marL="834390" lvl="1" indent="-514350"/>
            <a:endParaRPr lang="en-US" sz="2400" dirty="0" smtClean="0"/>
          </a:p>
          <a:p>
            <a:pPr marL="870966" lvl="1" indent="-514350">
              <a:buNone/>
            </a:pPr>
            <a:endParaRPr lang="en-US" dirty="0"/>
          </a:p>
        </p:txBody>
      </p:sp>
      <p:sp>
        <p:nvSpPr>
          <p:cNvPr id="29698" name="AutoShape 2" descr="http://fbemoodle.emu.edu.tr/file.php/463/t_dist_tab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http://fbemoodle.emu.edu.tr/file.php/463/t_dist_table.gif"/>
          <p:cNvPicPr>
            <a:picLocks noChangeAspect="1" noChangeArrowheads="1"/>
          </p:cNvPicPr>
          <p:nvPr/>
        </p:nvPicPr>
        <p:blipFill rotWithShape="1">
          <a:blip r:embed="rId2" cstate="print"/>
          <a:srcRect b="57776"/>
          <a:stretch/>
        </p:blipFill>
        <p:spPr bwMode="auto">
          <a:xfrm>
            <a:off x="3057525" y="4038600"/>
            <a:ext cx="4791075" cy="2449286"/>
          </a:xfrm>
          <a:prstGeom prst="rect">
            <a:avLst/>
          </a:prstGeom>
          <a:noFill/>
        </p:spPr>
      </p:pic>
      <p:cxnSp>
        <p:nvCxnSpPr>
          <p:cNvPr id="15" name="Straight Arrow Connector 14"/>
          <p:cNvCxnSpPr/>
          <p:nvPr/>
        </p:nvCxnSpPr>
        <p:spPr>
          <a:xfrm>
            <a:off x="2447925" y="5791200"/>
            <a:ext cx="5334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88429" y="5596570"/>
            <a:ext cx="1135696" cy="369332"/>
          </a:xfrm>
          <a:prstGeom prst="rect">
            <a:avLst/>
          </a:prstGeom>
        </p:spPr>
        <p:txBody>
          <a:bodyPr wrap="none">
            <a:spAutoFit/>
          </a:bodyPr>
          <a:lstStyle/>
          <a:p>
            <a:r>
              <a:rPr lang="en-US" i="1" dirty="0" err="1" smtClean="0">
                <a:solidFill>
                  <a:srgbClr val="C00000"/>
                </a:solidFill>
                <a:latin typeface="Tw Cen MT"/>
              </a:rPr>
              <a:t>df</a:t>
            </a:r>
            <a:r>
              <a:rPr lang="en-US" i="1" baseline="-25000" dirty="0" err="1" smtClean="0">
                <a:solidFill>
                  <a:srgbClr val="C00000"/>
                </a:solidFill>
                <a:latin typeface="Tw Cen MT"/>
              </a:rPr>
              <a:t>Total</a:t>
            </a:r>
            <a:r>
              <a:rPr lang="en-US" dirty="0" smtClean="0">
                <a:solidFill>
                  <a:srgbClr val="C00000"/>
                </a:solidFill>
                <a:latin typeface="Tw Cen MT"/>
              </a:rPr>
              <a:t>  = 7</a:t>
            </a:r>
            <a:endParaRPr lang="en-US" dirty="0">
              <a:solidFill>
                <a:srgbClr val="C00000"/>
              </a:solidFill>
            </a:endParaRPr>
          </a:p>
        </p:txBody>
      </p:sp>
      <p:sp>
        <p:nvSpPr>
          <p:cNvPr id="17" name="Rectangle 16"/>
          <p:cNvSpPr/>
          <p:nvPr/>
        </p:nvSpPr>
        <p:spPr>
          <a:xfrm>
            <a:off x="5049876" y="5715000"/>
            <a:ext cx="694944"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29125" y="3581400"/>
            <a:ext cx="1583767" cy="369332"/>
          </a:xfrm>
          <a:prstGeom prst="rect">
            <a:avLst/>
          </a:prstGeom>
        </p:spPr>
        <p:txBody>
          <a:bodyPr wrap="none">
            <a:spAutoFit/>
          </a:bodyPr>
          <a:lstStyle/>
          <a:p>
            <a:pPr marL="870966" lvl="1" indent="-514350" algn="ctr"/>
            <a:r>
              <a:rPr lang="en-US" i="1" dirty="0"/>
              <a:t>t</a:t>
            </a:r>
            <a:r>
              <a:rPr lang="en-US" dirty="0"/>
              <a:t> = ± 2.365</a:t>
            </a:r>
          </a:p>
        </p:txBody>
      </p:sp>
    </p:spTree>
    <p:extLst>
      <p:ext uri="{BB962C8B-B14F-4D97-AF65-F5344CB8AC3E}">
        <p14:creationId xmlns:p14="http://schemas.microsoft.com/office/powerpoint/2010/main" val="381020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F271C">
                    <a:satMod val="130000"/>
                  </a:srgbClr>
                </a:solidFill>
              </a:rPr>
              <a:t>Independent Samples </a:t>
            </a:r>
            <a:r>
              <a:rPr lang="en-US" sz="3200" i="1" dirty="0">
                <a:solidFill>
                  <a:srgbClr val="4F271C">
                    <a:satMod val="130000"/>
                  </a:srgbClr>
                </a:solidFill>
              </a:rPr>
              <a:t>t</a:t>
            </a:r>
            <a:r>
              <a:rPr lang="en-US" sz="3200" dirty="0">
                <a:solidFill>
                  <a:srgbClr val="4F271C">
                    <a:satMod val="130000"/>
                  </a:srgbClr>
                </a:solidFill>
              </a:rPr>
              <a:t> Test: </a:t>
            </a:r>
            <a:br>
              <a:rPr lang="en-US" sz="3200" dirty="0">
                <a:solidFill>
                  <a:srgbClr val="4F271C">
                    <a:satMod val="130000"/>
                  </a:srgbClr>
                </a:solidFill>
              </a:rPr>
            </a:br>
            <a:r>
              <a:rPr lang="en-US" sz="3200" dirty="0">
                <a:solidFill>
                  <a:srgbClr val="4F271C">
                    <a:satMod val="130000"/>
                  </a:srgbClr>
                </a:solidFill>
              </a:rPr>
              <a:t>Gender Differences in Humor Appreciation</a:t>
            </a:r>
            <a:endParaRPr lang="en-US" dirty="0"/>
          </a:p>
        </p:txBody>
      </p:sp>
      <p:sp>
        <p:nvSpPr>
          <p:cNvPr id="3" name="Content Placeholder 2"/>
          <p:cNvSpPr>
            <a:spLocks noGrp="1"/>
          </p:cNvSpPr>
          <p:nvPr>
            <p:ph idx="1"/>
          </p:nvPr>
        </p:nvSpPr>
        <p:spPr/>
        <p:txBody>
          <a:bodyPr/>
          <a:lstStyle/>
          <a:p>
            <a:pPr marL="596646" indent="-514350">
              <a:buFont typeface="+mj-lt"/>
              <a:buAutoNum type="arabicPeriod" startAt="4"/>
            </a:pPr>
            <a:r>
              <a:rPr lang="en-US" dirty="0" smtClean="0"/>
              <a:t>Determine critical values</a:t>
            </a:r>
          </a:p>
          <a:p>
            <a:pPr marL="870966" lvl="1" indent="-514350"/>
            <a:r>
              <a:rPr lang="en-US" i="1" dirty="0" err="1" smtClean="0"/>
              <a:t>df</a:t>
            </a:r>
            <a:r>
              <a:rPr lang="en-US" i="1" baseline="-25000" dirty="0" err="1" smtClean="0"/>
              <a:t>Total</a:t>
            </a:r>
            <a:r>
              <a:rPr lang="en-US" dirty="0" smtClean="0"/>
              <a:t> = 7</a:t>
            </a:r>
            <a:r>
              <a:rPr lang="en-US" i="1" dirty="0" smtClean="0"/>
              <a:t>        p </a:t>
            </a:r>
            <a:r>
              <a:rPr lang="en-US" dirty="0" smtClean="0"/>
              <a:t>= .05        </a:t>
            </a:r>
            <a:r>
              <a:rPr lang="en-US" i="1" dirty="0" smtClean="0"/>
              <a:t>t</a:t>
            </a:r>
            <a:r>
              <a:rPr lang="en-US" dirty="0" smtClean="0"/>
              <a:t> = ± 2.365</a:t>
            </a:r>
          </a:p>
          <a:p>
            <a:pPr marL="596646" indent="-514350">
              <a:buFont typeface="+mj-lt"/>
              <a:buAutoNum type="arabicPeriod" startAt="4"/>
            </a:pPr>
            <a:endParaRPr lang="en-US" dirty="0" smtClean="0"/>
          </a:p>
          <a:p>
            <a:pPr marL="596646" indent="-514350">
              <a:buFont typeface="+mj-lt"/>
              <a:buAutoNum type="arabicPeriod" startAt="4"/>
            </a:pPr>
            <a:r>
              <a:rPr lang="en-US" dirty="0" smtClean="0"/>
              <a:t>Calculate a test statistic</a:t>
            </a:r>
            <a:endParaRPr lang="en-US" dirty="0"/>
          </a:p>
        </p:txBody>
      </p:sp>
      <p:graphicFrame>
        <p:nvGraphicFramePr>
          <p:cNvPr id="4" name="Object 3"/>
          <p:cNvGraphicFramePr>
            <a:graphicFrameLocks noChangeAspect="1"/>
          </p:cNvGraphicFramePr>
          <p:nvPr/>
        </p:nvGraphicFramePr>
        <p:xfrm>
          <a:off x="2286000" y="3810000"/>
          <a:ext cx="5461000" cy="990600"/>
        </p:xfrm>
        <a:graphic>
          <a:graphicData uri="http://schemas.openxmlformats.org/presentationml/2006/ole">
            <mc:AlternateContent xmlns:mc="http://schemas.openxmlformats.org/markup-compatibility/2006">
              <mc:Choice xmlns:v="urn:schemas-microsoft-com:vml" Requires="v">
                <p:oleObj spid="_x0000_s45077" name="Equation" r:id="rId3" imgW="2730500" imgH="495300" progId="">
                  <p:embed/>
                </p:oleObj>
              </mc:Choice>
              <mc:Fallback>
                <p:oleObj name="Equation" r:id="rId3" imgW="2730500" imgH="495300" progId="">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810000"/>
                        <a:ext cx="54610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505200" y="5257800"/>
          <a:ext cx="3073400" cy="838200"/>
        </p:xfrm>
        <a:graphic>
          <a:graphicData uri="http://schemas.openxmlformats.org/presentationml/2006/ole">
            <mc:AlternateContent xmlns:mc="http://schemas.openxmlformats.org/markup-compatibility/2006">
              <mc:Choice xmlns:v="urn:schemas-microsoft-com:vml" Requires="v">
                <p:oleObj spid="_x0000_s45078" name="Equation" r:id="rId5" imgW="1536700" imgH="419100" progId="">
                  <p:embed/>
                </p:oleObj>
              </mc:Choice>
              <mc:Fallback>
                <p:oleObj name="Equation" r:id="rId5" imgW="1536700" imgH="419100" progId="">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5257800"/>
                        <a:ext cx="307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F271C">
                    <a:satMod val="130000"/>
                  </a:srgbClr>
                </a:solidFill>
              </a:rPr>
              <a:t>Independent Samples </a:t>
            </a:r>
            <a:r>
              <a:rPr lang="en-US" sz="3200" i="1" dirty="0">
                <a:solidFill>
                  <a:srgbClr val="4F271C">
                    <a:satMod val="130000"/>
                  </a:srgbClr>
                </a:solidFill>
              </a:rPr>
              <a:t>t</a:t>
            </a:r>
            <a:r>
              <a:rPr lang="en-US" sz="3200" dirty="0">
                <a:solidFill>
                  <a:srgbClr val="4F271C">
                    <a:satMod val="130000"/>
                  </a:srgbClr>
                </a:solidFill>
              </a:rPr>
              <a:t> Test: </a:t>
            </a:r>
            <a:br>
              <a:rPr lang="en-US" sz="3200" dirty="0">
                <a:solidFill>
                  <a:srgbClr val="4F271C">
                    <a:satMod val="130000"/>
                  </a:srgbClr>
                </a:solidFill>
              </a:rPr>
            </a:br>
            <a:r>
              <a:rPr lang="en-US" sz="3200" dirty="0">
                <a:solidFill>
                  <a:srgbClr val="4F271C">
                    <a:satMod val="130000"/>
                  </a:srgbClr>
                </a:solidFill>
              </a:rPr>
              <a:t>Gender Differences in Humor Appreciation</a:t>
            </a:r>
            <a:endParaRPr lang="en-US" dirty="0"/>
          </a:p>
        </p:txBody>
      </p:sp>
      <p:sp>
        <p:nvSpPr>
          <p:cNvPr id="3" name="Content Placeholder 2"/>
          <p:cNvSpPr>
            <a:spLocks noGrp="1"/>
          </p:cNvSpPr>
          <p:nvPr>
            <p:ph idx="1"/>
          </p:nvPr>
        </p:nvSpPr>
        <p:spPr>
          <a:xfrm>
            <a:off x="1435608" y="1447800"/>
            <a:ext cx="7498080" cy="4876800"/>
          </a:xfrm>
        </p:spPr>
        <p:txBody>
          <a:bodyPr>
            <a:normAutofit lnSpcReduction="10000"/>
          </a:bodyPr>
          <a:lstStyle/>
          <a:p>
            <a:pPr marL="596646" indent="-514350">
              <a:buFont typeface="+mj-lt"/>
              <a:buAutoNum type="arabicPeriod" startAt="6"/>
            </a:pPr>
            <a:r>
              <a:rPr lang="en-US" dirty="0" smtClean="0"/>
              <a:t>Make a decision</a:t>
            </a:r>
          </a:p>
          <a:p>
            <a:pPr marL="596646" indent="-514350">
              <a:buFont typeface="+mj-lt"/>
              <a:buAutoNum type="arabicPeriod" startAt="6"/>
            </a:pPr>
            <a:endParaRPr lang="en-US" dirty="0" smtClean="0"/>
          </a:p>
          <a:p>
            <a:pPr marL="596646" indent="-514350">
              <a:buFont typeface="+mj-lt"/>
              <a:buAutoNum type="arabicPeriod" startAt="6"/>
            </a:pPr>
            <a:endParaRPr lang="en-US" dirty="0" smtClean="0"/>
          </a:p>
          <a:p>
            <a:pPr marL="596646" indent="-514350">
              <a:buFont typeface="+mj-lt"/>
              <a:buAutoNum type="arabicPeriod" startAt="6"/>
            </a:pPr>
            <a:endParaRPr lang="en-US" dirty="0" smtClean="0"/>
          </a:p>
          <a:p>
            <a:pPr marL="596646" indent="-514350">
              <a:buFont typeface="+mj-lt"/>
              <a:buAutoNum type="arabicPeriod" startAt="6"/>
            </a:pPr>
            <a:endParaRPr lang="en-US" dirty="0" smtClean="0"/>
          </a:p>
          <a:p>
            <a:pPr marL="596646" indent="-514350">
              <a:buFont typeface="+mj-lt"/>
              <a:buAutoNum type="arabicPeriod" startAt="6"/>
            </a:pPr>
            <a:endParaRPr lang="en-US" dirty="0" smtClean="0"/>
          </a:p>
          <a:p>
            <a:pPr marL="596646" indent="-514350"/>
            <a:r>
              <a:rPr lang="en-US" dirty="0" smtClean="0"/>
              <a:t>Fail to reject null hypothesis</a:t>
            </a:r>
          </a:p>
          <a:p>
            <a:pPr marL="870966" lvl="1" indent="-514350"/>
            <a:r>
              <a:rPr lang="en-US" dirty="0" smtClean="0"/>
              <a:t>Men and women find cartoons equally humorous, </a:t>
            </a:r>
            <a:r>
              <a:rPr lang="en-US" i="1" dirty="0" smtClean="0"/>
              <a:t>t</a:t>
            </a:r>
            <a:r>
              <a:rPr lang="en-US" dirty="0" smtClean="0"/>
              <a:t>(7) = .03, </a:t>
            </a:r>
            <a:r>
              <a:rPr lang="en-US" i="1" dirty="0" smtClean="0"/>
              <a:t>p</a:t>
            </a:r>
            <a:r>
              <a:rPr lang="en-US" dirty="0" smtClean="0"/>
              <a:t> &gt; .05</a:t>
            </a:r>
            <a:endParaRPr lang="en-US" dirty="0"/>
          </a:p>
        </p:txBody>
      </p:sp>
      <p:pic>
        <p:nvPicPr>
          <p:cNvPr id="46082" name="Picture 2" descr="H:\Private\My Documents\arlo\Classes\Taught\Statistics\Winter 2010\Publisher Resources\Chapter Images\JPEG_hi-res\CH09\Nolan_fig09_09.jpg"/>
          <p:cNvPicPr>
            <a:picLocks noChangeAspect="1" noChangeArrowheads="1"/>
          </p:cNvPicPr>
          <p:nvPr/>
        </p:nvPicPr>
        <p:blipFill>
          <a:blip r:embed="rId2" cstate="print"/>
          <a:srcRect/>
          <a:stretch>
            <a:fillRect/>
          </a:stretch>
        </p:blipFill>
        <p:spPr bwMode="auto">
          <a:xfrm>
            <a:off x="2057400" y="2057400"/>
            <a:ext cx="6096000" cy="240188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Picture 2" descr="H:\Private\My Documents\arlo\Classes\Taught\Statistics\Winter 2010\Publisher Resources\Chapter Images\JPEG_hi-res\CH09\Nolan_table09_02.jpg"/>
          <p:cNvPicPr>
            <a:picLocks noChangeAspect="1" noChangeArrowheads="1"/>
          </p:cNvPicPr>
          <p:nvPr/>
        </p:nvPicPr>
        <p:blipFill>
          <a:blip r:embed="rId2" cstate="print"/>
          <a:srcRect/>
          <a:stretch>
            <a:fillRect/>
          </a:stretch>
        </p:blipFill>
        <p:spPr bwMode="auto">
          <a:xfrm>
            <a:off x="1447800" y="1981200"/>
            <a:ext cx="7273871"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7959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490" y="76200"/>
            <a:ext cx="7619020" cy="1219200"/>
          </a:xfrm>
        </p:spPr>
        <p:txBody>
          <a:bodyPr vert="horz" lIns="91440" tIns="45720" rIns="91440" bIns="45720" rtlCol="0" anchor="ctr">
            <a:normAutofit fontScale="90000"/>
          </a:bodyPr>
          <a:lstStyle/>
          <a:p>
            <a:r>
              <a:rPr lang="en-US" dirty="0" smtClean="0">
                <a:solidFill>
                  <a:srgbClr val="4F86F3"/>
                </a:solidFill>
                <a:cs typeface="Narkisim" panose="020E0502050101010101" pitchFamily="34" charset="-79"/>
              </a:rPr>
              <a:t>When to use which statistical test?</a:t>
            </a:r>
            <a:endParaRPr lang="en-US" dirty="0">
              <a:solidFill>
                <a:srgbClr val="4F86F3"/>
              </a:solidFill>
              <a:cs typeface="Narkisim" panose="020E0502050101010101" pitchFamily="34" charset="-79"/>
            </a:endParaRPr>
          </a:p>
        </p:txBody>
      </p:sp>
      <p:graphicFrame>
        <p:nvGraphicFramePr>
          <p:cNvPr id="6" name="Group 50"/>
          <p:cNvGraphicFramePr>
            <a:graphicFrameLocks noGrp="1"/>
          </p:cNvGraphicFramePr>
          <p:nvPr>
            <p:ph idx="1"/>
            <p:extLst/>
          </p:nvPr>
        </p:nvGraphicFramePr>
        <p:xfrm>
          <a:off x="611981" y="2398931"/>
          <a:ext cx="7920038" cy="4072256"/>
        </p:xfrm>
        <a:graphic>
          <a:graphicData uri="http://schemas.openxmlformats.org/drawingml/2006/table">
            <a:tbl>
              <a:tblPr/>
              <a:tblGrid>
                <a:gridCol w="1979613"/>
                <a:gridCol w="1981200"/>
                <a:gridCol w="1979612"/>
                <a:gridCol w="1979613"/>
              </a:tblGrid>
              <a:tr h="552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Data comparisons you are making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Data are normally distributed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Data are not normally-distributed, or are ranks or scores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smtClean="0">
                          <a:ln>
                            <a:noFill/>
                          </a:ln>
                          <a:solidFill>
                            <a:schemeClr val="tx1"/>
                          </a:solidFill>
                          <a:effectLst/>
                          <a:latin typeface="Arial" charset="0"/>
                          <a:cs typeface="Arial" charset="0"/>
                        </a:rPr>
                        <a:t>Data are Binomial (Possess 2 possible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Compare one set of data to a hypothetical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One-sample t-test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Wilcoxon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Symbol" pitchFamily="18" charset="2"/>
                          <a:cs typeface="Arial" charset="0"/>
                          <a:sym typeface="Symbol" pitchFamily="18" charset="2"/>
                        </a:rPr>
                        <a:t></a:t>
                      </a:r>
                      <a:r>
                        <a:rPr kumimoji="0" lang="en-US" sz="1000" b="0" i="0" u="none" strike="noStrike" cap="none" normalizeH="0" baseline="30000" smtClean="0">
                          <a:ln>
                            <a:noFill/>
                          </a:ln>
                          <a:solidFill>
                            <a:schemeClr val="tx1"/>
                          </a:solidFill>
                          <a:effectLst/>
                          <a:latin typeface="Arial" charset="0"/>
                          <a:cs typeface="Arial" charset="0"/>
                          <a:sym typeface="Symbol" pitchFamily="18" charset="2"/>
                        </a:rPr>
                        <a:t>2</a:t>
                      </a:r>
                      <a:r>
                        <a:rPr kumimoji="0" lang="en-US" sz="1000" b="0" i="0" u="none" strike="noStrike" cap="none" normalizeH="0" baseline="0" smtClean="0">
                          <a:ln>
                            <a:noFill/>
                          </a:ln>
                          <a:solidFill>
                            <a:schemeClr val="tx1"/>
                          </a:solidFill>
                          <a:effectLst/>
                          <a:latin typeface="Arial" charset="0"/>
                          <a:cs typeface="Arial" charset="0"/>
                        </a:rPr>
                        <a:t>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Compare two sets of independently-collected (unpaired)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Unpaired t-test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Mann-Whitney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Symbol" pitchFamily="18" charset="2"/>
                          <a:cs typeface="Arial" charset="0"/>
                          <a:sym typeface="Symbol" pitchFamily="18" charset="2"/>
                        </a:rPr>
                        <a:t></a:t>
                      </a:r>
                      <a:r>
                        <a:rPr kumimoji="0" lang="en-US" sz="1000" b="0" i="0" u="none" strike="noStrike" cap="none" normalizeH="0" baseline="30000" smtClean="0">
                          <a:ln>
                            <a:noFill/>
                          </a:ln>
                          <a:solidFill>
                            <a:schemeClr val="tx1"/>
                          </a:solidFill>
                          <a:effectLst/>
                          <a:latin typeface="Arial" charset="0"/>
                          <a:cs typeface="Arial" charset="0"/>
                          <a:sym typeface="Symbol" pitchFamily="18" charset="2"/>
                        </a:rPr>
                        <a:t>2</a:t>
                      </a:r>
                      <a:r>
                        <a:rPr kumimoji="0" lang="en-US" sz="1000" b="0" i="0" u="none" strike="noStrike" cap="none" normalizeH="0" baseline="0" smtClean="0">
                          <a:ln>
                            <a:noFill/>
                          </a:ln>
                          <a:solidFill>
                            <a:schemeClr val="tx1"/>
                          </a:solidFill>
                          <a:effectLst/>
                          <a:latin typeface="Arial" charset="0"/>
                          <a:cs typeface="Arial" charset="0"/>
                        </a:rPr>
                        <a:t> test or Fisher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Compare two sets of data from the same subjects under different circumstances (paired)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Paired t-test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Wilcoxon test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McNemar’s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Compare three or more sets of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One-way ANOVA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Kruskal-Wallis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Symbol" pitchFamily="18" charset="2"/>
                          <a:cs typeface="Arial" charset="0"/>
                          <a:sym typeface="Symbol" pitchFamily="18" charset="2"/>
                        </a:rPr>
                        <a:t></a:t>
                      </a:r>
                      <a:r>
                        <a:rPr kumimoji="0" lang="en-US" sz="1000" b="0" i="0" u="none" strike="noStrike" cap="none" normalizeH="0" baseline="30000" smtClean="0">
                          <a:ln>
                            <a:noFill/>
                          </a:ln>
                          <a:solidFill>
                            <a:schemeClr val="tx1"/>
                          </a:solidFill>
                          <a:effectLst/>
                          <a:latin typeface="Arial" charset="0"/>
                          <a:cs typeface="Arial" charset="0"/>
                          <a:sym typeface="Symbol" pitchFamily="18" charset="2"/>
                        </a:rPr>
                        <a:t>2</a:t>
                      </a:r>
                      <a:r>
                        <a:rPr kumimoji="0" lang="en-US" sz="1000" b="0" i="0" u="none" strike="noStrike" cap="none" normalizeH="0" baseline="0" smtClean="0">
                          <a:ln>
                            <a:noFill/>
                          </a:ln>
                          <a:solidFill>
                            <a:schemeClr val="tx1"/>
                          </a:solidFill>
                          <a:effectLst/>
                          <a:latin typeface="Arial" charset="0"/>
                          <a:cs typeface="Arial" charset="0"/>
                        </a:rPr>
                        <a:t>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Look for a relationship between two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Pearson Correlation coefficient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Spearman correlation coefficient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Contingency Correlation coefficients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Look for a linear relationship between two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Linear regression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Nonparametric linear regression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Simple logistic regression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Look for a non-linear relationship between two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Non-linear regression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smtClean="0">
                          <a:ln>
                            <a:noFill/>
                          </a:ln>
                          <a:solidFill>
                            <a:schemeClr val="tx1"/>
                          </a:solidFill>
                          <a:effectLst/>
                          <a:latin typeface="Arial" charset="0"/>
                          <a:cs typeface="Arial" charset="0"/>
                        </a:rPr>
                        <a:t>Nonparametric non-linear regression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1581288" y="1371600"/>
            <a:ext cx="6781800" cy="646331"/>
          </a:xfrm>
          <a:prstGeom prst="rect">
            <a:avLst/>
          </a:prstGeom>
          <a:noFill/>
        </p:spPr>
        <p:txBody>
          <a:bodyPr wrap="square" rtlCol="0">
            <a:spAutoFit/>
          </a:bodyPr>
          <a:lstStyle/>
          <a:p>
            <a:pPr algn="ctr"/>
            <a:r>
              <a:rPr lang="en-US" dirty="0" smtClean="0">
                <a:solidFill>
                  <a:srgbClr val="7030A0"/>
                </a:solidFill>
              </a:rPr>
              <a:t>Using the correct statistical test, and correcting for multiple hypotheses are recurrent issues in data science</a:t>
            </a:r>
            <a:endParaRPr lang="en-US" dirty="0">
              <a:solidFill>
                <a:srgbClr val="7030A0"/>
              </a:solidFill>
            </a:endParaRPr>
          </a:p>
        </p:txBody>
      </p:sp>
      <p:sp>
        <p:nvSpPr>
          <p:cNvPr id="8" name="TextBox 7"/>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3599796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490" y="76200"/>
            <a:ext cx="7619020" cy="648072"/>
          </a:xfrm>
        </p:spPr>
        <p:txBody>
          <a:bodyPr vert="horz" lIns="91440" tIns="45720" rIns="91440" bIns="45720" rtlCol="0" anchor="ctr">
            <a:normAutofit fontScale="90000"/>
          </a:bodyPr>
          <a:lstStyle/>
          <a:p>
            <a:r>
              <a:rPr lang="en-US" dirty="0" smtClean="0">
                <a:solidFill>
                  <a:srgbClr val="4F86F3"/>
                </a:solidFill>
                <a:cs typeface="Narkisim" panose="020E0502050101010101" pitchFamily="34" charset="-79"/>
              </a:rPr>
              <a:t>Common continuous distributions</a:t>
            </a:r>
            <a:endParaRPr lang="en-US" dirty="0">
              <a:solidFill>
                <a:srgbClr val="4F86F3"/>
              </a:solidFill>
              <a:cs typeface="Narkisim" panose="020E0502050101010101" pitchFamily="34" charset="-79"/>
            </a:endParaRPr>
          </a:p>
        </p:txBody>
      </p:sp>
      <mc:AlternateContent xmlns:mc="http://schemas.openxmlformats.org/markup-compatibility/2006">
        <mc:Choice xmlns:a14="http://schemas.microsoft.com/office/drawing/2010/main" Requires="a14">
          <p:sp>
            <p:nvSpPr>
              <p:cNvPr id="21" name="Content Placeholder 7"/>
              <p:cNvSpPr>
                <a:spLocks noGrp="1"/>
              </p:cNvSpPr>
              <p:nvPr>
                <p:ph idx="1"/>
              </p:nvPr>
            </p:nvSpPr>
            <p:spPr>
              <a:xfrm>
                <a:off x="228600" y="685800"/>
                <a:ext cx="4297363" cy="2592000"/>
              </a:xfrm>
              <a:ln>
                <a:solidFill>
                  <a:schemeClr val="accent1">
                    <a:shade val="50000"/>
                  </a:schemeClr>
                </a:solidFill>
              </a:ln>
            </p:spPr>
            <p:txBody>
              <a:bodyPr>
                <a:normAutofit fontScale="92500" lnSpcReduction="20000"/>
              </a:bodyPr>
              <a:lstStyle/>
              <a:p>
                <a:pPr marL="0" indent="0">
                  <a:buNone/>
                </a:pPr>
                <a:r>
                  <a:rPr lang="en-US" sz="1800" dirty="0" smtClean="0">
                    <a:solidFill>
                      <a:srgbClr val="0070C0"/>
                    </a:solidFill>
                    <a:latin typeface="Neo Sans Intel" panose="020B0504020202020204" pitchFamily="34" charset="0"/>
                  </a:rPr>
                  <a:t>Normal (Gaussian) Distribution</a:t>
                </a:r>
              </a:p>
              <a:p>
                <a:pPr marL="647700" lvl="1">
                  <a:buFont typeface="Wingdings" panose="05000000000000000000" pitchFamily="2" charset="2"/>
                  <a:buChar char="§"/>
                </a:pPr>
                <a14:m>
                  <m:oMath xmlns:m="http://schemas.openxmlformats.org/officeDocument/2006/math">
                    <m:r>
                      <a:rPr lang="en-US" sz="1600" b="0" i="1" smtClean="0">
                        <a:solidFill>
                          <a:srgbClr val="009900"/>
                        </a:solidFill>
                        <a:latin typeface="Cambria Math"/>
                      </a:rPr>
                      <m:t>𝑋</m:t>
                    </m:r>
                    <m:r>
                      <a:rPr lang="en-US" sz="1600" b="0" i="1" smtClean="0">
                        <a:solidFill>
                          <a:srgbClr val="009900"/>
                        </a:solidFill>
                        <a:latin typeface="Cambria Math"/>
                      </a:rPr>
                      <m:t>~</m:t>
                    </m:r>
                    <m:r>
                      <a:rPr lang="en-US" sz="1600" b="0" i="1" smtClean="0">
                        <a:solidFill>
                          <a:srgbClr val="009900"/>
                        </a:solidFill>
                        <a:latin typeface="Cambria Math"/>
                      </a:rPr>
                      <m:t>𝑁</m:t>
                    </m:r>
                    <m:d>
                      <m:dPr>
                        <m:ctrlPr>
                          <a:rPr lang="en-US" sz="1600" b="0" i="1" smtClean="0">
                            <a:solidFill>
                              <a:srgbClr val="009900"/>
                            </a:solidFill>
                            <a:latin typeface="Cambria Math" panose="02040503050406030204" pitchFamily="18" charset="0"/>
                          </a:rPr>
                        </m:ctrlPr>
                      </m:dPr>
                      <m:e>
                        <m:r>
                          <a:rPr lang="en-US" sz="1600" b="0" i="1" smtClean="0">
                            <a:solidFill>
                              <a:srgbClr val="009900"/>
                            </a:solidFill>
                            <a:latin typeface="Cambria Math"/>
                          </a:rPr>
                          <m:t>𝜇</m:t>
                        </m:r>
                        <m:r>
                          <a:rPr lang="en-US" sz="1600" b="0" i="1" smtClean="0">
                            <a:solidFill>
                              <a:srgbClr val="009900"/>
                            </a:solidFill>
                            <a:latin typeface="Cambria Math"/>
                          </a:rPr>
                          <m:t>,</m:t>
                        </m:r>
                        <m:sSup>
                          <m:sSupPr>
                            <m:ctrlPr>
                              <a:rPr lang="en-US" sz="1600" b="0" i="1" smtClean="0">
                                <a:solidFill>
                                  <a:srgbClr val="009900"/>
                                </a:solidFill>
                                <a:latin typeface="Cambria Math" panose="02040503050406030204" pitchFamily="18" charset="0"/>
                              </a:rPr>
                            </m:ctrlPr>
                          </m:sSupPr>
                          <m:e>
                            <m:r>
                              <a:rPr lang="en-US" sz="1600" b="0" i="1" smtClean="0">
                                <a:solidFill>
                                  <a:srgbClr val="009900"/>
                                </a:solidFill>
                                <a:latin typeface="Cambria Math"/>
                              </a:rPr>
                              <m:t>𝜎</m:t>
                            </m:r>
                          </m:e>
                          <m:sup>
                            <m:r>
                              <a:rPr lang="en-US" sz="1600" b="0" i="1" smtClean="0">
                                <a:solidFill>
                                  <a:srgbClr val="009900"/>
                                </a:solidFill>
                                <a:latin typeface="Cambria Math"/>
                              </a:rPr>
                              <m:t>2</m:t>
                            </m:r>
                          </m:sup>
                        </m:sSup>
                      </m:e>
                    </m:d>
                  </m:oMath>
                </a14:m>
                <a:endParaRPr lang="en-US" sz="1600" b="0" i="1" dirty="0" smtClean="0">
                  <a:solidFill>
                    <a:srgbClr val="009900"/>
                  </a:solidFill>
                  <a:latin typeface="Neo Sans Intel" panose="020B0504020202020204" pitchFamily="34" charset="0"/>
                </a:endParaRPr>
              </a:p>
              <a:p>
                <a:pPr marL="896938" lvl="2" indent="-180975"/>
                <a14:m>
                  <m:oMath xmlns:m="http://schemas.openxmlformats.org/officeDocument/2006/math">
                    <m:r>
                      <a:rPr lang="en-US" sz="1400" b="0" i="1" smtClean="0">
                        <a:solidFill>
                          <a:srgbClr val="009900"/>
                        </a:solidFill>
                        <a:latin typeface="Cambria Math"/>
                      </a:rPr>
                      <m:t>𝑓</m:t>
                    </m:r>
                    <m:d>
                      <m:dPr>
                        <m:ctrlPr>
                          <a:rPr lang="en-US" sz="1400" b="0" i="1" smtClean="0">
                            <a:solidFill>
                              <a:srgbClr val="009900"/>
                            </a:solidFill>
                            <a:latin typeface="Cambria Math" panose="02040503050406030204" pitchFamily="18" charset="0"/>
                          </a:rPr>
                        </m:ctrlPr>
                      </m:dPr>
                      <m:e>
                        <m:r>
                          <a:rPr lang="en-US" sz="1400" b="0" i="1" smtClean="0">
                            <a:solidFill>
                              <a:srgbClr val="009900"/>
                            </a:solidFill>
                            <a:latin typeface="Cambria Math"/>
                          </a:rPr>
                          <m:t>𝑥</m:t>
                        </m:r>
                      </m:e>
                    </m:d>
                    <m:r>
                      <a:rPr lang="en-US" sz="1400" b="0" i="1" smtClean="0">
                        <a:solidFill>
                          <a:srgbClr val="009900"/>
                        </a:solidFill>
                        <a:latin typeface="Cambria Math"/>
                      </a:rPr>
                      <m:t>=</m:t>
                    </m:r>
                    <m:f>
                      <m:fPr>
                        <m:ctrlPr>
                          <a:rPr lang="en-US" sz="1400" b="0" i="1" smtClean="0">
                            <a:solidFill>
                              <a:srgbClr val="009900"/>
                            </a:solidFill>
                            <a:latin typeface="Cambria Math" panose="02040503050406030204" pitchFamily="18" charset="0"/>
                          </a:rPr>
                        </m:ctrlPr>
                      </m:fPr>
                      <m:num>
                        <m:r>
                          <a:rPr lang="en-US" sz="1400" b="0" i="1" smtClean="0">
                            <a:solidFill>
                              <a:srgbClr val="009900"/>
                            </a:solidFill>
                            <a:latin typeface="Cambria Math"/>
                          </a:rPr>
                          <m:t>1</m:t>
                        </m:r>
                      </m:num>
                      <m:den>
                        <m:rad>
                          <m:radPr>
                            <m:degHide m:val="on"/>
                            <m:ctrlPr>
                              <a:rPr lang="en-US" sz="1400" b="0" i="1" smtClean="0">
                                <a:solidFill>
                                  <a:srgbClr val="009900"/>
                                </a:solidFill>
                                <a:latin typeface="Cambria Math" panose="02040503050406030204" pitchFamily="18" charset="0"/>
                              </a:rPr>
                            </m:ctrlPr>
                          </m:radPr>
                          <m:deg/>
                          <m:e>
                            <m:r>
                              <a:rPr lang="en-US" sz="1400" b="0" i="1" smtClean="0">
                                <a:solidFill>
                                  <a:srgbClr val="009900"/>
                                </a:solidFill>
                                <a:latin typeface="Cambria Math"/>
                              </a:rPr>
                              <m:t>2</m:t>
                            </m:r>
                            <m:r>
                              <a:rPr lang="en-US" sz="1400" b="0" i="1" smtClean="0">
                                <a:solidFill>
                                  <a:srgbClr val="009900"/>
                                </a:solidFill>
                                <a:latin typeface="Cambria Math"/>
                              </a:rPr>
                              <m:t>𝜋</m:t>
                            </m:r>
                            <m:sSup>
                              <m:sSupPr>
                                <m:ctrlPr>
                                  <a:rPr lang="en-US" sz="1400" b="0" i="1" smtClean="0">
                                    <a:solidFill>
                                      <a:srgbClr val="009900"/>
                                    </a:solidFill>
                                    <a:latin typeface="Cambria Math" panose="02040503050406030204" pitchFamily="18" charset="0"/>
                                  </a:rPr>
                                </m:ctrlPr>
                              </m:sSupPr>
                              <m:e>
                                <m:r>
                                  <a:rPr lang="en-US" sz="1400" b="0" i="1" smtClean="0">
                                    <a:solidFill>
                                      <a:srgbClr val="009900"/>
                                    </a:solidFill>
                                    <a:latin typeface="Cambria Math"/>
                                  </a:rPr>
                                  <m:t>𝜎</m:t>
                                </m:r>
                              </m:e>
                              <m:sup>
                                <m:r>
                                  <a:rPr lang="en-US" sz="1400" b="0" i="1" smtClean="0">
                                    <a:solidFill>
                                      <a:srgbClr val="009900"/>
                                    </a:solidFill>
                                    <a:latin typeface="Cambria Math"/>
                                  </a:rPr>
                                  <m:t>2</m:t>
                                </m:r>
                              </m:sup>
                            </m:sSup>
                          </m:e>
                        </m:rad>
                      </m:den>
                    </m:f>
                    <m:func>
                      <m:funcPr>
                        <m:ctrlPr>
                          <a:rPr lang="en-US" sz="1400" b="0" i="1" smtClean="0">
                            <a:solidFill>
                              <a:srgbClr val="009900"/>
                            </a:solidFill>
                            <a:latin typeface="Cambria Math" panose="02040503050406030204" pitchFamily="18" charset="0"/>
                          </a:rPr>
                        </m:ctrlPr>
                      </m:funcPr>
                      <m:fName>
                        <m:r>
                          <m:rPr>
                            <m:sty m:val="p"/>
                          </m:rPr>
                          <a:rPr lang="en-US" sz="1400" b="0" i="0" smtClean="0">
                            <a:solidFill>
                              <a:srgbClr val="009900"/>
                            </a:solidFill>
                            <a:latin typeface="Cambria Math"/>
                          </a:rPr>
                          <m:t>exp</m:t>
                        </m:r>
                      </m:fName>
                      <m:e>
                        <m:d>
                          <m:dPr>
                            <m:begChr m:val="{"/>
                            <m:endChr m:val="}"/>
                            <m:ctrlPr>
                              <a:rPr lang="en-US" sz="1400" b="0" i="1" smtClean="0">
                                <a:solidFill>
                                  <a:srgbClr val="009900"/>
                                </a:solidFill>
                                <a:latin typeface="Cambria Math" panose="02040503050406030204" pitchFamily="18" charset="0"/>
                              </a:rPr>
                            </m:ctrlPr>
                          </m:dPr>
                          <m:e>
                            <m:r>
                              <a:rPr lang="en-US" sz="1400" b="0" i="1" smtClean="0">
                                <a:solidFill>
                                  <a:srgbClr val="009900"/>
                                </a:solidFill>
                                <a:latin typeface="Cambria Math"/>
                              </a:rPr>
                              <m:t>−</m:t>
                            </m:r>
                            <m:f>
                              <m:fPr>
                                <m:ctrlPr>
                                  <a:rPr lang="en-US" sz="1400" b="0" i="1" smtClean="0">
                                    <a:solidFill>
                                      <a:srgbClr val="009900"/>
                                    </a:solidFill>
                                    <a:latin typeface="Cambria Math" panose="02040503050406030204" pitchFamily="18" charset="0"/>
                                  </a:rPr>
                                </m:ctrlPr>
                              </m:fPr>
                              <m:num>
                                <m:sSup>
                                  <m:sSupPr>
                                    <m:ctrlPr>
                                      <a:rPr lang="en-US" sz="1400" b="0" i="1" smtClean="0">
                                        <a:solidFill>
                                          <a:srgbClr val="009900"/>
                                        </a:solidFill>
                                        <a:latin typeface="Cambria Math" panose="02040503050406030204" pitchFamily="18" charset="0"/>
                                      </a:rPr>
                                    </m:ctrlPr>
                                  </m:sSupPr>
                                  <m:e>
                                    <m:d>
                                      <m:dPr>
                                        <m:ctrlPr>
                                          <a:rPr lang="en-US" sz="1400" b="0" i="1" smtClean="0">
                                            <a:solidFill>
                                              <a:srgbClr val="009900"/>
                                            </a:solidFill>
                                            <a:latin typeface="Cambria Math" panose="02040503050406030204" pitchFamily="18" charset="0"/>
                                          </a:rPr>
                                        </m:ctrlPr>
                                      </m:dPr>
                                      <m:e>
                                        <m:r>
                                          <a:rPr lang="en-US" sz="1400" b="0" i="1" smtClean="0">
                                            <a:solidFill>
                                              <a:srgbClr val="009900"/>
                                            </a:solidFill>
                                            <a:latin typeface="Cambria Math"/>
                                          </a:rPr>
                                          <m:t>𝑥</m:t>
                                        </m:r>
                                        <m:r>
                                          <a:rPr lang="en-US" sz="1400" b="0" i="1" smtClean="0">
                                            <a:solidFill>
                                              <a:srgbClr val="009900"/>
                                            </a:solidFill>
                                            <a:latin typeface="Cambria Math"/>
                                          </a:rPr>
                                          <m:t>−</m:t>
                                        </m:r>
                                        <m:r>
                                          <a:rPr lang="en-US" sz="1400" b="0" i="1" smtClean="0">
                                            <a:solidFill>
                                              <a:srgbClr val="009900"/>
                                            </a:solidFill>
                                            <a:latin typeface="Cambria Math"/>
                                          </a:rPr>
                                          <m:t>𝜇</m:t>
                                        </m:r>
                                      </m:e>
                                    </m:d>
                                  </m:e>
                                  <m:sup>
                                    <m:r>
                                      <a:rPr lang="en-US" sz="1400" b="0" i="1" smtClean="0">
                                        <a:solidFill>
                                          <a:srgbClr val="009900"/>
                                        </a:solidFill>
                                        <a:latin typeface="Cambria Math"/>
                                      </a:rPr>
                                      <m:t>2</m:t>
                                    </m:r>
                                  </m:sup>
                                </m:sSup>
                              </m:num>
                              <m:den>
                                <m:r>
                                  <a:rPr lang="en-US" sz="1400" b="0" i="1" smtClean="0">
                                    <a:solidFill>
                                      <a:srgbClr val="009900"/>
                                    </a:solidFill>
                                    <a:latin typeface="Cambria Math"/>
                                  </a:rPr>
                                  <m:t>2</m:t>
                                </m:r>
                                <m:sSup>
                                  <m:sSupPr>
                                    <m:ctrlPr>
                                      <a:rPr lang="en-US" sz="1400" b="0" i="1" smtClean="0">
                                        <a:solidFill>
                                          <a:srgbClr val="009900"/>
                                        </a:solidFill>
                                        <a:latin typeface="Cambria Math" panose="02040503050406030204" pitchFamily="18" charset="0"/>
                                      </a:rPr>
                                    </m:ctrlPr>
                                  </m:sSupPr>
                                  <m:e>
                                    <m:r>
                                      <a:rPr lang="en-US" sz="1400" b="0" i="1" smtClean="0">
                                        <a:solidFill>
                                          <a:srgbClr val="009900"/>
                                        </a:solidFill>
                                        <a:latin typeface="Cambria Math"/>
                                      </a:rPr>
                                      <m:t>𝜎</m:t>
                                    </m:r>
                                  </m:e>
                                  <m:sup>
                                    <m:r>
                                      <a:rPr lang="en-US" sz="1400" b="0" i="1" smtClean="0">
                                        <a:solidFill>
                                          <a:srgbClr val="009900"/>
                                        </a:solidFill>
                                        <a:latin typeface="Cambria Math"/>
                                      </a:rPr>
                                      <m:t>2</m:t>
                                    </m:r>
                                  </m:sup>
                                </m:sSup>
                              </m:den>
                            </m:f>
                          </m:e>
                        </m:d>
                      </m:e>
                    </m:func>
                  </m:oMath>
                </a14:m>
                <a:endParaRPr lang="en-US" sz="1400" dirty="0" smtClean="0">
                  <a:latin typeface="Neo Sans Intel" panose="020B0504020202020204" pitchFamily="34" charset="0"/>
                </a:endParaRPr>
              </a:p>
              <a:p>
                <a:pPr lvl="3"/>
                <a:endParaRPr lang="en-US" sz="1200" dirty="0" smtClean="0">
                  <a:latin typeface="Neo Sans Intel" panose="020B0504020202020204" pitchFamily="34" charset="0"/>
                </a:endParaRPr>
              </a:p>
              <a:p>
                <a:pPr marL="647700" lvl="1">
                  <a:buFont typeface="Wingdings" panose="05000000000000000000" pitchFamily="2" charset="2"/>
                  <a:buChar char="§"/>
                </a:pPr>
                <a:r>
                  <a:rPr lang="en-US" sz="1600" dirty="0" smtClean="0">
                    <a:latin typeface="Neo Sans Intel" panose="020B0504020202020204" pitchFamily="34" charset="0"/>
                  </a:rPr>
                  <a:t>Z-score</a:t>
                </a:r>
              </a:p>
              <a:p>
                <a:pPr marL="896938" lvl="2" indent="-180975"/>
                <a14:m>
                  <m:oMath xmlns:m="http://schemas.openxmlformats.org/officeDocument/2006/math">
                    <m:r>
                      <a:rPr lang="en-US" sz="1400" b="0" i="1" smtClean="0">
                        <a:solidFill>
                          <a:srgbClr val="009900"/>
                        </a:solidFill>
                        <a:latin typeface="Cambria Math"/>
                      </a:rPr>
                      <m:t>𝑧</m:t>
                    </m:r>
                    <m:r>
                      <a:rPr lang="en-US" sz="1400" b="0" i="1" smtClean="0">
                        <a:solidFill>
                          <a:srgbClr val="009900"/>
                        </a:solidFill>
                        <a:latin typeface="Cambria Math"/>
                      </a:rPr>
                      <m:t>= </m:t>
                    </m:r>
                    <m:f>
                      <m:fPr>
                        <m:ctrlPr>
                          <a:rPr lang="en-US" sz="1400" b="0" i="1" smtClean="0">
                            <a:solidFill>
                              <a:srgbClr val="009900"/>
                            </a:solidFill>
                            <a:latin typeface="Cambria Math" panose="02040503050406030204" pitchFamily="18" charset="0"/>
                          </a:rPr>
                        </m:ctrlPr>
                      </m:fPr>
                      <m:num>
                        <m:r>
                          <a:rPr lang="en-US" sz="1400" b="0" i="1" smtClean="0">
                            <a:solidFill>
                              <a:srgbClr val="009900"/>
                            </a:solidFill>
                            <a:latin typeface="Cambria Math"/>
                          </a:rPr>
                          <m:t>𝑥</m:t>
                        </m:r>
                        <m:r>
                          <a:rPr lang="en-US" sz="1400" b="0" i="1" smtClean="0">
                            <a:solidFill>
                              <a:srgbClr val="009900"/>
                            </a:solidFill>
                            <a:latin typeface="Cambria Math"/>
                          </a:rPr>
                          <m:t>−</m:t>
                        </m:r>
                        <m:r>
                          <a:rPr lang="en-US" sz="1400" b="0" i="1" smtClean="0">
                            <a:solidFill>
                              <a:srgbClr val="009900"/>
                            </a:solidFill>
                            <a:latin typeface="Cambria Math"/>
                          </a:rPr>
                          <m:t>𝜇</m:t>
                        </m:r>
                      </m:num>
                      <m:den>
                        <m:r>
                          <a:rPr lang="en-US" sz="1400" b="0" i="1" smtClean="0">
                            <a:solidFill>
                              <a:srgbClr val="009900"/>
                            </a:solidFill>
                            <a:latin typeface="Cambria Math"/>
                          </a:rPr>
                          <m:t>𝜎</m:t>
                        </m:r>
                      </m:den>
                    </m:f>
                  </m:oMath>
                </a14:m>
                <a:endParaRPr lang="en-US" sz="1400" dirty="0" smtClean="0">
                  <a:latin typeface="Neo Sans Intel" panose="020B0504020202020204" pitchFamily="34" charset="0"/>
                </a:endParaRPr>
              </a:p>
              <a:p>
                <a:pPr marL="896938" lvl="2" indent="-180975"/>
                <a:r>
                  <a:rPr lang="en-US" sz="1400" dirty="0" smtClean="0">
                    <a:latin typeface="Neo Sans Intel" panose="020B0504020202020204" pitchFamily="34" charset="0"/>
                  </a:rPr>
                  <a:t>The distance </a:t>
                </a:r>
                <a:r>
                  <a:rPr lang="en-US" sz="1400" dirty="0">
                    <a:latin typeface="Neo Sans Intel" panose="020B0504020202020204" pitchFamily="34" charset="0"/>
                  </a:rPr>
                  <a:t>of </a:t>
                </a:r>
                <a:endParaRPr lang="en-US" sz="1400" dirty="0" smtClean="0">
                  <a:latin typeface="Neo Sans Intel" panose="020B0504020202020204" pitchFamily="34" charset="0"/>
                </a:endParaRPr>
              </a:p>
              <a:p>
                <a:pPr marL="715963" lvl="2" indent="0">
                  <a:buNone/>
                </a:pPr>
                <a:r>
                  <a:rPr lang="en-US" sz="1400" dirty="0">
                    <a:latin typeface="Neo Sans Intel" panose="020B0504020202020204" pitchFamily="34" charset="0"/>
                  </a:rPr>
                  <a:t>	</a:t>
                </a:r>
                <a:r>
                  <a:rPr lang="en-US" sz="1400" dirty="0" smtClean="0">
                    <a:latin typeface="Neo Sans Intel" panose="020B0504020202020204" pitchFamily="34" charset="0"/>
                  </a:rPr>
                  <a:t>a </a:t>
                </a:r>
                <a:r>
                  <a:rPr lang="en-US" sz="1400" dirty="0">
                    <a:latin typeface="Neo Sans Intel" panose="020B0504020202020204" pitchFamily="34" charset="0"/>
                  </a:rPr>
                  <a:t>value </a:t>
                </a:r>
                <a:r>
                  <a:rPr lang="en-US" sz="1400" dirty="0" smtClean="0">
                    <a:latin typeface="Neo Sans Intel" panose="020B0504020202020204" pitchFamily="34" charset="0"/>
                  </a:rPr>
                  <a:t>from </a:t>
                </a:r>
                <a:r>
                  <a:rPr lang="en-US" sz="1400" dirty="0">
                    <a:latin typeface="Neo Sans Intel" panose="020B0504020202020204" pitchFamily="34" charset="0"/>
                  </a:rPr>
                  <a:t>the mean, </a:t>
                </a:r>
                <a:r>
                  <a:rPr lang="en-US" sz="1400" dirty="0" smtClean="0">
                    <a:latin typeface="Neo Sans Intel" panose="020B0504020202020204" pitchFamily="34" charset="0"/>
                  </a:rPr>
                  <a:t/>
                </a:r>
                <a:br>
                  <a:rPr lang="en-US" sz="1400" dirty="0" smtClean="0">
                    <a:latin typeface="Neo Sans Intel" panose="020B0504020202020204" pitchFamily="34" charset="0"/>
                  </a:rPr>
                </a:br>
                <a:r>
                  <a:rPr lang="en-US" sz="1400" dirty="0" smtClean="0">
                    <a:latin typeface="Neo Sans Intel" panose="020B0504020202020204" pitchFamily="34" charset="0"/>
                  </a:rPr>
                  <a:t>	measured </a:t>
                </a:r>
                <a:r>
                  <a:rPr lang="en-US" sz="1400" dirty="0">
                    <a:latin typeface="Neo Sans Intel" panose="020B0504020202020204" pitchFamily="34" charset="0"/>
                  </a:rPr>
                  <a:t>in standard </a:t>
                </a:r>
                <a:endParaRPr lang="en-US" sz="1400" dirty="0" smtClean="0">
                  <a:latin typeface="Neo Sans Intel" panose="020B0504020202020204" pitchFamily="34" charset="0"/>
                </a:endParaRPr>
              </a:p>
              <a:p>
                <a:pPr marL="715963" lvl="2" indent="0">
                  <a:buNone/>
                </a:pPr>
                <a:r>
                  <a:rPr lang="en-US" sz="1400" dirty="0">
                    <a:latin typeface="Neo Sans Intel" panose="020B0504020202020204" pitchFamily="34" charset="0"/>
                  </a:rPr>
                  <a:t>	</a:t>
                </a:r>
                <a:r>
                  <a:rPr lang="en-US" sz="1400" dirty="0" smtClean="0">
                    <a:latin typeface="Neo Sans Intel" panose="020B0504020202020204" pitchFamily="34" charset="0"/>
                  </a:rPr>
                  <a:t>deviations</a:t>
                </a:r>
                <a:endParaRPr lang="en-US" sz="1400" dirty="0">
                  <a:latin typeface="Neo Sans Intel" panose="020B0504020202020204" pitchFamily="34" charset="0"/>
                </a:endParaRPr>
              </a:p>
            </p:txBody>
          </p:sp>
        </mc:Choice>
        <mc:Fallback>
          <p:sp>
            <p:nvSpPr>
              <p:cNvPr id="21" name="Content Placeholder 7"/>
              <p:cNvSpPr>
                <a:spLocks noGrp="1" noRot="1" noChangeAspect="1" noMove="1" noResize="1" noEditPoints="1" noAdjustHandles="1" noChangeArrowheads="1" noChangeShapeType="1" noTextEdit="1"/>
              </p:cNvSpPr>
              <p:nvPr>
                <p:ph idx="1"/>
              </p:nvPr>
            </p:nvSpPr>
            <p:spPr>
              <a:xfrm>
                <a:off x="228600" y="685800"/>
                <a:ext cx="4297363" cy="2592000"/>
              </a:xfrm>
              <a:blipFill rotWithShape="0">
                <a:blip r:embed="rId3"/>
                <a:stretch>
                  <a:fillRect l="-850" t="-2576"/>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ontent Placeholder 8"/>
              <p:cNvSpPr txBox="1">
                <a:spLocks/>
              </p:cNvSpPr>
              <p:nvPr/>
            </p:nvSpPr>
            <p:spPr>
              <a:xfrm>
                <a:off x="4678363" y="685800"/>
                <a:ext cx="4298950" cy="2592000"/>
              </a:xfrm>
              <a:prstGeom prst="rect">
                <a:avLst/>
              </a:prstGeom>
              <a:ln>
                <a:solidFill>
                  <a:schemeClr val="accent1">
                    <a:shade val="50000"/>
                  </a:schemeClr>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900" dirty="0" smtClean="0">
                    <a:solidFill>
                      <a:srgbClr val="0070C0"/>
                    </a:solidFill>
                    <a:latin typeface="Neo Sans Intel" panose="020B0504020202020204" pitchFamily="34" charset="0"/>
                  </a:rPr>
                  <a:t>Log-normal Distribution</a:t>
                </a:r>
              </a:p>
              <a:p>
                <a:pPr marL="557212" lvl="1">
                  <a:buFont typeface="Wingdings" panose="05000000000000000000" pitchFamily="2" charset="2"/>
                  <a:buChar char="§"/>
                </a:pPr>
                <a14:m>
                  <m:oMath xmlns:m="http://schemas.openxmlformats.org/officeDocument/2006/math">
                    <m:r>
                      <a:rPr lang="en-US" sz="1700" i="1" smtClean="0">
                        <a:solidFill>
                          <a:srgbClr val="009900"/>
                        </a:solidFill>
                        <a:latin typeface="Cambria Math"/>
                      </a:rPr>
                      <m:t>𝑋</m:t>
                    </m:r>
                    <m:r>
                      <a:rPr lang="en-US" sz="1700" i="1">
                        <a:solidFill>
                          <a:srgbClr val="009900"/>
                        </a:solidFill>
                        <a:latin typeface="Cambria Math"/>
                      </a:rPr>
                      <m:t>~</m:t>
                    </m:r>
                    <m:func>
                      <m:funcPr>
                        <m:ctrlPr>
                          <a:rPr lang="en-US" sz="1700" i="1" smtClean="0">
                            <a:solidFill>
                              <a:srgbClr val="009900"/>
                            </a:solidFill>
                            <a:latin typeface="Cambria Math" panose="02040503050406030204" pitchFamily="18" charset="0"/>
                          </a:rPr>
                        </m:ctrlPr>
                      </m:funcPr>
                      <m:fName>
                        <m:r>
                          <m:rPr>
                            <m:sty m:val="p"/>
                          </m:rPr>
                          <a:rPr lang="en-US" sz="1700" smtClean="0">
                            <a:solidFill>
                              <a:srgbClr val="009900"/>
                            </a:solidFill>
                            <a:latin typeface="Cambria Math"/>
                          </a:rPr>
                          <m:t>ln</m:t>
                        </m:r>
                      </m:fName>
                      <m:e>
                        <m:r>
                          <a:rPr lang="en-US" sz="1700" i="1" smtClean="0">
                            <a:solidFill>
                              <a:srgbClr val="009900"/>
                            </a:solidFill>
                            <a:latin typeface="Cambria Math"/>
                          </a:rPr>
                          <m:t>𝑁</m:t>
                        </m:r>
                        <m:d>
                          <m:dPr>
                            <m:ctrlPr>
                              <a:rPr lang="en-US" sz="1700" i="1" smtClean="0">
                                <a:solidFill>
                                  <a:srgbClr val="009900"/>
                                </a:solidFill>
                                <a:latin typeface="Cambria Math" panose="02040503050406030204" pitchFamily="18" charset="0"/>
                              </a:rPr>
                            </m:ctrlPr>
                          </m:dPr>
                          <m:e>
                            <m:r>
                              <a:rPr lang="en-US" sz="1700" i="1" smtClean="0">
                                <a:solidFill>
                                  <a:srgbClr val="009900"/>
                                </a:solidFill>
                                <a:latin typeface="Cambria Math"/>
                              </a:rPr>
                              <m:t>𝜇</m:t>
                            </m:r>
                            <m:r>
                              <a:rPr lang="en-US" sz="1700" i="1" smtClean="0">
                                <a:solidFill>
                                  <a:srgbClr val="009900"/>
                                </a:solidFill>
                                <a:latin typeface="Cambria Math"/>
                              </a:rPr>
                              <m:t>,</m:t>
                            </m:r>
                            <m:sSup>
                              <m:sSupPr>
                                <m:ctrlPr>
                                  <a:rPr lang="en-US" sz="1700" i="1" smtClean="0">
                                    <a:solidFill>
                                      <a:srgbClr val="009900"/>
                                    </a:solidFill>
                                    <a:latin typeface="Cambria Math" panose="02040503050406030204" pitchFamily="18" charset="0"/>
                                  </a:rPr>
                                </m:ctrlPr>
                              </m:sSupPr>
                              <m:e>
                                <m:r>
                                  <a:rPr lang="en-US" sz="1700" i="1" smtClean="0">
                                    <a:solidFill>
                                      <a:srgbClr val="009900"/>
                                    </a:solidFill>
                                    <a:latin typeface="Cambria Math"/>
                                  </a:rPr>
                                  <m:t>𝜎</m:t>
                                </m:r>
                              </m:e>
                              <m:sup>
                                <m:r>
                                  <a:rPr lang="en-US" sz="1700" i="1" smtClean="0">
                                    <a:solidFill>
                                      <a:srgbClr val="009900"/>
                                    </a:solidFill>
                                    <a:latin typeface="Cambria Math"/>
                                  </a:rPr>
                                  <m:t>2</m:t>
                                </m:r>
                              </m:sup>
                            </m:sSup>
                          </m:e>
                        </m:d>
                      </m:e>
                    </m:func>
                    <m:r>
                      <a:rPr lang="en-US" sz="1700" i="1" smtClean="0">
                        <a:solidFill>
                          <a:srgbClr val="009900"/>
                        </a:solidFill>
                        <a:latin typeface="Cambria Math"/>
                      </a:rPr>
                      <m:t>,</m:t>
                    </m:r>
                    <m:r>
                      <a:rPr lang="en-US" sz="1700" i="1">
                        <a:solidFill>
                          <a:srgbClr val="009900"/>
                        </a:solidFill>
                        <a:latin typeface="Cambria Math"/>
                      </a:rPr>
                      <m:t>    </m:t>
                    </m:r>
                    <m:r>
                      <a:rPr lang="en-US" sz="1700" i="1" smtClean="0">
                        <a:solidFill>
                          <a:srgbClr val="009900"/>
                        </a:solidFill>
                        <a:latin typeface="Cambria Math"/>
                      </a:rPr>
                      <m:t>𝑥</m:t>
                    </m:r>
                    <m:r>
                      <a:rPr lang="en-US" sz="1700" i="1">
                        <a:solidFill>
                          <a:srgbClr val="009900"/>
                        </a:solidFill>
                        <a:latin typeface="Cambria Math"/>
                      </a:rPr>
                      <m:t>=</m:t>
                    </m:r>
                    <m:sSup>
                      <m:sSupPr>
                        <m:ctrlPr>
                          <a:rPr lang="en-US" sz="1700" i="1" smtClean="0">
                            <a:solidFill>
                              <a:srgbClr val="009900"/>
                            </a:solidFill>
                            <a:latin typeface="Cambria Math" panose="02040503050406030204" pitchFamily="18" charset="0"/>
                          </a:rPr>
                        </m:ctrlPr>
                      </m:sSupPr>
                      <m:e>
                        <m:r>
                          <a:rPr lang="en-US" sz="1700" i="1" smtClean="0">
                            <a:solidFill>
                              <a:srgbClr val="009900"/>
                            </a:solidFill>
                            <a:latin typeface="Cambria Math"/>
                          </a:rPr>
                          <m:t>𝑒</m:t>
                        </m:r>
                      </m:e>
                      <m:sup>
                        <m:r>
                          <a:rPr lang="en-US" sz="1700" i="1" smtClean="0">
                            <a:solidFill>
                              <a:srgbClr val="009900"/>
                            </a:solidFill>
                            <a:latin typeface="Cambria Math"/>
                          </a:rPr>
                          <m:t>𝑧</m:t>
                        </m:r>
                      </m:sup>
                    </m:sSup>
                    <m:r>
                      <a:rPr lang="en-US" sz="1700" i="1" smtClean="0">
                        <a:solidFill>
                          <a:srgbClr val="009900"/>
                        </a:solidFill>
                        <a:latin typeface="Cambria Math"/>
                      </a:rPr>
                      <m:t>,</m:t>
                    </m:r>
                    <m:r>
                      <a:rPr lang="en-US" sz="1700" i="1">
                        <a:solidFill>
                          <a:srgbClr val="009900"/>
                        </a:solidFill>
                        <a:latin typeface="Cambria Math"/>
                      </a:rPr>
                      <m:t>    </m:t>
                    </m:r>
                    <m:r>
                      <a:rPr lang="en-US" sz="1700" i="1">
                        <a:solidFill>
                          <a:srgbClr val="009900"/>
                        </a:solidFill>
                        <a:latin typeface="Cambria Math"/>
                      </a:rPr>
                      <m:t>𝑧</m:t>
                    </m:r>
                    <m:r>
                      <a:rPr lang="en-US" sz="1700" i="1">
                        <a:solidFill>
                          <a:srgbClr val="009900"/>
                        </a:solidFill>
                        <a:latin typeface="Cambria Math"/>
                      </a:rPr>
                      <m:t>~</m:t>
                    </m:r>
                    <m:r>
                      <a:rPr lang="en-US" sz="1700" i="1">
                        <a:solidFill>
                          <a:srgbClr val="009900"/>
                        </a:solidFill>
                        <a:latin typeface="Cambria Math"/>
                      </a:rPr>
                      <m:t>𝑁</m:t>
                    </m:r>
                    <m:d>
                      <m:dPr>
                        <m:ctrlPr>
                          <a:rPr lang="en-US" sz="1700" i="1">
                            <a:solidFill>
                              <a:srgbClr val="009900"/>
                            </a:solidFill>
                            <a:latin typeface="Cambria Math" panose="02040503050406030204" pitchFamily="18" charset="0"/>
                          </a:rPr>
                        </m:ctrlPr>
                      </m:dPr>
                      <m:e>
                        <m:r>
                          <a:rPr lang="en-US" sz="1700" i="1" smtClean="0">
                            <a:solidFill>
                              <a:srgbClr val="009900"/>
                            </a:solidFill>
                            <a:latin typeface="Cambria Math"/>
                          </a:rPr>
                          <m:t>𝜇</m:t>
                        </m:r>
                        <m:r>
                          <a:rPr lang="en-US" sz="1700" i="1">
                            <a:solidFill>
                              <a:srgbClr val="009900"/>
                            </a:solidFill>
                            <a:latin typeface="Cambria Math"/>
                          </a:rPr>
                          <m:t>,</m:t>
                        </m:r>
                        <m:sSup>
                          <m:sSupPr>
                            <m:ctrlPr>
                              <a:rPr lang="en-US" sz="1700" i="1" smtClean="0">
                                <a:solidFill>
                                  <a:srgbClr val="009900"/>
                                </a:solidFill>
                                <a:latin typeface="Cambria Math" panose="02040503050406030204" pitchFamily="18" charset="0"/>
                              </a:rPr>
                            </m:ctrlPr>
                          </m:sSupPr>
                          <m:e>
                            <m:r>
                              <a:rPr lang="en-US" sz="1700" i="1" smtClean="0">
                                <a:solidFill>
                                  <a:srgbClr val="009900"/>
                                </a:solidFill>
                                <a:latin typeface="Cambria Math"/>
                              </a:rPr>
                              <m:t>𝜎</m:t>
                            </m:r>
                          </m:e>
                          <m:sup>
                            <m:r>
                              <a:rPr lang="en-US" sz="1700" i="1" smtClean="0">
                                <a:solidFill>
                                  <a:srgbClr val="009900"/>
                                </a:solidFill>
                                <a:latin typeface="Cambria Math"/>
                              </a:rPr>
                              <m:t>2</m:t>
                            </m:r>
                          </m:sup>
                        </m:sSup>
                      </m:e>
                    </m:d>
                  </m:oMath>
                </a14:m>
                <a:endParaRPr lang="en-US" sz="1700" dirty="0">
                  <a:solidFill>
                    <a:srgbClr val="009900"/>
                  </a:solidFill>
                  <a:latin typeface="Neo Sans Intel" panose="020B0504020202020204" pitchFamily="34" charset="0"/>
                </a:endParaRPr>
              </a:p>
              <a:p>
                <a:pPr marL="987425" lvl="2" indent="-271463"/>
                <a14:m>
                  <m:oMath xmlns:m="http://schemas.openxmlformats.org/officeDocument/2006/math">
                    <m:r>
                      <a:rPr lang="en-US" sz="1700" i="1" smtClean="0">
                        <a:solidFill>
                          <a:srgbClr val="009900"/>
                        </a:solidFill>
                        <a:latin typeface="Cambria Math"/>
                      </a:rPr>
                      <m:t>𝑓</m:t>
                    </m:r>
                    <m:d>
                      <m:dPr>
                        <m:ctrlPr>
                          <a:rPr lang="en-US" sz="1700" i="1" smtClean="0">
                            <a:solidFill>
                              <a:srgbClr val="009900"/>
                            </a:solidFill>
                            <a:latin typeface="Cambria Math" panose="02040503050406030204" pitchFamily="18" charset="0"/>
                          </a:rPr>
                        </m:ctrlPr>
                      </m:dPr>
                      <m:e>
                        <m:r>
                          <a:rPr lang="en-US" sz="1700" i="1">
                            <a:solidFill>
                              <a:srgbClr val="009900"/>
                            </a:solidFill>
                            <a:latin typeface="Cambria Math"/>
                          </a:rPr>
                          <m:t>𝑥</m:t>
                        </m:r>
                        <m:r>
                          <a:rPr lang="en-US" sz="1700" i="1">
                            <a:solidFill>
                              <a:srgbClr val="009900"/>
                            </a:solidFill>
                            <a:latin typeface="Cambria Math"/>
                          </a:rPr>
                          <m:t>;</m:t>
                        </m:r>
                        <m:r>
                          <a:rPr lang="en-US" sz="1700" i="1" smtClean="0">
                            <a:solidFill>
                              <a:srgbClr val="009900"/>
                            </a:solidFill>
                            <a:latin typeface="Cambria Math"/>
                          </a:rPr>
                          <m:t>𝜇</m:t>
                        </m:r>
                        <m:r>
                          <a:rPr lang="en-US" sz="1700" i="1" smtClean="0">
                            <a:solidFill>
                              <a:srgbClr val="009900"/>
                            </a:solidFill>
                            <a:latin typeface="Cambria Math"/>
                          </a:rPr>
                          <m:t>, </m:t>
                        </m:r>
                        <m:r>
                          <a:rPr lang="en-US" sz="1700" i="1" smtClean="0">
                            <a:solidFill>
                              <a:srgbClr val="009900"/>
                            </a:solidFill>
                            <a:latin typeface="Cambria Math"/>
                          </a:rPr>
                          <m:t>𝜎</m:t>
                        </m:r>
                      </m:e>
                    </m:d>
                    <m:r>
                      <a:rPr lang="en-US" sz="1700" i="1">
                        <a:solidFill>
                          <a:srgbClr val="009900"/>
                        </a:solidFill>
                        <a:latin typeface="Cambria Math"/>
                      </a:rPr>
                      <m:t>=</m:t>
                    </m:r>
                    <m:f>
                      <m:fPr>
                        <m:ctrlPr>
                          <a:rPr lang="en-US" sz="1700" i="1" smtClean="0">
                            <a:solidFill>
                              <a:srgbClr val="009900"/>
                            </a:solidFill>
                            <a:latin typeface="Cambria Math" panose="02040503050406030204" pitchFamily="18" charset="0"/>
                          </a:rPr>
                        </m:ctrlPr>
                      </m:fPr>
                      <m:num>
                        <m:r>
                          <a:rPr lang="en-US" sz="1700" i="1">
                            <a:solidFill>
                              <a:srgbClr val="009900"/>
                            </a:solidFill>
                            <a:latin typeface="Cambria Math"/>
                          </a:rPr>
                          <m:t>1</m:t>
                        </m:r>
                      </m:num>
                      <m:den>
                        <m:r>
                          <a:rPr lang="en-US" sz="1700" i="1" smtClean="0">
                            <a:solidFill>
                              <a:srgbClr val="009900"/>
                            </a:solidFill>
                            <a:latin typeface="Cambria Math"/>
                          </a:rPr>
                          <m:t>𝑥</m:t>
                        </m:r>
                        <m:rad>
                          <m:radPr>
                            <m:degHide m:val="on"/>
                            <m:ctrlPr>
                              <a:rPr lang="en-US" sz="1700" i="1">
                                <a:solidFill>
                                  <a:srgbClr val="009900"/>
                                </a:solidFill>
                                <a:latin typeface="Cambria Math" panose="02040503050406030204" pitchFamily="18" charset="0"/>
                              </a:rPr>
                            </m:ctrlPr>
                          </m:radPr>
                          <m:deg/>
                          <m:e>
                            <m:r>
                              <a:rPr lang="en-US" sz="1700" i="1">
                                <a:solidFill>
                                  <a:srgbClr val="009900"/>
                                </a:solidFill>
                                <a:latin typeface="Cambria Math"/>
                              </a:rPr>
                              <m:t>2</m:t>
                            </m:r>
                            <m:r>
                              <a:rPr lang="en-US" sz="1700" i="1">
                                <a:solidFill>
                                  <a:srgbClr val="009900"/>
                                </a:solidFill>
                                <a:latin typeface="Cambria Math"/>
                              </a:rPr>
                              <m:t>𝜋</m:t>
                            </m:r>
                            <m:sSup>
                              <m:sSupPr>
                                <m:ctrlPr>
                                  <a:rPr lang="en-US" sz="1700" i="1">
                                    <a:solidFill>
                                      <a:srgbClr val="009900"/>
                                    </a:solidFill>
                                    <a:latin typeface="Cambria Math" panose="02040503050406030204" pitchFamily="18" charset="0"/>
                                  </a:rPr>
                                </m:ctrlPr>
                              </m:sSupPr>
                              <m:e>
                                <m:r>
                                  <a:rPr lang="en-US" sz="1700" i="1">
                                    <a:solidFill>
                                      <a:srgbClr val="009900"/>
                                    </a:solidFill>
                                    <a:latin typeface="Cambria Math"/>
                                  </a:rPr>
                                  <m:t>𝜎</m:t>
                                </m:r>
                              </m:e>
                              <m:sup>
                                <m:r>
                                  <a:rPr lang="en-US" sz="1700" i="1">
                                    <a:solidFill>
                                      <a:srgbClr val="009900"/>
                                    </a:solidFill>
                                    <a:latin typeface="Cambria Math"/>
                                  </a:rPr>
                                  <m:t>2</m:t>
                                </m:r>
                              </m:sup>
                            </m:sSup>
                          </m:e>
                        </m:rad>
                      </m:den>
                    </m:f>
                    <m:func>
                      <m:funcPr>
                        <m:ctrlPr>
                          <a:rPr lang="en-US" sz="1700" i="1">
                            <a:solidFill>
                              <a:srgbClr val="009900"/>
                            </a:solidFill>
                            <a:latin typeface="Cambria Math" panose="02040503050406030204" pitchFamily="18" charset="0"/>
                          </a:rPr>
                        </m:ctrlPr>
                      </m:funcPr>
                      <m:fName>
                        <m:r>
                          <m:rPr>
                            <m:sty m:val="p"/>
                          </m:rPr>
                          <a:rPr lang="en-US" sz="1700">
                            <a:solidFill>
                              <a:srgbClr val="009900"/>
                            </a:solidFill>
                            <a:latin typeface="Cambria Math"/>
                          </a:rPr>
                          <m:t>exp</m:t>
                        </m:r>
                      </m:fName>
                      <m:e>
                        <m:d>
                          <m:dPr>
                            <m:begChr m:val="{"/>
                            <m:endChr m:val="}"/>
                            <m:ctrlPr>
                              <a:rPr lang="en-US" sz="1700" i="1">
                                <a:solidFill>
                                  <a:srgbClr val="009900"/>
                                </a:solidFill>
                                <a:latin typeface="Cambria Math" panose="02040503050406030204" pitchFamily="18" charset="0"/>
                              </a:rPr>
                            </m:ctrlPr>
                          </m:dPr>
                          <m:e>
                            <m:r>
                              <a:rPr lang="en-US" sz="1700" i="1">
                                <a:solidFill>
                                  <a:srgbClr val="009900"/>
                                </a:solidFill>
                                <a:latin typeface="Cambria Math"/>
                              </a:rPr>
                              <m:t>−</m:t>
                            </m:r>
                            <m:f>
                              <m:fPr>
                                <m:ctrlPr>
                                  <a:rPr lang="en-US" sz="1700" i="1">
                                    <a:solidFill>
                                      <a:srgbClr val="009900"/>
                                    </a:solidFill>
                                    <a:latin typeface="Cambria Math" panose="02040503050406030204" pitchFamily="18" charset="0"/>
                                  </a:rPr>
                                </m:ctrlPr>
                              </m:fPr>
                              <m:num>
                                <m:sSup>
                                  <m:sSupPr>
                                    <m:ctrlPr>
                                      <a:rPr lang="en-US" sz="1700" i="1">
                                        <a:solidFill>
                                          <a:srgbClr val="009900"/>
                                        </a:solidFill>
                                        <a:latin typeface="Cambria Math" panose="02040503050406030204" pitchFamily="18" charset="0"/>
                                      </a:rPr>
                                    </m:ctrlPr>
                                  </m:sSupPr>
                                  <m:e>
                                    <m:d>
                                      <m:dPr>
                                        <m:ctrlPr>
                                          <a:rPr lang="en-US" sz="1700" i="1">
                                            <a:solidFill>
                                              <a:srgbClr val="009900"/>
                                            </a:solidFill>
                                            <a:latin typeface="Cambria Math" panose="02040503050406030204" pitchFamily="18" charset="0"/>
                                          </a:rPr>
                                        </m:ctrlPr>
                                      </m:dPr>
                                      <m:e>
                                        <m:func>
                                          <m:funcPr>
                                            <m:ctrlPr>
                                              <a:rPr lang="en-US" sz="1700" i="1" smtClean="0">
                                                <a:solidFill>
                                                  <a:srgbClr val="009900"/>
                                                </a:solidFill>
                                                <a:latin typeface="Cambria Math" panose="02040503050406030204" pitchFamily="18" charset="0"/>
                                              </a:rPr>
                                            </m:ctrlPr>
                                          </m:funcPr>
                                          <m:fName>
                                            <m:r>
                                              <m:rPr>
                                                <m:sty m:val="p"/>
                                              </m:rPr>
                                              <a:rPr lang="en-US" sz="1700" smtClean="0">
                                                <a:solidFill>
                                                  <a:srgbClr val="009900"/>
                                                </a:solidFill>
                                                <a:latin typeface="Cambria Math"/>
                                              </a:rPr>
                                              <m:t>ln</m:t>
                                            </m:r>
                                          </m:fName>
                                          <m:e>
                                            <m:r>
                                              <a:rPr lang="en-US" sz="1700" i="1" smtClean="0">
                                                <a:solidFill>
                                                  <a:srgbClr val="009900"/>
                                                </a:solidFill>
                                                <a:latin typeface="Cambria Math"/>
                                              </a:rPr>
                                              <m:t>𝑥</m:t>
                                            </m:r>
                                          </m:e>
                                        </m:func>
                                        <m:r>
                                          <a:rPr lang="en-US" sz="1700" i="1">
                                            <a:solidFill>
                                              <a:srgbClr val="009900"/>
                                            </a:solidFill>
                                            <a:latin typeface="Cambria Math"/>
                                          </a:rPr>
                                          <m:t>−</m:t>
                                        </m:r>
                                        <m:r>
                                          <a:rPr lang="en-US" sz="1700" i="1">
                                            <a:solidFill>
                                              <a:srgbClr val="009900"/>
                                            </a:solidFill>
                                            <a:latin typeface="Cambria Math"/>
                                          </a:rPr>
                                          <m:t>𝜇</m:t>
                                        </m:r>
                                      </m:e>
                                    </m:d>
                                  </m:e>
                                  <m:sup>
                                    <m:r>
                                      <a:rPr lang="en-US" sz="1700" i="1">
                                        <a:solidFill>
                                          <a:srgbClr val="009900"/>
                                        </a:solidFill>
                                        <a:latin typeface="Cambria Math"/>
                                      </a:rPr>
                                      <m:t>2</m:t>
                                    </m:r>
                                  </m:sup>
                                </m:sSup>
                              </m:num>
                              <m:den>
                                <m:r>
                                  <a:rPr lang="en-US" sz="1700" i="1">
                                    <a:solidFill>
                                      <a:srgbClr val="009900"/>
                                    </a:solidFill>
                                    <a:latin typeface="Cambria Math"/>
                                  </a:rPr>
                                  <m:t>2</m:t>
                                </m:r>
                                <m:sSup>
                                  <m:sSupPr>
                                    <m:ctrlPr>
                                      <a:rPr lang="en-US" sz="1700" i="1">
                                        <a:solidFill>
                                          <a:srgbClr val="009900"/>
                                        </a:solidFill>
                                        <a:latin typeface="Cambria Math" panose="02040503050406030204" pitchFamily="18" charset="0"/>
                                      </a:rPr>
                                    </m:ctrlPr>
                                  </m:sSupPr>
                                  <m:e>
                                    <m:r>
                                      <a:rPr lang="en-US" sz="1700" i="1">
                                        <a:solidFill>
                                          <a:srgbClr val="009900"/>
                                        </a:solidFill>
                                        <a:latin typeface="Cambria Math"/>
                                      </a:rPr>
                                      <m:t>𝜎</m:t>
                                    </m:r>
                                  </m:e>
                                  <m:sup>
                                    <m:r>
                                      <a:rPr lang="en-US" sz="1700" i="1">
                                        <a:solidFill>
                                          <a:srgbClr val="009900"/>
                                        </a:solidFill>
                                        <a:latin typeface="Cambria Math"/>
                                      </a:rPr>
                                      <m:t>2</m:t>
                                    </m:r>
                                  </m:sup>
                                </m:sSup>
                              </m:den>
                            </m:f>
                          </m:e>
                        </m:d>
                      </m:e>
                    </m:func>
                  </m:oMath>
                </a14:m>
                <a:endParaRPr lang="en-US" sz="1200" dirty="0">
                  <a:solidFill>
                    <a:srgbClr val="009900"/>
                  </a:solidFill>
                  <a:latin typeface="Neo Sans Intel" panose="020B0504020202020204" pitchFamily="34" charset="0"/>
                </a:endParaRPr>
              </a:p>
              <a:p>
                <a:pPr lvl="1"/>
                <a:endParaRPr lang="en-US" sz="1200" dirty="0">
                  <a:solidFill>
                    <a:srgbClr val="009900"/>
                  </a:solidFill>
                  <a:latin typeface="Neo Sans Intel" panose="020B0504020202020204" pitchFamily="34" charset="0"/>
                </a:endParaRPr>
              </a:p>
              <a:p>
                <a:pPr marL="557212" lvl="1">
                  <a:buFont typeface="Wingdings" panose="05000000000000000000" pitchFamily="2" charset="2"/>
                  <a:buChar char="§"/>
                </a:pPr>
                <a:r>
                  <a:rPr lang="en-US" sz="1700" dirty="0" smtClean="0">
                    <a:latin typeface="Neo Sans Intel" panose="020B0504020202020204" pitchFamily="34" charset="0"/>
                  </a:rPr>
                  <a:t>Used to model a variable </a:t>
                </a:r>
                <a:r>
                  <a:rPr lang="en-US" sz="1700" dirty="0">
                    <a:latin typeface="Neo Sans Intel" panose="020B0504020202020204" pitchFamily="34" charset="0"/>
                  </a:rPr>
                  <a:t>which is </a:t>
                </a:r>
                <a:r>
                  <a:rPr lang="en-US" sz="1700" dirty="0" smtClean="0">
                    <a:latin typeface="Neo Sans Intel" panose="020B0504020202020204" pitchFamily="34" charset="0"/>
                  </a:rPr>
                  <a:t/>
                </a:r>
                <a:br>
                  <a:rPr lang="en-US" sz="1700" dirty="0" smtClean="0">
                    <a:latin typeface="Neo Sans Intel" panose="020B0504020202020204" pitchFamily="34" charset="0"/>
                  </a:rPr>
                </a:br>
                <a:r>
                  <a:rPr lang="en-US" sz="1700" dirty="0" smtClean="0">
                    <a:latin typeface="Neo Sans Intel" panose="020B0504020202020204" pitchFamily="34" charset="0"/>
                  </a:rPr>
                  <a:t>a product of positive </a:t>
                </a:r>
                <a:r>
                  <a:rPr lang="en-US" sz="1700" dirty="0" err="1" smtClean="0">
                    <a:latin typeface="Neo Sans Intel" panose="020B0504020202020204" pitchFamily="34" charset="0"/>
                  </a:rPr>
                  <a:t>i.i.d</a:t>
                </a:r>
                <a:r>
                  <a:rPr lang="en-US" sz="1700" dirty="0" smtClean="0">
                    <a:latin typeface="Neo Sans Intel" panose="020B0504020202020204" pitchFamily="34" charset="0"/>
                  </a:rPr>
                  <a:t> </a:t>
                </a:r>
                <a:r>
                  <a:rPr lang="en-US" sz="1700" dirty="0" err="1" smtClean="0">
                    <a:latin typeface="Neo Sans Intel" panose="020B0504020202020204" pitchFamily="34" charset="0"/>
                  </a:rPr>
                  <a:t>vars</a:t>
                </a:r>
                <a:r>
                  <a:rPr lang="en-US" sz="1700" dirty="0" smtClean="0">
                    <a:latin typeface="Neo Sans Intel" panose="020B0504020202020204" pitchFamily="34" charset="0"/>
                  </a:rPr>
                  <a:t>, </a:t>
                </a:r>
              </a:p>
              <a:p>
                <a:pPr marL="987425" lvl="2" indent="-271463"/>
                <a:r>
                  <a:rPr lang="en-US" sz="1500" dirty="0" smtClean="0">
                    <a:latin typeface="Neo Sans Intel" panose="020B0504020202020204" pitchFamily="34" charset="0"/>
                  </a:rPr>
                  <a:t>A compound </a:t>
                </a:r>
                <a:r>
                  <a:rPr lang="en-US" sz="1500" dirty="0">
                    <a:latin typeface="Neo Sans Intel" panose="020B0504020202020204" pitchFamily="34" charset="0"/>
                  </a:rPr>
                  <a:t>return </a:t>
                </a:r>
                <a:r>
                  <a:rPr lang="en-US" sz="1500" dirty="0" smtClean="0">
                    <a:latin typeface="Neo Sans Intel" panose="020B0504020202020204" pitchFamily="34" charset="0"/>
                  </a:rPr>
                  <a:t>from </a:t>
                </a:r>
                <a:r>
                  <a:rPr lang="en-US" sz="1500" dirty="0">
                    <a:latin typeface="Neo Sans Intel" panose="020B0504020202020204" pitchFamily="34" charset="0"/>
                  </a:rPr>
                  <a:t>a </a:t>
                </a:r>
                <a:r>
                  <a:rPr lang="en-US" sz="1500" dirty="0" smtClean="0">
                    <a:latin typeface="Neo Sans Intel" panose="020B0504020202020204" pitchFamily="34" charset="0"/>
                  </a:rPr>
                  <a:t/>
                </a:r>
                <a:br>
                  <a:rPr lang="en-US" sz="1500" dirty="0" smtClean="0">
                    <a:latin typeface="Neo Sans Intel" panose="020B0504020202020204" pitchFamily="34" charset="0"/>
                  </a:rPr>
                </a:br>
                <a:r>
                  <a:rPr lang="en-US" sz="1500" dirty="0" smtClean="0">
                    <a:latin typeface="Neo Sans Intel" panose="020B0504020202020204" pitchFamily="34" charset="0"/>
                  </a:rPr>
                  <a:t>sequence </a:t>
                </a:r>
                <a:r>
                  <a:rPr lang="en-US" sz="1500" dirty="0">
                    <a:latin typeface="Neo Sans Intel" panose="020B0504020202020204" pitchFamily="34" charset="0"/>
                  </a:rPr>
                  <a:t>of many </a:t>
                </a:r>
                <a:r>
                  <a:rPr lang="en-US" sz="1500" dirty="0" smtClean="0">
                    <a:latin typeface="Neo Sans Intel" panose="020B0504020202020204" pitchFamily="34" charset="0"/>
                  </a:rPr>
                  <a:t>trades</a:t>
                </a:r>
                <a:r>
                  <a:rPr lang="en-US" dirty="0">
                    <a:latin typeface="Neo Sans Intel" panose="020B0504020202020204" pitchFamily="34" charset="0"/>
                  </a:rPr>
                  <a:t> </a:t>
                </a:r>
              </a:p>
              <a:p>
                <a:pPr marL="987425" lvl="2" indent="-271463"/>
                <a:r>
                  <a:rPr lang="en-US" sz="1500" dirty="0" smtClean="0">
                    <a:latin typeface="Neo Sans Intel" panose="020B0504020202020204" pitchFamily="34" charset="0"/>
                  </a:rPr>
                  <a:t>Measures of size of living tissue</a:t>
                </a:r>
                <a:endParaRPr lang="en-US" sz="1500" dirty="0">
                  <a:latin typeface="Neo Sans Intel" panose="020B0504020202020204" pitchFamily="34" charset="0"/>
                </a:endParaRPr>
              </a:p>
            </p:txBody>
          </p:sp>
        </mc:Choice>
        <mc:Fallback xmlns="">
          <p:sp>
            <p:nvSpPr>
              <p:cNvPr id="22" name="Content Placeholder 8"/>
              <p:cNvSpPr txBox="1">
                <a:spLocks noRot="1" noChangeAspect="1" noMove="1" noResize="1" noEditPoints="1" noAdjustHandles="1" noChangeArrowheads="1" noChangeShapeType="1" noTextEdit="1"/>
              </p:cNvSpPr>
              <p:nvPr/>
            </p:nvSpPr>
            <p:spPr>
              <a:xfrm>
                <a:off x="4678363" y="685800"/>
                <a:ext cx="4298950" cy="2592000"/>
              </a:xfrm>
              <a:prstGeom prst="rect">
                <a:avLst/>
              </a:prstGeom>
              <a:blipFill rotWithShape="0">
                <a:blip r:embed="rId5"/>
                <a:stretch>
                  <a:fillRect l="-989" t="-2108"/>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ontent Placeholder 9"/>
              <p:cNvSpPr txBox="1">
                <a:spLocks/>
              </p:cNvSpPr>
              <p:nvPr/>
            </p:nvSpPr>
            <p:spPr>
              <a:xfrm>
                <a:off x="228600" y="3429000"/>
                <a:ext cx="4297363" cy="2667000"/>
              </a:xfrm>
              <a:prstGeom prst="rect">
                <a:avLst/>
              </a:prstGeom>
              <a:ln>
                <a:solidFill>
                  <a:schemeClr val="accent1">
                    <a:shade val="50000"/>
                  </a:schemeClr>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70C0"/>
                    </a:solidFill>
                    <a:latin typeface="Neo Sans Intel" panose="020B0504020202020204" pitchFamily="34" charset="0"/>
                  </a:rPr>
                  <a:t>Student’s t-Distribution (</a:t>
                </a:r>
                <a:r>
                  <a:rPr lang="en-US" sz="1800" dirty="0" err="1">
                    <a:solidFill>
                      <a:srgbClr val="0070C0"/>
                    </a:solidFill>
                    <a:latin typeface="Neo Sans Intel" panose="020B0504020202020204" pitchFamily="34" charset="0"/>
                  </a:rPr>
                  <a:t>Gosset</a:t>
                </a:r>
                <a:r>
                  <a:rPr lang="en-US" sz="1800" dirty="0">
                    <a:solidFill>
                      <a:srgbClr val="0070C0"/>
                    </a:solidFill>
                    <a:latin typeface="Neo Sans Intel" panose="020B0504020202020204" pitchFamily="34" charset="0"/>
                  </a:rPr>
                  <a:t> </a:t>
                </a:r>
                <a:r>
                  <a:rPr lang="en-US" sz="1800" dirty="0" smtClean="0">
                    <a:solidFill>
                      <a:srgbClr val="0070C0"/>
                    </a:solidFill>
                    <a:latin typeface="Neo Sans Intel" panose="020B0504020202020204" pitchFamily="34" charset="0"/>
                  </a:rPr>
                  <a:t>1908)</a:t>
                </a:r>
              </a:p>
              <a:p>
                <a:pPr marL="647700" lvl="1">
                  <a:buFont typeface="Wingdings" panose="05000000000000000000" pitchFamily="2" charset="2"/>
                  <a:buChar char="§"/>
                </a:pPr>
                <a:r>
                  <a:rPr lang="en-US" sz="1600" dirty="0" smtClean="0">
                    <a:latin typeface="Neo Sans Intel" panose="020B0504020202020204" pitchFamily="34" charset="0"/>
                  </a:rPr>
                  <a:t>Sampling </a:t>
                </a:r>
                <a:r>
                  <a:rPr lang="en-US" sz="1600" dirty="0" err="1" smtClean="0">
                    <a:latin typeface="Neo Sans Intel" panose="020B0504020202020204" pitchFamily="34" charset="0"/>
                  </a:rPr>
                  <a:t>distrib</a:t>
                </a:r>
                <a:r>
                  <a:rPr lang="en-US" sz="1600" dirty="0" smtClean="0">
                    <a:latin typeface="Neo Sans Intel" panose="020B0504020202020204" pitchFamily="34" charset="0"/>
                  </a:rPr>
                  <a:t>. (</a:t>
                </a:r>
                <a:r>
                  <a:rPr lang="en-US" sz="1600" dirty="0" err="1" smtClean="0">
                    <a:latin typeface="Neo Sans Intel" panose="020B0504020202020204" pitchFamily="34" charset="0"/>
                  </a:rPr>
                  <a:t>i.i.d</a:t>
                </a:r>
                <a:r>
                  <a:rPr lang="en-US" sz="1600" dirty="0" smtClean="0">
                    <a:latin typeface="Neo Sans Intel" panose="020B0504020202020204" pitchFamily="34" charset="0"/>
                  </a:rPr>
                  <a:t> measures) of</a:t>
                </a:r>
                <a:endParaRPr lang="en-US" sz="1400" i="1" dirty="0" smtClean="0">
                  <a:solidFill>
                    <a:srgbClr val="009900"/>
                  </a:solidFill>
                  <a:latin typeface="Neo Sans Intel" panose="020B0504020202020204" pitchFamily="34" charset="0"/>
                </a:endParaRPr>
              </a:p>
              <a:p>
                <a:pPr marL="892175" lvl="2" indent="-173038"/>
                <a14:m>
                  <m:oMath xmlns:m="http://schemas.openxmlformats.org/officeDocument/2006/math">
                    <m:r>
                      <a:rPr lang="en-US" sz="1200" i="1" smtClean="0">
                        <a:solidFill>
                          <a:srgbClr val="009900"/>
                        </a:solidFill>
                        <a:latin typeface="Cambria Math"/>
                      </a:rPr>
                      <m:t>𝑡</m:t>
                    </m:r>
                    <m:r>
                      <a:rPr lang="en-US" sz="1200" i="1" smtClean="0">
                        <a:solidFill>
                          <a:srgbClr val="009900"/>
                        </a:solidFill>
                        <a:latin typeface="Cambria Math"/>
                      </a:rPr>
                      <m:t>=</m:t>
                    </m:r>
                    <m:f>
                      <m:fPr>
                        <m:ctrlPr>
                          <a:rPr lang="en-US" sz="1200" i="1" smtClean="0">
                            <a:solidFill>
                              <a:srgbClr val="009900"/>
                            </a:solidFill>
                            <a:latin typeface="Cambria Math" panose="02040503050406030204" pitchFamily="18" charset="0"/>
                          </a:rPr>
                        </m:ctrlPr>
                      </m:fPr>
                      <m:num>
                        <m:acc>
                          <m:accPr>
                            <m:chr m:val="̅"/>
                            <m:ctrlPr>
                              <a:rPr lang="en-US" sz="1200" i="1" smtClean="0">
                                <a:solidFill>
                                  <a:srgbClr val="009900"/>
                                </a:solidFill>
                                <a:latin typeface="Cambria Math" panose="02040503050406030204" pitchFamily="18" charset="0"/>
                              </a:rPr>
                            </m:ctrlPr>
                          </m:accPr>
                          <m:e>
                            <m:r>
                              <a:rPr lang="en-US" sz="1200" i="1" smtClean="0">
                                <a:solidFill>
                                  <a:srgbClr val="009900"/>
                                </a:solidFill>
                                <a:latin typeface="Cambria Math"/>
                              </a:rPr>
                              <m:t>𝑥</m:t>
                            </m:r>
                          </m:e>
                        </m:acc>
                        <m:r>
                          <a:rPr lang="en-US" sz="1200" i="1" smtClean="0">
                            <a:solidFill>
                              <a:srgbClr val="009900"/>
                            </a:solidFill>
                            <a:latin typeface="Cambria Math"/>
                          </a:rPr>
                          <m:t>−</m:t>
                        </m:r>
                        <m:r>
                          <a:rPr lang="en-US" sz="1200" i="1" smtClean="0">
                            <a:solidFill>
                              <a:srgbClr val="009900"/>
                            </a:solidFill>
                            <a:latin typeface="Cambria Math"/>
                          </a:rPr>
                          <m:t>𝜇</m:t>
                        </m:r>
                      </m:num>
                      <m:den>
                        <m:f>
                          <m:fPr>
                            <m:type m:val="skw"/>
                            <m:ctrlPr>
                              <a:rPr lang="en-US" sz="1200" i="1" smtClean="0">
                                <a:solidFill>
                                  <a:srgbClr val="009900"/>
                                </a:solidFill>
                                <a:latin typeface="Cambria Math" panose="02040503050406030204" pitchFamily="18" charset="0"/>
                              </a:rPr>
                            </m:ctrlPr>
                          </m:fPr>
                          <m:num>
                            <m:r>
                              <a:rPr lang="en-US" sz="1200" i="1" smtClean="0">
                                <a:solidFill>
                                  <a:srgbClr val="009900"/>
                                </a:solidFill>
                                <a:latin typeface="Cambria Math"/>
                              </a:rPr>
                              <m:t>𝑠</m:t>
                            </m:r>
                          </m:num>
                          <m:den>
                            <m:rad>
                              <m:radPr>
                                <m:degHide m:val="on"/>
                                <m:ctrlPr>
                                  <a:rPr lang="en-US" sz="1200" i="1">
                                    <a:solidFill>
                                      <a:srgbClr val="009900"/>
                                    </a:solidFill>
                                    <a:latin typeface="Cambria Math" panose="02040503050406030204" pitchFamily="18" charset="0"/>
                                  </a:rPr>
                                </m:ctrlPr>
                              </m:radPr>
                              <m:deg/>
                              <m:e>
                                <m:r>
                                  <a:rPr lang="en-US" sz="1200" i="1">
                                    <a:solidFill>
                                      <a:srgbClr val="009900"/>
                                    </a:solidFill>
                                    <a:latin typeface="Cambria Math"/>
                                  </a:rPr>
                                  <m:t>𝑛</m:t>
                                </m:r>
                              </m:e>
                            </m:rad>
                          </m:den>
                        </m:f>
                      </m:den>
                    </m:f>
                  </m:oMath>
                </a14:m>
                <a:endParaRPr lang="en-US" sz="1200" dirty="0" smtClean="0">
                  <a:solidFill>
                    <a:srgbClr val="009900"/>
                  </a:solidFill>
                  <a:latin typeface="Neo Sans Intel" panose="020B0504020202020204" pitchFamily="34" charset="0"/>
                </a:endParaRPr>
              </a:p>
              <a:p>
                <a:pPr marL="647700" lvl="1">
                  <a:buFont typeface="Wingdings" panose="05000000000000000000" pitchFamily="2" charset="2"/>
                  <a:buChar char="§"/>
                </a:pPr>
                <a:r>
                  <a:rPr lang="en-US" sz="1600" dirty="0">
                    <a:latin typeface="Neo Sans Intel" panose="020B0504020202020204" pitchFamily="34" charset="0"/>
                  </a:rPr>
                  <a:t>Approaches the Gaussian </a:t>
                </a:r>
                <a:r>
                  <a:rPr lang="en-US" sz="1600" dirty="0" smtClean="0">
                    <a:latin typeface="Neo Sans Intel" panose="020B0504020202020204" pitchFamily="34" charset="0"/>
                  </a:rPr>
                  <a:t/>
                </a:r>
                <a:br>
                  <a:rPr lang="en-US" sz="1600" dirty="0" smtClean="0">
                    <a:latin typeface="Neo Sans Intel" panose="020B0504020202020204" pitchFamily="34" charset="0"/>
                  </a:rPr>
                </a:br>
                <a:r>
                  <a:rPr lang="en-US" sz="1600" dirty="0" err="1" smtClean="0">
                    <a:latin typeface="Neo Sans Intel" panose="020B0504020202020204" pitchFamily="34" charset="0"/>
                  </a:rPr>
                  <a:t>distrib</a:t>
                </a:r>
                <a:r>
                  <a:rPr lang="en-US" sz="1600" dirty="0" smtClean="0">
                    <a:latin typeface="Neo Sans Intel" panose="020B0504020202020204" pitchFamily="34" charset="0"/>
                  </a:rPr>
                  <a:t>. </a:t>
                </a:r>
                <a:r>
                  <a:rPr lang="en-US" sz="1600" dirty="0">
                    <a:latin typeface="Neo Sans Intel" panose="020B0504020202020204" pitchFamily="34" charset="0"/>
                  </a:rPr>
                  <a:t>when</a:t>
                </a:r>
              </a:p>
              <a:p>
                <a:pPr marL="892175" lvl="2" indent="-173038"/>
                <a14:m>
                  <m:oMath xmlns:m="http://schemas.openxmlformats.org/officeDocument/2006/math">
                    <m:r>
                      <a:rPr lang="en-US" sz="1400" i="1">
                        <a:latin typeface="Cambria Math"/>
                      </a:rPr>
                      <m:t>𝑛</m:t>
                    </m:r>
                    <m:r>
                      <a:rPr lang="en-US" sz="1400" i="1">
                        <a:latin typeface="Cambria Math"/>
                      </a:rPr>
                      <m:t>&gt;</m:t>
                    </m:r>
                    <m:r>
                      <a:rPr lang="en-US" sz="1400" i="1">
                        <a:latin typeface="Cambria Math"/>
                      </a:rPr>
                      <m:t>30</m:t>
                    </m:r>
                  </m:oMath>
                </a14:m>
                <a:r>
                  <a:rPr lang="en-US" sz="1400" dirty="0">
                    <a:latin typeface="Neo Sans Intel" panose="020B0504020202020204" pitchFamily="34" charset="0"/>
                  </a:rPr>
                  <a:t> or </a:t>
                </a:r>
                <a14:m>
                  <m:oMath xmlns:m="http://schemas.openxmlformats.org/officeDocument/2006/math">
                    <m:r>
                      <a:rPr lang="en-US" sz="1400" i="1">
                        <a:latin typeface="Cambria Math"/>
                      </a:rPr>
                      <m:t>𝑠</m:t>
                    </m:r>
                    <m:r>
                      <a:rPr lang="en-US" sz="1400" i="1">
                        <a:latin typeface="Cambria Math"/>
                      </a:rPr>
                      <m:t>= </m:t>
                    </m:r>
                    <m:r>
                      <a:rPr lang="en-US" sz="1400" i="1">
                        <a:latin typeface="Cambria Math"/>
                      </a:rPr>
                      <m:t>𝜎</m:t>
                    </m:r>
                  </m:oMath>
                </a14:m>
                <a:endParaRPr lang="en-US" sz="1400" dirty="0" smtClean="0">
                  <a:latin typeface="Neo Sans Intel" panose="020B0504020202020204" pitchFamily="34" charset="0"/>
                </a:endParaRPr>
              </a:p>
              <a:p>
                <a:pPr marL="647700" lvl="1">
                  <a:buFont typeface="Wingdings" panose="05000000000000000000" pitchFamily="2" charset="2"/>
                  <a:buChar char="§"/>
                </a:pPr>
                <a:r>
                  <a:rPr lang="en-US" sz="1600" dirty="0" smtClean="0">
                    <a:latin typeface="Neo Sans Intel" panose="020B0504020202020204" pitchFamily="34" charset="0"/>
                  </a:rPr>
                  <a:t>Used for</a:t>
                </a:r>
              </a:p>
              <a:p>
                <a:pPr marL="892175" lvl="2" indent="-173038"/>
                <a:r>
                  <a:rPr lang="en-US" sz="1400" dirty="0" smtClean="0">
                    <a:latin typeface="Neo Sans Intel" panose="020B0504020202020204" pitchFamily="34" charset="0"/>
                  </a:rPr>
                  <a:t>Test the diff. </a:t>
                </a:r>
                <a:r>
                  <a:rPr lang="en-US" sz="1400" dirty="0">
                    <a:latin typeface="Neo Sans Intel" panose="020B0504020202020204" pitchFamily="34" charset="0"/>
                  </a:rPr>
                  <a:t>between two </a:t>
                </a:r>
                <a:r>
                  <a:rPr lang="en-US" sz="1400" dirty="0" smtClean="0">
                    <a:latin typeface="Neo Sans Intel" panose="020B0504020202020204" pitchFamily="34" charset="0"/>
                  </a:rPr>
                  <a:t>sample means</a:t>
                </a:r>
                <a:endParaRPr lang="en-US" sz="1400" dirty="0">
                  <a:latin typeface="Neo Sans Intel" panose="020B0504020202020204" pitchFamily="34" charset="0"/>
                </a:endParaRPr>
              </a:p>
              <a:p>
                <a:pPr marL="892175" lvl="2" indent="-173038"/>
                <a:r>
                  <a:rPr lang="en-US" sz="1400" dirty="0" smtClean="0">
                    <a:latin typeface="Neo Sans Intel" panose="020B0504020202020204" pitchFamily="34" charset="0"/>
                  </a:rPr>
                  <a:t>Inference  when </a:t>
                </a:r>
                <a14:m>
                  <m:oMath xmlns:m="http://schemas.openxmlformats.org/officeDocument/2006/math">
                    <m:d>
                      <m:dPr>
                        <m:ctrlPr>
                          <a:rPr lang="en-US" sz="1400" i="1" smtClean="0">
                            <a:latin typeface="Cambria Math" panose="02040503050406030204" pitchFamily="18" charset="0"/>
                          </a:rPr>
                        </m:ctrlPr>
                      </m:dPr>
                      <m:e>
                        <m:r>
                          <a:rPr lang="en-US" sz="1400" i="1" smtClean="0">
                            <a:latin typeface="Cambria Math"/>
                          </a:rPr>
                          <m:t>𝜇</m:t>
                        </m:r>
                        <m:r>
                          <a:rPr lang="en-US" sz="1400" i="1" smtClean="0">
                            <a:latin typeface="Cambria Math"/>
                          </a:rPr>
                          <m:t>,</m:t>
                        </m:r>
                        <m:sSup>
                          <m:sSupPr>
                            <m:ctrlPr>
                              <a:rPr lang="en-US" sz="1400" i="1" smtClean="0">
                                <a:latin typeface="Cambria Math" panose="02040503050406030204" pitchFamily="18" charset="0"/>
                              </a:rPr>
                            </m:ctrlPr>
                          </m:sSupPr>
                          <m:e>
                            <m:r>
                              <a:rPr lang="en-US" sz="1400" i="1" smtClean="0">
                                <a:latin typeface="Cambria Math"/>
                              </a:rPr>
                              <m:t>𝜎</m:t>
                            </m:r>
                          </m:e>
                          <m:sup>
                            <m:r>
                              <a:rPr lang="en-US" sz="1400" i="1" smtClean="0">
                                <a:latin typeface="Cambria Math"/>
                              </a:rPr>
                              <m:t>2</m:t>
                            </m:r>
                          </m:sup>
                        </m:sSup>
                      </m:e>
                    </m:d>
                  </m:oMath>
                </a14:m>
                <a:r>
                  <a:rPr lang="en-US" sz="1400" dirty="0" smtClean="0">
                    <a:latin typeface="Neo Sans Intel" panose="020B0504020202020204" pitchFamily="34" charset="0"/>
                  </a:rPr>
                  <a:t> are unknown</a:t>
                </a:r>
                <a:endParaRPr lang="en-US" sz="1400" dirty="0">
                  <a:latin typeface="Neo Sans Intel" panose="020B0504020202020204" pitchFamily="34" charset="0"/>
                </a:endParaRPr>
              </a:p>
            </p:txBody>
          </p:sp>
        </mc:Choice>
        <mc:Fallback xmlns="">
          <p:sp>
            <p:nvSpPr>
              <p:cNvPr id="23" name="Content Placeholder 9"/>
              <p:cNvSpPr txBox="1">
                <a:spLocks noRot="1" noChangeAspect="1" noMove="1" noResize="1" noEditPoints="1" noAdjustHandles="1" noChangeArrowheads="1" noChangeShapeType="1" noTextEdit="1"/>
              </p:cNvSpPr>
              <p:nvPr/>
            </p:nvSpPr>
            <p:spPr>
              <a:xfrm>
                <a:off x="228600" y="3429000"/>
                <a:ext cx="4297363" cy="2667000"/>
              </a:xfrm>
              <a:prstGeom prst="rect">
                <a:avLst/>
              </a:prstGeom>
              <a:blipFill rotWithShape="0">
                <a:blip r:embed="rId6"/>
                <a:stretch>
                  <a:fillRect l="-1133" t="-1139" b="-1367"/>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ontent Placeholder 10"/>
              <p:cNvSpPr txBox="1">
                <a:spLocks/>
              </p:cNvSpPr>
              <p:nvPr/>
            </p:nvSpPr>
            <p:spPr>
              <a:xfrm>
                <a:off x="4678363" y="3429000"/>
                <a:ext cx="4298950" cy="2667000"/>
              </a:xfrm>
              <a:prstGeom prst="rect">
                <a:avLst/>
              </a:prstGeom>
              <a:ln>
                <a:solidFill>
                  <a:schemeClr val="accent1">
                    <a:shade val="50000"/>
                  </a:schemeClr>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70C0"/>
                    </a:solidFill>
                    <a:latin typeface="Neo Sans Intel" panose="020B0504020202020204" pitchFamily="34" charset="0"/>
                  </a:rPr>
                  <a:t>The </a:t>
                </a:r>
                <a14:m>
                  <m:oMath xmlns:m="http://schemas.openxmlformats.org/officeDocument/2006/math">
                    <m:sSup>
                      <m:sSupPr>
                        <m:ctrlPr>
                          <a:rPr lang="en-US" sz="1800" i="1" smtClean="0">
                            <a:solidFill>
                              <a:srgbClr val="0070C0"/>
                            </a:solidFill>
                            <a:latin typeface="Cambria Math" panose="02040503050406030204" pitchFamily="18" charset="0"/>
                          </a:rPr>
                        </m:ctrlPr>
                      </m:sSupPr>
                      <m:e>
                        <m:r>
                          <a:rPr lang="en-US" sz="1800" i="1" smtClean="0">
                            <a:solidFill>
                              <a:srgbClr val="0070C0"/>
                            </a:solidFill>
                            <a:latin typeface="Cambria Math"/>
                          </a:rPr>
                          <m:t>𝜒</m:t>
                        </m:r>
                      </m:e>
                      <m:sup>
                        <m:r>
                          <a:rPr lang="en-US" sz="1800" i="1" smtClean="0">
                            <a:solidFill>
                              <a:srgbClr val="0070C0"/>
                            </a:solidFill>
                            <a:latin typeface="Cambria Math"/>
                          </a:rPr>
                          <m:t>2</m:t>
                        </m:r>
                      </m:sup>
                    </m:sSup>
                  </m:oMath>
                </a14:m>
                <a:r>
                  <a:rPr lang="en-US" sz="1800" dirty="0" smtClean="0">
                    <a:solidFill>
                      <a:srgbClr val="0070C0"/>
                    </a:solidFill>
                    <a:latin typeface="Neo Sans Intel" panose="020B0504020202020204" pitchFamily="34" charset="0"/>
                  </a:rPr>
                  <a:t>Distribution with </a:t>
                </a:r>
                <a:r>
                  <a:rPr lang="en-US" sz="1800" i="1" dirty="0" smtClean="0">
                    <a:solidFill>
                      <a:srgbClr val="0070C0"/>
                    </a:solidFill>
                    <a:latin typeface="Neo Sans Intel" panose="020B0504020202020204" pitchFamily="34" charset="0"/>
                  </a:rPr>
                  <a:t>k</a:t>
                </a:r>
                <a:r>
                  <a:rPr lang="en-US" sz="1800" dirty="0" smtClean="0">
                    <a:solidFill>
                      <a:srgbClr val="0070C0"/>
                    </a:solidFill>
                    <a:latin typeface="Neo Sans Intel" panose="020B0504020202020204" pitchFamily="34" charset="0"/>
                  </a:rPr>
                  <a:t> D.F</a:t>
                </a:r>
              </a:p>
              <a:p>
                <a:pPr marL="557212" lvl="1">
                  <a:buFont typeface="Wingdings" panose="05000000000000000000" pitchFamily="2" charset="2"/>
                  <a:buChar char="§"/>
                </a:pPr>
                <a14:m>
                  <m:oMath xmlns:m="http://schemas.openxmlformats.org/officeDocument/2006/math">
                    <m:r>
                      <a:rPr lang="en-US" sz="1600" i="1" smtClean="0">
                        <a:solidFill>
                          <a:srgbClr val="009900"/>
                        </a:solidFill>
                        <a:latin typeface="Cambria Math"/>
                      </a:rPr>
                      <m:t>𝑋</m:t>
                    </m:r>
                    <m:r>
                      <a:rPr lang="en-US" sz="1600" i="1" smtClean="0">
                        <a:solidFill>
                          <a:srgbClr val="009900"/>
                        </a:solidFill>
                        <a:latin typeface="Cambria Math"/>
                      </a:rPr>
                      <m:t>~</m:t>
                    </m:r>
                    <m:sSubSup>
                      <m:sSubSupPr>
                        <m:ctrlPr>
                          <a:rPr lang="en-US" sz="1600" i="1" smtClean="0">
                            <a:solidFill>
                              <a:srgbClr val="009900"/>
                            </a:solidFill>
                            <a:latin typeface="Cambria Math" panose="02040503050406030204" pitchFamily="18" charset="0"/>
                          </a:rPr>
                        </m:ctrlPr>
                      </m:sSubSupPr>
                      <m:e>
                        <m:r>
                          <a:rPr lang="en-US" sz="1600" i="1">
                            <a:solidFill>
                              <a:srgbClr val="009900"/>
                            </a:solidFill>
                            <a:latin typeface="Cambria Math"/>
                          </a:rPr>
                          <m:t>𝜒</m:t>
                        </m:r>
                      </m:e>
                      <m:sub>
                        <m:r>
                          <a:rPr lang="en-US" sz="1600" i="1">
                            <a:solidFill>
                              <a:srgbClr val="009900"/>
                            </a:solidFill>
                            <a:latin typeface="Cambria Math"/>
                          </a:rPr>
                          <m:t>𝑘</m:t>
                        </m:r>
                      </m:sub>
                      <m:sup>
                        <m:r>
                          <a:rPr lang="en-US" sz="1600" i="1">
                            <a:solidFill>
                              <a:srgbClr val="009900"/>
                            </a:solidFill>
                            <a:latin typeface="Cambria Math"/>
                          </a:rPr>
                          <m:t>2</m:t>
                        </m:r>
                      </m:sup>
                    </m:sSubSup>
                    <m:r>
                      <a:rPr lang="en-US" sz="1600" i="1" smtClean="0">
                        <a:solidFill>
                          <a:srgbClr val="009900"/>
                        </a:solidFill>
                        <a:latin typeface="Cambria Math"/>
                      </a:rPr>
                      <m:t>,    </m:t>
                    </m:r>
                    <m:sSubSup>
                      <m:sSubSupPr>
                        <m:ctrlPr>
                          <a:rPr lang="en-US" sz="1600" i="1" smtClean="0">
                            <a:solidFill>
                              <a:srgbClr val="009900"/>
                            </a:solidFill>
                            <a:latin typeface="Cambria Math" panose="02040503050406030204" pitchFamily="18" charset="0"/>
                          </a:rPr>
                        </m:ctrlPr>
                      </m:sSubSupPr>
                      <m:e>
                        <m:r>
                          <a:rPr lang="en-US" sz="1600" i="1" smtClean="0">
                            <a:solidFill>
                              <a:srgbClr val="009900"/>
                            </a:solidFill>
                            <a:latin typeface="Cambria Math"/>
                          </a:rPr>
                          <m:t>𝜒</m:t>
                        </m:r>
                      </m:e>
                      <m:sub>
                        <m:r>
                          <a:rPr lang="en-US" sz="1600" i="1" smtClean="0">
                            <a:solidFill>
                              <a:srgbClr val="009900"/>
                            </a:solidFill>
                            <a:latin typeface="Cambria Math"/>
                          </a:rPr>
                          <m:t>𝑘</m:t>
                        </m:r>
                      </m:sub>
                      <m:sup>
                        <m:r>
                          <a:rPr lang="en-US" sz="1600" i="1">
                            <a:solidFill>
                              <a:srgbClr val="009900"/>
                            </a:solidFill>
                            <a:latin typeface="Cambria Math"/>
                          </a:rPr>
                          <m:t>2</m:t>
                        </m:r>
                      </m:sup>
                    </m:sSubSup>
                    <m:r>
                      <a:rPr lang="en-US" sz="1600" i="1" smtClean="0">
                        <a:solidFill>
                          <a:srgbClr val="009900"/>
                        </a:solidFill>
                        <a:latin typeface="Cambria Math"/>
                      </a:rPr>
                      <m:t>=</m:t>
                    </m:r>
                    <m:nary>
                      <m:naryPr>
                        <m:chr m:val="∑"/>
                        <m:ctrlPr>
                          <a:rPr lang="en-US" sz="1600" i="1" smtClean="0">
                            <a:solidFill>
                              <a:srgbClr val="009900"/>
                            </a:solidFill>
                            <a:latin typeface="Cambria Math" panose="02040503050406030204" pitchFamily="18" charset="0"/>
                          </a:rPr>
                        </m:ctrlPr>
                      </m:naryPr>
                      <m:sub>
                        <m:r>
                          <a:rPr lang="en-US" sz="1600" i="1" smtClean="0">
                            <a:solidFill>
                              <a:srgbClr val="009900"/>
                            </a:solidFill>
                            <a:latin typeface="Cambria Math"/>
                          </a:rPr>
                          <m:t>𝑖</m:t>
                        </m:r>
                        <m:r>
                          <a:rPr lang="en-US" sz="1600" i="1" smtClean="0">
                            <a:solidFill>
                              <a:srgbClr val="009900"/>
                            </a:solidFill>
                            <a:latin typeface="Cambria Math"/>
                          </a:rPr>
                          <m:t>=</m:t>
                        </m:r>
                        <m:r>
                          <a:rPr lang="en-US" sz="1600" i="1" smtClean="0">
                            <a:solidFill>
                              <a:srgbClr val="009900"/>
                            </a:solidFill>
                            <a:latin typeface="Cambria Math"/>
                          </a:rPr>
                          <m:t>1</m:t>
                        </m:r>
                      </m:sub>
                      <m:sup>
                        <m:r>
                          <a:rPr lang="en-US" sz="1600" i="1" smtClean="0">
                            <a:solidFill>
                              <a:srgbClr val="009900"/>
                            </a:solidFill>
                            <a:latin typeface="Cambria Math"/>
                          </a:rPr>
                          <m:t>𝑘</m:t>
                        </m:r>
                      </m:sup>
                      <m:e>
                        <m:sSubSup>
                          <m:sSubSupPr>
                            <m:ctrlPr>
                              <a:rPr lang="en-US" sz="1600" i="1" smtClean="0">
                                <a:solidFill>
                                  <a:srgbClr val="009900"/>
                                </a:solidFill>
                                <a:latin typeface="Cambria Math" panose="02040503050406030204" pitchFamily="18" charset="0"/>
                              </a:rPr>
                            </m:ctrlPr>
                          </m:sSubSupPr>
                          <m:e>
                            <m:r>
                              <a:rPr lang="en-US" sz="1600" i="1" smtClean="0">
                                <a:solidFill>
                                  <a:srgbClr val="009900"/>
                                </a:solidFill>
                                <a:latin typeface="Cambria Math"/>
                              </a:rPr>
                              <m:t>𝑧</m:t>
                            </m:r>
                          </m:e>
                          <m:sub>
                            <m:r>
                              <a:rPr lang="en-US" sz="1600" i="1" smtClean="0">
                                <a:solidFill>
                                  <a:srgbClr val="009900"/>
                                </a:solidFill>
                                <a:latin typeface="Cambria Math"/>
                              </a:rPr>
                              <m:t>𝑖</m:t>
                            </m:r>
                          </m:sub>
                          <m:sup>
                            <m:r>
                              <a:rPr lang="en-US" sz="1600" i="1" smtClean="0">
                                <a:solidFill>
                                  <a:srgbClr val="009900"/>
                                </a:solidFill>
                                <a:latin typeface="Cambria Math"/>
                              </a:rPr>
                              <m:t>2</m:t>
                            </m:r>
                          </m:sup>
                        </m:sSubSup>
                      </m:e>
                    </m:nary>
                    <m:r>
                      <a:rPr lang="en-US" sz="1600" i="1" smtClean="0">
                        <a:solidFill>
                          <a:srgbClr val="009900"/>
                        </a:solidFill>
                        <a:latin typeface="Cambria Math"/>
                      </a:rPr>
                      <m:t>,    </m:t>
                    </m:r>
                    <m:r>
                      <a:rPr lang="en-US" sz="1600" i="1" smtClean="0">
                        <a:solidFill>
                          <a:srgbClr val="009900"/>
                        </a:solidFill>
                        <a:latin typeface="Cambria Math"/>
                      </a:rPr>
                      <m:t>𝑍</m:t>
                    </m:r>
                    <m:r>
                      <a:rPr lang="en-US" sz="1600" i="1" smtClean="0">
                        <a:solidFill>
                          <a:srgbClr val="009900"/>
                        </a:solidFill>
                        <a:latin typeface="Cambria Math"/>
                      </a:rPr>
                      <m:t>~</m:t>
                    </m:r>
                    <m:r>
                      <a:rPr lang="en-US" sz="1600" i="1" smtClean="0">
                        <a:solidFill>
                          <a:srgbClr val="009900"/>
                        </a:solidFill>
                        <a:latin typeface="Cambria Math"/>
                      </a:rPr>
                      <m:t>𝑁</m:t>
                    </m:r>
                    <m:d>
                      <m:dPr>
                        <m:ctrlPr>
                          <a:rPr lang="en-US" sz="1600" i="1" smtClean="0">
                            <a:solidFill>
                              <a:srgbClr val="009900"/>
                            </a:solidFill>
                            <a:latin typeface="Cambria Math" panose="02040503050406030204" pitchFamily="18" charset="0"/>
                          </a:rPr>
                        </m:ctrlPr>
                      </m:dPr>
                      <m:e>
                        <m:r>
                          <a:rPr lang="en-US" sz="1600" i="1" smtClean="0">
                            <a:solidFill>
                              <a:srgbClr val="009900"/>
                            </a:solidFill>
                            <a:latin typeface="Cambria Math"/>
                          </a:rPr>
                          <m:t>0</m:t>
                        </m:r>
                        <m:r>
                          <a:rPr lang="en-US" sz="1600" i="1" smtClean="0">
                            <a:solidFill>
                              <a:srgbClr val="009900"/>
                            </a:solidFill>
                            <a:latin typeface="Cambria Math"/>
                          </a:rPr>
                          <m:t>,</m:t>
                        </m:r>
                        <m:r>
                          <a:rPr lang="en-US" sz="1600" i="1" smtClean="0">
                            <a:solidFill>
                              <a:srgbClr val="009900"/>
                            </a:solidFill>
                            <a:latin typeface="Cambria Math"/>
                          </a:rPr>
                          <m:t>1</m:t>
                        </m:r>
                      </m:e>
                    </m:d>
                  </m:oMath>
                </a14:m>
                <a:endParaRPr lang="en-US" sz="1600" dirty="0" smtClean="0">
                  <a:solidFill>
                    <a:srgbClr val="009900"/>
                  </a:solidFill>
                  <a:latin typeface="Neo Sans Intel" panose="020B0504020202020204" pitchFamily="34" charset="0"/>
                </a:endParaRPr>
              </a:p>
              <a:p>
                <a:pPr marL="990600" lvl="2" indent="-271463"/>
                <a14:m>
                  <m:oMath xmlns:m="http://schemas.openxmlformats.org/officeDocument/2006/math">
                    <m:r>
                      <a:rPr lang="en-US" sz="1400" i="1" smtClean="0">
                        <a:solidFill>
                          <a:srgbClr val="009900"/>
                        </a:solidFill>
                        <a:latin typeface="Cambria Math"/>
                      </a:rPr>
                      <m:t>𝑓</m:t>
                    </m:r>
                    <m:d>
                      <m:dPr>
                        <m:ctrlPr>
                          <a:rPr lang="en-US" sz="1400" i="1" smtClean="0">
                            <a:solidFill>
                              <a:srgbClr val="009900"/>
                            </a:solidFill>
                            <a:latin typeface="Cambria Math" panose="02040503050406030204" pitchFamily="18" charset="0"/>
                          </a:rPr>
                        </m:ctrlPr>
                      </m:dPr>
                      <m:e>
                        <m:r>
                          <a:rPr lang="en-US" sz="1400" i="1" smtClean="0">
                            <a:solidFill>
                              <a:srgbClr val="009900"/>
                            </a:solidFill>
                            <a:latin typeface="Cambria Math"/>
                          </a:rPr>
                          <m:t>𝑥</m:t>
                        </m:r>
                        <m:r>
                          <a:rPr lang="en-US" sz="1400" i="1" smtClean="0">
                            <a:solidFill>
                              <a:srgbClr val="009900"/>
                            </a:solidFill>
                            <a:latin typeface="Cambria Math"/>
                          </a:rPr>
                          <m:t>;</m:t>
                        </m:r>
                        <m:r>
                          <a:rPr lang="en-US" sz="1400" i="1" smtClean="0">
                            <a:solidFill>
                              <a:srgbClr val="009900"/>
                            </a:solidFill>
                            <a:latin typeface="Cambria Math"/>
                          </a:rPr>
                          <m:t>𝑘</m:t>
                        </m:r>
                      </m:e>
                    </m:d>
                    <m:r>
                      <a:rPr lang="en-US" sz="1400" i="1" smtClean="0">
                        <a:solidFill>
                          <a:srgbClr val="009900"/>
                        </a:solidFill>
                        <a:latin typeface="Cambria Math"/>
                      </a:rPr>
                      <m:t>=</m:t>
                    </m:r>
                    <m:f>
                      <m:fPr>
                        <m:ctrlPr>
                          <a:rPr lang="en-US" sz="1400" i="1" smtClean="0">
                            <a:solidFill>
                              <a:srgbClr val="009900"/>
                            </a:solidFill>
                            <a:latin typeface="Cambria Math" panose="02040503050406030204" pitchFamily="18" charset="0"/>
                          </a:rPr>
                        </m:ctrlPr>
                      </m:fPr>
                      <m:num>
                        <m:sSup>
                          <m:sSupPr>
                            <m:ctrlPr>
                              <a:rPr lang="en-US" sz="1400" i="1" smtClean="0">
                                <a:solidFill>
                                  <a:srgbClr val="009900"/>
                                </a:solidFill>
                                <a:latin typeface="Cambria Math" panose="02040503050406030204" pitchFamily="18" charset="0"/>
                              </a:rPr>
                            </m:ctrlPr>
                          </m:sSupPr>
                          <m:e>
                            <m:r>
                              <a:rPr lang="en-US" sz="1400" i="1" smtClean="0">
                                <a:solidFill>
                                  <a:srgbClr val="009900"/>
                                </a:solidFill>
                                <a:latin typeface="Cambria Math"/>
                              </a:rPr>
                              <m:t>𝑥</m:t>
                            </m:r>
                          </m:e>
                          <m:sup>
                            <m:f>
                              <m:fPr>
                                <m:ctrlPr>
                                  <a:rPr lang="en-US" sz="1400" i="1" smtClean="0">
                                    <a:solidFill>
                                      <a:srgbClr val="009900"/>
                                    </a:solidFill>
                                    <a:latin typeface="Cambria Math" panose="02040503050406030204" pitchFamily="18" charset="0"/>
                                  </a:rPr>
                                </m:ctrlPr>
                              </m:fPr>
                              <m:num>
                                <m:r>
                                  <a:rPr lang="en-US" sz="1400" i="1" smtClean="0">
                                    <a:solidFill>
                                      <a:srgbClr val="009900"/>
                                    </a:solidFill>
                                    <a:latin typeface="Cambria Math"/>
                                  </a:rPr>
                                  <m:t>𝑘</m:t>
                                </m:r>
                              </m:num>
                              <m:den>
                                <m:r>
                                  <a:rPr lang="en-US" sz="1400" i="1" smtClean="0">
                                    <a:solidFill>
                                      <a:srgbClr val="009900"/>
                                    </a:solidFill>
                                    <a:latin typeface="Cambria Math"/>
                                  </a:rPr>
                                  <m:t>2</m:t>
                                </m:r>
                              </m:den>
                            </m:f>
                            <m:r>
                              <a:rPr lang="en-US" sz="1400" i="1" smtClean="0">
                                <a:solidFill>
                                  <a:srgbClr val="009900"/>
                                </a:solidFill>
                                <a:latin typeface="Cambria Math"/>
                              </a:rPr>
                              <m:t>−</m:t>
                            </m:r>
                            <m:r>
                              <a:rPr lang="en-US" sz="1400" i="1" smtClean="0">
                                <a:solidFill>
                                  <a:srgbClr val="009900"/>
                                </a:solidFill>
                                <a:latin typeface="Cambria Math"/>
                              </a:rPr>
                              <m:t>1</m:t>
                            </m:r>
                          </m:sup>
                        </m:sSup>
                        <m:r>
                          <a:rPr lang="en-US" sz="1400" i="1" smtClean="0">
                            <a:solidFill>
                              <a:srgbClr val="009900"/>
                            </a:solidFill>
                            <a:latin typeface="Cambria Math"/>
                          </a:rPr>
                          <m:t> </m:t>
                        </m:r>
                        <m:sSup>
                          <m:sSupPr>
                            <m:ctrlPr>
                              <a:rPr lang="en-US" sz="1400" i="1" smtClean="0">
                                <a:solidFill>
                                  <a:srgbClr val="009900"/>
                                </a:solidFill>
                                <a:latin typeface="Cambria Math" panose="02040503050406030204" pitchFamily="18" charset="0"/>
                              </a:rPr>
                            </m:ctrlPr>
                          </m:sSupPr>
                          <m:e>
                            <m:r>
                              <a:rPr lang="en-US" sz="1400" i="1" smtClean="0">
                                <a:solidFill>
                                  <a:srgbClr val="009900"/>
                                </a:solidFill>
                                <a:latin typeface="Cambria Math"/>
                              </a:rPr>
                              <m:t>𝑒</m:t>
                            </m:r>
                          </m:e>
                          <m:sup>
                            <m:r>
                              <a:rPr lang="en-US" sz="1400" i="1" smtClean="0">
                                <a:solidFill>
                                  <a:srgbClr val="009900"/>
                                </a:solidFill>
                                <a:latin typeface="Cambria Math"/>
                              </a:rPr>
                              <m:t>−</m:t>
                            </m:r>
                            <m:f>
                              <m:fPr>
                                <m:ctrlPr>
                                  <a:rPr lang="en-US" sz="1400" i="1" smtClean="0">
                                    <a:solidFill>
                                      <a:srgbClr val="009900"/>
                                    </a:solidFill>
                                    <a:latin typeface="Cambria Math" panose="02040503050406030204" pitchFamily="18" charset="0"/>
                                  </a:rPr>
                                </m:ctrlPr>
                              </m:fPr>
                              <m:num>
                                <m:r>
                                  <a:rPr lang="en-US" sz="1400" i="1" smtClean="0">
                                    <a:solidFill>
                                      <a:srgbClr val="009900"/>
                                    </a:solidFill>
                                    <a:latin typeface="Cambria Math"/>
                                  </a:rPr>
                                  <m:t>𝑥</m:t>
                                </m:r>
                              </m:num>
                              <m:den>
                                <m:r>
                                  <a:rPr lang="en-US" sz="1400" i="1" smtClean="0">
                                    <a:solidFill>
                                      <a:srgbClr val="009900"/>
                                    </a:solidFill>
                                    <a:latin typeface="Cambria Math"/>
                                  </a:rPr>
                                  <m:t>2</m:t>
                                </m:r>
                              </m:den>
                            </m:f>
                          </m:sup>
                        </m:sSup>
                      </m:num>
                      <m:den>
                        <m:sSup>
                          <m:sSupPr>
                            <m:ctrlPr>
                              <a:rPr lang="en-US" sz="1400" i="1" smtClean="0">
                                <a:solidFill>
                                  <a:srgbClr val="009900"/>
                                </a:solidFill>
                                <a:latin typeface="Cambria Math" panose="02040503050406030204" pitchFamily="18" charset="0"/>
                              </a:rPr>
                            </m:ctrlPr>
                          </m:sSupPr>
                          <m:e>
                            <m:r>
                              <a:rPr lang="en-US" sz="1400" i="1" smtClean="0">
                                <a:solidFill>
                                  <a:srgbClr val="009900"/>
                                </a:solidFill>
                                <a:latin typeface="Cambria Math"/>
                              </a:rPr>
                              <m:t>2</m:t>
                            </m:r>
                          </m:e>
                          <m:sup>
                            <m:r>
                              <a:rPr lang="en-US" sz="1400" i="1" smtClean="0">
                                <a:solidFill>
                                  <a:srgbClr val="009900"/>
                                </a:solidFill>
                                <a:latin typeface="Cambria Math"/>
                              </a:rPr>
                              <m:t>𝑘</m:t>
                            </m:r>
                          </m:sup>
                        </m:sSup>
                        <m:r>
                          <m:rPr>
                            <m:sty m:val="p"/>
                          </m:rPr>
                          <a:rPr lang="el-GR" sz="1400" smtClean="0">
                            <a:solidFill>
                              <a:srgbClr val="009900"/>
                            </a:solidFill>
                            <a:latin typeface="Cambria Math"/>
                            <a:ea typeface="Cambria Math"/>
                          </a:rPr>
                          <m:t>Γ</m:t>
                        </m:r>
                        <m:d>
                          <m:dPr>
                            <m:ctrlPr>
                              <a:rPr lang="en-US" sz="1400" i="1" smtClean="0">
                                <a:solidFill>
                                  <a:srgbClr val="009900"/>
                                </a:solidFill>
                                <a:latin typeface="Cambria Math" panose="02040503050406030204" pitchFamily="18" charset="0"/>
                                <a:ea typeface="Cambria Math"/>
                              </a:rPr>
                            </m:ctrlPr>
                          </m:dPr>
                          <m:e>
                            <m:f>
                              <m:fPr>
                                <m:ctrlPr>
                                  <a:rPr lang="en-US" sz="1400" i="1" smtClean="0">
                                    <a:solidFill>
                                      <a:srgbClr val="009900"/>
                                    </a:solidFill>
                                    <a:latin typeface="Cambria Math" panose="02040503050406030204" pitchFamily="18" charset="0"/>
                                    <a:ea typeface="Cambria Math"/>
                                  </a:rPr>
                                </m:ctrlPr>
                              </m:fPr>
                              <m:num>
                                <m:r>
                                  <a:rPr lang="en-US" sz="1400" i="1" smtClean="0">
                                    <a:solidFill>
                                      <a:srgbClr val="009900"/>
                                    </a:solidFill>
                                    <a:latin typeface="Cambria Math"/>
                                    <a:ea typeface="Cambria Math"/>
                                  </a:rPr>
                                  <m:t>𝑘</m:t>
                                </m:r>
                              </m:num>
                              <m:den>
                                <m:r>
                                  <a:rPr lang="en-US" sz="1400" i="1" smtClean="0">
                                    <a:solidFill>
                                      <a:srgbClr val="009900"/>
                                    </a:solidFill>
                                    <a:latin typeface="Cambria Math"/>
                                    <a:ea typeface="Cambria Math"/>
                                  </a:rPr>
                                  <m:t>2</m:t>
                                </m:r>
                              </m:den>
                            </m:f>
                          </m:e>
                        </m:d>
                      </m:den>
                    </m:f>
                    <m:r>
                      <a:rPr lang="en-US" sz="1400" i="1" smtClean="0">
                        <a:solidFill>
                          <a:srgbClr val="009900"/>
                        </a:solidFill>
                        <a:latin typeface="Cambria Math"/>
                      </a:rPr>
                      <m:t>  </m:t>
                    </m:r>
                  </m:oMath>
                </a14:m>
                <a:endParaRPr lang="en-US" sz="1400" dirty="0" smtClean="0">
                  <a:solidFill>
                    <a:srgbClr val="009900"/>
                  </a:solidFill>
                  <a:latin typeface="Neo Sans Intel" panose="020B0504020202020204" pitchFamily="34" charset="0"/>
                </a:endParaRPr>
              </a:p>
              <a:p>
                <a:pPr lvl="3"/>
                <a:endParaRPr lang="en-US" sz="1200" dirty="0" smtClean="0">
                  <a:latin typeface="Neo Sans Intel" panose="020B0504020202020204" pitchFamily="34" charset="0"/>
                </a:endParaRPr>
              </a:p>
              <a:p>
                <a:pPr marL="557212" lvl="1">
                  <a:buFont typeface="Wingdings" panose="05000000000000000000" pitchFamily="2" charset="2"/>
                  <a:buChar char="§"/>
                </a:pPr>
                <a:r>
                  <a:rPr lang="en-US" sz="1600" dirty="0" smtClean="0">
                    <a:latin typeface="Neo Sans Intel" panose="020B0504020202020204" pitchFamily="34" charset="0"/>
                  </a:rPr>
                  <a:t>Heavily used in statistics</a:t>
                </a:r>
              </a:p>
              <a:p>
                <a:pPr marL="990600" lvl="2" indent="-271463"/>
                <a:r>
                  <a:rPr lang="en-US" sz="1400" dirty="0" smtClean="0">
                    <a:latin typeface="Neo Sans Intel" panose="020B0504020202020204" pitchFamily="34" charset="0"/>
                  </a:rPr>
                  <a:t>Estimating variance</a:t>
                </a:r>
              </a:p>
              <a:p>
                <a:pPr marL="990600" lvl="2" indent="-271463"/>
                <a:r>
                  <a:rPr lang="en-US" sz="1400" dirty="0" smtClean="0">
                    <a:latin typeface="Neo Sans Intel" panose="020B0504020202020204" pitchFamily="34" charset="0"/>
                  </a:rPr>
                  <a:t>Goodness-of-fit test</a:t>
                </a:r>
              </a:p>
            </p:txBody>
          </p:sp>
        </mc:Choice>
        <mc:Fallback xmlns="">
          <p:sp>
            <p:nvSpPr>
              <p:cNvPr id="24" name="Content Placeholder 10"/>
              <p:cNvSpPr txBox="1">
                <a:spLocks noRot="1" noChangeAspect="1" noMove="1" noResize="1" noEditPoints="1" noAdjustHandles="1" noChangeArrowheads="1" noChangeShapeType="1" noTextEdit="1"/>
              </p:cNvSpPr>
              <p:nvPr/>
            </p:nvSpPr>
            <p:spPr>
              <a:xfrm>
                <a:off x="4678363" y="3429000"/>
                <a:ext cx="4298950" cy="2667000"/>
              </a:xfrm>
              <a:prstGeom prst="rect">
                <a:avLst/>
              </a:prstGeom>
              <a:blipFill rotWithShape="0">
                <a:blip r:embed="rId7"/>
                <a:stretch>
                  <a:fillRect l="-989" t="-1139"/>
                </a:stretch>
              </a:blipFill>
              <a:ln>
                <a:solidFill>
                  <a:schemeClr val="accent1">
                    <a:shade val="50000"/>
                  </a:schemeClr>
                </a:solidFill>
              </a:ln>
            </p:spPr>
            <p:txBody>
              <a:bodyPr/>
              <a:lstStyle/>
              <a:p>
                <a:r>
                  <a:rPr lang="en-US">
                    <a:noFill/>
                  </a:rPr>
                  <a:t> </a:t>
                </a:r>
              </a:p>
            </p:txBody>
          </p:sp>
        </mc:Fallback>
      </mc:AlternateContent>
      <p:pic>
        <p:nvPicPr>
          <p:cNvPr id="2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1717" y="1646321"/>
            <a:ext cx="1574246" cy="10892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6" name="Picture 18" descr="tpd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3316369" y="4303094"/>
            <a:ext cx="1226417" cy="918811"/>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7" descr="File:Chi-square pdf.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3890" y="4171071"/>
            <a:ext cx="1509000" cy="100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http://upload.wikimedia.org/wikipedia/commons/thumb/8/80/Some_log-normal_distributions.svg/325px-Some_log-normal_distributions.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90674" y="2178945"/>
            <a:ext cx="850525" cy="803419"/>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243655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490" y="76200"/>
            <a:ext cx="7619020" cy="648072"/>
          </a:xfrm>
        </p:spPr>
        <p:txBody>
          <a:bodyPr vert="horz" lIns="91440" tIns="45720" rIns="91440" bIns="45720" rtlCol="0" anchor="ctr">
            <a:normAutofit fontScale="90000"/>
          </a:bodyPr>
          <a:lstStyle/>
          <a:p>
            <a:r>
              <a:rPr lang="en-US" dirty="0" smtClean="0">
                <a:solidFill>
                  <a:srgbClr val="4F86F3"/>
                </a:solidFill>
                <a:cs typeface="Narkisim" panose="020E0502050101010101" pitchFamily="34" charset="-79"/>
              </a:rPr>
              <a:t>Common discrete distributions</a:t>
            </a:r>
            <a:endParaRPr lang="en-US" dirty="0">
              <a:solidFill>
                <a:srgbClr val="4F86F3"/>
              </a:solidFill>
              <a:cs typeface="Narkisim" panose="020E0502050101010101" pitchFamily="34" charset="-79"/>
            </a:endParaRPr>
          </a:p>
        </p:txBody>
      </p:sp>
      <mc:AlternateContent xmlns:mc="http://schemas.openxmlformats.org/markup-compatibility/2006">
        <mc:Choice xmlns:a14="http://schemas.microsoft.com/office/drawing/2010/main" Requires="a14">
          <p:sp>
            <p:nvSpPr>
              <p:cNvPr id="12" name="Content Placeholder 7"/>
              <p:cNvSpPr>
                <a:spLocks noGrp="1"/>
              </p:cNvSpPr>
              <p:nvPr>
                <p:ph idx="1"/>
              </p:nvPr>
            </p:nvSpPr>
            <p:spPr>
              <a:xfrm>
                <a:off x="174625" y="761999"/>
                <a:ext cx="4297363" cy="2592000"/>
              </a:xfrm>
              <a:ln>
                <a:solidFill>
                  <a:schemeClr val="accent1">
                    <a:shade val="50000"/>
                  </a:schemeClr>
                </a:solidFill>
              </a:ln>
            </p:spPr>
            <p:txBody>
              <a:bodyPr>
                <a:normAutofit fontScale="85000" lnSpcReduction="20000"/>
              </a:bodyPr>
              <a:lstStyle/>
              <a:p>
                <a:pPr marL="271463" indent="-271463"/>
                <a:r>
                  <a:rPr lang="en-US" sz="2200" dirty="0" smtClean="0">
                    <a:solidFill>
                      <a:srgbClr val="0070C0"/>
                    </a:solidFill>
                    <a:latin typeface="Neo Sans Intel" panose="020B0504020202020204" pitchFamily="34" charset="0"/>
                  </a:rPr>
                  <a:t>Bernoulli Distribution</a:t>
                </a:r>
              </a:p>
              <a:p>
                <a:pPr marL="719138" lvl="1" indent="-273050"/>
                <a:r>
                  <a:rPr lang="en-US" sz="1700" dirty="0">
                    <a:solidFill>
                      <a:srgbClr val="7030A0"/>
                    </a:solidFill>
                    <a:latin typeface="Neo Sans Intel" panose="020B0504020202020204" pitchFamily="34" charset="0"/>
                  </a:rPr>
                  <a:t>Bernoulli trial</a:t>
                </a:r>
                <a:r>
                  <a:rPr lang="en-US" sz="1700" dirty="0">
                    <a:latin typeface="Neo Sans Intel" panose="020B0504020202020204" pitchFamily="34" charset="0"/>
                  </a:rPr>
                  <a:t> </a:t>
                </a:r>
              </a:p>
              <a:p>
                <a:pPr marL="990600" lvl="2" indent="-185738"/>
                <a:r>
                  <a:rPr lang="en-US" sz="1500" dirty="0" smtClean="0">
                    <a:latin typeface="Neo Sans Intel" panose="020B0504020202020204" pitchFamily="34" charset="0"/>
                  </a:rPr>
                  <a:t>A </a:t>
                </a:r>
                <a:r>
                  <a:rPr lang="en-US" sz="1500" dirty="0">
                    <a:latin typeface="Neo Sans Intel" panose="020B0504020202020204" pitchFamily="34" charset="0"/>
                  </a:rPr>
                  <a:t>trial with only two possible outcomes</a:t>
                </a:r>
                <a:endParaRPr lang="en-US" sz="1600" dirty="0" smtClean="0">
                  <a:latin typeface="Neo Sans Intel" panose="020B0504020202020204" pitchFamily="34" charset="0"/>
                </a:endParaRPr>
              </a:p>
              <a:p>
                <a:pPr lvl="4"/>
                <a:endParaRPr lang="en-US" sz="1100" dirty="0" smtClean="0">
                  <a:solidFill>
                    <a:srgbClr val="7030A0"/>
                  </a:solidFill>
                  <a:latin typeface="Neo Sans Intel" panose="020B0504020202020204" pitchFamily="34" charset="0"/>
                </a:endParaRPr>
              </a:p>
              <a:p>
                <a:pPr lvl="1"/>
                <a:r>
                  <a:rPr lang="en-US" sz="1700" dirty="0" smtClean="0">
                    <a:solidFill>
                      <a:srgbClr val="7030A0"/>
                    </a:solidFill>
                    <a:latin typeface="Neo Sans Intel" panose="020B0504020202020204" pitchFamily="34" charset="0"/>
                  </a:rPr>
                  <a:t>Bernoulli Distribution</a:t>
                </a:r>
              </a:p>
              <a:p>
                <a:pPr marL="990600" lvl="2" indent="-185738"/>
                <a:r>
                  <a:rPr lang="en-US" sz="1500" dirty="0" smtClean="0">
                    <a:latin typeface="Neo Sans Intel" panose="020B0504020202020204" pitchFamily="34" charset="0"/>
                  </a:rPr>
                  <a:t>Represents success/failure (</a:t>
                </a:r>
                <a:r>
                  <a:rPr lang="en-US" sz="1300" dirty="0" smtClean="0">
                    <a:latin typeface="Neo Sans Intel" panose="020B0504020202020204" pitchFamily="34" charset="0"/>
                  </a:rPr>
                  <a:t>e.g. accuracy of prediction)</a:t>
                </a:r>
              </a:p>
              <a:p>
                <a:pPr lvl="2"/>
                <a14:m>
                  <m:oMath xmlns:m="http://schemas.openxmlformats.org/officeDocument/2006/math">
                    <m:r>
                      <a:rPr lang="en-US" sz="1600" i="1" smtClean="0">
                        <a:solidFill>
                          <a:srgbClr val="009900"/>
                        </a:solidFill>
                        <a:latin typeface="Cambria Math"/>
                      </a:rPr>
                      <m:t>𝑋</m:t>
                    </m:r>
                    <m:r>
                      <a:rPr lang="en-US" sz="1600" i="1" smtClean="0">
                        <a:solidFill>
                          <a:srgbClr val="009900"/>
                        </a:solidFill>
                        <a:latin typeface="Cambria Math"/>
                      </a:rPr>
                      <m:t>∈</m:t>
                    </m:r>
                    <m:d>
                      <m:dPr>
                        <m:begChr m:val="["/>
                        <m:endChr m:val="]"/>
                        <m:ctrlPr>
                          <a:rPr lang="en-US" sz="1600" b="0" i="1" smtClean="0">
                            <a:solidFill>
                              <a:srgbClr val="009900"/>
                            </a:solidFill>
                            <a:latin typeface="Cambria Math" panose="02040503050406030204" pitchFamily="18" charset="0"/>
                          </a:rPr>
                        </m:ctrlPr>
                      </m:dPr>
                      <m:e>
                        <m:r>
                          <a:rPr lang="en-US" sz="1600" b="0" i="1" smtClean="0">
                            <a:solidFill>
                              <a:srgbClr val="009900"/>
                            </a:solidFill>
                            <a:latin typeface="Cambria Math"/>
                          </a:rPr>
                          <m:t>0,1</m:t>
                        </m:r>
                      </m:e>
                    </m:d>
                    <m:r>
                      <a:rPr lang="en-US" sz="1600" b="0" i="1" smtClean="0">
                        <a:solidFill>
                          <a:srgbClr val="009900"/>
                        </a:solidFill>
                        <a:latin typeface="Cambria Math"/>
                      </a:rPr>
                      <m:t>~ </m:t>
                    </m:r>
                    <m:r>
                      <a:rPr lang="en-US" sz="1600" b="0" i="1" smtClean="0">
                        <a:solidFill>
                          <a:srgbClr val="009900"/>
                        </a:solidFill>
                        <a:latin typeface="Cambria Math"/>
                      </a:rPr>
                      <m:t>𝐵𝑒𝑟𝑛𝑜𝑢𝑙𝑙𝑖</m:t>
                    </m:r>
                    <m:r>
                      <a:rPr lang="en-US" sz="1600" b="0" i="1" smtClean="0">
                        <a:solidFill>
                          <a:srgbClr val="009900"/>
                        </a:solidFill>
                        <a:latin typeface="Cambria Math"/>
                      </a:rPr>
                      <m:t>(</m:t>
                    </m:r>
                    <m:r>
                      <a:rPr lang="en-US" sz="1600" b="0" i="1" smtClean="0">
                        <a:solidFill>
                          <a:srgbClr val="009900"/>
                        </a:solidFill>
                        <a:latin typeface="Cambria Math"/>
                      </a:rPr>
                      <m:t>𝑝</m:t>
                    </m:r>
                    <m:r>
                      <a:rPr lang="en-US" sz="1600" b="0" i="1" smtClean="0">
                        <a:solidFill>
                          <a:srgbClr val="009900"/>
                        </a:solidFill>
                        <a:latin typeface="Cambria Math"/>
                      </a:rPr>
                      <m:t>)</m:t>
                    </m:r>
                  </m:oMath>
                </a14:m>
                <a:endParaRPr lang="en-US" sz="1600" dirty="0" smtClean="0">
                  <a:solidFill>
                    <a:srgbClr val="009900"/>
                  </a:solidFill>
                  <a:latin typeface="Neo Sans Intel" panose="020B0504020202020204" pitchFamily="34" charset="0"/>
                </a:endParaRPr>
              </a:p>
              <a:p>
                <a:pPr marL="1524000" lvl="3" indent="-271463">
                  <a:lnSpc>
                    <a:spcPct val="160000"/>
                  </a:lnSpc>
                </a:pPr>
                <a14:m>
                  <m:oMath xmlns:m="http://schemas.openxmlformats.org/officeDocument/2006/math">
                    <m:r>
                      <a:rPr lang="en-US" b="0" i="1" smtClean="0">
                        <a:solidFill>
                          <a:srgbClr val="009900"/>
                        </a:solidFill>
                        <a:latin typeface="Cambria Math"/>
                      </a:rPr>
                      <m:t>𝑓</m:t>
                    </m:r>
                    <m:d>
                      <m:dPr>
                        <m:ctrlPr>
                          <a:rPr lang="en-US" b="0" i="1" smtClean="0">
                            <a:solidFill>
                              <a:srgbClr val="009900"/>
                            </a:solidFill>
                            <a:latin typeface="Cambria Math" panose="02040503050406030204" pitchFamily="18" charset="0"/>
                          </a:rPr>
                        </m:ctrlPr>
                      </m:dPr>
                      <m:e>
                        <m:r>
                          <a:rPr lang="en-US" b="0" i="1" smtClean="0">
                            <a:solidFill>
                              <a:srgbClr val="009900"/>
                            </a:solidFill>
                            <a:latin typeface="Cambria Math"/>
                          </a:rPr>
                          <m:t>𝑥</m:t>
                        </m:r>
                        <m:r>
                          <a:rPr lang="en-US" b="0" i="1" smtClean="0">
                            <a:solidFill>
                              <a:srgbClr val="009900"/>
                            </a:solidFill>
                            <a:latin typeface="Cambria Math"/>
                          </a:rPr>
                          <m:t>;</m:t>
                        </m:r>
                        <m:r>
                          <a:rPr lang="en-US" b="0" i="1" smtClean="0">
                            <a:solidFill>
                              <a:srgbClr val="009900"/>
                            </a:solidFill>
                            <a:latin typeface="Cambria Math"/>
                          </a:rPr>
                          <m:t>𝑝</m:t>
                        </m:r>
                      </m:e>
                    </m:d>
                    <m:r>
                      <a:rPr lang="en-US" b="0" i="1" smtClean="0">
                        <a:solidFill>
                          <a:srgbClr val="009900"/>
                        </a:solidFill>
                        <a:latin typeface="Cambria Math"/>
                      </a:rPr>
                      <m:t>=</m:t>
                    </m:r>
                    <m:sSup>
                      <m:sSupPr>
                        <m:ctrlPr>
                          <a:rPr lang="en-US" b="0" i="1" smtClean="0">
                            <a:solidFill>
                              <a:srgbClr val="009900"/>
                            </a:solidFill>
                            <a:latin typeface="Cambria Math" panose="02040503050406030204" pitchFamily="18" charset="0"/>
                          </a:rPr>
                        </m:ctrlPr>
                      </m:sSupPr>
                      <m:e>
                        <m:r>
                          <a:rPr lang="en-US" b="0" i="1" smtClean="0">
                            <a:solidFill>
                              <a:srgbClr val="009900"/>
                            </a:solidFill>
                            <a:latin typeface="Cambria Math"/>
                          </a:rPr>
                          <m:t>𝑝</m:t>
                        </m:r>
                      </m:e>
                      <m:sup>
                        <m:r>
                          <a:rPr lang="en-US" b="0" i="1" smtClean="0">
                            <a:solidFill>
                              <a:srgbClr val="009900"/>
                            </a:solidFill>
                            <a:latin typeface="Cambria Math"/>
                          </a:rPr>
                          <m:t>𝑥</m:t>
                        </m:r>
                      </m:sup>
                    </m:sSup>
                    <m:sSup>
                      <m:sSupPr>
                        <m:ctrlPr>
                          <a:rPr lang="en-US" b="0" i="1" smtClean="0">
                            <a:solidFill>
                              <a:srgbClr val="009900"/>
                            </a:solidFill>
                            <a:latin typeface="Cambria Math" panose="02040503050406030204" pitchFamily="18" charset="0"/>
                          </a:rPr>
                        </m:ctrlPr>
                      </m:sSupPr>
                      <m:e>
                        <m:d>
                          <m:dPr>
                            <m:ctrlPr>
                              <a:rPr lang="en-US" b="0" i="1" smtClean="0">
                                <a:solidFill>
                                  <a:srgbClr val="009900"/>
                                </a:solidFill>
                                <a:latin typeface="Cambria Math" panose="02040503050406030204" pitchFamily="18" charset="0"/>
                              </a:rPr>
                            </m:ctrlPr>
                          </m:dPr>
                          <m:e>
                            <m:r>
                              <a:rPr lang="en-US" b="0" i="1" smtClean="0">
                                <a:solidFill>
                                  <a:srgbClr val="009900"/>
                                </a:solidFill>
                                <a:latin typeface="Cambria Math"/>
                              </a:rPr>
                              <m:t>1−</m:t>
                            </m:r>
                            <m:r>
                              <a:rPr lang="en-US" b="0" i="1" smtClean="0">
                                <a:solidFill>
                                  <a:srgbClr val="009900"/>
                                </a:solidFill>
                                <a:latin typeface="Cambria Math"/>
                              </a:rPr>
                              <m:t>𝑝</m:t>
                            </m:r>
                          </m:e>
                        </m:d>
                      </m:e>
                      <m:sup>
                        <m:r>
                          <a:rPr lang="en-US" b="0" i="1" smtClean="0">
                            <a:solidFill>
                              <a:srgbClr val="009900"/>
                            </a:solidFill>
                            <a:latin typeface="Cambria Math"/>
                          </a:rPr>
                          <m:t>𝑥</m:t>
                        </m:r>
                      </m:sup>
                    </m:sSup>
                  </m:oMath>
                </a14:m>
                <a:r>
                  <a:rPr lang="en-US" sz="1100" dirty="0" smtClean="0">
                    <a:latin typeface="Neo Sans Intel" panose="020B0504020202020204" pitchFamily="34" charset="0"/>
                  </a:rPr>
                  <a:t> </a:t>
                </a:r>
              </a:p>
              <a:p>
                <a:pPr marL="1828800" lvl="4" indent="0">
                  <a:lnSpc>
                    <a:spcPct val="160000"/>
                  </a:lnSpc>
                  <a:buNone/>
                </a:pPr>
                <a:r>
                  <a:rPr lang="en-US" sz="1300" dirty="0" smtClean="0">
                    <a:latin typeface="Neo Sans Intel" panose="020B0504020202020204" pitchFamily="34" charset="0"/>
                  </a:rPr>
                  <a:t>( </a:t>
                </a:r>
                <a14:m>
                  <m:oMath xmlns:m="http://schemas.openxmlformats.org/officeDocument/2006/math">
                    <m:func>
                      <m:funcPr>
                        <m:ctrlPr>
                          <a:rPr lang="en-US" sz="1300" b="0" i="1" smtClean="0">
                            <a:latin typeface="Cambria Math" panose="02040503050406030204" pitchFamily="18" charset="0"/>
                          </a:rPr>
                        </m:ctrlPr>
                      </m:funcPr>
                      <m:fName>
                        <m:r>
                          <m:rPr>
                            <m:sty m:val="p"/>
                          </m:rPr>
                          <a:rPr lang="en-US" sz="1300" b="0" i="0" smtClean="0">
                            <a:latin typeface="Cambria Math"/>
                          </a:rPr>
                          <m:t>Pr</m:t>
                        </m:r>
                      </m:fName>
                      <m:e>
                        <m:d>
                          <m:dPr>
                            <m:begChr m:val="["/>
                            <m:endChr m:val="]"/>
                            <m:ctrlPr>
                              <a:rPr lang="en-US" sz="1300" b="0" i="1" smtClean="0">
                                <a:latin typeface="Cambria Math" panose="02040503050406030204" pitchFamily="18" charset="0"/>
                              </a:rPr>
                            </m:ctrlPr>
                          </m:dPr>
                          <m:e>
                            <m:r>
                              <a:rPr lang="en-US" sz="1300" b="0" i="1" smtClean="0">
                                <a:latin typeface="Cambria Math"/>
                              </a:rPr>
                              <m:t>𝑋</m:t>
                            </m:r>
                            <m:r>
                              <a:rPr lang="en-US" sz="1300" b="0" i="1" smtClean="0">
                                <a:latin typeface="Cambria Math"/>
                              </a:rPr>
                              <m:t>=1</m:t>
                            </m:r>
                          </m:e>
                        </m:d>
                      </m:e>
                    </m:func>
                    <m:r>
                      <a:rPr lang="en-US" sz="1300" b="0" i="1" smtClean="0">
                        <a:latin typeface="Cambria Math"/>
                      </a:rPr>
                      <m:t>=</m:t>
                    </m:r>
                    <m:r>
                      <a:rPr lang="en-US" sz="1300" b="0" i="1" smtClean="0">
                        <a:latin typeface="Cambria Math"/>
                      </a:rPr>
                      <m:t>𝑝</m:t>
                    </m:r>
                  </m:oMath>
                </a14:m>
                <a:r>
                  <a:rPr lang="en-US" sz="1300" dirty="0" smtClean="0">
                    <a:latin typeface="Neo Sans Intel" panose="020B0504020202020204" pitchFamily="34" charset="0"/>
                  </a:rPr>
                  <a:t> )</a:t>
                </a:r>
              </a:p>
            </p:txBody>
          </p:sp>
        </mc:Choice>
        <mc:Fallback>
          <p:sp>
            <p:nvSpPr>
              <p:cNvPr id="12" name="Content Placeholder 7"/>
              <p:cNvSpPr>
                <a:spLocks noGrp="1" noRot="1" noChangeAspect="1" noMove="1" noResize="1" noEditPoints="1" noAdjustHandles="1" noChangeArrowheads="1" noChangeShapeType="1" noTextEdit="1"/>
              </p:cNvSpPr>
              <p:nvPr>
                <p:ph idx="1"/>
              </p:nvPr>
            </p:nvSpPr>
            <p:spPr>
              <a:xfrm>
                <a:off x="174625" y="761999"/>
                <a:ext cx="4297363" cy="2592000"/>
              </a:xfrm>
              <a:blipFill rotWithShape="0">
                <a:blip r:embed="rId3"/>
                <a:stretch>
                  <a:fillRect l="-283" t="-3279"/>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8"/>
              <p:cNvSpPr txBox="1">
                <a:spLocks/>
              </p:cNvSpPr>
              <p:nvPr/>
            </p:nvSpPr>
            <p:spPr>
              <a:xfrm>
                <a:off x="4624388" y="761999"/>
                <a:ext cx="4298950" cy="2592000"/>
              </a:xfrm>
              <a:prstGeom prst="rect">
                <a:avLst/>
              </a:prstGeom>
              <a:ln>
                <a:solidFill>
                  <a:schemeClr val="accent1">
                    <a:shade val="50000"/>
                  </a:schemeClr>
                </a:solidFill>
              </a:ln>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r>
                  <a:rPr lang="en-US" sz="2900" dirty="0" smtClean="0">
                    <a:solidFill>
                      <a:srgbClr val="0070C0"/>
                    </a:solidFill>
                    <a:latin typeface="Neo Sans Intel" panose="020B0504020202020204" pitchFamily="34" charset="0"/>
                  </a:rPr>
                  <a:t>Binomial distribution</a:t>
                </a:r>
                <a:r>
                  <a:rPr lang="en-US" sz="2900" i="1" dirty="0">
                    <a:solidFill>
                      <a:srgbClr val="0070C0"/>
                    </a:solidFill>
                    <a:latin typeface="Neo Sans Intel" panose="020B0504020202020204" pitchFamily="34" charset="0"/>
                  </a:rPr>
                  <a:t> </a:t>
                </a:r>
              </a:p>
              <a:p>
                <a:pPr marL="631825" lvl="1" indent="-273050"/>
                <a:r>
                  <a:rPr lang="en-US" sz="2200" dirty="0">
                    <a:latin typeface="Neo Sans Intel" panose="020B0504020202020204" pitchFamily="34" charset="0"/>
                  </a:rPr>
                  <a:t>N</a:t>
                </a:r>
                <a:r>
                  <a:rPr lang="en-US" sz="2200" dirty="0" smtClean="0">
                    <a:latin typeface="Neo Sans Intel" panose="020B0504020202020204" pitchFamily="34" charset="0"/>
                  </a:rPr>
                  <a:t>umber </a:t>
                </a:r>
                <a:r>
                  <a:rPr lang="en-US" sz="2200" dirty="0">
                    <a:latin typeface="Neo Sans Intel" panose="020B0504020202020204" pitchFamily="34" charset="0"/>
                  </a:rPr>
                  <a:t>of success in </a:t>
                </a:r>
                <a:r>
                  <a:rPr lang="en-US" sz="2200" i="1" dirty="0">
                    <a:latin typeface="Neo Sans Intel" panose="020B0504020202020204" pitchFamily="34" charset="0"/>
                  </a:rPr>
                  <a:t>n</a:t>
                </a:r>
                <a:r>
                  <a:rPr lang="en-US" sz="2200" dirty="0">
                    <a:latin typeface="Neo Sans Intel" panose="020B0504020202020204" pitchFamily="34" charset="0"/>
                  </a:rPr>
                  <a:t> independent trials</a:t>
                </a:r>
                <a:endParaRPr lang="en-US" sz="2200" dirty="0" smtClean="0">
                  <a:latin typeface="Neo Sans Intel" panose="020B0504020202020204" pitchFamily="34" charset="0"/>
                </a:endParaRPr>
              </a:p>
              <a:p>
                <a:pPr marL="631825" lvl="1" indent="-273050"/>
                <a14:m>
                  <m:oMath xmlns:m="http://schemas.openxmlformats.org/officeDocument/2006/math">
                    <m:r>
                      <a:rPr lang="en-US" sz="2200" i="1">
                        <a:solidFill>
                          <a:srgbClr val="009900"/>
                        </a:solidFill>
                        <a:latin typeface="Cambria Math"/>
                      </a:rPr>
                      <m:t>𝐾</m:t>
                    </m:r>
                    <m:r>
                      <a:rPr lang="en-US" sz="2200" i="1">
                        <a:solidFill>
                          <a:srgbClr val="009900"/>
                        </a:solidFill>
                        <a:latin typeface="Cambria Math"/>
                      </a:rPr>
                      <m:t>~</m:t>
                    </m:r>
                    <m:r>
                      <a:rPr lang="en-US" sz="2200" i="1">
                        <a:solidFill>
                          <a:srgbClr val="009900"/>
                        </a:solidFill>
                        <a:latin typeface="Cambria Math"/>
                      </a:rPr>
                      <m:t>𝐵</m:t>
                    </m:r>
                    <m:d>
                      <m:dPr>
                        <m:ctrlPr>
                          <a:rPr lang="en-US" sz="2200" i="1">
                            <a:solidFill>
                              <a:srgbClr val="009900"/>
                            </a:solidFill>
                            <a:latin typeface="Cambria Math" panose="02040503050406030204" pitchFamily="18" charset="0"/>
                          </a:rPr>
                        </m:ctrlPr>
                      </m:dPr>
                      <m:e>
                        <m:r>
                          <a:rPr lang="en-US" sz="2200" i="1">
                            <a:solidFill>
                              <a:srgbClr val="009900"/>
                            </a:solidFill>
                            <a:latin typeface="Cambria Math"/>
                          </a:rPr>
                          <m:t>𝑝</m:t>
                        </m:r>
                        <m:r>
                          <a:rPr lang="en-US" sz="2200" i="1">
                            <a:solidFill>
                              <a:srgbClr val="009900"/>
                            </a:solidFill>
                            <a:latin typeface="Cambria Math"/>
                          </a:rPr>
                          <m:t>,</m:t>
                        </m:r>
                        <m:r>
                          <a:rPr lang="en-US" sz="2200" i="1">
                            <a:solidFill>
                              <a:srgbClr val="009900"/>
                            </a:solidFill>
                            <a:latin typeface="Cambria Math"/>
                          </a:rPr>
                          <m:t>𝑛</m:t>
                        </m:r>
                      </m:e>
                    </m:d>
                    <m:r>
                      <a:rPr lang="en-US" sz="2200" i="1">
                        <a:solidFill>
                          <a:srgbClr val="009900"/>
                        </a:solidFill>
                        <a:latin typeface="Cambria Math"/>
                      </a:rPr>
                      <m:t>,    </m:t>
                    </m:r>
                    <m:r>
                      <a:rPr lang="en-US" sz="2200" i="1">
                        <a:solidFill>
                          <a:srgbClr val="009900"/>
                        </a:solidFill>
                        <a:latin typeface="Cambria Math"/>
                      </a:rPr>
                      <m:t>𝐾</m:t>
                    </m:r>
                    <m:r>
                      <a:rPr lang="en-US" sz="2200" i="1">
                        <a:solidFill>
                          <a:srgbClr val="009900"/>
                        </a:solidFill>
                        <a:latin typeface="Cambria Math"/>
                      </a:rPr>
                      <m:t>=</m:t>
                    </m:r>
                    <m:nary>
                      <m:naryPr>
                        <m:chr m:val="∑"/>
                        <m:ctrlPr>
                          <a:rPr lang="en-US" sz="2200" i="1">
                            <a:solidFill>
                              <a:srgbClr val="009900"/>
                            </a:solidFill>
                            <a:latin typeface="Cambria Math" panose="02040503050406030204" pitchFamily="18" charset="0"/>
                          </a:rPr>
                        </m:ctrlPr>
                      </m:naryPr>
                      <m:sub>
                        <m:r>
                          <a:rPr lang="en-US" sz="2200" i="1">
                            <a:solidFill>
                              <a:srgbClr val="009900"/>
                            </a:solidFill>
                            <a:latin typeface="Cambria Math"/>
                          </a:rPr>
                          <m:t>𝑖</m:t>
                        </m:r>
                        <m:r>
                          <a:rPr lang="en-US" sz="2200" i="1">
                            <a:solidFill>
                              <a:srgbClr val="009900"/>
                            </a:solidFill>
                            <a:latin typeface="Cambria Math"/>
                          </a:rPr>
                          <m:t>=1</m:t>
                        </m:r>
                      </m:sub>
                      <m:sup>
                        <m:r>
                          <a:rPr lang="en-US" sz="2200" i="1">
                            <a:solidFill>
                              <a:srgbClr val="009900"/>
                            </a:solidFill>
                            <a:latin typeface="Cambria Math"/>
                          </a:rPr>
                          <m:t>𝑛</m:t>
                        </m:r>
                      </m:sup>
                      <m:e>
                        <m:sSub>
                          <m:sSubPr>
                            <m:ctrlPr>
                              <a:rPr lang="en-US" sz="2200" i="1">
                                <a:solidFill>
                                  <a:srgbClr val="009900"/>
                                </a:solidFill>
                                <a:latin typeface="Cambria Math" panose="02040503050406030204" pitchFamily="18" charset="0"/>
                              </a:rPr>
                            </m:ctrlPr>
                          </m:sSubPr>
                          <m:e>
                            <m:r>
                              <a:rPr lang="en-US" sz="2200" i="1">
                                <a:solidFill>
                                  <a:srgbClr val="009900"/>
                                </a:solidFill>
                                <a:latin typeface="Cambria Math"/>
                              </a:rPr>
                              <m:t>𝑧</m:t>
                            </m:r>
                          </m:e>
                          <m:sub>
                            <m:r>
                              <a:rPr lang="en-US" sz="2200" i="1">
                                <a:solidFill>
                                  <a:srgbClr val="009900"/>
                                </a:solidFill>
                                <a:latin typeface="Cambria Math"/>
                              </a:rPr>
                              <m:t>𝑖</m:t>
                            </m:r>
                          </m:sub>
                        </m:sSub>
                      </m:e>
                    </m:nary>
                    <m:r>
                      <a:rPr lang="en-US" sz="2200" i="1">
                        <a:solidFill>
                          <a:srgbClr val="009900"/>
                        </a:solidFill>
                        <a:latin typeface="Cambria Math"/>
                      </a:rPr>
                      <m:t>,</m:t>
                    </m:r>
                    <m:r>
                      <a:rPr lang="en-US" sz="2200" b="0" i="1" smtClean="0">
                        <a:solidFill>
                          <a:srgbClr val="009900"/>
                        </a:solidFill>
                        <a:latin typeface="Cambria Math" panose="02040503050406030204" pitchFamily="18" charset="0"/>
                      </a:rPr>
                      <m:t>  </m:t>
                    </m:r>
                    <m:r>
                      <a:rPr lang="en-US" sz="2200" i="1">
                        <a:solidFill>
                          <a:srgbClr val="009900"/>
                        </a:solidFill>
                        <a:latin typeface="Cambria Math"/>
                      </a:rPr>
                      <m:t>𝑍</m:t>
                    </m:r>
                    <m:r>
                      <a:rPr lang="en-US" sz="2200" i="1">
                        <a:solidFill>
                          <a:srgbClr val="009900"/>
                        </a:solidFill>
                        <a:latin typeface="Cambria Math"/>
                      </a:rPr>
                      <m:t>~</m:t>
                    </m:r>
                    <m:r>
                      <a:rPr lang="en-US" sz="2200" i="1">
                        <a:solidFill>
                          <a:srgbClr val="009900"/>
                        </a:solidFill>
                        <a:latin typeface="Cambria Math"/>
                      </a:rPr>
                      <m:t>𝐵𝑒𝑟𝑛𝑜𝑢𝑙𝑙𝑖</m:t>
                    </m:r>
                    <m:d>
                      <m:dPr>
                        <m:ctrlPr>
                          <a:rPr lang="en-US" sz="2200" i="1">
                            <a:solidFill>
                              <a:srgbClr val="009900"/>
                            </a:solidFill>
                            <a:latin typeface="Cambria Math" panose="02040503050406030204" pitchFamily="18" charset="0"/>
                          </a:rPr>
                        </m:ctrlPr>
                      </m:dPr>
                      <m:e>
                        <m:r>
                          <a:rPr lang="en-US" sz="2200" i="1">
                            <a:solidFill>
                              <a:srgbClr val="009900"/>
                            </a:solidFill>
                            <a:latin typeface="Cambria Math"/>
                          </a:rPr>
                          <m:t>𝑝</m:t>
                        </m:r>
                      </m:e>
                    </m:d>
                  </m:oMath>
                </a14:m>
                <a:endParaRPr lang="en-US" i="1" dirty="0">
                  <a:solidFill>
                    <a:srgbClr val="009900"/>
                  </a:solidFill>
                  <a:latin typeface="Neo Sans Intel" panose="020B0504020202020204" pitchFamily="34" charset="0"/>
                </a:endParaRPr>
              </a:p>
              <a:p>
                <a:pPr marL="1077913" lvl="2" indent="-185738"/>
                <a14:m>
                  <m:oMath xmlns:m="http://schemas.openxmlformats.org/officeDocument/2006/math">
                    <m:r>
                      <a:rPr lang="en-US" sz="2100" i="1">
                        <a:solidFill>
                          <a:srgbClr val="009900"/>
                        </a:solidFill>
                        <a:latin typeface="Cambria Math"/>
                      </a:rPr>
                      <m:t>𝑓</m:t>
                    </m:r>
                    <m:d>
                      <m:dPr>
                        <m:ctrlPr>
                          <a:rPr lang="en-US" sz="2100" i="1">
                            <a:solidFill>
                              <a:srgbClr val="009900"/>
                            </a:solidFill>
                            <a:latin typeface="Cambria Math" panose="02040503050406030204" pitchFamily="18" charset="0"/>
                          </a:rPr>
                        </m:ctrlPr>
                      </m:dPr>
                      <m:e>
                        <m:r>
                          <a:rPr lang="en-US" sz="2100" i="1">
                            <a:solidFill>
                              <a:srgbClr val="009900"/>
                            </a:solidFill>
                            <a:latin typeface="Cambria Math"/>
                          </a:rPr>
                          <m:t>𝑘</m:t>
                        </m:r>
                        <m:r>
                          <a:rPr lang="en-US" sz="2100" i="1">
                            <a:solidFill>
                              <a:srgbClr val="009900"/>
                            </a:solidFill>
                            <a:latin typeface="Cambria Math"/>
                          </a:rPr>
                          <m:t>;</m:t>
                        </m:r>
                        <m:r>
                          <a:rPr lang="en-US" sz="2100" i="1">
                            <a:solidFill>
                              <a:srgbClr val="009900"/>
                            </a:solidFill>
                            <a:latin typeface="Cambria Math"/>
                          </a:rPr>
                          <m:t>𝑛</m:t>
                        </m:r>
                        <m:r>
                          <a:rPr lang="en-US" sz="2100" i="1">
                            <a:solidFill>
                              <a:srgbClr val="009900"/>
                            </a:solidFill>
                            <a:latin typeface="Cambria Math"/>
                          </a:rPr>
                          <m:t>,</m:t>
                        </m:r>
                        <m:r>
                          <a:rPr lang="en-US" sz="2100" i="1">
                            <a:solidFill>
                              <a:srgbClr val="009900"/>
                            </a:solidFill>
                            <a:latin typeface="Cambria Math"/>
                          </a:rPr>
                          <m:t>𝑝</m:t>
                        </m:r>
                      </m:e>
                    </m:d>
                    <m:r>
                      <a:rPr lang="en-US" sz="2100" i="1">
                        <a:solidFill>
                          <a:srgbClr val="009900"/>
                        </a:solidFill>
                        <a:latin typeface="Cambria Math"/>
                      </a:rPr>
                      <m:t>=</m:t>
                    </m:r>
                    <m:r>
                      <a:rPr lang="pt-BR" sz="2100" i="1" dirty="0">
                        <a:solidFill>
                          <a:srgbClr val="009900"/>
                        </a:solidFill>
                        <a:latin typeface="Cambria Math"/>
                      </a:rPr>
                      <m:t> </m:t>
                    </m:r>
                    <m:d>
                      <m:dPr>
                        <m:ctrlPr>
                          <a:rPr lang="pt-BR" sz="2100" i="1" dirty="0">
                            <a:solidFill>
                              <a:srgbClr val="009900"/>
                            </a:solidFill>
                            <a:latin typeface="Cambria Math" panose="02040503050406030204" pitchFamily="18" charset="0"/>
                          </a:rPr>
                        </m:ctrlPr>
                      </m:dPr>
                      <m:e>
                        <m:f>
                          <m:fPr>
                            <m:type m:val="noBar"/>
                            <m:ctrlPr>
                              <a:rPr lang="pt-BR" sz="2100" i="1" dirty="0">
                                <a:solidFill>
                                  <a:srgbClr val="009900"/>
                                </a:solidFill>
                                <a:latin typeface="Cambria Math" panose="02040503050406030204" pitchFamily="18" charset="0"/>
                              </a:rPr>
                            </m:ctrlPr>
                          </m:fPr>
                          <m:num>
                            <m:r>
                              <a:rPr lang="pt-BR" sz="2100" i="1" dirty="0">
                                <a:solidFill>
                                  <a:srgbClr val="009900"/>
                                </a:solidFill>
                                <a:latin typeface="Cambria Math"/>
                              </a:rPr>
                              <m:t>𝑛</m:t>
                            </m:r>
                          </m:num>
                          <m:den>
                            <m:r>
                              <a:rPr lang="en-US" sz="2100" i="1" dirty="0">
                                <a:solidFill>
                                  <a:srgbClr val="009900"/>
                                </a:solidFill>
                                <a:latin typeface="Cambria Math"/>
                              </a:rPr>
                              <m:t>𝑘</m:t>
                            </m:r>
                          </m:den>
                        </m:f>
                      </m:e>
                    </m:d>
                    <m:sSup>
                      <m:sSupPr>
                        <m:ctrlPr>
                          <a:rPr lang="pt-BR" sz="2100" i="1" dirty="0">
                            <a:solidFill>
                              <a:srgbClr val="009900"/>
                            </a:solidFill>
                            <a:latin typeface="Cambria Math" panose="02040503050406030204" pitchFamily="18" charset="0"/>
                          </a:rPr>
                        </m:ctrlPr>
                      </m:sSupPr>
                      <m:e>
                        <m:r>
                          <a:rPr lang="en-US" sz="2100" i="1" dirty="0">
                            <a:solidFill>
                              <a:srgbClr val="009900"/>
                            </a:solidFill>
                            <a:latin typeface="Cambria Math"/>
                          </a:rPr>
                          <m:t>𝑝</m:t>
                        </m:r>
                      </m:e>
                      <m:sup>
                        <m:r>
                          <a:rPr lang="en-US" sz="2100" i="1" dirty="0">
                            <a:solidFill>
                              <a:srgbClr val="009900"/>
                            </a:solidFill>
                            <a:latin typeface="Cambria Math"/>
                          </a:rPr>
                          <m:t>𝑘</m:t>
                        </m:r>
                      </m:sup>
                    </m:sSup>
                    <m:sSup>
                      <m:sSupPr>
                        <m:ctrlPr>
                          <a:rPr lang="pt-BR" sz="2100" i="1" dirty="0">
                            <a:solidFill>
                              <a:srgbClr val="009900"/>
                            </a:solidFill>
                            <a:latin typeface="Cambria Math" panose="02040503050406030204" pitchFamily="18" charset="0"/>
                          </a:rPr>
                        </m:ctrlPr>
                      </m:sSupPr>
                      <m:e>
                        <m:d>
                          <m:dPr>
                            <m:ctrlPr>
                              <a:rPr lang="en-US" sz="2100" i="1" dirty="0">
                                <a:solidFill>
                                  <a:srgbClr val="009900"/>
                                </a:solidFill>
                                <a:latin typeface="Cambria Math" panose="02040503050406030204" pitchFamily="18" charset="0"/>
                              </a:rPr>
                            </m:ctrlPr>
                          </m:dPr>
                          <m:e>
                            <m:r>
                              <a:rPr lang="en-US" sz="2100" i="1" dirty="0">
                                <a:solidFill>
                                  <a:srgbClr val="009900"/>
                                </a:solidFill>
                                <a:latin typeface="Cambria Math"/>
                              </a:rPr>
                              <m:t>1−</m:t>
                            </m:r>
                            <m:r>
                              <a:rPr lang="en-US" sz="2100" i="1" dirty="0">
                                <a:solidFill>
                                  <a:srgbClr val="009900"/>
                                </a:solidFill>
                                <a:latin typeface="Cambria Math"/>
                              </a:rPr>
                              <m:t>𝑝</m:t>
                            </m:r>
                          </m:e>
                        </m:d>
                      </m:e>
                      <m:sup>
                        <m:r>
                          <a:rPr lang="en-US" sz="2100" i="1" dirty="0">
                            <a:solidFill>
                              <a:srgbClr val="009900"/>
                            </a:solidFill>
                            <a:latin typeface="Cambria Math"/>
                          </a:rPr>
                          <m:t>𝑛</m:t>
                        </m:r>
                        <m:r>
                          <a:rPr lang="pt-BR" sz="2100" i="1" dirty="0">
                            <a:solidFill>
                              <a:srgbClr val="009900"/>
                            </a:solidFill>
                            <a:latin typeface="Cambria Math"/>
                          </a:rPr>
                          <m:t>−</m:t>
                        </m:r>
                        <m:r>
                          <a:rPr lang="en-US" sz="2100" i="1" dirty="0">
                            <a:solidFill>
                              <a:srgbClr val="009900"/>
                            </a:solidFill>
                            <a:latin typeface="Cambria Math"/>
                          </a:rPr>
                          <m:t>𝑘</m:t>
                        </m:r>
                      </m:sup>
                    </m:sSup>
                  </m:oMath>
                </a14:m>
                <a:endParaRPr lang="en-US" sz="2100" i="1" dirty="0" smtClean="0">
                  <a:latin typeface="Neo Sans Intel" panose="020B0504020202020204" pitchFamily="34" charset="0"/>
                </a:endParaRPr>
              </a:p>
              <a:p>
                <a:endParaRPr lang="en-US" sz="3000" i="1" dirty="0">
                  <a:latin typeface="Neo Sans Intel" panose="020B0504020202020204" pitchFamily="34" charset="0"/>
                </a:endParaRPr>
              </a:p>
              <a:p>
                <a:pPr marL="358775" lvl="2" indent="0">
                  <a:buNone/>
                </a:pPr>
                <a:r>
                  <a:rPr lang="en-US" sz="2000" dirty="0">
                    <a:latin typeface="Neo Sans Intel" panose="020B0504020202020204" pitchFamily="34" charset="0"/>
                  </a:rPr>
                  <a:t>If </a:t>
                </a:r>
                <a:r>
                  <a:rPr lang="en-US" sz="2000" i="1" dirty="0">
                    <a:latin typeface="Neo Sans Intel" panose="020B0504020202020204" pitchFamily="34" charset="0"/>
                  </a:rPr>
                  <a:t>n</a:t>
                </a:r>
                <a:r>
                  <a:rPr lang="en-US" sz="2000" dirty="0">
                    <a:latin typeface="Neo Sans Intel" panose="020B0504020202020204" pitchFamily="34" charset="0"/>
                  </a:rPr>
                  <a:t> is </a:t>
                </a:r>
                <a:r>
                  <a:rPr lang="en-US" sz="2000" dirty="0" smtClean="0">
                    <a:latin typeface="Neo Sans Intel" panose="020B0504020202020204" pitchFamily="34" charset="0"/>
                  </a:rPr>
                  <a:t>large, then:</a:t>
                </a:r>
              </a:p>
              <a:p>
                <a:pPr marL="358775" lvl="2" indent="0">
                  <a:buNone/>
                </a:pPr>
                <a:r>
                  <a:rPr lang="en-US" sz="2000" dirty="0" smtClean="0">
                    <a:latin typeface="Neo Sans Intel" panose="020B0504020202020204" pitchFamily="34" charset="0"/>
                  </a:rPr>
                  <a:t> </a:t>
                </a:r>
                <a14:m>
                  <m:oMath xmlns:m="http://schemas.openxmlformats.org/officeDocument/2006/math">
                    <m:r>
                      <a:rPr lang="en-US" sz="2000" i="1" smtClean="0">
                        <a:solidFill>
                          <a:srgbClr val="009900"/>
                        </a:solidFill>
                        <a:latin typeface="Cambria Math"/>
                      </a:rPr>
                      <m:t>𝑍</m:t>
                    </m:r>
                    <m:r>
                      <a:rPr lang="en-US" sz="2000" i="1">
                        <a:solidFill>
                          <a:srgbClr val="009900"/>
                        </a:solidFill>
                        <a:latin typeface="Cambria Math"/>
                      </a:rPr>
                      <m:t>~</m:t>
                    </m:r>
                    <m:r>
                      <a:rPr lang="en-US" sz="2000" i="1">
                        <a:solidFill>
                          <a:srgbClr val="009900"/>
                        </a:solidFill>
                        <a:latin typeface="Cambria Math"/>
                      </a:rPr>
                      <m:t>𝑁</m:t>
                    </m:r>
                    <m:d>
                      <m:dPr>
                        <m:ctrlPr>
                          <a:rPr lang="en-US" sz="2000" i="1">
                            <a:solidFill>
                              <a:srgbClr val="009900"/>
                            </a:solidFill>
                            <a:latin typeface="Cambria Math" panose="02040503050406030204" pitchFamily="18" charset="0"/>
                          </a:rPr>
                        </m:ctrlPr>
                      </m:dPr>
                      <m:e>
                        <m:r>
                          <a:rPr lang="en-US" sz="2000" i="1">
                            <a:solidFill>
                              <a:srgbClr val="009900"/>
                            </a:solidFill>
                            <a:latin typeface="Cambria Math"/>
                          </a:rPr>
                          <m:t>𝑛𝑝</m:t>
                        </m:r>
                        <m:r>
                          <a:rPr lang="en-US" sz="2000" i="1">
                            <a:solidFill>
                              <a:srgbClr val="009900"/>
                            </a:solidFill>
                            <a:latin typeface="Cambria Math"/>
                          </a:rPr>
                          <m:t>,</m:t>
                        </m:r>
                        <m:r>
                          <a:rPr lang="en-US" sz="2000" i="1">
                            <a:solidFill>
                              <a:srgbClr val="009900"/>
                            </a:solidFill>
                            <a:latin typeface="Cambria Math"/>
                          </a:rPr>
                          <m:t>𝑛𝑝</m:t>
                        </m:r>
                        <m:d>
                          <m:dPr>
                            <m:ctrlPr>
                              <a:rPr lang="en-US" sz="2000" i="1">
                                <a:solidFill>
                                  <a:srgbClr val="009900"/>
                                </a:solidFill>
                                <a:latin typeface="Cambria Math" panose="02040503050406030204" pitchFamily="18" charset="0"/>
                              </a:rPr>
                            </m:ctrlPr>
                          </m:dPr>
                          <m:e>
                            <m:r>
                              <a:rPr lang="en-US" sz="2000" i="1">
                                <a:solidFill>
                                  <a:srgbClr val="009900"/>
                                </a:solidFill>
                                <a:latin typeface="Cambria Math"/>
                              </a:rPr>
                              <m:t>1−</m:t>
                            </m:r>
                            <m:r>
                              <a:rPr lang="en-US" sz="2000" i="1">
                                <a:solidFill>
                                  <a:srgbClr val="009900"/>
                                </a:solidFill>
                                <a:latin typeface="Cambria Math"/>
                              </a:rPr>
                              <m:t>𝑝</m:t>
                            </m:r>
                          </m:e>
                        </m:d>
                      </m:e>
                    </m:d>
                  </m:oMath>
                </a14:m>
                <a:endParaRPr lang="en-US" sz="2000" dirty="0" smtClean="0">
                  <a:solidFill>
                    <a:srgbClr val="009900"/>
                  </a:solidFill>
                  <a:latin typeface="Neo Sans Intel" panose="020B0504020202020204" pitchFamily="34" charset="0"/>
                </a:endParaRPr>
              </a:p>
              <a:p>
                <a:pPr marL="358775" lvl="2" indent="0">
                  <a:buNone/>
                </a:pPr>
                <a:r>
                  <a:rPr lang="en-US" sz="2000" dirty="0" smtClean="0">
                    <a:latin typeface="Neo Sans Intel" panose="020B0504020202020204" pitchFamily="34" charset="0"/>
                  </a:rPr>
                  <a:t>is </a:t>
                </a:r>
                <a:r>
                  <a:rPr lang="en-US" sz="2000" dirty="0">
                    <a:latin typeface="Neo Sans Intel" panose="020B0504020202020204" pitchFamily="34" charset="0"/>
                  </a:rPr>
                  <a:t>a good </a:t>
                </a:r>
                <a:r>
                  <a:rPr lang="en-US" sz="2000" dirty="0" smtClean="0">
                    <a:latin typeface="Neo Sans Intel" panose="020B0504020202020204" pitchFamily="34" charset="0"/>
                  </a:rPr>
                  <a:t>approximation</a:t>
                </a:r>
              </a:p>
              <a:p>
                <a:pPr marL="358775" lvl="2" indent="0">
                  <a:buNone/>
                </a:pPr>
                <a:r>
                  <a:rPr lang="en-US" sz="2000" dirty="0" smtClean="0">
                    <a:latin typeface="Neo Sans Intel" panose="020B0504020202020204" pitchFamily="34" charset="0"/>
                  </a:rPr>
                  <a:t>for </a:t>
                </a:r>
                <a14:m>
                  <m:oMath xmlns:m="http://schemas.openxmlformats.org/officeDocument/2006/math">
                    <m:r>
                      <a:rPr lang="en-US" sz="2000" i="1" smtClean="0">
                        <a:solidFill>
                          <a:srgbClr val="009900"/>
                        </a:solidFill>
                        <a:latin typeface="Cambria Math"/>
                      </a:rPr>
                      <m:t>𝐾</m:t>
                    </m:r>
                    <m:r>
                      <a:rPr lang="en-US" sz="2000" i="1">
                        <a:solidFill>
                          <a:srgbClr val="009900"/>
                        </a:solidFill>
                        <a:latin typeface="Cambria Math"/>
                      </a:rPr>
                      <m:t>~</m:t>
                    </m:r>
                    <m:r>
                      <a:rPr lang="en-US" sz="2000" i="1">
                        <a:solidFill>
                          <a:srgbClr val="009900"/>
                        </a:solidFill>
                        <a:latin typeface="Cambria Math"/>
                      </a:rPr>
                      <m:t>𝐵</m:t>
                    </m:r>
                    <m:d>
                      <m:dPr>
                        <m:ctrlPr>
                          <a:rPr lang="en-US" sz="2000" i="1">
                            <a:solidFill>
                              <a:srgbClr val="009900"/>
                            </a:solidFill>
                            <a:latin typeface="Cambria Math" panose="02040503050406030204" pitchFamily="18" charset="0"/>
                          </a:rPr>
                        </m:ctrlPr>
                      </m:dPr>
                      <m:e>
                        <m:r>
                          <a:rPr lang="en-US" sz="2000" i="1">
                            <a:solidFill>
                              <a:srgbClr val="009900"/>
                            </a:solidFill>
                            <a:latin typeface="Cambria Math"/>
                          </a:rPr>
                          <m:t>𝑝</m:t>
                        </m:r>
                        <m:r>
                          <a:rPr lang="en-US" sz="2000" i="1">
                            <a:solidFill>
                              <a:srgbClr val="009900"/>
                            </a:solidFill>
                            <a:latin typeface="Cambria Math"/>
                          </a:rPr>
                          <m:t>,</m:t>
                        </m:r>
                        <m:r>
                          <a:rPr lang="en-US" sz="2000" i="1">
                            <a:solidFill>
                              <a:srgbClr val="009900"/>
                            </a:solidFill>
                            <a:latin typeface="Cambria Math"/>
                          </a:rPr>
                          <m:t>𝑛</m:t>
                        </m:r>
                      </m:e>
                    </m:d>
                  </m:oMath>
                </a14:m>
                <a:endParaRPr lang="en-US" sz="4900" dirty="0">
                  <a:latin typeface="Neo Sans Intel" panose="020B0504020202020204" pitchFamily="34" charset="0"/>
                </a:endParaRPr>
              </a:p>
              <a:p>
                <a:endParaRPr lang="en-US" sz="3000" i="1" dirty="0" smtClean="0">
                  <a:latin typeface="Neo Sans Intel" panose="020B0504020202020204" pitchFamily="34" charset="0"/>
                </a:endParaRPr>
              </a:p>
            </p:txBody>
          </p:sp>
        </mc:Choice>
        <mc:Fallback xmlns="">
          <p:sp>
            <p:nvSpPr>
              <p:cNvPr id="13" name="Content Placeholder 8"/>
              <p:cNvSpPr txBox="1">
                <a:spLocks noRot="1" noChangeAspect="1" noMove="1" noResize="1" noEditPoints="1" noAdjustHandles="1" noChangeArrowheads="1" noChangeShapeType="1" noTextEdit="1"/>
              </p:cNvSpPr>
              <p:nvPr/>
            </p:nvSpPr>
            <p:spPr>
              <a:xfrm>
                <a:off x="4624388" y="761999"/>
                <a:ext cx="4298950" cy="2592000"/>
              </a:xfrm>
              <a:prstGeom prst="rect">
                <a:avLst/>
              </a:prstGeom>
              <a:blipFill rotWithShape="0">
                <a:blip r:embed="rId5"/>
                <a:stretch>
                  <a:fillRect l="-849" t="-3044"/>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9"/>
              <p:cNvSpPr txBox="1">
                <a:spLocks/>
              </p:cNvSpPr>
              <p:nvPr/>
            </p:nvSpPr>
            <p:spPr>
              <a:xfrm>
                <a:off x="4626000" y="3502800"/>
                <a:ext cx="4297363" cy="2745600"/>
              </a:xfrm>
              <a:prstGeom prst="rect">
                <a:avLst/>
              </a:prstGeom>
              <a:ln>
                <a:solidFill>
                  <a:schemeClr val="accent1">
                    <a:shade val="50000"/>
                  </a:schemeClr>
                </a:solidFill>
              </a:ln>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r>
                  <a:rPr lang="en-US" sz="1900" dirty="0" smtClean="0">
                    <a:solidFill>
                      <a:srgbClr val="0070C0"/>
                    </a:solidFill>
                    <a:latin typeface="Neo Sans Intel" panose="020B0504020202020204" pitchFamily="34" charset="0"/>
                  </a:rPr>
                  <a:t>Poisson Distribution</a:t>
                </a:r>
              </a:p>
              <a:p>
                <a:pPr marL="631825" lvl="1" indent="-273050"/>
                <a:r>
                  <a:rPr lang="en-US" sz="1500" dirty="0" smtClean="0">
                    <a:latin typeface="Neo Sans Intel" panose="020B0504020202020204" pitchFamily="34" charset="0"/>
                  </a:rPr>
                  <a:t>Number of </a:t>
                </a:r>
                <a:r>
                  <a:rPr lang="en-US" sz="1500" dirty="0">
                    <a:latin typeface="Neo Sans Intel" panose="020B0504020202020204" pitchFamily="34" charset="0"/>
                  </a:rPr>
                  <a:t>events occurring within </a:t>
                </a:r>
                <a:r>
                  <a:rPr lang="en-US" sz="1500" dirty="0" smtClean="0">
                    <a:latin typeface="Neo Sans Intel" panose="020B0504020202020204" pitchFamily="34" charset="0"/>
                  </a:rPr>
                  <a:t>a </a:t>
                </a:r>
                <a:r>
                  <a:rPr lang="en-US" sz="1500" dirty="0">
                    <a:latin typeface="Neo Sans Intel" panose="020B0504020202020204" pitchFamily="34" charset="0"/>
                  </a:rPr>
                  <a:t>fixed time interval (or space)</a:t>
                </a:r>
              </a:p>
              <a:p>
                <a:pPr lvl="2"/>
                <a14:m>
                  <m:oMath xmlns:m="http://schemas.openxmlformats.org/officeDocument/2006/math">
                    <m:r>
                      <a:rPr lang="en-US" sz="1300" i="1">
                        <a:latin typeface="Cambria Math"/>
                      </a:rPr>
                      <m:t>𝜆</m:t>
                    </m:r>
                  </m:oMath>
                </a14:m>
                <a:r>
                  <a:rPr lang="en-US" sz="1300" dirty="0">
                    <a:latin typeface="Neo Sans Intel" panose="020B0504020202020204" pitchFamily="34" charset="0"/>
                  </a:rPr>
                  <a:t> , the shape </a:t>
                </a:r>
                <a:r>
                  <a:rPr lang="en-US" sz="1300" dirty="0" err="1">
                    <a:latin typeface="Neo Sans Intel" panose="020B0504020202020204" pitchFamily="34" charset="0"/>
                  </a:rPr>
                  <a:t>param</a:t>
                </a:r>
                <a:r>
                  <a:rPr lang="en-US" sz="1300" dirty="0">
                    <a:latin typeface="Neo Sans Intel" panose="020B0504020202020204" pitchFamily="34" charset="0"/>
                  </a:rPr>
                  <a:t>., </a:t>
                </a:r>
                <a:r>
                  <a:rPr lang="en-US" sz="1300" dirty="0" smtClean="0">
                    <a:latin typeface="Neo Sans Intel" panose="020B0504020202020204" pitchFamily="34" charset="0"/>
                  </a:rPr>
                  <a:t>indicates </a:t>
                </a:r>
                <a:r>
                  <a:rPr lang="en-US" sz="1300" dirty="0">
                    <a:latin typeface="Neo Sans Intel" panose="020B0504020202020204" pitchFamily="34" charset="0"/>
                  </a:rPr>
                  <a:t>the average number </a:t>
                </a:r>
                <a:r>
                  <a:rPr lang="en-US" sz="1300" dirty="0" smtClean="0">
                    <a:latin typeface="Neo Sans Intel" panose="020B0504020202020204" pitchFamily="34" charset="0"/>
                  </a:rPr>
                  <a:t>of </a:t>
                </a:r>
                <a:r>
                  <a:rPr lang="en-US" sz="1300" dirty="0">
                    <a:latin typeface="Neo Sans Intel" panose="020B0504020202020204" pitchFamily="34" charset="0"/>
                  </a:rPr>
                  <a:t>events in the given time interval</a:t>
                </a:r>
              </a:p>
              <a:p>
                <a:pPr lvl="3"/>
                <a:endParaRPr lang="en-US" sz="1000" i="1" dirty="0" smtClean="0">
                  <a:latin typeface="Neo Sans Intel" panose="020B0504020202020204" pitchFamily="34" charset="0"/>
                </a:endParaRPr>
              </a:p>
              <a:p>
                <a:pPr marL="631825" lvl="1" indent="-273050"/>
                <a14:m>
                  <m:oMath xmlns:m="http://schemas.openxmlformats.org/officeDocument/2006/math">
                    <m:r>
                      <a:rPr lang="en-US" sz="1500" i="1" smtClean="0">
                        <a:solidFill>
                          <a:srgbClr val="009900"/>
                        </a:solidFill>
                        <a:latin typeface="Cambria Math"/>
                      </a:rPr>
                      <m:t>𝐾</m:t>
                    </m:r>
                    <m:r>
                      <a:rPr lang="en-US" sz="1500" i="1" smtClean="0">
                        <a:solidFill>
                          <a:srgbClr val="009900"/>
                        </a:solidFill>
                        <a:latin typeface="Cambria Math"/>
                      </a:rPr>
                      <m:t>~</m:t>
                    </m:r>
                    <m:r>
                      <a:rPr lang="en-US" sz="1500" i="1" smtClean="0">
                        <a:solidFill>
                          <a:srgbClr val="009900"/>
                        </a:solidFill>
                        <a:latin typeface="Cambria Math"/>
                      </a:rPr>
                      <m:t>𝑃𝑜𝑖𝑠</m:t>
                    </m:r>
                    <m:d>
                      <m:dPr>
                        <m:ctrlPr>
                          <a:rPr lang="en-US" sz="1500" i="1" smtClean="0">
                            <a:solidFill>
                              <a:srgbClr val="009900"/>
                            </a:solidFill>
                            <a:latin typeface="Cambria Math" panose="02040503050406030204" pitchFamily="18" charset="0"/>
                          </a:rPr>
                        </m:ctrlPr>
                      </m:dPr>
                      <m:e>
                        <m:r>
                          <a:rPr lang="en-US" sz="1500" i="1" smtClean="0">
                            <a:solidFill>
                              <a:srgbClr val="009900"/>
                            </a:solidFill>
                            <a:latin typeface="Cambria Math"/>
                          </a:rPr>
                          <m:t>𝜆</m:t>
                        </m:r>
                      </m:e>
                    </m:d>
                    <m:r>
                      <a:rPr lang="en-US" sz="1500" i="1" smtClean="0">
                        <a:solidFill>
                          <a:srgbClr val="009900"/>
                        </a:solidFill>
                        <a:latin typeface="Cambria Math"/>
                      </a:rPr>
                      <m:t>,  </m:t>
                    </m:r>
                    <m:r>
                      <a:rPr lang="en-US" sz="1500" i="1" smtClean="0">
                        <a:solidFill>
                          <a:srgbClr val="009900"/>
                        </a:solidFill>
                        <a:latin typeface="Cambria Math"/>
                      </a:rPr>
                      <m:t>𝐾</m:t>
                    </m:r>
                    <m:r>
                      <a:rPr lang="en-US" sz="1500" i="1" smtClean="0">
                        <a:solidFill>
                          <a:srgbClr val="009900"/>
                        </a:solidFill>
                        <a:latin typeface="Cambria Math"/>
                      </a:rPr>
                      <m:t>∈ </m:t>
                    </m:r>
                    <m:r>
                      <a:rPr lang="en-US" sz="1500" i="1" smtClean="0">
                        <a:solidFill>
                          <a:srgbClr val="009900"/>
                        </a:solidFill>
                        <a:latin typeface="Cambria Math"/>
                        <a:ea typeface="Cambria Math"/>
                      </a:rPr>
                      <m:t>ℕ</m:t>
                    </m:r>
                    <m:r>
                      <a:rPr lang="en-US" sz="1500" i="1" smtClean="0">
                        <a:solidFill>
                          <a:srgbClr val="009900"/>
                        </a:solidFill>
                        <a:latin typeface="Cambria Math"/>
                        <a:ea typeface="Cambria Math"/>
                      </a:rPr>
                      <m:t>,  </m:t>
                    </m:r>
                    <m:r>
                      <a:rPr lang="en-US" sz="1500" i="1" smtClean="0">
                        <a:solidFill>
                          <a:srgbClr val="009900"/>
                        </a:solidFill>
                        <a:latin typeface="Cambria Math"/>
                        <a:ea typeface="Cambria Math"/>
                      </a:rPr>
                      <m:t>𝜆</m:t>
                    </m:r>
                    <m:r>
                      <a:rPr lang="en-US" sz="1500" i="1" smtClean="0">
                        <a:solidFill>
                          <a:srgbClr val="009900"/>
                        </a:solidFill>
                        <a:latin typeface="Cambria Math"/>
                        <a:ea typeface="Cambria Math"/>
                      </a:rPr>
                      <m:t>&gt;0</m:t>
                    </m:r>
                  </m:oMath>
                </a14:m>
                <a:endParaRPr lang="en-US" sz="2200" dirty="0">
                  <a:solidFill>
                    <a:srgbClr val="009900"/>
                  </a:solidFill>
                  <a:latin typeface="Neo Sans Intel" panose="020B0504020202020204" pitchFamily="34" charset="0"/>
                </a:endParaRPr>
              </a:p>
              <a:p>
                <a:pPr lvl="2"/>
                <a14:m>
                  <m:oMath xmlns:m="http://schemas.openxmlformats.org/officeDocument/2006/math">
                    <m:r>
                      <a:rPr lang="en-US" sz="1500" i="1" smtClean="0">
                        <a:solidFill>
                          <a:srgbClr val="009900"/>
                        </a:solidFill>
                        <a:latin typeface="Cambria Math"/>
                      </a:rPr>
                      <m:t>𝑓</m:t>
                    </m:r>
                    <m:d>
                      <m:dPr>
                        <m:ctrlPr>
                          <a:rPr lang="en-US" sz="1500" i="1" smtClean="0">
                            <a:solidFill>
                              <a:srgbClr val="009900"/>
                            </a:solidFill>
                            <a:latin typeface="Cambria Math" panose="02040503050406030204" pitchFamily="18" charset="0"/>
                          </a:rPr>
                        </m:ctrlPr>
                      </m:dPr>
                      <m:e>
                        <m:r>
                          <a:rPr lang="en-US" sz="1500" i="1" smtClean="0">
                            <a:solidFill>
                              <a:srgbClr val="009900"/>
                            </a:solidFill>
                            <a:latin typeface="Cambria Math"/>
                          </a:rPr>
                          <m:t>𝑘</m:t>
                        </m:r>
                        <m:r>
                          <a:rPr lang="en-US" sz="1500" i="1">
                            <a:solidFill>
                              <a:srgbClr val="009900"/>
                            </a:solidFill>
                            <a:latin typeface="Cambria Math"/>
                          </a:rPr>
                          <m:t>;</m:t>
                        </m:r>
                        <m:r>
                          <a:rPr lang="en-US" sz="1500" i="1">
                            <a:solidFill>
                              <a:srgbClr val="009900"/>
                            </a:solidFill>
                            <a:latin typeface="Cambria Math"/>
                          </a:rPr>
                          <m:t>𝜆</m:t>
                        </m:r>
                      </m:e>
                    </m:d>
                    <m:r>
                      <a:rPr lang="en-US" sz="1500" i="1">
                        <a:solidFill>
                          <a:srgbClr val="009900"/>
                        </a:solidFill>
                        <a:latin typeface="Cambria Math"/>
                      </a:rPr>
                      <m:t>=</m:t>
                    </m:r>
                    <m:func>
                      <m:funcPr>
                        <m:ctrlPr>
                          <a:rPr lang="en-US" sz="1500" i="1">
                            <a:solidFill>
                              <a:srgbClr val="009900"/>
                            </a:solidFill>
                            <a:latin typeface="Cambria Math" panose="02040503050406030204" pitchFamily="18" charset="0"/>
                          </a:rPr>
                        </m:ctrlPr>
                      </m:funcPr>
                      <m:fName>
                        <m:f>
                          <m:fPr>
                            <m:ctrlPr>
                              <a:rPr lang="en-US" sz="1500" i="1" smtClean="0">
                                <a:solidFill>
                                  <a:srgbClr val="009900"/>
                                </a:solidFill>
                                <a:latin typeface="Cambria Math" panose="02040503050406030204" pitchFamily="18" charset="0"/>
                              </a:rPr>
                            </m:ctrlPr>
                          </m:fPr>
                          <m:num>
                            <m:sSup>
                              <m:sSupPr>
                                <m:ctrlPr>
                                  <a:rPr lang="en-US" sz="1500" i="1" smtClean="0">
                                    <a:solidFill>
                                      <a:srgbClr val="009900"/>
                                    </a:solidFill>
                                    <a:latin typeface="Cambria Math" panose="02040503050406030204" pitchFamily="18" charset="0"/>
                                  </a:rPr>
                                </m:ctrlPr>
                              </m:sSupPr>
                              <m:e>
                                <m:r>
                                  <a:rPr lang="en-US" sz="1500" i="1" smtClean="0">
                                    <a:solidFill>
                                      <a:srgbClr val="009900"/>
                                    </a:solidFill>
                                    <a:latin typeface="Cambria Math"/>
                                  </a:rPr>
                                  <m:t>𝜆</m:t>
                                </m:r>
                              </m:e>
                              <m:sup>
                                <m:r>
                                  <a:rPr lang="en-US" sz="1500" i="1" smtClean="0">
                                    <a:solidFill>
                                      <a:srgbClr val="009900"/>
                                    </a:solidFill>
                                    <a:latin typeface="Cambria Math"/>
                                  </a:rPr>
                                  <m:t>𝑘</m:t>
                                </m:r>
                              </m:sup>
                            </m:sSup>
                          </m:num>
                          <m:den>
                            <m:r>
                              <a:rPr lang="en-US" sz="1500" i="1" smtClean="0">
                                <a:solidFill>
                                  <a:srgbClr val="009900"/>
                                </a:solidFill>
                                <a:latin typeface="Cambria Math"/>
                              </a:rPr>
                              <m:t>𝑘</m:t>
                            </m:r>
                            <m:r>
                              <a:rPr lang="en-US" sz="1500" i="1" smtClean="0">
                                <a:solidFill>
                                  <a:srgbClr val="009900"/>
                                </a:solidFill>
                                <a:latin typeface="Cambria Math"/>
                              </a:rPr>
                              <m:t>!</m:t>
                            </m:r>
                          </m:den>
                        </m:f>
                      </m:fName>
                      <m:e>
                        <m:sSup>
                          <m:sSupPr>
                            <m:ctrlPr>
                              <a:rPr lang="en-US" sz="1500" i="1" smtClean="0">
                                <a:solidFill>
                                  <a:srgbClr val="009900"/>
                                </a:solidFill>
                                <a:latin typeface="Cambria Math" panose="02040503050406030204" pitchFamily="18" charset="0"/>
                              </a:rPr>
                            </m:ctrlPr>
                          </m:sSupPr>
                          <m:e>
                            <m:r>
                              <a:rPr lang="en-US" sz="1500" i="1">
                                <a:solidFill>
                                  <a:srgbClr val="009900"/>
                                </a:solidFill>
                                <a:latin typeface="Cambria Math"/>
                              </a:rPr>
                              <m:t>𝑒</m:t>
                            </m:r>
                          </m:e>
                          <m:sup>
                            <m:r>
                              <a:rPr lang="en-US" sz="1500" i="1">
                                <a:solidFill>
                                  <a:srgbClr val="009900"/>
                                </a:solidFill>
                                <a:latin typeface="Cambria Math"/>
                              </a:rPr>
                              <m:t>−</m:t>
                            </m:r>
                            <m:r>
                              <a:rPr lang="en-US" sz="1500" i="1">
                                <a:solidFill>
                                  <a:srgbClr val="009900"/>
                                </a:solidFill>
                                <a:latin typeface="Cambria Math"/>
                              </a:rPr>
                              <m:t>𝜆</m:t>
                            </m:r>
                          </m:sup>
                        </m:sSup>
                      </m:e>
                    </m:func>
                  </m:oMath>
                </a14:m>
                <a:endParaRPr lang="en-US" sz="900" dirty="0" smtClean="0">
                  <a:solidFill>
                    <a:srgbClr val="009900"/>
                  </a:solidFill>
                  <a:latin typeface="Neo Sans Intel" panose="020B0504020202020204" pitchFamily="34" charset="0"/>
                </a:endParaRPr>
              </a:p>
              <a:p>
                <a:pPr lvl="3"/>
                <a:endParaRPr lang="en-US" sz="900" dirty="0" smtClean="0">
                  <a:latin typeface="Neo Sans Intel" panose="020B0504020202020204" pitchFamily="34" charset="0"/>
                </a:endParaRPr>
              </a:p>
              <a:p>
                <a:pPr marL="631825" lvl="1" indent="-273050"/>
                <a:r>
                  <a:rPr lang="en-US" sz="1500" dirty="0" smtClean="0">
                    <a:latin typeface="Neo Sans Intel" panose="020B0504020202020204" pitchFamily="34" charset="0"/>
                  </a:rPr>
                  <a:t>If </a:t>
                </a:r>
                <a:r>
                  <a:rPr lang="en-US" sz="1500" i="1" dirty="0" smtClean="0">
                    <a:latin typeface="Neo Sans Intel" panose="020B0504020202020204" pitchFamily="34" charset="0"/>
                  </a:rPr>
                  <a:t> </a:t>
                </a:r>
                <a14:m>
                  <m:oMath xmlns:m="http://schemas.openxmlformats.org/officeDocument/2006/math">
                    <m:r>
                      <m:rPr>
                        <m:sty m:val="p"/>
                      </m:rPr>
                      <a:rPr lang="en-US" sz="1500" i="1" smtClean="0">
                        <a:latin typeface="Cambria Math"/>
                      </a:rPr>
                      <m:t>λ</m:t>
                    </m:r>
                  </m:oMath>
                </a14:m>
                <a:r>
                  <a:rPr lang="en-US" sz="1500" dirty="0" smtClean="0">
                    <a:latin typeface="Neo Sans Intel" panose="020B0504020202020204" pitchFamily="34" charset="0"/>
                  </a:rPr>
                  <a:t> </a:t>
                </a:r>
                <a:r>
                  <a:rPr lang="en-US" sz="1500" dirty="0">
                    <a:latin typeface="Neo Sans Intel" panose="020B0504020202020204" pitchFamily="34" charset="0"/>
                  </a:rPr>
                  <a:t>is large, then </a:t>
                </a:r>
                <a14:m>
                  <m:oMath xmlns:m="http://schemas.openxmlformats.org/officeDocument/2006/math">
                    <m:r>
                      <a:rPr lang="en-US" sz="1500" i="1" smtClean="0">
                        <a:latin typeface="Cambria Math"/>
                      </a:rPr>
                      <m:t>𝑍</m:t>
                    </m:r>
                    <m:r>
                      <a:rPr lang="en-US" sz="1500" i="1">
                        <a:latin typeface="Cambria Math"/>
                      </a:rPr>
                      <m:t>~</m:t>
                    </m:r>
                    <m:r>
                      <a:rPr lang="en-US" sz="1500" i="1">
                        <a:latin typeface="Cambria Math"/>
                      </a:rPr>
                      <m:t>𝑁</m:t>
                    </m:r>
                    <m:d>
                      <m:dPr>
                        <m:ctrlPr>
                          <a:rPr lang="en-US" sz="1500" i="1">
                            <a:latin typeface="Cambria Math" panose="02040503050406030204" pitchFamily="18" charset="0"/>
                          </a:rPr>
                        </m:ctrlPr>
                      </m:dPr>
                      <m:e>
                        <m:r>
                          <a:rPr lang="en-US" sz="1500" i="1" smtClean="0">
                            <a:latin typeface="Cambria Math"/>
                          </a:rPr>
                          <m:t>𝜆</m:t>
                        </m:r>
                        <m:r>
                          <a:rPr lang="en-US" sz="1500" i="1">
                            <a:latin typeface="Cambria Math"/>
                          </a:rPr>
                          <m:t>,</m:t>
                        </m:r>
                        <m:r>
                          <a:rPr lang="en-US" sz="1500" i="1" smtClean="0">
                            <a:latin typeface="Cambria Math"/>
                          </a:rPr>
                          <m:t>𝜆</m:t>
                        </m:r>
                      </m:e>
                    </m:d>
                  </m:oMath>
                </a14:m>
                <a:r>
                  <a:rPr lang="en-US" sz="1500" dirty="0" smtClean="0">
                    <a:latin typeface="Neo Sans Intel" panose="020B0504020202020204" pitchFamily="34" charset="0"/>
                  </a:rPr>
                  <a:t> </a:t>
                </a:r>
                <a:r>
                  <a:rPr lang="en-US" sz="1500" dirty="0">
                    <a:latin typeface="Neo Sans Intel" panose="020B0504020202020204" pitchFamily="34" charset="0"/>
                  </a:rPr>
                  <a:t>is a good approximation </a:t>
                </a:r>
                <a:r>
                  <a:rPr lang="en-US" sz="1500" dirty="0" smtClean="0">
                    <a:latin typeface="Neo Sans Intel" panose="020B0504020202020204" pitchFamily="34" charset="0"/>
                  </a:rPr>
                  <a:t>for </a:t>
                </a:r>
                <a14:m>
                  <m:oMath xmlns:m="http://schemas.openxmlformats.org/officeDocument/2006/math">
                    <m:r>
                      <a:rPr lang="en-US" sz="1500" i="1" smtClean="0">
                        <a:latin typeface="Cambria Math"/>
                      </a:rPr>
                      <m:t>𝐾</m:t>
                    </m:r>
                    <m:r>
                      <a:rPr lang="en-US" sz="1500" i="1" smtClean="0">
                        <a:latin typeface="Cambria Math"/>
                      </a:rPr>
                      <m:t>~</m:t>
                    </m:r>
                    <m:r>
                      <a:rPr lang="en-US" sz="1500" i="1" smtClean="0">
                        <a:latin typeface="Cambria Math"/>
                      </a:rPr>
                      <m:t>𝑃𝑜𝑖𝑠</m:t>
                    </m:r>
                    <m:d>
                      <m:dPr>
                        <m:ctrlPr>
                          <a:rPr lang="en-US" sz="1500" i="1">
                            <a:latin typeface="Cambria Math" panose="02040503050406030204" pitchFamily="18" charset="0"/>
                          </a:rPr>
                        </m:ctrlPr>
                      </m:dPr>
                      <m:e>
                        <m:r>
                          <a:rPr lang="en-US" sz="1500" i="1" smtClean="0">
                            <a:latin typeface="Cambria Math"/>
                          </a:rPr>
                          <m:t>𝜆</m:t>
                        </m:r>
                      </m:e>
                    </m:d>
                  </m:oMath>
                </a14:m>
                <a:endParaRPr lang="en-US" sz="1300" dirty="0">
                  <a:latin typeface="Neo Sans Intel" panose="020B0504020202020204" pitchFamily="34" charset="0"/>
                </a:endParaRPr>
              </a:p>
            </p:txBody>
          </p:sp>
        </mc:Choice>
        <mc:Fallback xmlns="">
          <p:sp>
            <p:nvSpPr>
              <p:cNvPr id="14" name="Content Placeholder 9"/>
              <p:cNvSpPr txBox="1">
                <a:spLocks noRot="1" noChangeAspect="1" noMove="1" noResize="1" noEditPoints="1" noAdjustHandles="1" noChangeArrowheads="1" noChangeShapeType="1" noTextEdit="1"/>
              </p:cNvSpPr>
              <p:nvPr/>
            </p:nvSpPr>
            <p:spPr>
              <a:xfrm>
                <a:off x="4626000" y="3502800"/>
                <a:ext cx="4297363" cy="2745600"/>
              </a:xfrm>
              <a:prstGeom prst="rect">
                <a:avLst/>
              </a:prstGeom>
              <a:blipFill rotWithShape="0">
                <a:blip r:embed="rId6"/>
                <a:stretch>
                  <a:fillRect l="-849" t="-1106"/>
                </a:stretch>
              </a:blipFill>
              <a:ln>
                <a:solidFill>
                  <a:schemeClr val="accent1">
                    <a:shade val="50000"/>
                  </a:schemeClr>
                </a:solidFill>
              </a:ln>
            </p:spPr>
            <p:txBody>
              <a:bodyPr/>
              <a:lstStyle/>
              <a:p>
                <a:r>
                  <a:rPr lang="en-US">
                    <a:noFill/>
                  </a:rPr>
                  <a:t> </a:t>
                </a:r>
              </a:p>
            </p:txBody>
          </p:sp>
        </mc:Fallback>
      </mc:AlternateContent>
      <p:pic>
        <p:nvPicPr>
          <p:cNvPr id="1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6301" y="1905000"/>
            <a:ext cx="1136124" cy="135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8819" y="4572000"/>
            <a:ext cx="1267212" cy="100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Content Placeholder 8"/>
              <p:cNvSpPr txBox="1">
                <a:spLocks/>
              </p:cNvSpPr>
              <p:nvPr/>
            </p:nvSpPr>
            <p:spPr>
              <a:xfrm>
                <a:off x="176400" y="3504000"/>
                <a:ext cx="4298950" cy="2744400"/>
              </a:xfrm>
              <a:prstGeom prst="rect">
                <a:avLst/>
              </a:prstGeom>
              <a:ln>
                <a:solidFill>
                  <a:schemeClr val="accent1">
                    <a:shade val="50000"/>
                  </a:schemeClr>
                </a:solid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1463" indent="-271463"/>
                <a:r>
                  <a:rPr lang="en-US" sz="7200" dirty="0" smtClean="0">
                    <a:solidFill>
                      <a:srgbClr val="0070C0"/>
                    </a:solidFill>
                    <a:latin typeface="Neo Sans Intel" panose="020B0504020202020204" pitchFamily="34" charset="0"/>
                  </a:rPr>
                  <a:t>Multinomial Distribution</a:t>
                </a:r>
              </a:p>
              <a:p>
                <a:pPr lvl="1"/>
                <a:r>
                  <a:rPr lang="en-US" sz="6000" dirty="0" smtClean="0">
                    <a:solidFill>
                      <a:srgbClr val="7030A0"/>
                    </a:solidFill>
                    <a:latin typeface="Neo Sans Intel" panose="020B0504020202020204" pitchFamily="34" charset="0"/>
                  </a:rPr>
                  <a:t>Categorical Distribution </a:t>
                </a:r>
              </a:p>
              <a:p>
                <a:pPr marL="990600" lvl="2" indent="-185738"/>
                <a:r>
                  <a:rPr lang="en-US" sz="5600" dirty="0" smtClean="0">
                    <a:latin typeface="Neo Sans Intel" panose="020B0504020202020204" pitchFamily="34" charset="0"/>
                  </a:rPr>
                  <a:t>A trial with </a:t>
                </a:r>
                <a:r>
                  <a:rPr lang="en-US" sz="5600" i="1" dirty="0" smtClean="0">
                    <a:latin typeface="Neo Sans Intel" panose="020B0504020202020204" pitchFamily="34" charset="0"/>
                  </a:rPr>
                  <a:t>k</a:t>
                </a:r>
                <a:r>
                  <a:rPr lang="en-US" sz="5600" dirty="0" smtClean="0">
                    <a:latin typeface="Neo Sans Intel" panose="020B0504020202020204" pitchFamily="34" charset="0"/>
                  </a:rPr>
                  <a:t> possible outcomes</a:t>
                </a:r>
              </a:p>
              <a:p>
                <a:pPr marL="990600" lvl="2" indent="-185738"/>
                <a14:m>
                  <m:oMath xmlns:m="http://schemas.openxmlformats.org/officeDocument/2006/math">
                    <m:r>
                      <a:rPr lang="en-US" sz="5600" i="1" smtClean="0">
                        <a:solidFill>
                          <a:srgbClr val="009900"/>
                        </a:solidFill>
                        <a:latin typeface="Cambria Math"/>
                      </a:rPr>
                      <m:t>𝑓</m:t>
                    </m:r>
                    <m:d>
                      <m:dPr>
                        <m:ctrlPr>
                          <a:rPr lang="en-US" sz="5600" i="1">
                            <a:solidFill>
                              <a:srgbClr val="009900"/>
                            </a:solidFill>
                            <a:latin typeface="Cambria Math" panose="02040503050406030204" pitchFamily="18" charset="0"/>
                          </a:rPr>
                        </m:ctrlPr>
                      </m:dPr>
                      <m:e>
                        <m:sSub>
                          <m:sSubPr>
                            <m:ctrlPr>
                              <a:rPr lang="en-US" sz="5600" i="1" smtClean="0">
                                <a:solidFill>
                                  <a:srgbClr val="009900"/>
                                </a:solidFill>
                                <a:latin typeface="Cambria Math" panose="02040503050406030204" pitchFamily="18" charset="0"/>
                              </a:rPr>
                            </m:ctrlPr>
                          </m:sSubPr>
                          <m:e>
                            <m:r>
                              <a:rPr lang="en-US" sz="5600" i="1">
                                <a:solidFill>
                                  <a:srgbClr val="009900"/>
                                </a:solidFill>
                                <a:latin typeface="Cambria Math"/>
                              </a:rPr>
                              <m:t>𝑥</m:t>
                            </m:r>
                          </m:e>
                          <m:sub>
                            <m:r>
                              <a:rPr lang="en-US" sz="5600" i="1">
                                <a:solidFill>
                                  <a:srgbClr val="009900"/>
                                </a:solidFill>
                                <a:latin typeface="Cambria Math"/>
                              </a:rPr>
                              <m:t>1</m:t>
                            </m:r>
                          </m:sub>
                        </m:sSub>
                        <m:r>
                          <a:rPr lang="en-US" sz="5600" i="1">
                            <a:solidFill>
                              <a:srgbClr val="009900"/>
                            </a:solidFill>
                            <a:latin typeface="Cambria Math"/>
                          </a:rPr>
                          <m:t>,…,</m:t>
                        </m:r>
                        <m:sSub>
                          <m:sSubPr>
                            <m:ctrlPr>
                              <a:rPr lang="en-US" sz="5600" i="1">
                                <a:solidFill>
                                  <a:srgbClr val="009900"/>
                                </a:solidFill>
                                <a:latin typeface="Cambria Math" panose="02040503050406030204" pitchFamily="18" charset="0"/>
                              </a:rPr>
                            </m:ctrlPr>
                          </m:sSubPr>
                          <m:e>
                            <m:r>
                              <a:rPr lang="en-US" sz="5600" i="1">
                                <a:solidFill>
                                  <a:srgbClr val="009900"/>
                                </a:solidFill>
                                <a:latin typeface="Cambria Math"/>
                              </a:rPr>
                              <m:t>𝑥</m:t>
                            </m:r>
                          </m:e>
                          <m:sub>
                            <m:r>
                              <a:rPr lang="en-US" sz="5600" i="1">
                                <a:solidFill>
                                  <a:srgbClr val="009900"/>
                                </a:solidFill>
                                <a:latin typeface="Cambria Math"/>
                              </a:rPr>
                              <m:t>𝑘</m:t>
                            </m:r>
                          </m:sub>
                        </m:sSub>
                        <m:r>
                          <a:rPr lang="en-US" sz="5600" i="1">
                            <a:solidFill>
                              <a:srgbClr val="009900"/>
                            </a:solidFill>
                            <a:latin typeface="Cambria Math"/>
                          </a:rPr>
                          <m:t>;</m:t>
                        </m:r>
                        <m:sSub>
                          <m:sSubPr>
                            <m:ctrlPr>
                              <a:rPr lang="en-US" sz="5600" i="1">
                                <a:solidFill>
                                  <a:srgbClr val="009900"/>
                                </a:solidFill>
                                <a:latin typeface="Cambria Math" panose="02040503050406030204" pitchFamily="18" charset="0"/>
                              </a:rPr>
                            </m:ctrlPr>
                          </m:sSubPr>
                          <m:e>
                            <m:r>
                              <a:rPr lang="en-US" sz="5600" i="1">
                                <a:solidFill>
                                  <a:srgbClr val="009900"/>
                                </a:solidFill>
                                <a:latin typeface="Cambria Math"/>
                              </a:rPr>
                              <m:t>𝑝</m:t>
                            </m:r>
                          </m:e>
                          <m:sub>
                            <m:r>
                              <a:rPr lang="en-US" sz="5600" i="1">
                                <a:solidFill>
                                  <a:srgbClr val="009900"/>
                                </a:solidFill>
                                <a:latin typeface="Cambria Math"/>
                              </a:rPr>
                              <m:t>1</m:t>
                            </m:r>
                          </m:sub>
                        </m:sSub>
                        <m:r>
                          <a:rPr lang="en-US" sz="5600" i="1">
                            <a:solidFill>
                              <a:srgbClr val="009900"/>
                            </a:solidFill>
                            <a:latin typeface="Cambria Math"/>
                          </a:rPr>
                          <m:t>,…,</m:t>
                        </m:r>
                        <m:sSub>
                          <m:sSubPr>
                            <m:ctrlPr>
                              <a:rPr lang="en-US" sz="5600" i="1">
                                <a:solidFill>
                                  <a:srgbClr val="009900"/>
                                </a:solidFill>
                                <a:latin typeface="Cambria Math" panose="02040503050406030204" pitchFamily="18" charset="0"/>
                              </a:rPr>
                            </m:ctrlPr>
                          </m:sSubPr>
                          <m:e>
                            <m:r>
                              <a:rPr lang="en-US" sz="5600" i="1">
                                <a:solidFill>
                                  <a:srgbClr val="009900"/>
                                </a:solidFill>
                                <a:latin typeface="Cambria Math"/>
                              </a:rPr>
                              <m:t>𝑝</m:t>
                            </m:r>
                          </m:e>
                          <m:sub>
                            <m:r>
                              <a:rPr lang="en-US" sz="5600" i="1">
                                <a:solidFill>
                                  <a:srgbClr val="009900"/>
                                </a:solidFill>
                                <a:latin typeface="Cambria Math"/>
                              </a:rPr>
                              <m:t>𝑘</m:t>
                            </m:r>
                          </m:sub>
                        </m:sSub>
                      </m:e>
                    </m:d>
                    <m:r>
                      <a:rPr lang="en-US" sz="5600" i="1">
                        <a:solidFill>
                          <a:srgbClr val="009900"/>
                        </a:solidFill>
                        <a:latin typeface="Cambria Math"/>
                      </a:rPr>
                      <m:t>=</m:t>
                    </m:r>
                    <m:nary>
                      <m:naryPr>
                        <m:chr m:val="∏"/>
                        <m:limLoc m:val="subSup"/>
                        <m:ctrlPr>
                          <a:rPr lang="en-US" sz="5600" i="1" dirty="0" smtClean="0">
                            <a:solidFill>
                              <a:srgbClr val="009900"/>
                            </a:solidFill>
                            <a:latin typeface="Cambria Math" panose="02040503050406030204" pitchFamily="18" charset="0"/>
                            <a:ea typeface="Cambria Math"/>
                          </a:rPr>
                        </m:ctrlPr>
                      </m:naryPr>
                      <m:sub>
                        <m:r>
                          <m:rPr>
                            <m:brk m:alnAt="25"/>
                          </m:rPr>
                          <a:rPr lang="en-US" sz="5600" i="1" dirty="0" smtClean="0">
                            <a:solidFill>
                              <a:srgbClr val="009900"/>
                            </a:solidFill>
                            <a:latin typeface="Cambria Math"/>
                            <a:ea typeface="Cambria Math"/>
                          </a:rPr>
                          <m:t>𝑖</m:t>
                        </m:r>
                        <m:r>
                          <a:rPr lang="en-US" sz="5600" i="1" dirty="0" smtClean="0">
                            <a:solidFill>
                              <a:srgbClr val="009900"/>
                            </a:solidFill>
                            <a:latin typeface="Cambria Math"/>
                            <a:ea typeface="Cambria Math"/>
                          </a:rPr>
                          <m:t>=</m:t>
                        </m:r>
                        <m:r>
                          <m:rPr>
                            <m:brk m:alnAt="25"/>
                          </m:rPr>
                          <a:rPr lang="en-US" sz="5600" i="1" dirty="0" smtClean="0">
                            <a:solidFill>
                              <a:srgbClr val="009900"/>
                            </a:solidFill>
                            <a:latin typeface="Cambria Math"/>
                            <a:ea typeface="Cambria Math"/>
                          </a:rPr>
                          <m:t>1</m:t>
                        </m:r>
                      </m:sub>
                      <m:sup>
                        <m:r>
                          <a:rPr lang="en-US" sz="5600" i="1" dirty="0" smtClean="0">
                            <a:solidFill>
                              <a:srgbClr val="009900"/>
                            </a:solidFill>
                            <a:latin typeface="Cambria Math"/>
                            <a:ea typeface="Cambria Math"/>
                          </a:rPr>
                          <m:t>𝑘</m:t>
                        </m:r>
                      </m:sup>
                      <m:e>
                        <m:sSubSup>
                          <m:sSubSupPr>
                            <m:ctrlPr>
                              <a:rPr lang="en-US" sz="5600" i="1" dirty="0">
                                <a:solidFill>
                                  <a:srgbClr val="009900"/>
                                </a:solidFill>
                                <a:latin typeface="Cambria Math" panose="02040503050406030204" pitchFamily="18" charset="0"/>
                                <a:ea typeface="Cambria Math"/>
                              </a:rPr>
                            </m:ctrlPr>
                          </m:sSubSupPr>
                          <m:e>
                            <m:r>
                              <a:rPr lang="en-US" sz="5600" i="1" dirty="0">
                                <a:solidFill>
                                  <a:srgbClr val="009900"/>
                                </a:solidFill>
                                <a:latin typeface="Cambria Math"/>
                                <a:ea typeface="Cambria Math"/>
                              </a:rPr>
                              <m:t>𝑝</m:t>
                            </m:r>
                          </m:e>
                          <m:sub>
                            <m:r>
                              <a:rPr lang="en-US" sz="5600" i="1" dirty="0" smtClean="0">
                                <a:solidFill>
                                  <a:srgbClr val="009900"/>
                                </a:solidFill>
                                <a:latin typeface="Cambria Math"/>
                                <a:ea typeface="Cambria Math"/>
                              </a:rPr>
                              <m:t>𝑖</m:t>
                            </m:r>
                          </m:sub>
                          <m:sup>
                            <m:sSub>
                              <m:sSubPr>
                                <m:ctrlPr>
                                  <a:rPr lang="en-US" sz="5600" i="1" dirty="0">
                                    <a:solidFill>
                                      <a:srgbClr val="009900"/>
                                    </a:solidFill>
                                    <a:latin typeface="Cambria Math" panose="02040503050406030204" pitchFamily="18" charset="0"/>
                                    <a:ea typeface="Cambria Math"/>
                                  </a:rPr>
                                </m:ctrlPr>
                              </m:sSubPr>
                              <m:e>
                                <m:r>
                                  <a:rPr lang="en-US" sz="5600" i="1" dirty="0">
                                    <a:solidFill>
                                      <a:srgbClr val="009900"/>
                                    </a:solidFill>
                                    <a:latin typeface="Cambria Math"/>
                                    <a:ea typeface="Cambria Math"/>
                                  </a:rPr>
                                  <m:t>𝑥</m:t>
                                </m:r>
                              </m:e>
                              <m:sub>
                                <m:r>
                                  <a:rPr lang="en-US" sz="5600" i="1" dirty="0" smtClean="0">
                                    <a:solidFill>
                                      <a:srgbClr val="009900"/>
                                    </a:solidFill>
                                    <a:latin typeface="Cambria Math"/>
                                    <a:ea typeface="Cambria Math"/>
                                  </a:rPr>
                                  <m:t>𝑖</m:t>
                                </m:r>
                              </m:sub>
                            </m:sSub>
                          </m:sup>
                        </m:sSubSup>
                      </m:e>
                    </m:nary>
                  </m:oMath>
                </a14:m>
                <a:endParaRPr lang="en-US" sz="4200" dirty="0" smtClean="0">
                  <a:latin typeface="Neo Sans Intel" panose="020B0504020202020204" pitchFamily="34" charset="0"/>
                </a:endParaRPr>
              </a:p>
              <a:p>
                <a:pPr marL="1371600" lvl="3" indent="-206375">
                  <a:buNone/>
                </a:pPr>
                <a:r>
                  <a:rPr lang="en-US" sz="4800" dirty="0" smtClean="0">
                    <a:latin typeface="Neo Sans Intel" panose="020B0504020202020204" pitchFamily="34" charset="0"/>
                  </a:rPr>
                  <a:t>where </a:t>
                </a:r>
                <a14:m>
                  <m:oMath xmlns:m="http://schemas.openxmlformats.org/officeDocument/2006/math">
                    <m:sSub>
                      <m:sSubPr>
                        <m:ctrlPr>
                          <a:rPr lang="en-US" sz="4800" i="1">
                            <a:latin typeface="Cambria Math" panose="02040503050406030204" pitchFamily="18" charset="0"/>
                          </a:rPr>
                        </m:ctrlPr>
                      </m:sSubPr>
                      <m:e>
                        <m:r>
                          <a:rPr lang="en-US" sz="4800" i="1">
                            <a:latin typeface="Cambria Math"/>
                          </a:rPr>
                          <m:t>𝑥</m:t>
                        </m:r>
                      </m:e>
                      <m:sub>
                        <m:r>
                          <a:rPr lang="en-US" sz="4800" i="1">
                            <a:latin typeface="Cambria Math"/>
                          </a:rPr>
                          <m:t>𝑖</m:t>
                        </m:r>
                      </m:sub>
                    </m:sSub>
                    <m:r>
                      <a:rPr lang="en-US" sz="4800" i="1">
                        <a:latin typeface="Cambria Math"/>
                      </a:rPr>
                      <m:t>∈{0,1} </m:t>
                    </m:r>
                  </m:oMath>
                </a14:m>
                <a:r>
                  <a:rPr lang="en-US" sz="4800" dirty="0" smtClean="0">
                    <a:latin typeface="Neo Sans Intel" panose="020B0504020202020204" pitchFamily="34" charset="0"/>
                  </a:rPr>
                  <a:t>and </a:t>
                </a:r>
                <a14:m>
                  <m:oMath xmlns:m="http://schemas.openxmlformats.org/officeDocument/2006/math">
                    <m:nary>
                      <m:naryPr>
                        <m:chr m:val="∑"/>
                        <m:ctrlPr>
                          <a:rPr lang="en-US" sz="4800" i="1">
                            <a:latin typeface="Cambria Math" panose="02040503050406030204" pitchFamily="18" charset="0"/>
                          </a:rPr>
                        </m:ctrlPr>
                      </m:naryPr>
                      <m:sub>
                        <m:r>
                          <a:rPr lang="en-US" sz="4800" i="1">
                            <a:latin typeface="Cambria Math"/>
                          </a:rPr>
                          <m:t>𝑖</m:t>
                        </m:r>
                        <m:r>
                          <a:rPr lang="en-US" sz="4800" i="1">
                            <a:latin typeface="Cambria Math"/>
                          </a:rPr>
                          <m:t>=1</m:t>
                        </m:r>
                      </m:sub>
                      <m:sup>
                        <m:r>
                          <a:rPr lang="en-US" sz="4800" i="1">
                            <a:latin typeface="Cambria Math"/>
                          </a:rPr>
                          <m:t>𝑘</m:t>
                        </m:r>
                      </m:sup>
                      <m:e>
                        <m:sSub>
                          <m:sSubPr>
                            <m:ctrlPr>
                              <a:rPr lang="en-US" sz="4800" i="1">
                                <a:latin typeface="Cambria Math" panose="02040503050406030204" pitchFamily="18" charset="0"/>
                              </a:rPr>
                            </m:ctrlPr>
                          </m:sSubPr>
                          <m:e>
                            <m:r>
                              <a:rPr lang="en-US" sz="4800" i="1">
                                <a:latin typeface="Cambria Math"/>
                              </a:rPr>
                              <m:t>𝑝</m:t>
                            </m:r>
                          </m:e>
                          <m:sub>
                            <m:r>
                              <a:rPr lang="en-US" sz="4800" i="1">
                                <a:latin typeface="Cambria Math"/>
                              </a:rPr>
                              <m:t>𝑖</m:t>
                            </m:r>
                          </m:sub>
                        </m:sSub>
                      </m:e>
                    </m:nary>
                    <m:r>
                      <a:rPr lang="en-US" sz="4800" i="1">
                        <a:latin typeface="Cambria Math"/>
                      </a:rPr>
                      <m:t>=1,  </m:t>
                    </m:r>
                    <m:sSub>
                      <m:sSubPr>
                        <m:ctrlPr>
                          <a:rPr lang="en-US" sz="4800" i="1">
                            <a:latin typeface="Cambria Math" panose="02040503050406030204" pitchFamily="18" charset="0"/>
                          </a:rPr>
                        </m:ctrlPr>
                      </m:sSubPr>
                      <m:e>
                        <m:r>
                          <a:rPr lang="en-US" sz="4800" i="1">
                            <a:latin typeface="Cambria Math"/>
                          </a:rPr>
                          <m:t>𝑝</m:t>
                        </m:r>
                      </m:e>
                      <m:sub>
                        <m:r>
                          <a:rPr lang="en-US" sz="4800" i="1">
                            <a:latin typeface="Cambria Math"/>
                          </a:rPr>
                          <m:t>𝑖</m:t>
                        </m:r>
                      </m:sub>
                    </m:sSub>
                    <m:r>
                      <a:rPr lang="en-US" sz="4800" i="1">
                        <a:latin typeface="Cambria Math"/>
                      </a:rPr>
                      <m:t>∈[0,1]</m:t>
                    </m:r>
                  </m:oMath>
                </a14:m>
                <a:endParaRPr lang="en-US" sz="4800" dirty="0" smtClean="0">
                  <a:latin typeface="Neo Sans Intel" panose="020B0504020202020204" pitchFamily="34" charset="0"/>
                </a:endParaRPr>
              </a:p>
              <a:p>
                <a:pPr marL="1188720" lvl="5" indent="0">
                  <a:buFont typeface="Arial" pitchFamily="34" charset="0"/>
                  <a:buNone/>
                </a:pPr>
                <a:endParaRPr lang="en-US" sz="3600" dirty="0" smtClean="0">
                  <a:latin typeface="Neo Sans Intel" panose="020B0504020202020204" pitchFamily="34" charset="0"/>
                </a:endParaRPr>
              </a:p>
              <a:p>
                <a:pPr lvl="1"/>
                <a:r>
                  <a:rPr lang="en-US" sz="6000" dirty="0" smtClean="0">
                    <a:solidFill>
                      <a:srgbClr val="7030A0"/>
                    </a:solidFill>
                    <a:latin typeface="Neo Sans Intel" panose="020B0504020202020204" pitchFamily="34" charset="0"/>
                  </a:rPr>
                  <a:t>Multinomial Distribution</a:t>
                </a:r>
              </a:p>
              <a:p>
                <a:pPr marL="990600" lvl="2" indent="-185738"/>
                <a:r>
                  <a:rPr lang="en-US" sz="5600" dirty="0" smtClean="0">
                    <a:latin typeface="Neo Sans Intel" panose="020B0504020202020204" pitchFamily="34" charset="0"/>
                  </a:rPr>
                  <a:t>Number of  occurrences  of  </a:t>
                </a:r>
                <a:r>
                  <a:rPr lang="en-US" sz="5600" i="1" dirty="0" smtClean="0">
                    <a:latin typeface="Neo Sans Intel" panose="020B0504020202020204" pitchFamily="34" charset="0"/>
                  </a:rPr>
                  <a:t>k</a:t>
                </a:r>
                <a:r>
                  <a:rPr lang="en-US" sz="5600" dirty="0" smtClean="0">
                    <a:latin typeface="Neo Sans Intel" panose="020B0504020202020204" pitchFamily="34" charset="0"/>
                  </a:rPr>
                  <a:t> categories in </a:t>
                </a:r>
                <a:r>
                  <a:rPr lang="en-US" sz="5600" i="1" dirty="0">
                    <a:latin typeface="Neo Sans Intel" panose="020B0504020202020204" pitchFamily="34" charset="0"/>
                  </a:rPr>
                  <a:t>n</a:t>
                </a:r>
                <a:r>
                  <a:rPr lang="en-US" sz="5600" dirty="0">
                    <a:latin typeface="Neo Sans Intel" panose="020B0504020202020204" pitchFamily="34" charset="0"/>
                  </a:rPr>
                  <a:t> </a:t>
                </a:r>
                <a:r>
                  <a:rPr lang="en-US" sz="5600" dirty="0" smtClean="0">
                    <a:latin typeface="Neo Sans Intel" panose="020B0504020202020204" pitchFamily="34" charset="0"/>
                  </a:rPr>
                  <a:t>independent  trials</a:t>
                </a:r>
              </a:p>
              <a:p>
                <a:pPr marL="990600" lvl="2" indent="-185738"/>
                <a14:m>
                  <m:oMath xmlns:m="http://schemas.openxmlformats.org/officeDocument/2006/math">
                    <m:r>
                      <a:rPr lang="en-US" sz="5600" i="1" smtClean="0">
                        <a:solidFill>
                          <a:srgbClr val="009900"/>
                        </a:solidFill>
                        <a:latin typeface="Cambria Math"/>
                      </a:rPr>
                      <m:t>𝑓</m:t>
                    </m:r>
                    <m:d>
                      <m:dPr>
                        <m:ctrlPr>
                          <a:rPr lang="en-US" sz="5600" i="1">
                            <a:solidFill>
                              <a:srgbClr val="009900"/>
                            </a:solidFill>
                            <a:latin typeface="Cambria Math" panose="02040503050406030204" pitchFamily="18" charset="0"/>
                          </a:rPr>
                        </m:ctrlPr>
                      </m:dPr>
                      <m:e>
                        <m:sSub>
                          <m:sSubPr>
                            <m:ctrlPr>
                              <a:rPr lang="en-US" sz="5600" i="1" smtClean="0">
                                <a:solidFill>
                                  <a:srgbClr val="009900"/>
                                </a:solidFill>
                                <a:latin typeface="Cambria Math" panose="02040503050406030204" pitchFamily="18" charset="0"/>
                              </a:rPr>
                            </m:ctrlPr>
                          </m:sSubPr>
                          <m:e>
                            <m:r>
                              <a:rPr lang="en-US" sz="5600" i="1" smtClean="0">
                                <a:solidFill>
                                  <a:srgbClr val="009900"/>
                                </a:solidFill>
                                <a:latin typeface="Cambria Math"/>
                              </a:rPr>
                              <m:t>𝑛</m:t>
                            </m:r>
                          </m:e>
                          <m:sub>
                            <m:r>
                              <a:rPr lang="en-US" sz="5600" i="1" smtClean="0">
                                <a:solidFill>
                                  <a:srgbClr val="009900"/>
                                </a:solidFill>
                                <a:latin typeface="Cambria Math"/>
                              </a:rPr>
                              <m:t>1</m:t>
                            </m:r>
                          </m:sub>
                        </m:sSub>
                        <m:r>
                          <a:rPr lang="en-US" sz="5600" i="1" smtClean="0">
                            <a:solidFill>
                              <a:srgbClr val="009900"/>
                            </a:solidFill>
                            <a:latin typeface="Cambria Math"/>
                          </a:rPr>
                          <m:t>,…,</m:t>
                        </m:r>
                        <m:sSub>
                          <m:sSubPr>
                            <m:ctrlPr>
                              <a:rPr lang="en-US" sz="5600" i="1" smtClean="0">
                                <a:solidFill>
                                  <a:srgbClr val="009900"/>
                                </a:solidFill>
                                <a:latin typeface="Cambria Math" panose="02040503050406030204" pitchFamily="18" charset="0"/>
                              </a:rPr>
                            </m:ctrlPr>
                          </m:sSubPr>
                          <m:e>
                            <m:r>
                              <a:rPr lang="en-US" sz="5600" i="1" smtClean="0">
                                <a:solidFill>
                                  <a:srgbClr val="009900"/>
                                </a:solidFill>
                                <a:latin typeface="Cambria Math"/>
                              </a:rPr>
                              <m:t>𝑛</m:t>
                            </m:r>
                          </m:e>
                          <m:sub>
                            <m:r>
                              <a:rPr lang="en-US" sz="5600" i="1" smtClean="0">
                                <a:solidFill>
                                  <a:srgbClr val="009900"/>
                                </a:solidFill>
                                <a:latin typeface="Cambria Math"/>
                              </a:rPr>
                              <m:t>𝑘</m:t>
                            </m:r>
                          </m:sub>
                        </m:sSub>
                        <m:r>
                          <a:rPr lang="en-US" sz="5600" i="1">
                            <a:solidFill>
                              <a:srgbClr val="009900"/>
                            </a:solidFill>
                            <a:latin typeface="Cambria Math"/>
                          </a:rPr>
                          <m:t>;</m:t>
                        </m:r>
                        <m:r>
                          <a:rPr lang="en-US" sz="5600" i="1">
                            <a:solidFill>
                              <a:srgbClr val="009900"/>
                            </a:solidFill>
                            <a:latin typeface="Cambria Math"/>
                          </a:rPr>
                          <m:t>𝑛</m:t>
                        </m:r>
                        <m:r>
                          <a:rPr lang="en-US" sz="5600" i="1">
                            <a:solidFill>
                              <a:srgbClr val="009900"/>
                            </a:solidFill>
                            <a:latin typeface="Cambria Math"/>
                          </a:rPr>
                          <m:t>,</m:t>
                        </m:r>
                        <m:sSub>
                          <m:sSubPr>
                            <m:ctrlPr>
                              <a:rPr lang="en-US" sz="5600" i="1" smtClean="0">
                                <a:solidFill>
                                  <a:srgbClr val="009900"/>
                                </a:solidFill>
                                <a:latin typeface="Cambria Math" panose="02040503050406030204" pitchFamily="18" charset="0"/>
                              </a:rPr>
                            </m:ctrlPr>
                          </m:sSubPr>
                          <m:e>
                            <m:r>
                              <a:rPr lang="en-US" sz="5600" i="1">
                                <a:solidFill>
                                  <a:srgbClr val="009900"/>
                                </a:solidFill>
                                <a:latin typeface="Cambria Math"/>
                              </a:rPr>
                              <m:t>𝑝</m:t>
                            </m:r>
                          </m:e>
                          <m:sub>
                            <m:r>
                              <a:rPr lang="en-US" sz="5600" i="1" smtClean="0">
                                <a:solidFill>
                                  <a:srgbClr val="009900"/>
                                </a:solidFill>
                                <a:latin typeface="Cambria Math"/>
                              </a:rPr>
                              <m:t>1</m:t>
                            </m:r>
                          </m:sub>
                        </m:sSub>
                        <m:r>
                          <a:rPr lang="en-US" sz="5600" i="1" smtClean="0">
                            <a:solidFill>
                              <a:srgbClr val="009900"/>
                            </a:solidFill>
                            <a:latin typeface="Cambria Math"/>
                          </a:rPr>
                          <m:t>,…,</m:t>
                        </m:r>
                        <m:sSub>
                          <m:sSubPr>
                            <m:ctrlPr>
                              <a:rPr lang="en-US" sz="5600" i="1" smtClean="0">
                                <a:solidFill>
                                  <a:srgbClr val="009900"/>
                                </a:solidFill>
                                <a:latin typeface="Cambria Math" panose="02040503050406030204" pitchFamily="18" charset="0"/>
                              </a:rPr>
                            </m:ctrlPr>
                          </m:sSubPr>
                          <m:e>
                            <m:r>
                              <a:rPr lang="en-US" sz="5600" i="1" smtClean="0">
                                <a:solidFill>
                                  <a:srgbClr val="009900"/>
                                </a:solidFill>
                                <a:latin typeface="Cambria Math"/>
                              </a:rPr>
                              <m:t>𝑝</m:t>
                            </m:r>
                          </m:e>
                          <m:sub>
                            <m:r>
                              <a:rPr lang="en-US" sz="5600" i="1" smtClean="0">
                                <a:solidFill>
                                  <a:srgbClr val="009900"/>
                                </a:solidFill>
                                <a:latin typeface="Cambria Math"/>
                              </a:rPr>
                              <m:t>𝑘</m:t>
                            </m:r>
                          </m:sub>
                        </m:sSub>
                      </m:e>
                    </m:d>
                    <m:r>
                      <a:rPr lang="en-US" sz="5600" i="1">
                        <a:solidFill>
                          <a:srgbClr val="009900"/>
                        </a:solidFill>
                        <a:latin typeface="Cambria Math"/>
                      </a:rPr>
                      <m:t>=</m:t>
                    </m:r>
                    <m:f>
                      <m:fPr>
                        <m:ctrlPr>
                          <a:rPr lang="en-US" sz="5600" i="1" dirty="0" smtClean="0">
                            <a:solidFill>
                              <a:srgbClr val="009900"/>
                            </a:solidFill>
                            <a:latin typeface="Cambria Math" panose="02040503050406030204" pitchFamily="18" charset="0"/>
                          </a:rPr>
                        </m:ctrlPr>
                      </m:fPr>
                      <m:num>
                        <m:r>
                          <a:rPr lang="pt-BR" sz="5600" i="1" dirty="0">
                            <a:solidFill>
                              <a:srgbClr val="009900"/>
                            </a:solidFill>
                            <a:latin typeface="Cambria Math"/>
                          </a:rPr>
                          <m:t>𝑛</m:t>
                        </m:r>
                        <m:r>
                          <a:rPr lang="en-US" sz="5600" i="1" dirty="0" smtClean="0">
                            <a:solidFill>
                              <a:srgbClr val="009900"/>
                            </a:solidFill>
                            <a:latin typeface="Cambria Math"/>
                          </a:rPr>
                          <m:t>!</m:t>
                        </m:r>
                      </m:num>
                      <m:den>
                        <m:sSub>
                          <m:sSubPr>
                            <m:ctrlPr>
                              <a:rPr lang="en-US" sz="5600" i="1" dirty="0" smtClean="0">
                                <a:solidFill>
                                  <a:srgbClr val="009900"/>
                                </a:solidFill>
                                <a:latin typeface="Cambria Math" panose="02040503050406030204" pitchFamily="18" charset="0"/>
                              </a:rPr>
                            </m:ctrlPr>
                          </m:sSubPr>
                          <m:e>
                            <m:r>
                              <a:rPr lang="en-US" sz="5600" i="1" dirty="0" smtClean="0">
                                <a:solidFill>
                                  <a:srgbClr val="009900"/>
                                </a:solidFill>
                                <a:latin typeface="Cambria Math"/>
                              </a:rPr>
                              <m:t>𝑛</m:t>
                            </m:r>
                          </m:e>
                          <m:sub>
                            <m:r>
                              <a:rPr lang="en-US" sz="5600" i="1" dirty="0" smtClean="0">
                                <a:solidFill>
                                  <a:srgbClr val="009900"/>
                                </a:solidFill>
                                <a:latin typeface="Cambria Math"/>
                              </a:rPr>
                              <m:t>1</m:t>
                            </m:r>
                          </m:sub>
                        </m:sSub>
                        <m:r>
                          <a:rPr lang="en-US" sz="5600" i="1" dirty="0" smtClean="0">
                            <a:solidFill>
                              <a:srgbClr val="009900"/>
                            </a:solidFill>
                            <a:latin typeface="Cambria Math"/>
                          </a:rPr>
                          <m:t>!</m:t>
                        </m:r>
                        <m:r>
                          <a:rPr lang="en-US" sz="5600" i="1" dirty="0" smtClean="0">
                            <a:solidFill>
                              <a:srgbClr val="009900"/>
                            </a:solidFill>
                            <a:latin typeface="Cambria Math"/>
                            <a:ea typeface="Cambria Math"/>
                          </a:rPr>
                          <m:t>⋯</m:t>
                        </m:r>
                        <m:sSub>
                          <m:sSubPr>
                            <m:ctrlPr>
                              <a:rPr lang="en-US" sz="5600" i="1" dirty="0" smtClean="0">
                                <a:solidFill>
                                  <a:srgbClr val="009900"/>
                                </a:solidFill>
                                <a:latin typeface="Cambria Math" panose="02040503050406030204" pitchFamily="18" charset="0"/>
                                <a:ea typeface="Cambria Math"/>
                              </a:rPr>
                            </m:ctrlPr>
                          </m:sSubPr>
                          <m:e>
                            <m:r>
                              <a:rPr lang="en-US" sz="5600" i="1" dirty="0" smtClean="0">
                                <a:solidFill>
                                  <a:srgbClr val="009900"/>
                                </a:solidFill>
                                <a:latin typeface="Cambria Math"/>
                                <a:ea typeface="Cambria Math"/>
                              </a:rPr>
                              <m:t>𝑛</m:t>
                            </m:r>
                          </m:e>
                          <m:sub>
                            <m:r>
                              <a:rPr lang="en-US" sz="5600" i="1" dirty="0" smtClean="0">
                                <a:solidFill>
                                  <a:srgbClr val="009900"/>
                                </a:solidFill>
                                <a:latin typeface="Cambria Math"/>
                                <a:ea typeface="Cambria Math"/>
                              </a:rPr>
                              <m:t>𝑘</m:t>
                            </m:r>
                          </m:sub>
                        </m:sSub>
                        <m:r>
                          <a:rPr lang="en-US" sz="5600" i="1" dirty="0" smtClean="0">
                            <a:solidFill>
                              <a:srgbClr val="009900"/>
                            </a:solidFill>
                            <a:latin typeface="Cambria Math"/>
                          </a:rPr>
                          <m:t>!</m:t>
                        </m:r>
                        <m:r>
                          <a:rPr lang="en-US" sz="5600" i="1" dirty="0" smtClean="0">
                            <a:solidFill>
                              <a:srgbClr val="009900"/>
                            </a:solidFill>
                            <a:latin typeface="Cambria Math"/>
                            <a:ea typeface="Cambria Math"/>
                          </a:rPr>
                          <m:t> </m:t>
                        </m:r>
                      </m:den>
                    </m:f>
                    <m:sSubSup>
                      <m:sSubSupPr>
                        <m:ctrlPr>
                          <a:rPr lang="en-US" sz="5600" i="1" dirty="0" smtClean="0">
                            <a:solidFill>
                              <a:srgbClr val="009900"/>
                            </a:solidFill>
                            <a:latin typeface="Cambria Math" panose="02040503050406030204" pitchFamily="18" charset="0"/>
                            <a:ea typeface="Cambria Math"/>
                          </a:rPr>
                        </m:ctrlPr>
                      </m:sSubSupPr>
                      <m:e>
                        <m:r>
                          <a:rPr lang="en-US" sz="5600" i="1" dirty="0">
                            <a:solidFill>
                              <a:srgbClr val="009900"/>
                            </a:solidFill>
                            <a:latin typeface="Cambria Math"/>
                          </a:rPr>
                          <m:t>𝑝</m:t>
                        </m:r>
                      </m:e>
                      <m:sub>
                        <m:r>
                          <a:rPr lang="en-US" sz="5600" i="1" dirty="0" smtClean="0">
                            <a:solidFill>
                              <a:srgbClr val="009900"/>
                            </a:solidFill>
                            <a:latin typeface="Cambria Math"/>
                          </a:rPr>
                          <m:t>1</m:t>
                        </m:r>
                      </m:sub>
                      <m:sup>
                        <m:sSub>
                          <m:sSubPr>
                            <m:ctrlPr>
                              <a:rPr lang="en-US" sz="5600" i="1" dirty="0" smtClean="0">
                                <a:solidFill>
                                  <a:srgbClr val="009900"/>
                                </a:solidFill>
                                <a:latin typeface="Cambria Math" panose="02040503050406030204" pitchFamily="18" charset="0"/>
                              </a:rPr>
                            </m:ctrlPr>
                          </m:sSubPr>
                          <m:e>
                            <m:r>
                              <a:rPr lang="en-US" sz="5600" i="1" dirty="0" smtClean="0">
                                <a:solidFill>
                                  <a:srgbClr val="009900"/>
                                </a:solidFill>
                                <a:latin typeface="Cambria Math"/>
                              </a:rPr>
                              <m:t>𝑛</m:t>
                            </m:r>
                          </m:e>
                          <m:sub>
                            <m:r>
                              <a:rPr lang="en-US" sz="5600" i="1" dirty="0" smtClean="0">
                                <a:solidFill>
                                  <a:srgbClr val="009900"/>
                                </a:solidFill>
                                <a:latin typeface="Cambria Math"/>
                              </a:rPr>
                              <m:t>1</m:t>
                            </m:r>
                          </m:sub>
                        </m:sSub>
                      </m:sup>
                    </m:sSubSup>
                    <m:r>
                      <a:rPr lang="en-US" sz="5600" i="1" dirty="0" smtClean="0">
                        <a:solidFill>
                          <a:srgbClr val="009900"/>
                        </a:solidFill>
                        <a:latin typeface="Cambria Math"/>
                        <a:ea typeface="Cambria Math"/>
                      </a:rPr>
                      <m:t>⋯</m:t>
                    </m:r>
                    <m:sSubSup>
                      <m:sSubSupPr>
                        <m:ctrlPr>
                          <a:rPr lang="en-US" sz="5600" i="1" dirty="0" smtClean="0">
                            <a:solidFill>
                              <a:srgbClr val="009900"/>
                            </a:solidFill>
                            <a:latin typeface="Cambria Math" panose="02040503050406030204" pitchFamily="18" charset="0"/>
                            <a:ea typeface="Cambria Math"/>
                          </a:rPr>
                        </m:ctrlPr>
                      </m:sSubSupPr>
                      <m:e>
                        <m:r>
                          <a:rPr lang="en-US" sz="5600" i="1" dirty="0" smtClean="0">
                            <a:solidFill>
                              <a:srgbClr val="009900"/>
                            </a:solidFill>
                            <a:latin typeface="Cambria Math"/>
                            <a:ea typeface="Cambria Math"/>
                          </a:rPr>
                          <m:t>𝑝</m:t>
                        </m:r>
                      </m:e>
                      <m:sub>
                        <m:r>
                          <a:rPr lang="en-US" sz="5600" i="1" dirty="0" smtClean="0">
                            <a:solidFill>
                              <a:srgbClr val="009900"/>
                            </a:solidFill>
                            <a:latin typeface="Cambria Math"/>
                            <a:ea typeface="Cambria Math"/>
                          </a:rPr>
                          <m:t>𝑘</m:t>
                        </m:r>
                      </m:sub>
                      <m:sup>
                        <m:sSub>
                          <m:sSubPr>
                            <m:ctrlPr>
                              <a:rPr lang="en-US" sz="5600" i="1" dirty="0" smtClean="0">
                                <a:solidFill>
                                  <a:srgbClr val="009900"/>
                                </a:solidFill>
                                <a:latin typeface="Cambria Math" panose="02040503050406030204" pitchFamily="18" charset="0"/>
                                <a:ea typeface="Cambria Math"/>
                              </a:rPr>
                            </m:ctrlPr>
                          </m:sSubPr>
                          <m:e>
                            <m:r>
                              <a:rPr lang="en-US" sz="5600" i="1" dirty="0" smtClean="0">
                                <a:solidFill>
                                  <a:srgbClr val="009900"/>
                                </a:solidFill>
                                <a:latin typeface="Cambria Math"/>
                                <a:ea typeface="Cambria Math"/>
                              </a:rPr>
                              <m:t>𝑛</m:t>
                            </m:r>
                          </m:e>
                          <m:sub>
                            <m:r>
                              <a:rPr lang="en-US" sz="5600" i="1" dirty="0" smtClean="0">
                                <a:solidFill>
                                  <a:srgbClr val="009900"/>
                                </a:solidFill>
                                <a:latin typeface="Cambria Math"/>
                                <a:ea typeface="Cambria Math"/>
                              </a:rPr>
                              <m:t>𝑘</m:t>
                            </m:r>
                          </m:sub>
                        </m:sSub>
                      </m:sup>
                    </m:sSubSup>
                  </m:oMath>
                </a14:m>
                <a:endParaRPr lang="en-US" sz="12800" dirty="0" smtClean="0">
                  <a:solidFill>
                    <a:srgbClr val="009900"/>
                  </a:solidFill>
                  <a:latin typeface="Neo Sans Intel" panose="020B0504020202020204" pitchFamily="34" charset="0"/>
                </a:endParaRPr>
              </a:p>
              <a:p>
                <a:pPr marL="1371600" lvl="3" indent="0">
                  <a:buNone/>
                </a:pPr>
                <a:r>
                  <a:rPr lang="en-US" sz="4800" dirty="0">
                    <a:latin typeface="Neo Sans Intel" panose="020B0504020202020204" pitchFamily="34" charset="0"/>
                  </a:rPr>
                  <a:t>w</a:t>
                </a:r>
                <a:r>
                  <a:rPr lang="en-US" sz="4800" dirty="0" smtClean="0">
                    <a:latin typeface="Neo Sans Intel" panose="020B0504020202020204" pitchFamily="34" charset="0"/>
                  </a:rPr>
                  <a:t>here </a:t>
                </a:r>
                <a14:m>
                  <m:oMath xmlns:m="http://schemas.openxmlformats.org/officeDocument/2006/math">
                    <m:sSub>
                      <m:sSubPr>
                        <m:ctrlPr>
                          <a:rPr lang="en-US" sz="4800" i="1" smtClean="0">
                            <a:latin typeface="Cambria Math" panose="02040503050406030204" pitchFamily="18" charset="0"/>
                          </a:rPr>
                        </m:ctrlPr>
                      </m:sSubPr>
                      <m:e>
                        <m:r>
                          <a:rPr lang="en-US" sz="4800" i="1" smtClean="0">
                            <a:latin typeface="Cambria Math"/>
                          </a:rPr>
                          <m:t>𝑛</m:t>
                        </m:r>
                      </m:e>
                      <m:sub>
                        <m:r>
                          <a:rPr lang="en-US" sz="4800" i="1" smtClean="0">
                            <a:latin typeface="Cambria Math"/>
                          </a:rPr>
                          <m:t>𝑖</m:t>
                        </m:r>
                      </m:sub>
                    </m:sSub>
                    <m:r>
                      <a:rPr lang="en-US" sz="4800" i="1" smtClean="0">
                        <a:latin typeface="Cambria Math"/>
                      </a:rPr>
                      <m:t>∈</m:t>
                    </m:r>
                    <m:r>
                      <a:rPr lang="en-US" sz="4800" i="1" smtClean="0">
                        <a:latin typeface="Cambria Math"/>
                        <a:ea typeface="Cambria Math"/>
                      </a:rPr>
                      <m:t>ℕ</m:t>
                    </m:r>
                    <m:r>
                      <a:rPr lang="en-US" sz="4800" i="1" smtClean="0">
                        <a:latin typeface="Cambria Math"/>
                        <a:ea typeface="Cambria Math"/>
                      </a:rPr>
                      <m:t>,</m:t>
                    </m:r>
                    <m:nary>
                      <m:naryPr>
                        <m:chr m:val="∑"/>
                        <m:ctrlPr>
                          <a:rPr lang="en-US" sz="4800" i="1">
                            <a:latin typeface="Cambria Math" panose="02040503050406030204" pitchFamily="18" charset="0"/>
                          </a:rPr>
                        </m:ctrlPr>
                      </m:naryPr>
                      <m:sub>
                        <m:r>
                          <a:rPr lang="en-US" sz="4800" i="1">
                            <a:latin typeface="Cambria Math"/>
                          </a:rPr>
                          <m:t>𝑖</m:t>
                        </m:r>
                        <m:r>
                          <a:rPr lang="en-US" sz="4800" i="1">
                            <a:latin typeface="Cambria Math"/>
                          </a:rPr>
                          <m:t>=1</m:t>
                        </m:r>
                      </m:sub>
                      <m:sup>
                        <m:r>
                          <a:rPr lang="en-US" sz="4800" i="1">
                            <a:latin typeface="Cambria Math"/>
                          </a:rPr>
                          <m:t>𝑘</m:t>
                        </m:r>
                      </m:sup>
                      <m:e>
                        <m:sSub>
                          <m:sSubPr>
                            <m:ctrlPr>
                              <a:rPr lang="en-US" sz="4800" i="1">
                                <a:latin typeface="Cambria Math" panose="02040503050406030204" pitchFamily="18" charset="0"/>
                              </a:rPr>
                            </m:ctrlPr>
                          </m:sSubPr>
                          <m:e>
                            <m:r>
                              <a:rPr lang="en-US" sz="4800" i="1">
                                <a:latin typeface="Cambria Math"/>
                              </a:rPr>
                              <m:t>𝑛</m:t>
                            </m:r>
                          </m:e>
                          <m:sub>
                            <m:r>
                              <a:rPr lang="en-US" sz="4800" i="1">
                                <a:latin typeface="Cambria Math"/>
                              </a:rPr>
                              <m:t>𝑖</m:t>
                            </m:r>
                          </m:sub>
                        </m:sSub>
                        <m:r>
                          <a:rPr lang="en-US" sz="4800" i="1">
                            <a:latin typeface="Cambria Math"/>
                          </a:rPr>
                          <m:t>=</m:t>
                        </m:r>
                        <m:r>
                          <a:rPr lang="en-US" sz="4800" i="1">
                            <a:latin typeface="Cambria Math"/>
                          </a:rPr>
                          <m:t>𝑛</m:t>
                        </m:r>
                      </m:e>
                    </m:nary>
                  </m:oMath>
                </a14:m>
                <a:endParaRPr lang="en-US" sz="5600" i="1" dirty="0" smtClean="0">
                  <a:latin typeface="Neo Sans Intel" panose="020B0504020202020204" pitchFamily="34" charset="0"/>
                </a:endParaRPr>
              </a:p>
            </p:txBody>
          </p:sp>
        </mc:Choice>
        <mc:Fallback xmlns="">
          <p:sp>
            <p:nvSpPr>
              <p:cNvPr id="17" name="Content Placeholder 8"/>
              <p:cNvSpPr txBox="1">
                <a:spLocks noRot="1" noChangeAspect="1" noMove="1" noResize="1" noEditPoints="1" noAdjustHandles="1" noChangeArrowheads="1" noChangeShapeType="1" noTextEdit="1"/>
              </p:cNvSpPr>
              <p:nvPr/>
            </p:nvSpPr>
            <p:spPr>
              <a:xfrm>
                <a:off x="176400" y="3504000"/>
                <a:ext cx="4298950" cy="2744400"/>
              </a:xfrm>
              <a:prstGeom prst="rect">
                <a:avLst/>
              </a:prstGeom>
              <a:blipFill rotWithShape="0">
                <a:blip r:embed="rId9"/>
                <a:stretch>
                  <a:fillRect l="-849" t="-3097" b="-17035"/>
                </a:stretch>
              </a:blipFill>
              <a:ln>
                <a:solidFill>
                  <a:schemeClr val="accent1">
                    <a:shade val="50000"/>
                  </a:schemeClr>
                </a:solidFill>
              </a:ln>
            </p:spPr>
            <p:txBody>
              <a:bodyPr/>
              <a:lstStyle/>
              <a:p>
                <a:r>
                  <a:rPr lang="en-US">
                    <a:noFill/>
                  </a:rPr>
                  <a:t> </a:t>
                </a:r>
              </a:p>
            </p:txBody>
          </p:sp>
        </mc:Fallback>
      </mc:AlternateContent>
      <p:sp>
        <p:nvSpPr>
          <p:cNvPr id="9" name="TextBox 8"/>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4237080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9180" y="304800"/>
            <a:ext cx="7619020" cy="648072"/>
          </a:xfrm>
        </p:spPr>
        <p:txBody>
          <a:bodyPr vert="horz" lIns="91440" tIns="45720" rIns="91440" bIns="45720" rtlCol="0" anchor="ctr">
            <a:normAutofit fontScale="90000"/>
          </a:bodyPr>
          <a:lstStyle/>
          <a:p>
            <a:r>
              <a:rPr lang="en-US" dirty="0" smtClean="0">
                <a:solidFill>
                  <a:srgbClr val="4F86F3"/>
                </a:solidFill>
                <a:cs typeface="Narkisim" panose="020E0502050101010101" pitchFamily="34" charset="-79"/>
              </a:rPr>
              <a:t>Comparing distributions</a:t>
            </a:r>
            <a:endParaRPr lang="en-US" dirty="0">
              <a:solidFill>
                <a:srgbClr val="4F86F3"/>
              </a:solidFill>
              <a:cs typeface="Narkisim" panose="020E0502050101010101" pitchFamily="34" charset="-79"/>
            </a:endParaRPr>
          </a:p>
        </p:txBody>
      </p:sp>
      <p:sp>
        <p:nvSpPr>
          <p:cNvPr id="5" name="Content Placeholder 2"/>
          <p:cNvSpPr txBox="1">
            <a:spLocks/>
          </p:cNvSpPr>
          <p:nvPr/>
        </p:nvSpPr>
        <p:spPr>
          <a:xfrm>
            <a:off x="457200" y="1295400"/>
            <a:ext cx="8001000" cy="46482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400" b="1" dirty="0" smtClean="0">
                <a:solidFill>
                  <a:srgbClr val="7030A0"/>
                </a:solidFill>
                <a:latin typeface="Neo Sans Intel" panose="020B0504020202020204" pitchFamily="34" charset="0"/>
              </a:rPr>
              <a:t>Examples of commonly used distribution tests</a:t>
            </a:r>
            <a:endParaRPr lang="en-US" sz="2400" b="1" dirty="0">
              <a:solidFill>
                <a:srgbClr val="7030A0"/>
              </a:solidFill>
              <a:latin typeface="Neo Sans Intel" panose="020B0504020202020204" pitchFamily="34" charset="0"/>
            </a:endParaRPr>
          </a:p>
          <a:p>
            <a:pPr>
              <a:lnSpc>
                <a:spcPct val="160000"/>
              </a:lnSpc>
              <a:spcBef>
                <a:spcPts val="376"/>
              </a:spcBef>
            </a:pPr>
            <a:r>
              <a:rPr lang="en-US" sz="2400" dirty="0">
                <a:latin typeface="Neo Sans Intel" panose="020B0504020202020204" pitchFamily="34" charset="0"/>
              </a:rPr>
              <a:t>Q-Q </a:t>
            </a:r>
            <a:r>
              <a:rPr lang="en-US" sz="2400" dirty="0" smtClean="0">
                <a:latin typeface="Neo Sans Intel" panose="020B0504020202020204" pitchFamily="34" charset="0"/>
              </a:rPr>
              <a:t>plot: </a:t>
            </a:r>
          </a:p>
          <a:p>
            <a:pPr lvl="1">
              <a:lnSpc>
                <a:spcPct val="160000"/>
              </a:lnSpc>
              <a:spcBef>
                <a:spcPts val="376"/>
              </a:spcBef>
            </a:pPr>
            <a:r>
              <a:rPr lang="en-US" sz="2000" dirty="0" smtClean="0">
                <a:latin typeface="Neo Sans Intel" panose="020B0504020202020204" pitchFamily="34" charset="0"/>
              </a:rPr>
              <a:t>Compare distributions based on quantiles </a:t>
            </a:r>
          </a:p>
          <a:p>
            <a:pPr>
              <a:lnSpc>
                <a:spcPct val="160000"/>
              </a:lnSpc>
              <a:spcBef>
                <a:spcPts val="376"/>
              </a:spcBef>
            </a:pPr>
            <a:r>
              <a:rPr lang="en-US" sz="2400" dirty="0" smtClean="0">
                <a:latin typeface="Neo Sans Intel" panose="020B0504020202020204" pitchFamily="34" charset="0"/>
              </a:rPr>
              <a:t>Kolmogorov–Smirnov (KS) test</a:t>
            </a:r>
            <a:endParaRPr lang="en-US" sz="2400" dirty="0">
              <a:latin typeface="Neo Sans Intel" panose="020B0504020202020204" pitchFamily="34" charset="0"/>
            </a:endParaRPr>
          </a:p>
          <a:p>
            <a:pPr lvl="1">
              <a:lnSpc>
                <a:spcPct val="160000"/>
              </a:lnSpc>
              <a:spcBef>
                <a:spcPts val="376"/>
              </a:spcBef>
            </a:pPr>
            <a:r>
              <a:rPr lang="en-US" sz="2000" dirty="0" smtClean="0">
                <a:latin typeface="Neo Sans Intel" panose="020B0504020202020204" pitchFamily="34" charset="0"/>
              </a:rPr>
              <a:t>Compare distributions based on the cumulative density function</a:t>
            </a:r>
          </a:p>
          <a:p>
            <a:pPr>
              <a:lnSpc>
                <a:spcPct val="160000"/>
              </a:lnSpc>
              <a:spcBef>
                <a:spcPts val="376"/>
              </a:spcBef>
            </a:pPr>
            <a:r>
              <a:rPr lang="en-US" sz="2400" dirty="0" smtClean="0">
                <a:latin typeface="Neo Sans Intel" panose="020B0504020202020204" pitchFamily="34" charset="0"/>
              </a:rPr>
              <a:t>Shapiro's </a:t>
            </a:r>
            <a:r>
              <a:rPr lang="en-US" sz="2400" dirty="0">
                <a:latin typeface="Neo Sans Intel" panose="020B0504020202020204" pitchFamily="34" charset="0"/>
              </a:rPr>
              <a:t>test for </a:t>
            </a:r>
            <a:r>
              <a:rPr lang="en-US" sz="2400" dirty="0" smtClean="0">
                <a:latin typeface="Neo Sans Intel" panose="020B0504020202020204" pitchFamily="34" charset="0"/>
              </a:rPr>
              <a:t>normality</a:t>
            </a:r>
          </a:p>
          <a:p>
            <a:pPr lvl="1">
              <a:lnSpc>
                <a:spcPct val="160000"/>
              </a:lnSpc>
              <a:spcBef>
                <a:spcPts val="376"/>
              </a:spcBef>
            </a:pPr>
            <a:r>
              <a:rPr lang="en-US" sz="2000" dirty="0" smtClean="0">
                <a:latin typeface="Neo Sans Intel" panose="020B0504020202020204" pitchFamily="34" charset="0"/>
              </a:rPr>
              <a:t>Check if data is normally distributed</a:t>
            </a:r>
            <a:endParaRPr lang="en-US" sz="2000" dirty="0">
              <a:latin typeface="Neo Sans Intel" panose="020B0504020202020204" pitchFamily="34" charset="0"/>
            </a:endParaRPr>
          </a:p>
          <a:p>
            <a:pPr>
              <a:lnSpc>
                <a:spcPct val="160000"/>
              </a:lnSpc>
            </a:pPr>
            <a:r>
              <a:rPr lang="en-US" sz="2400" dirty="0" smtClean="0">
                <a:latin typeface="Neo Sans Intel" panose="020B0504020202020204" pitchFamily="34" charset="0"/>
              </a:rPr>
              <a:t>Two derivatives of KS that also compare 2 distributions</a:t>
            </a:r>
          </a:p>
          <a:p>
            <a:pPr lvl="1">
              <a:lnSpc>
                <a:spcPct val="160000"/>
              </a:lnSpc>
            </a:pPr>
            <a:r>
              <a:rPr lang="en-US" sz="2000" dirty="0" err="1" smtClean="0">
                <a:latin typeface="Neo Sans Intel" panose="020B0504020202020204" pitchFamily="34" charset="0"/>
              </a:rPr>
              <a:t>Cramér</a:t>
            </a:r>
            <a:r>
              <a:rPr lang="en-US" sz="2000" dirty="0" smtClean="0">
                <a:latin typeface="Neo Sans Intel" panose="020B0504020202020204" pitchFamily="34" charset="0"/>
              </a:rPr>
              <a:t>–von </a:t>
            </a:r>
            <a:r>
              <a:rPr lang="en-US" sz="2000" dirty="0">
                <a:latin typeface="Neo Sans Intel" panose="020B0504020202020204" pitchFamily="34" charset="0"/>
              </a:rPr>
              <a:t>Mises </a:t>
            </a:r>
            <a:r>
              <a:rPr lang="en-US" sz="2000" dirty="0" smtClean="0">
                <a:latin typeface="Neo Sans Intel" panose="020B0504020202020204" pitchFamily="34" charset="0"/>
              </a:rPr>
              <a:t>criterion</a:t>
            </a:r>
          </a:p>
          <a:p>
            <a:pPr lvl="1">
              <a:lnSpc>
                <a:spcPct val="160000"/>
              </a:lnSpc>
            </a:pPr>
            <a:r>
              <a:rPr lang="en-US" sz="2000" dirty="0">
                <a:latin typeface="Neo Sans Intel" panose="020B0504020202020204" pitchFamily="34" charset="0"/>
              </a:rPr>
              <a:t>Anderson–Darling test</a:t>
            </a:r>
          </a:p>
          <a:p>
            <a:pPr>
              <a:lnSpc>
                <a:spcPct val="110000"/>
              </a:lnSpc>
            </a:pPr>
            <a:endParaRPr lang="en-US" sz="2400" dirty="0">
              <a:latin typeface="Neo Sans Intel" panose="020B0504020202020204" pitchFamily="34" charset="0"/>
            </a:endParaRPr>
          </a:p>
          <a:p>
            <a:pPr marL="0" indent="0">
              <a:lnSpc>
                <a:spcPct val="110000"/>
              </a:lnSpc>
              <a:buFont typeface="Arial" pitchFamily="34" charset="0"/>
              <a:buNone/>
            </a:pPr>
            <a:endParaRPr lang="en-US" sz="2400" u="sng" dirty="0" smtClean="0">
              <a:solidFill>
                <a:schemeClr val="accent1"/>
              </a:solidFill>
              <a:latin typeface="Neo Sans Intel" panose="020B0504020202020204" pitchFamily="34" charset="0"/>
            </a:endParaRPr>
          </a:p>
        </p:txBody>
      </p:sp>
      <p:sp>
        <p:nvSpPr>
          <p:cNvPr id="6" name="TextBox 5"/>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1620284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490" y="0"/>
            <a:ext cx="7619020" cy="648072"/>
          </a:xfrm>
        </p:spPr>
        <p:txBody>
          <a:bodyPr vert="horz" lIns="91440" tIns="45720" rIns="91440" bIns="45720" rtlCol="0" anchor="ctr">
            <a:normAutofit fontScale="90000"/>
          </a:bodyPr>
          <a:lstStyle/>
          <a:p>
            <a:r>
              <a:rPr lang="en-US" dirty="0">
                <a:solidFill>
                  <a:srgbClr val="4F86F3"/>
                </a:solidFill>
                <a:cs typeface="Narkisim" panose="020E0502050101010101" pitchFamily="34" charset="-79"/>
              </a:rPr>
              <a:t>Q-Q plot</a:t>
            </a:r>
          </a:p>
        </p:txBody>
      </p:sp>
      <p:sp>
        <p:nvSpPr>
          <p:cNvPr id="3" name="Content Placeholder 2"/>
          <p:cNvSpPr>
            <a:spLocks noGrp="1"/>
          </p:cNvSpPr>
          <p:nvPr>
            <p:ph idx="1"/>
          </p:nvPr>
        </p:nvSpPr>
        <p:spPr>
          <a:xfrm>
            <a:off x="143508" y="609600"/>
            <a:ext cx="8856984" cy="4896544"/>
          </a:xfrm>
        </p:spPr>
        <p:txBody>
          <a:bodyPr/>
          <a:lstStyle/>
          <a:p>
            <a:r>
              <a:rPr lang="en-US" sz="2000" dirty="0">
                <a:latin typeface="Neo Sans Intel" panose="020B0504020202020204" pitchFamily="34" charset="0"/>
              </a:rPr>
              <a:t>A</a:t>
            </a:r>
            <a:r>
              <a:rPr lang="en-US" sz="2000" dirty="0" smtClean="0">
                <a:latin typeface="Neo Sans Intel" panose="020B0504020202020204" pitchFamily="34" charset="0"/>
              </a:rPr>
              <a:t> </a:t>
            </a:r>
            <a:r>
              <a:rPr lang="en-US" sz="2000" dirty="0">
                <a:latin typeface="Neo Sans Intel" panose="020B0504020202020204" pitchFamily="34" charset="0"/>
              </a:rPr>
              <a:t>plot of the quantiles of the first data set against the quantiles of the second data </a:t>
            </a:r>
            <a:r>
              <a:rPr lang="en-US" sz="2000" dirty="0" smtClean="0">
                <a:latin typeface="Neo Sans Intel" panose="020B0504020202020204" pitchFamily="34" charset="0"/>
              </a:rPr>
              <a:t>set</a:t>
            </a:r>
          </a:p>
          <a:p>
            <a:r>
              <a:rPr lang="en-US" sz="2000" dirty="0" smtClean="0">
                <a:latin typeface="Neo Sans Intel" panose="020B0504020202020204" pitchFamily="34" charset="0"/>
              </a:rPr>
              <a:t>Data sets sizes don’t have to be equal</a:t>
            </a:r>
          </a:p>
          <a:p>
            <a:r>
              <a:rPr lang="en-US" sz="2000" dirty="0">
                <a:latin typeface="Neo Sans Intel" panose="020B0504020202020204" pitchFamily="34" charset="0"/>
              </a:rPr>
              <a:t>The </a:t>
            </a:r>
            <a:r>
              <a:rPr lang="en-US" sz="2000" b="1" dirty="0">
                <a:latin typeface="Neo Sans Intel" panose="020B0504020202020204" pitchFamily="34" charset="0"/>
              </a:rPr>
              <a:t>greater</a:t>
            </a:r>
            <a:r>
              <a:rPr lang="en-US" sz="2000" dirty="0">
                <a:latin typeface="Neo Sans Intel" panose="020B0504020202020204" pitchFamily="34" charset="0"/>
              </a:rPr>
              <a:t> the departure from </a:t>
            </a:r>
            <a:r>
              <a:rPr lang="en-US" sz="2000" dirty="0" smtClean="0">
                <a:latin typeface="Neo Sans Intel" panose="020B0504020202020204" pitchFamily="34" charset="0"/>
              </a:rPr>
              <a:t>the 45 deg. reference </a:t>
            </a:r>
            <a:r>
              <a:rPr lang="en-US" sz="2000" dirty="0">
                <a:latin typeface="Neo Sans Intel" panose="020B0504020202020204" pitchFamily="34" charset="0"/>
              </a:rPr>
              <a:t>line, the </a:t>
            </a:r>
            <a:r>
              <a:rPr lang="en-US" sz="2000" b="1" dirty="0">
                <a:latin typeface="Neo Sans Intel" panose="020B0504020202020204" pitchFamily="34" charset="0"/>
              </a:rPr>
              <a:t>greater</a:t>
            </a:r>
            <a:r>
              <a:rPr lang="en-US" sz="2000" dirty="0">
                <a:latin typeface="Neo Sans Intel" panose="020B0504020202020204" pitchFamily="34" charset="0"/>
              </a:rPr>
              <a:t> the evidence for the conclusion that the two data sets have come from populations with </a:t>
            </a:r>
            <a:r>
              <a:rPr lang="en-US" sz="2000" b="1" dirty="0">
                <a:latin typeface="Neo Sans Intel" panose="020B0504020202020204" pitchFamily="34" charset="0"/>
              </a:rPr>
              <a:t>different</a:t>
            </a:r>
            <a:r>
              <a:rPr lang="en-US" sz="2000" dirty="0">
                <a:latin typeface="Neo Sans Intel" panose="020B0504020202020204" pitchFamily="34" charset="0"/>
              </a:rPr>
              <a:t> distributions</a:t>
            </a:r>
          </a:p>
        </p:txBody>
      </p:sp>
      <p:pic>
        <p:nvPicPr>
          <p:cNvPr id="7" name="Picture 6"/>
          <p:cNvPicPr>
            <a:picLocks noChangeAspect="1"/>
          </p:cNvPicPr>
          <p:nvPr/>
        </p:nvPicPr>
        <p:blipFill rotWithShape="1">
          <a:blip r:embed="rId3"/>
          <a:srcRect l="1" t="3399" r="3124" b="3246"/>
          <a:stretch/>
        </p:blipFill>
        <p:spPr>
          <a:xfrm>
            <a:off x="317563" y="2741648"/>
            <a:ext cx="2410808" cy="160175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a:srcRect t="4651" r="3174" b="2325"/>
          <a:stretch/>
        </p:blipFill>
        <p:spPr>
          <a:xfrm>
            <a:off x="3350665" y="2741647"/>
            <a:ext cx="2442669" cy="160175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a:srcRect t="3626" r="3333" b="3304"/>
          <a:stretch/>
        </p:blipFill>
        <p:spPr>
          <a:xfrm>
            <a:off x="317563" y="4466716"/>
            <a:ext cx="2413027" cy="160175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6"/>
          <a:srcRect t="3535" r="3120" b="2402"/>
          <a:stretch/>
        </p:blipFill>
        <p:spPr>
          <a:xfrm>
            <a:off x="3380362" y="4481534"/>
            <a:ext cx="2384397" cy="159611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7"/>
          <a:srcRect t="3113" r="3273" b="2824"/>
          <a:stretch/>
        </p:blipFill>
        <p:spPr>
          <a:xfrm>
            <a:off x="6385956" y="3613822"/>
            <a:ext cx="2380610" cy="159611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52400" y="6478841"/>
            <a:ext cx="1821589" cy="276999"/>
          </a:xfrm>
          <a:prstGeom prst="rect">
            <a:avLst/>
          </a:prstGeom>
          <a:noFill/>
        </p:spPr>
        <p:txBody>
          <a:bodyPr wrap="none" rtlCol="0">
            <a:spAutoFit/>
          </a:bodyPr>
          <a:lstStyle/>
          <a:p>
            <a:r>
              <a:rPr lang="en-US" sz="1200" dirty="0" smtClean="0">
                <a:solidFill>
                  <a:prstClr val="black"/>
                </a:solidFill>
              </a:rPr>
              <a:t>Intel – Advanced Analytics</a:t>
            </a:r>
            <a:endParaRPr lang="en-US" sz="1200" dirty="0">
              <a:solidFill>
                <a:prstClr val="black"/>
              </a:solidFill>
            </a:endParaRPr>
          </a:p>
        </p:txBody>
      </p:sp>
    </p:spTree>
    <p:extLst>
      <p:ext uri="{BB962C8B-B14F-4D97-AF65-F5344CB8AC3E}">
        <p14:creationId xmlns:p14="http://schemas.microsoft.com/office/powerpoint/2010/main" val="1413236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561</TotalTime>
  <Words>3238</Words>
  <Application>Microsoft Office PowerPoint</Application>
  <PresentationFormat>Prezentácia na obrazovke (4:3)</PresentationFormat>
  <Paragraphs>680</Paragraphs>
  <Slides>58</Slides>
  <Notes>8</Notes>
  <HiddenSlides>0</HiddenSlides>
  <MMClips>0</MMClips>
  <ScaleCrop>false</ScaleCrop>
  <HeadingPairs>
    <vt:vector size="8" baseType="variant">
      <vt:variant>
        <vt:lpstr>Použité písma</vt:lpstr>
      </vt:variant>
      <vt:variant>
        <vt:i4>14</vt:i4>
      </vt:variant>
      <vt:variant>
        <vt:lpstr>Motív</vt:lpstr>
      </vt:variant>
      <vt:variant>
        <vt:i4>1</vt:i4>
      </vt:variant>
      <vt:variant>
        <vt:lpstr>Vložené servery OLE</vt:lpstr>
      </vt:variant>
      <vt:variant>
        <vt:i4>1</vt:i4>
      </vt:variant>
      <vt:variant>
        <vt:lpstr>Nadpisy snímok</vt:lpstr>
      </vt:variant>
      <vt:variant>
        <vt:i4>58</vt:i4>
      </vt:variant>
    </vt:vector>
  </HeadingPairs>
  <TitlesOfParts>
    <vt:vector size="74" baseType="lpstr">
      <vt:lpstr>Arial</vt:lpstr>
      <vt:lpstr>Calibri</vt:lpstr>
      <vt:lpstr>Cambria Math</vt:lpstr>
      <vt:lpstr>Corbel</vt:lpstr>
      <vt:lpstr>Georgia</vt:lpstr>
      <vt:lpstr>Gill Sans MT</vt:lpstr>
      <vt:lpstr>Narkisim</vt:lpstr>
      <vt:lpstr>Neo Sans Intel</vt:lpstr>
      <vt:lpstr>Symbol</vt:lpstr>
      <vt:lpstr>Times New Roman</vt:lpstr>
      <vt:lpstr>Tw Cen MT</vt:lpstr>
      <vt:lpstr>Verdana</vt:lpstr>
      <vt:lpstr>Wingdings</vt:lpstr>
      <vt:lpstr>Wingdings 2</vt:lpstr>
      <vt:lpstr>Solstice</vt:lpstr>
      <vt:lpstr>Equation</vt:lpstr>
      <vt:lpstr>Hypothesis Testing with t Tests</vt:lpstr>
      <vt:lpstr>Prezentácia programu PowerPoint</vt:lpstr>
      <vt:lpstr>Distribution measures 1: Mean, Median, Mode</vt:lpstr>
      <vt:lpstr>Distribution measures 1: Mean, Median, Mode</vt:lpstr>
      <vt:lpstr>Distribution measures 2: Skewness &amp; kurtosis</vt:lpstr>
      <vt:lpstr>Common continuous distributions</vt:lpstr>
      <vt:lpstr>Common discrete distributions</vt:lpstr>
      <vt:lpstr>Comparing distributions</vt:lpstr>
      <vt:lpstr>Q-Q plot</vt:lpstr>
      <vt:lpstr>Kolmogorov–Smirnov test</vt:lpstr>
      <vt:lpstr>What have we done so far?</vt:lpstr>
      <vt:lpstr>The many flavors of tea</vt:lpstr>
      <vt:lpstr>Degrees of Freedom</vt:lpstr>
      <vt:lpstr>One Tailed vs. Two Tailed Tests</vt:lpstr>
      <vt:lpstr>Six Steps for Hypothesis Testing</vt:lpstr>
      <vt:lpstr>Single-Sample t Test: Attendance in Therapy Sessions</vt:lpstr>
      <vt:lpstr>Single-Sample t Test: Attendance in Therapy Sessions</vt:lpstr>
      <vt:lpstr>Single-Sample t Test: Attendance in Therapy Sessions</vt:lpstr>
      <vt:lpstr>Single-Sample t Test: Attendance in Therapy Sessions</vt:lpstr>
      <vt:lpstr>Single-Sample t Test: Attendance in Therapy Sessions</vt:lpstr>
      <vt:lpstr>Single-Sample t Test: Attendance in Therapy Sessions</vt:lpstr>
      <vt:lpstr>Single-Sample t Test: Attendance in Therapy Sessions</vt:lpstr>
      <vt:lpstr>Single-Sample t Test: Attendance in Therapy Sessions</vt:lpstr>
      <vt:lpstr>Reporting Results in APA Format</vt:lpstr>
      <vt:lpstr>Another example? A Tale of a Tail</vt:lpstr>
      <vt:lpstr>Rolling Kegs for Fun and Profit</vt:lpstr>
      <vt:lpstr>Studies with Two Samples</vt:lpstr>
      <vt:lpstr>Paired Samples  t Test</vt:lpstr>
      <vt:lpstr>Paired-Samples t Test</vt:lpstr>
      <vt:lpstr>Six Steps for Hypothesis Testing</vt:lpstr>
      <vt:lpstr>Paired Samples t Test: Does Studying in the Exam Room Help?</vt:lpstr>
      <vt:lpstr>Paired Samples t Test: Does Studying in the Exam Room Help?</vt:lpstr>
      <vt:lpstr>Paired Samples t Test: Does Studying in the Exam Room Help?</vt:lpstr>
      <vt:lpstr>Paired Samples t Test: Does Studying in the Exam Room Help?</vt:lpstr>
      <vt:lpstr>Paired Samples t Test: Does Studying in the Exam Room Help?</vt:lpstr>
      <vt:lpstr>Paired Samples t Test: Does Studying in the Exam Room Help?</vt:lpstr>
      <vt:lpstr>Paired Samples t Test: Does Studying in the Exam Room Help?</vt:lpstr>
      <vt:lpstr>Paired Samples t Test: Does Studying in the Exam Room Help?</vt:lpstr>
      <vt:lpstr>Paired Samples: Ideal Design?</vt:lpstr>
      <vt:lpstr>Independent Samples  t Test </vt:lpstr>
      <vt:lpstr>My Father’s “Chinese Lock”</vt:lpstr>
      <vt:lpstr>Independent Samples t Test</vt:lpstr>
      <vt:lpstr>Six Steps for Hypothesis Testing</vt:lpstr>
      <vt:lpstr>Independent Samples t Test:  Gender Differences in Humor Appreciation</vt:lpstr>
      <vt:lpstr>Independent Samples t Test:  Gender Differences in Humor Appreciation</vt:lpstr>
      <vt:lpstr>Independent Samples t Test:  Gender Differences in Humor Appreciation</vt:lpstr>
      <vt:lpstr>Independent Samples t Test:  Gender Differences in Humor Appreciation</vt:lpstr>
      <vt:lpstr>Independent Samples t Test:  Gender Differences in Humor Appreciation</vt:lpstr>
      <vt:lpstr>Independent Samples t Test:  Gender Differences in Humor Appreciation</vt:lpstr>
      <vt:lpstr>Calculating  sDifference</vt:lpstr>
      <vt:lpstr>Independent Samples t Test</vt:lpstr>
      <vt:lpstr>Pooled Variance</vt:lpstr>
      <vt:lpstr>Independent Samples t Test:  Gender Differences in Humor Appreciation</vt:lpstr>
      <vt:lpstr>Independent Samples t Test:  Gender Differences in Humor Appreciation</vt:lpstr>
      <vt:lpstr>Independent Samples t Test:  Gender Differences in Humor Appreciation</vt:lpstr>
      <vt:lpstr>Independent Samples t Test:  Gender Differences in Humor Appreciation</vt:lpstr>
      <vt:lpstr>Summary</vt:lpstr>
      <vt:lpstr>When to use which statistical test?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Hypothesis Testing with t Tests</dc:title>
  <dc:creator>Arlo &amp; Michelle</dc:creator>
  <cp:lastModifiedBy>Charlotka</cp:lastModifiedBy>
  <cp:revision>61</cp:revision>
  <dcterms:created xsi:type="dcterms:W3CDTF">2010-03-24T02:01:32Z</dcterms:created>
  <dcterms:modified xsi:type="dcterms:W3CDTF">2019-03-03T15:27:37Z</dcterms:modified>
</cp:coreProperties>
</file>