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99"/>
  </p:notes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403" r:id="rId16"/>
    <p:sldId id="404" r:id="rId17"/>
    <p:sldId id="405" r:id="rId18"/>
    <p:sldId id="406" r:id="rId19"/>
    <p:sldId id="282" r:id="rId20"/>
    <p:sldId id="283" r:id="rId21"/>
    <p:sldId id="284" r:id="rId22"/>
    <p:sldId id="285" r:id="rId23"/>
    <p:sldId id="286" r:id="rId24"/>
    <p:sldId id="287" r:id="rId25"/>
    <p:sldId id="371" r:id="rId26"/>
    <p:sldId id="288" r:id="rId27"/>
    <p:sldId id="372" r:id="rId28"/>
    <p:sldId id="289" r:id="rId29"/>
    <p:sldId id="373" r:id="rId30"/>
    <p:sldId id="290" r:id="rId31"/>
    <p:sldId id="374" r:id="rId32"/>
    <p:sldId id="292" r:id="rId33"/>
    <p:sldId id="293" r:id="rId34"/>
    <p:sldId id="294" r:id="rId35"/>
    <p:sldId id="295" r:id="rId36"/>
    <p:sldId id="297" r:id="rId37"/>
    <p:sldId id="407" r:id="rId38"/>
    <p:sldId id="298" r:id="rId39"/>
    <p:sldId id="257" r:id="rId40"/>
    <p:sldId id="258" r:id="rId41"/>
    <p:sldId id="299" r:id="rId42"/>
    <p:sldId id="300" r:id="rId43"/>
    <p:sldId id="301" r:id="rId44"/>
    <p:sldId id="302" r:id="rId45"/>
    <p:sldId id="318" r:id="rId46"/>
    <p:sldId id="319" r:id="rId47"/>
    <p:sldId id="320" r:id="rId48"/>
    <p:sldId id="378" r:id="rId49"/>
    <p:sldId id="321" r:id="rId50"/>
    <p:sldId id="322" r:id="rId51"/>
    <p:sldId id="323" r:id="rId52"/>
    <p:sldId id="324" r:id="rId53"/>
    <p:sldId id="325" r:id="rId54"/>
    <p:sldId id="326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82" r:id="rId63"/>
    <p:sldId id="261" r:id="rId64"/>
    <p:sldId id="262" r:id="rId65"/>
    <p:sldId id="263" r:id="rId66"/>
    <p:sldId id="264" r:id="rId67"/>
    <p:sldId id="337" r:id="rId68"/>
    <p:sldId id="338" r:id="rId69"/>
    <p:sldId id="339" r:id="rId70"/>
    <p:sldId id="340" r:id="rId71"/>
    <p:sldId id="341" r:id="rId72"/>
    <p:sldId id="383" r:id="rId73"/>
    <p:sldId id="342" r:id="rId74"/>
    <p:sldId id="343" r:id="rId75"/>
    <p:sldId id="344" r:id="rId76"/>
    <p:sldId id="345" r:id="rId77"/>
    <p:sldId id="346" r:id="rId78"/>
    <p:sldId id="381" r:id="rId79"/>
    <p:sldId id="384" r:id="rId80"/>
    <p:sldId id="347" r:id="rId81"/>
    <p:sldId id="348" r:id="rId82"/>
    <p:sldId id="349" r:id="rId83"/>
    <p:sldId id="397" r:id="rId84"/>
    <p:sldId id="260" r:id="rId85"/>
    <p:sldId id="386" r:id="rId86"/>
    <p:sldId id="387" r:id="rId87"/>
    <p:sldId id="356" r:id="rId88"/>
    <p:sldId id="357" r:id="rId89"/>
    <p:sldId id="358" r:id="rId90"/>
    <p:sldId id="359" r:id="rId91"/>
    <p:sldId id="391" r:id="rId92"/>
    <p:sldId id="393" r:id="rId93"/>
    <p:sldId id="365" r:id="rId94"/>
    <p:sldId id="401" r:id="rId95"/>
    <p:sldId id="402" r:id="rId96"/>
    <p:sldId id="399" r:id="rId97"/>
    <p:sldId id="398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k-S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k-S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6F77F9-7BAE-4192-8381-663E48A7127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01989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15957-97CB-4A96-AC64-AD1238AF73D5}" type="slidenum">
              <a:rPr lang="en-US" altLang="sk-SK"/>
              <a:pPr/>
              <a:t>1</a:t>
            </a:fld>
            <a:endParaRPr lang="en-US" altLang="sk-SK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3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5305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52AD1-7050-449F-8F05-C40C5A7260F6}" type="slidenum">
              <a:rPr lang="en-US" altLang="sk-SK"/>
              <a:pPr/>
              <a:t>10</a:t>
            </a:fld>
            <a:endParaRPr lang="en-US" altLang="sk-SK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11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8181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B78C-4F38-4C43-BEC1-11391CA98CE4}" type="slidenum">
              <a:rPr lang="en-US" altLang="sk-SK"/>
              <a:pPr/>
              <a:t>11</a:t>
            </a:fld>
            <a:endParaRPr lang="en-US" altLang="sk-SK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12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3656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9D68C-CDBB-414A-A872-491A9345DBC5}" type="slidenum">
              <a:rPr lang="en-US" altLang="sk-SK"/>
              <a:pPr/>
              <a:t>12</a:t>
            </a:fld>
            <a:endParaRPr lang="en-US" altLang="sk-SK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13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389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95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F87E5-4C35-42A1-AE38-677A59660055}" type="slidenum">
              <a:rPr lang="en-US" altLang="sk-SK"/>
              <a:pPr/>
              <a:t>13</a:t>
            </a:fld>
            <a:endParaRPr lang="en-US" altLang="sk-SK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15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430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9132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42437-002D-40DA-94B0-F36B4980546C}" type="slidenum">
              <a:rPr lang="en-US" altLang="sk-SK"/>
              <a:pPr/>
              <a:t>14</a:t>
            </a:fld>
            <a:endParaRPr lang="en-US" altLang="sk-SK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16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450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8170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39427-61B9-4B4F-86B0-481723D33C53}" type="slidenum">
              <a:rPr lang="en-US" altLang="sk-SK"/>
              <a:pPr/>
              <a:t>19</a:t>
            </a:fld>
            <a:endParaRPr lang="en-US" altLang="sk-SK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17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471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0712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9FCD0-4E50-4DBB-9858-8E805E154B71}" type="slidenum">
              <a:rPr lang="en-US" altLang="sk-SK"/>
              <a:pPr/>
              <a:t>20</a:t>
            </a:fld>
            <a:endParaRPr lang="en-US" altLang="sk-SK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18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4915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60594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BADC5-7581-4158-A0D3-F71B7752282D}" type="slidenum">
              <a:rPr lang="en-US" altLang="sk-SK"/>
              <a:pPr/>
              <a:t>21</a:t>
            </a:fld>
            <a:endParaRPr lang="en-US" altLang="sk-SK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15351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1C465-89A8-4D79-9FFB-91605628CBBA}" type="slidenum">
              <a:rPr lang="en-US" altLang="sk-SK"/>
              <a:pPr/>
              <a:t>22</a:t>
            </a:fld>
            <a:endParaRPr lang="en-US" altLang="sk-SK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20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532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29673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EFABD-438A-48C4-93EE-B8034DBF147B}" type="slidenum">
              <a:rPr lang="en-US" altLang="sk-SK"/>
              <a:pPr/>
              <a:t>23</a:t>
            </a:fld>
            <a:endParaRPr lang="en-US" altLang="sk-SK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553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3327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60C81-D616-496F-AD1F-43A5C1ECC822}" type="slidenum">
              <a:rPr lang="en-US" altLang="sk-SK"/>
              <a:pPr/>
              <a:t>2</a:t>
            </a:fld>
            <a:endParaRPr lang="en-US" altLang="sk-SK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As a result of this class, you will be able to...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54088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D4ACB-3833-46E0-A9B3-EA5524F38431}" type="slidenum">
              <a:rPr lang="en-US" altLang="sk-SK"/>
              <a:pPr/>
              <a:t>24</a:t>
            </a:fld>
            <a:endParaRPr lang="en-US" altLang="sk-SK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22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573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80302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691DA-09EC-4780-B617-DDD2829A8715}" type="slidenum">
              <a:rPr lang="en-US" altLang="sk-SK"/>
              <a:pPr/>
              <a:t>25</a:t>
            </a:fld>
            <a:endParaRPr lang="en-US" altLang="sk-SK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96093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38BA0-B9E4-4E7E-9D76-95294DF4CF48}" type="slidenum">
              <a:rPr lang="en-US" altLang="sk-SK"/>
              <a:pPr/>
              <a:t>26</a:t>
            </a:fld>
            <a:endParaRPr lang="en-US" altLang="sk-SK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23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593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84878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C7CF2-4F95-4E21-ADEF-A573565DC253}" type="slidenum">
              <a:rPr lang="en-US" altLang="sk-SK"/>
              <a:pPr/>
              <a:t>27</a:t>
            </a:fld>
            <a:endParaRPr lang="en-US" altLang="sk-SK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44795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8BC24-9179-45AD-94A2-C05FA064F5D5}" type="slidenum">
              <a:rPr lang="en-US" altLang="sk-SK"/>
              <a:pPr/>
              <a:t>28</a:t>
            </a:fld>
            <a:endParaRPr lang="en-US" altLang="sk-SK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24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614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53761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90265-3DAB-4A6E-856C-90B4161F70C8}" type="slidenum">
              <a:rPr lang="en-US" altLang="sk-SK"/>
              <a:pPr/>
              <a:t>29</a:t>
            </a:fld>
            <a:endParaRPr lang="en-US" altLang="sk-SK"/>
          </a:p>
        </p:txBody>
      </p:sp>
      <p:sp>
        <p:nvSpPr>
          <p:cNvPr id="233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45894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19222-6DDA-410C-8088-FDD648CF0DD0}" type="slidenum">
              <a:rPr lang="en-US" altLang="sk-SK"/>
              <a:pPr/>
              <a:t>30</a:t>
            </a:fld>
            <a:endParaRPr lang="en-US" altLang="sk-SK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634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87036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06B2F-6E36-458C-B355-20A1217DF602}" type="slidenum">
              <a:rPr lang="en-US" altLang="sk-SK"/>
              <a:pPr/>
              <a:t>31</a:t>
            </a:fld>
            <a:endParaRPr lang="en-US" altLang="sk-SK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67867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29EA5-6304-4DA0-B55F-5EAF170D1F2F}" type="slidenum">
              <a:rPr lang="en-US" altLang="sk-SK"/>
              <a:pPr/>
              <a:t>32</a:t>
            </a:fld>
            <a:endParaRPr lang="en-US" altLang="sk-SK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27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675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05976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A3274-3BA2-4E70-B217-F133C5497A29}" type="slidenum">
              <a:rPr lang="en-US" altLang="sk-SK"/>
              <a:pPr/>
              <a:t>33</a:t>
            </a:fld>
            <a:endParaRPr lang="en-US" altLang="sk-SK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28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696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9563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248D5-AF9B-4F75-87AA-4924C2D6C517}" type="slidenum">
              <a:rPr lang="en-US" altLang="sk-SK"/>
              <a:pPr/>
              <a:t>3</a:t>
            </a:fld>
            <a:endParaRPr lang="en-US" altLang="sk-SK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4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04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08821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FFDA8-E423-4058-938D-B8BB3CAC6918}" type="slidenum">
              <a:rPr lang="en-US" altLang="sk-SK"/>
              <a:pPr/>
              <a:t>34</a:t>
            </a:fld>
            <a:endParaRPr lang="en-US" altLang="sk-SK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29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716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47611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A4F1C-8AD4-4949-82DC-E2045D3AE96F}" type="slidenum">
              <a:rPr lang="en-US" altLang="sk-SK"/>
              <a:pPr/>
              <a:t>35</a:t>
            </a:fld>
            <a:endParaRPr lang="en-US" altLang="sk-SK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30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737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13119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1E14B-5441-48ED-AD2A-21D873F44EC6}" type="slidenum">
              <a:rPr lang="en-US" altLang="sk-SK"/>
              <a:pPr/>
              <a:t>36</a:t>
            </a:fld>
            <a:endParaRPr lang="en-US" altLang="sk-SK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32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778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133590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1E14B-5441-48ED-AD2A-21D873F44EC6}" type="slidenum">
              <a:rPr lang="en-US" altLang="sk-SK"/>
              <a:pPr/>
              <a:t>37</a:t>
            </a:fld>
            <a:endParaRPr lang="en-US" altLang="sk-SK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32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778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87897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29E-16D0-4F3D-8C83-D7E79363042A}" type="slidenum">
              <a:rPr lang="en-US" altLang="sk-SK"/>
              <a:pPr/>
              <a:t>38</a:t>
            </a:fld>
            <a:endParaRPr lang="en-US" altLang="sk-SK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33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798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57879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4700-D3CE-4C49-A89F-20409B5BD0DB}" type="slidenum">
              <a:rPr lang="en-US" altLang="sk-SK"/>
              <a:pPr/>
              <a:t>41</a:t>
            </a:fld>
            <a:endParaRPr lang="en-US" altLang="sk-SK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34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63684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516E-3B67-41B2-B7F9-9D63F8644FB8}" type="slidenum">
              <a:rPr lang="en-US" altLang="sk-SK"/>
              <a:pPr/>
              <a:t>42</a:t>
            </a:fld>
            <a:endParaRPr lang="en-US" altLang="sk-SK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35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839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34761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EEEEB-ADC0-40E0-8C12-A3942DBB2E6F}" type="slidenum">
              <a:rPr lang="en-US" altLang="sk-SK"/>
              <a:pPr/>
              <a:t>43</a:t>
            </a:fld>
            <a:endParaRPr lang="en-US" altLang="sk-SK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36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860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532840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D59B3-714C-41BF-A8E0-8174D148D7C0}" type="slidenum">
              <a:rPr lang="en-US" altLang="sk-SK"/>
              <a:pPr/>
              <a:t>44</a:t>
            </a:fld>
            <a:endParaRPr lang="en-US" altLang="sk-SK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37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880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79288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2644C-2DCF-405C-AF65-D7F99ACDA34A}" type="slidenum">
              <a:rPr lang="en-US" altLang="sk-SK"/>
              <a:pPr/>
              <a:t>45</a:t>
            </a:fld>
            <a:endParaRPr lang="en-US" altLang="sk-SK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53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208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100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8F0BE-BC5B-421D-B4AE-2CA560ACB384}" type="slidenum">
              <a:rPr lang="en-US" altLang="sk-SK"/>
              <a:pPr/>
              <a:t>4</a:t>
            </a:fld>
            <a:endParaRPr lang="en-US" altLang="sk-SK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85573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99A09-0D1B-4C78-A067-53E7F58C40B7}" type="slidenum">
              <a:rPr lang="en-US" altLang="sk-SK"/>
              <a:pPr/>
              <a:t>46</a:t>
            </a:fld>
            <a:endParaRPr lang="en-US" altLang="sk-SK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54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228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28137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45A7F-1F71-42D6-9BEF-549DC271B220}" type="slidenum">
              <a:rPr lang="en-US" altLang="sk-SK"/>
              <a:pPr/>
              <a:t>47</a:t>
            </a:fld>
            <a:endParaRPr lang="en-US" altLang="sk-SK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55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sk-SK"/>
          </a:p>
          <a:p>
            <a:endParaRPr lang="en-US" altLang="sk-SK"/>
          </a:p>
        </p:txBody>
      </p:sp>
      <p:sp>
        <p:nvSpPr>
          <p:cNvPr id="1249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98777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4FEC8-EC7B-4D0E-B26A-4FF7BEAEE8D4}" type="slidenum">
              <a:rPr lang="en-US" altLang="sk-SK"/>
              <a:pPr/>
              <a:t>48</a:t>
            </a:fld>
            <a:endParaRPr lang="en-US" altLang="sk-SK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772924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204BE-ECD5-4D88-BB03-45A35F3CABEC}" type="slidenum">
              <a:rPr lang="en-US" altLang="sk-SK"/>
              <a:pPr/>
              <a:t>49</a:t>
            </a:fld>
            <a:endParaRPr lang="en-US" altLang="sk-SK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56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6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6983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3665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51207-EA1B-4E19-A9B5-37E0487981A0}" type="slidenum">
              <a:rPr lang="en-US" altLang="sk-SK"/>
              <a:pPr/>
              <a:t>50</a:t>
            </a:fld>
            <a:endParaRPr lang="en-US" altLang="sk-SK"/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57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290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44764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A9C2E-9EBD-4C62-82FC-2CADDCFCC560}" type="slidenum">
              <a:rPr lang="en-US" altLang="sk-SK"/>
              <a:pPr/>
              <a:t>51</a:t>
            </a:fld>
            <a:endParaRPr lang="en-US" altLang="sk-SK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58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310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965169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07956-D6EC-4B82-82D5-D769A76EC4AD}" type="slidenum">
              <a:rPr lang="en-US" altLang="sk-SK"/>
              <a:pPr/>
              <a:t>52</a:t>
            </a:fld>
            <a:endParaRPr lang="en-US" altLang="sk-SK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63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331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12085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EA2F2-8A86-433D-A8DB-EE6B36ED25B3}" type="slidenum">
              <a:rPr lang="en-US" altLang="sk-SK"/>
              <a:pPr/>
              <a:t>53</a:t>
            </a:fld>
            <a:endParaRPr lang="en-US" altLang="sk-SK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81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351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956076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89C7E-6707-44CD-B9F9-80100103228B}" type="slidenum">
              <a:rPr lang="en-US" altLang="sk-SK"/>
              <a:pPr/>
              <a:t>54</a:t>
            </a:fld>
            <a:endParaRPr lang="en-US" altLang="sk-SK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82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372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974251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0FF07-0AA8-417F-BE45-16CD90E5058F}" type="slidenum">
              <a:rPr lang="en-US" altLang="sk-SK"/>
              <a:pPr/>
              <a:t>55</a:t>
            </a:fld>
            <a:endParaRPr lang="en-US" altLang="sk-SK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86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454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3350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76B6D-4B2C-451A-B8AB-D2BE33B9FD14}" type="slidenum">
              <a:rPr lang="en-US" altLang="sk-SK"/>
              <a:pPr/>
              <a:t>5</a:t>
            </a:fld>
            <a:endParaRPr lang="en-US" altLang="sk-SK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51393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FA450-C106-4011-8EC7-BF8007DBB9F6}" type="slidenum">
              <a:rPr lang="en-US" altLang="sk-SK"/>
              <a:pPr/>
              <a:t>56</a:t>
            </a:fld>
            <a:endParaRPr lang="en-US" altLang="sk-SK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87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7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478075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06E55-CB33-4CAA-8516-BA99F609A26A}" type="slidenum">
              <a:rPr lang="en-US" altLang="sk-SK"/>
              <a:pPr/>
              <a:t>57</a:t>
            </a:fld>
            <a:endParaRPr lang="en-US" altLang="sk-SK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88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495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04770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E20C9-E1E4-4E64-B58D-27BF0CEA9ADB}" type="slidenum">
              <a:rPr lang="en-US" altLang="sk-SK"/>
              <a:pPr/>
              <a:t>58</a:t>
            </a:fld>
            <a:endParaRPr lang="en-US" altLang="sk-SK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89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5155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6188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B4E57-BB34-4770-9765-1DE23D2511CD}" type="slidenum">
              <a:rPr lang="en-US" altLang="sk-SK"/>
              <a:pPr/>
              <a:t>59</a:t>
            </a:fld>
            <a:endParaRPr lang="en-US" altLang="sk-SK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90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536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372369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717B8-69C1-453F-9D9C-C3E89FFB4B9B}" type="slidenum">
              <a:rPr lang="en-US" altLang="sk-SK"/>
              <a:pPr/>
              <a:t>60</a:t>
            </a:fld>
            <a:endParaRPr lang="en-US" altLang="sk-SK"/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91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556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384595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F3BCE-F0B7-47AE-90B5-50BDFCD6A838}" type="slidenum">
              <a:rPr lang="en-US" altLang="sk-SK"/>
              <a:pPr/>
              <a:t>61</a:t>
            </a:fld>
            <a:endParaRPr lang="en-US" altLang="sk-SK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92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577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43100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44F03-4FCC-4FDF-8847-922249A1CFCA}" type="slidenum">
              <a:rPr lang="en-US" altLang="sk-SK"/>
              <a:pPr/>
              <a:t>62</a:t>
            </a:fld>
            <a:endParaRPr lang="en-US" altLang="sk-SK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074566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1544E-9B82-44C6-A2F6-1383D0CF789B}" type="slidenum">
              <a:rPr lang="en-US" altLang="sk-SK"/>
              <a:pPr/>
              <a:t>67</a:t>
            </a:fld>
            <a:endParaRPr lang="en-US" altLang="sk-SK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93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9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975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13643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6A893-4306-4DF7-B422-326DFAC498FA}" type="slidenum">
              <a:rPr lang="en-US" altLang="sk-SK"/>
              <a:pPr/>
              <a:t>68</a:t>
            </a:fld>
            <a:endParaRPr lang="en-US" altLang="sk-SK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94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617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421836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064CB-9BC9-42B7-8D8A-5028C402BC7F}" type="slidenum">
              <a:rPr lang="en-US" altLang="sk-SK"/>
              <a:pPr/>
              <a:t>69</a:t>
            </a:fld>
            <a:endParaRPr lang="en-US" altLang="sk-SK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95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638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8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2BFCB-4F5F-40D0-AB16-91A38FE2D11B}" type="slidenum">
              <a:rPr lang="en-US" altLang="sk-SK"/>
              <a:pPr/>
              <a:t>6</a:t>
            </a:fld>
            <a:endParaRPr lang="en-US" altLang="sk-SK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7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66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519939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29283-023D-437B-B503-D477B02065D5}" type="slidenum">
              <a:rPr lang="en-US" altLang="sk-SK"/>
              <a:pPr/>
              <a:t>70</a:t>
            </a:fld>
            <a:endParaRPr lang="en-US" altLang="sk-SK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96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658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458322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FDF91-3CAD-4E27-8C8B-AADB37F29FC7}" type="slidenum">
              <a:rPr lang="en-US" altLang="sk-SK"/>
              <a:pPr/>
              <a:t>71</a:t>
            </a:fld>
            <a:endParaRPr lang="en-US" altLang="sk-SK"/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97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679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265627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3FD4F-784C-4883-B54E-E89EC12165BE}" type="slidenum">
              <a:rPr lang="en-US" altLang="sk-SK"/>
              <a:pPr/>
              <a:t>72</a:t>
            </a:fld>
            <a:endParaRPr lang="en-US" altLang="sk-SK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6866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2FB5A-EF7C-475F-8DF5-B9F4CB4CA387}" type="slidenum">
              <a:rPr lang="en-US" altLang="sk-SK"/>
              <a:pPr/>
              <a:t>73</a:t>
            </a:fld>
            <a:endParaRPr lang="en-US" altLang="sk-SK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98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9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123997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A8530-7DAD-49F0-BCCA-84D24CC201E4}" type="slidenum">
              <a:rPr lang="en-US" altLang="sk-SK"/>
              <a:pPr/>
              <a:t>74</a:t>
            </a:fld>
            <a:endParaRPr lang="en-US" altLang="sk-SK"/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99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72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320056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FE1CD-0156-4771-BF8B-FA703BFC4B73}" type="slidenum">
              <a:rPr lang="en-US" altLang="sk-SK"/>
              <a:pPr/>
              <a:t>75</a:t>
            </a:fld>
            <a:endParaRPr lang="en-US" altLang="sk-SK"/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100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740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820983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A72F4-B3EE-4C10-B2CE-83135FDDFCAA}" type="slidenum">
              <a:rPr lang="en-US" altLang="sk-SK"/>
              <a:pPr/>
              <a:t>76</a:t>
            </a:fld>
            <a:endParaRPr lang="en-US" altLang="sk-SK"/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101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761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09216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00536-01A7-41BA-924C-C1D5AA810138}" type="slidenum">
              <a:rPr lang="en-US" altLang="sk-SK"/>
              <a:pPr/>
              <a:t>77</a:t>
            </a:fld>
            <a:endParaRPr lang="en-US" altLang="sk-SK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102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781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896260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FFA7D-96AC-424C-9390-0EE9B4773500}" type="slidenum">
              <a:rPr lang="en-US" altLang="sk-SK"/>
              <a:pPr/>
              <a:t>78</a:t>
            </a:fld>
            <a:endParaRPr lang="en-US" altLang="sk-SK"/>
          </a:p>
        </p:txBody>
      </p:sp>
      <p:sp>
        <p:nvSpPr>
          <p:cNvPr id="2498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49859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48380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C9941-1156-4194-9AD8-57D56C8DFBA7}" type="slidenum">
              <a:rPr lang="en-US" altLang="sk-SK"/>
              <a:pPr/>
              <a:t>79</a:t>
            </a:fld>
            <a:endParaRPr lang="en-US" altLang="sk-SK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814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9B1BC-9FC7-4687-96BC-78FC05879BC3}" type="slidenum">
              <a:rPr lang="en-US" altLang="sk-SK"/>
              <a:pPr/>
              <a:t>7</a:t>
            </a:fld>
            <a:endParaRPr lang="en-US" altLang="sk-SK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642650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D445F-3135-4C17-88FB-38C46B5706F7}" type="slidenum">
              <a:rPr lang="en-US" altLang="sk-SK"/>
              <a:pPr/>
              <a:t>80</a:t>
            </a:fld>
            <a:endParaRPr lang="en-US" altLang="sk-SK"/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103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0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8023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28105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15DB4-FA51-40CB-8C07-2FCCA7DE13B6}" type="slidenum">
              <a:rPr lang="en-US" altLang="sk-SK"/>
              <a:pPr/>
              <a:t>81</a:t>
            </a:fld>
            <a:endParaRPr lang="en-US" altLang="sk-SK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104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822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336973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6441D-F1BF-4CD8-A026-75324B004598}" type="slidenum">
              <a:rPr lang="en-US" altLang="sk-SK"/>
              <a:pPr/>
              <a:t>82</a:t>
            </a:fld>
            <a:endParaRPr lang="en-US" altLang="sk-SK"/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105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1843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031156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C6CDC-59F6-4C87-AEDA-4EA061B53868}" type="slidenum">
              <a:rPr lang="en-US" altLang="sk-SK"/>
              <a:pPr/>
              <a:t>85</a:t>
            </a:fld>
            <a:endParaRPr lang="en-US" altLang="sk-SK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79244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D190F-1108-4834-9A6C-7F5A3763B7A0}" type="slidenum">
              <a:rPr lang="en-US" altLang="sk-SK"/>
              <a:pPr/>
              <a:t>86</a:t>
            </a:fld>
            <a:endParaRPr lang="en-US" altLang="sk-SK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701616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1CBE2-5C9C-4C4F-B5C8-1906FE1A4444}" type="slidenum">
              <a:rPr lang="en-US" altLang="sk-SK"/>
              <a:pPr/>
              <a:t>87</a:t>
            </a:fld>
            <a:endParaRPr lang="en-US" altLang="sk-SK"/>
          </a:p>
        </p:txBody>
      </p:sp>
      <p:sp>
        <p:nvSpPr>
          <p:cNvPr id="198658" name="Rectangle 20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8659" name="Rectangle 205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112</a:t>
            </a:r>
          </a:p>
        </p:txBody>
      </p:sp>
      <p:sp>
        <p:nvSpPr>
          <p:cNvPr id="198660" name="Rectangle 205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8661" name="Rectangle 20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8662" name="Rectangle 2054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98663" name="Rectangle 2055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56011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F896-7C1F-415C-A47F-2BBC2E5F3A67}" type="slidenum">
              <a:rPr lang="en-US" altLang="sk-SK"/>
              <a:pPr/>
              <a:t>88</a:t>
            </a:fld>
            <a:endParaRPr lang="en-US" altLang="sk-SK"/>
          </a:p>
        </p:txBody>
      </p:sp>
      <p:sp>
        <p:nvSpPr>
          <p:cNvPr id="20070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070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113</a:t>
            </a:r>
          </a:p>
        </p:txBody>
      </p:sp>
      <p:sp>
        <p:nvSpPr>
          <p:cNvPr id="20070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070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0710" name="Rectangle 103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00711" name="Rectangle 103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749952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3647A-1552-4B95-B024-7BC23023F8C3}" type="slidenum">
              <a:rPr lang="en-US" altLang="sk-SK"/>
              <a:pPr/>
              <a:t>89</a:t>
            </a:fld>
            <a:endParaRPr lang="en-US" altLang="sk-SK"/>
          </a:p>
        </p:txBody>
      </p:sp>
      <p:sp>
        <p:nvSpPr>
          <p:cNvPr id="20275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275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114</a:t>
            </a:r>
          </a:p>
        </p:txBody>
      </p:sp>
      <p:sp>
        <p:nvSpPr>
          <p:cNvPr id="20275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275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2758" name="Rectangle 103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02759" name="Rectangle 1031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189379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056C7-12E8-4B25-8B7E-571939CF74BE}" type="slidenum">
              <a:rPr lang="en-US" altLang="sk-SK"/>
              <a:pPr/>
              <a:t>90</a:t>
            </a:fld>
            <a:endParaRPr lang="en-US" altLang="sk-SK"/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115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048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45368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8AE29-5698-4444-AA83-203327D7D99A}" type="slidenum">
              <a:rPr lang="en-US" altLang="sk-SK"/>
              <a:pPr/>
              <a:t>91</a:t>
            </a:fld>
            <a:endParaRPr lang="en-US" altLang="sk-SK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9443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61EBA-4549-4B7E-9EFB-459B3267FD81}" type="slidenum">
              <a:rPr lang="en-US" altLang="sk-SK"/>
              <a:pPr/>
              <a:t>8</a:t>
            </a:fld>
            <a:endParaRPr lang="en-US" altLang="sk-SK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9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307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447762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04213-CB0B-4C16-AEA4-35F744080E42}" type="slidenum">
              <a:rPr lang="en-US" altLang="sk-SK"/>
              <a:pPr/>
              <a:t>92</a:t>
            </a:fld>
            <a:endParaRPr lang="en-US" altLang="sk-SK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360539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EF323-5271-4686-BDFE-68F16669A8D4}" type="slidenum">
              <a:rPr lang="en-US" altLang="sk-SK"/>
              <a:pPr/>
              <a:t>93</a:t>
            </a:fld>
            <a:endParaRPr lang="en-US" altLang="sk-SK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121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170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126864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54976-EA58-4B1A-A662-1FC00659905A}" type="slidenum">
              <a:rPr lang="en-US" altLang="sk-SK"/>
              <a:pPr/>
              <a:t>97</a:t>
            </a:fld>
            <a:endParaRPr lang="en-US" altLang="sk-SK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81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2867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2806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B5AE6-EBCF-4CA1-A2A6-3EA14822E6E0}" type="slidenum">
              <a:rPr lang="en-US" altLang="sk-SK"/>
              <a:pPr/>
              <a:t>9</a:t>
            </a:fld>
            <a:endParaRPr lang="en-US" altLang="sk-SK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sk-SK" sz="1000" i="1"/>
              <a:t>10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sk-SK" altLang="sk-SK"/>
          </a:p>
        </p:txBody>
      </p:sp>
      <p:sp>
        <p:nvSpPr>
          <p:cNvPr id="327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1303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BF7E8C-E3AE-4172-889D-C0529A075FD3}" type="slidenum">
              <a:rPr lang="en-US" altLang="sk-SK" smtClean="0"/>
              <a:pPr/>
              <a:t>‹#›</a:t>
            </a:fld>
            <a:endParaRPr lang="en-US" alt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5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CFD9-A4F5-4F06-B596-6F6ED754FA77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461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176B-68D4-41EC-AC63-08BA8C4F2C5F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76425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nline obrázka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87D0F9-EB29-422C-8272-F4EA177720C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2329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grafu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76D390-5A80-4975-B7BF-9AD24EB4BA2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1754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CECE69-B1FD-4736-B106-A4292C103D0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20947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3D0169-FBC7-430F-8009-BD77BF1A274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9267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obrázok C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nline obrázka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85BA2-7139-4844-909C-78328AFEF59B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6749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48A6-86A4-4E6B-A86C-36FFC14CB3F8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331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CBA3-FC0E-4DBB-86A3-D15311365239}" type="slidenum">
              <a:rPr lang="en-US" altLang="sk-SK" smtClean="0"/>
              <a:pPr/>
              <a:t>‹#›</a:t>
            </a:fld>
            <a:endParaRPr lang="en-US" alt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65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56B-63D6-48E7-B455-A708FEA0A140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532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C3EF-AD41-4BF5-8E72-6A97343EF26F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0485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BF56-A5E0-41AA-85A6-6F94EB59B470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08947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8C8B-33DB-41FB-A72A-6506842076FC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2844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204-1FD5-4443-A3CA-A4AD0761F10F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1462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1AD7-A5B7-4489-BD23-CFB25D72D3A8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1781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04C48A6-86A4-4E6B-A86C-36FFC14CB3F8}" type="slidenum">
              <a:rPr lang="en-US" altLang="sk-SK" smtClean="0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6492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6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7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8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4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0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0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8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6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7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sk-SK" sz="6600" b="1">
                <a:latin typeface="Arial" panose="020B0604020202020204" pitchFamily="34" charset="0"/>
              </a:rPr>
              <a:t>Time Series</a:t>
            </a:r>
            <a:endParaRPr lang="en-US" altLang="sk-SK" sz="440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38213" y="3886200"/>
            <a:ext cx="7243762" cy="1752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“The Art of Forecasting”</a:t>
            </a:r>
            <a:endParaRPr lang="en-US" altLang="sk-SK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6616700" y="3205163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911975" y="3200400"/>
            <a:ext cx="1193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Causal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88163" y="3556000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3527425" y="1892300"/>
            <a:ext cx="2090738" cy="819150"/>
          </a:xfrm>
          <a:custGeom>
            <a:avLst/>
            <a:gdLst>
              <a:gd name="T0" fmla="*/ 0 w 1317"/>
              <a:gd name="T1" fmla="*/ 515 h 516"/>
              <a:gd name="T2" fmla="*/ 1316 w 1317"/>
              <a:gd name="T3" fmla="*/ 515 h 516"/>
              <a:gd name="T4" fmla="*/ 1316 w 1317"/>
              <a:gd name="T5" fmla="*/ 0 h 516"/>
              <a:gd name="T6" fmla="*/ 0 w 1317"/>
              <a:gd name="T7" fmla="*/ 0 h 516"/>
              <a:gd name="T8" fmla="*/ 0 w 1317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516">
                <a:moveTo>
                  <a:pt x="0" y="515"/>
                </a:moveTo>
                <a:lnTo>
                  <a:pt x="1316" y="515"/>
                </a:lnTo>
                <a:lnTo>
                  <a:pt x="1316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600450" y="1885950"/>
            <a:ext cx="195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Quantitative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616325" y="2249488"/>
            <a:ext cx="1920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Forecasting</a:t>
            </a: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2409825" y="3208338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368550" y="3201988"/>
            <a:ext cx="1905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 Series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698750" y="3565525"/>
            <a:ext cx="12430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4572000" y="2967038"/>
            <a:ext cx="2930525" cy="171450"/>
          </a:xfrm>
          <a:custGeom>
            <a:avLst/>
            <a:gdLst>
              <a:gd name="T0" fmla="*/ 0 w 1846"/>
              <a:gd name="T1" fmla="*/ 0 h 108"/>
              <a:gd name="T2" fmla="*/ 183 w 1846"/>
              <a:gd name="T3" fmla="*/ 0 h 108"/>
              <a:gd name="T4" fmla="*/ 1845 w 1846"/>
              <a:gd name="T5" fmla="*/ 0 h 108"/>
              <a:gd name="T6" fmla="*/ 1845 w 1846"/>
              <a:gd name="T7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6" h="108">
                <a:moveTo>
                  <a:pt x="0" y="0"/>
                </a:moveTo>
                <a:lnTo>
                  <a:pt x="183" y="0"/>
                </a:lnTo>
                <a:lnTo>
                  <a:pt x="1845" y="0"/>
                </a:lnTo>
                <a:lnTo>
                  <a:pt x="1845" y="107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572000" y="2744788"/>
            <a:ext cx="0" cy="196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3309938" y="2967038"/>
            <a:ext cx="1219200" cy="120650"/>
          </a:xfrm>
          <a:custGeom>
            <a:avLst/>
            <a:gdLst>
              <a:gd name="T0" fmla="*/ 767 w 768"/>
              <a:gd name="T1" fmla="*/ 0 h 76"/>
              <a:gd name="T2" fmla="*/ 691 w 768"/>
              <a:gd name="T3" fmla="*/ 0 h 76"/>
              <a:gd name="T4" fmla="*/ 0 w 768"/>
              <a:gd name="T5" fmla="*/ 0 h 76"/>
              <a:gd name="T6" fmla="*/ 0 w 768"/>
              <a:gd name="T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6">
                <a:moveTo>
                  <a:pt x="767" y="0"/>
                </a:moveTo>
                <a:lnTo>
                  <a:pt x="691" y="0"/>
                </a:lnTo>
                <a:lnTo>
                  <a:pt x="0" y="0"/>
                </a:lnTo>
                <a:lnTo>
                  <a:pt x="0" y="7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7419975" y="304958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3222625" y="304323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286125" y="4064000"/>
            <a:ext cx="0" cy="949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6616700" y="3205163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911975" y="3200400"/>
            <a:ext cx="1193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Causal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88163" y="3556000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3527425" y="1892300"/>
            <a:ext cx="2090738" cy="819150"/>
          </a:xfrm>
          <a:custGeom>
            <a:avLst/>
            <a:gdLst>
              <a:gd name="T0" fmla="*/ 0 w 1317"/>
              <a:gd name="T1" fmla="*/ 515 h 516"/>
              <a:gd name="T2" fmla="*/ 1316 w 1317"/>
              <a:gd name="T3" fmla="*/ 515 h 516"/>
              <a:gd name="T4" fmla="*/ 1316 w 1317"/>
              <a:gd name="T5" fmla="*/ 0 h 516"/>
              <a:gd name="T6" fmla="*/ 0 w 1317"/>
              <a:gd name="T7" fmla="*/ 0 h 516"/>
              <a:gd name="T8" fmla="*/ 0 w 1317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516">
                <a:moveTo>
                  <a:pt x="0" y="515"/>
                </a:moveTo>
                <a:lnTo>
                  <a:pt x="1316" y="515"/>
                </a:lnTo>
                <a:lnTo>
                  <a:pt x="1316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600450" y="1885950"/>
            <a:ext cx="195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Quantitative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616325" y="2249488"/>
            <a:ext cx="1920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Forecasting</a:t>
            </a: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2409825" y="3208338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368550" y="3201988"/>
            <a:ext cx="1905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 Series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698750" y="3565525"/>
            <a:ext cx="12430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2257425" y="5162550"/>
            <a:ext cx="2073275" cy="727075"/>
          </a:xfrm>
          <a:custGeom>
            <a:avLst/>
            <a:gdLst>
              <a:gd name="T0" fmla="*/ 0 w 1306"/>
              <a:gd name="T1" fmla="*/ 457 h 458"/>
              <a:gd name="T2" fmla="*/ 1305 w 1306"/>
              <a:gd name="T3" fmla="*/ 457 h 458"/>
              <a:gd name="T4" fmla="*/ 1305 w 1306"/>
              <a:gd name="T5" fmla="*/ 0 h 458"/>
              <a:gd name="T6" fmla="*/ 0 w 1306"/>
              <a:gd name="T7" fmla="*/ 0 h 458"/>
              <a:gd name="T8" fmla="*/ 0 w 1306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6" h="458">
                <a:moveTo>
                  <a:pt x="0" y="457"/>
                </a:moveTo>
                <a:lnTo>
                  <a:pt x="1305" y="457"/>
                </a:lnTo>
                <a:lnTo>
                  <a:pt x="1305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338388" y="5114925"/>
            <a:ext cx="1919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Exponential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2408238" y="5448300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4538663" y="5162550"/>
            <a:ext cx="1627187" cy="727075"/>
          </a:xfrm>
          <a:custGeom>
            <a:avLst/>
            <a:gdLst>
              <a:gd name="T0" fmla="*/ 0 w 1025"/>
              <a:gd name="T1" fmla="*/ 457 h 458"/>
              <a:gd name="T2" fmla="*/ 1024 w 1025"/>
              <a:gd name="T3" fmla="*/ 457 h 458"/>
              <a:gd name="T4" fmla="*/ 1024 w 1025"/>
              <a:gd name="T5" fmla="*/ 0 h 458"/>
              <a:gd name="T6" fmla="*/ 0 w 1025"/>
              <a:gd name="T7" fmla="*/ 0 h 458"/>
              <a:gd name="T8" fmla="*/ 0 w 1025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5" h="458">
                <a:moveTo>
                  <a:pt x="0" y="457"/>
                </a:moveTo>
                <a:lnTo>
                  <a:pt x="1024" y="457"/>
                </a:lnTo>
                <a:lnTo>
                  <a:pt x="1024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832350" y="5108575"/>
            <a:ext cx="1039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4741863" y="5472113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5861" name="Freeform 21"/>
          <p:cNvSpPr>
            <a:spLocks/>
          </p:cNvSpPr>
          <p:nvPr/>
        </p:nvSpPr>
        <p:spPr bwMode="auto">
          <a:xfrm>
            <a:off x="701675" y="5162550"/>
            <a:ext cx="1352550" cy="727075"/>
          </a:xfrm>
          <a:custGeom>
            <a:avLst/>
            <a:gdLst>
              <a:gd name="T0" fmla="*/ 0 w 852"/>
              <a:gd name="T1" fmla="*/ 457 h 458"/>
              <a:gd name="T2" fmla="*/ 851 w 852"/>
              <a:gd name="T3" fmla="*/ 457 h 458"/>
              <a:gd name="T4" fmla="*/ 851 w 852"/>
              <a:gd name="T5" fmla="*/ 0 h 458"/>
              <a:gd name="T6" fmla="*/ 0 w 852"/>
              <a:gd name="T7" fmla="*/ 0 h 458"/>
              <a:gd name="T8" fmla="*/ 0 w 852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458">
                <a:moveTo>
                  <a:pt x="0" y="457"/>
                </a:moveTo>
                <a:lnTo>
                  <a:pt x="851" y="457"/>
                </a:lnTo>
                <a:lnTo>
                  <a:pt x="851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754063" y="5114925"/>
            <a:ext cx="12588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Moving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88975" y="5448300"/>
            <a:ext cx="1398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Average</a:t>
            </a:r>
          </a:p>
        </p:txBody>
      </p:sp>
      <p:sp>
        <p:nvSpPr>
          <p:cNvPr id="35864" name="Freeform 24"/>
          <p:cNvSpPr>
            <a:spLocks/>
          </p:cNvSpPr>
          <p:nvPr/>
        </p:nvSpPr>
        <p:spPr bwMode="auto">
          <a:xfrm>
            <a:off x="4572000" y="2967038"/>
            <a:ext cx="2930525" cy="171450"/>
          </a:xfrm>
          <a:custGeom>
            <a:avLst/>
            <a:gdLst>
              <a:gd name="T0" fmla="*/ 0 w 1846"/>
              <a:gd name="T1" fmla="*/ 0 h 108"/>
              <a:gd name="T2" fmla="*/ 183 w 1846"/>
              <a:gd name="T3" fmla="*/ 0 h 108"/>
              <a:gd name="T4" fmla="*/ 1845 w 1846"/>
              <a:gd name="T5" fmla="*/ 0 h 108"/>
              <a:gd name="T6" fmla="*/ 1845 w 1846"/>
              <a:gd name="T7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6" h="108">
                <a:moveTo>
                  <a:pt x="0" y="0"/>
                </a:moveTo>
                <a:lnTo>
                  <a:pt x="183" y="0"/>
                </a:lnTo>
                <a:lnTo>
                  <a:pt x="1845" y="0"/>
                </a:lnTo>
                <a:lnTo>
                  <a:pt x="1845" y="107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1377950" y="4578350"/>
            <a:ext cx="0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4572000" y="2744788"/>
            <a:ext cx="0" cy="196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5867" name="Freeform 27"/>
          <p:cNvSpPr>
            <a:spLocks/>
          </p:cNvSpPr>
          <p:nvPr/>
        </p:nvSpPr>
        <p:spPr bwMode="auto">
          <a:xfrm>
            <a:off x="3309938" y="2967038"/>
            <a:ext cx="1219200" cy="120650"/>
          </a:xfrm>
          <a:custGeom>
            <a:avLst/>
            <a:gdLst>
              <a:gd name="T0" fmla="*/ 767 w 768"/>
              <a:gd name="T1" fmla="*/ 0 h 76"/>
              <a:gd name="T2" fmla="*/ 691 w 768"/>
              <a:gd name="T3" fmla="*/ 0 h 76"/>
              <a:gd name="T4" fmla="*/ 0 w 768"/>
              <a:gd name="T5" fmla="*/ 0 h 76"/>
              <a:gd name="T6" fmla="*/ 0 w 768"/>
              <a:gd name="T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6">
                <a:moveTo>
                  <a:pt x="767" y="0"/>
                </a:moveTo>
                <a:lnTo>
                  <a:pt x="691" y="0"/>
                </a:lnTo>
                <a:lnTo>
                  <a:pt x="0" y="0"/>
                </a:lnTo>
                <a:lnTo>
                  <a:pt x="0" y="7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68" name="Freeform 28"/>
          <p:cNvSpPr>
            <a:spLocks/>
          </p:cNvSpPr>
          <p:nvPr/>
        </p:nvSpPr>
        <p:spPr bwMode="auto">
          <a:xfrm>
            <a:off x="7419975" y="304958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318135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70" name="Freeform 30"/>
          <p:cNvSpPr>
            <a:spLocks/>
          </p:cNvSpPr>
          <p:nvPr/>
        </p:nvSpPr>
        <p:spPr bwMode="auto">
          <a:xfrm>
            <a:off x="127000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71" name="Freeform 31"/>
          <p:cNvSpPr>
            <a:spLocks/>
          </p:cNvSpPr>
          <p:nvPr/>
        </p:nvSpPr>
        <p:spPr bwMode="auto">
          <a:xfrm>
            <a:off x="3222625" y="304323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72" name="Freeform 32"/>
          <p:cNvSpPr>
            <a:spLocks/>
          </p:cNvSpPr>
          <p:nvPr/>
        </p:nvSpPr>
        <p:spPr bwMode="auto">
          <a:xfrm>
            <a:off x="1374775" y="4575175"/>
            <a:ext cx="3976688" cy="485775"/>
          </a:xfrm>
          <a:custGeom>
            <a:avLst/>
            <a:gdLst>
              <a:gd name="T0" fmla="*/ 0 w 2505"/>
              <a:gd name="T1" fmla="*/ 0 h 306"/>
              <a:gd name="T2" fmla="*/ 2504 w 2505"/>
              <a:gd name="T3" fmla="*/ 2 h 306"/>
              <a:gd name="T4" fmla="*/ 2504 w 2505"/>
              <a:gd name="T5" fmla="*/ 305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5" h="306">
                <a:moveTo>
                  <a:pt x="0" y="0"/>
                </a:moveTo>
                <a:lnTo>
                  <a:pt x="2504" y="2"/>
                </a:lnTo>
                <a:lnTo>
                  <a:pt x="2504" y="30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5873" name="Freeform 33"/>
          <p:cNvSpPr>
            <a:spLocks/>
          </p:cNvSpPr>
          <p:nvPr/>
        </p:nvSpPr>
        <p:spPr bwMode="auto">
          <a:xfrm>
            <a:off x="525780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286125" y="4064000"/>
            <a:ext cx="0" cy="949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7524750" y="3987800"/>
            <a:ext cx="0" cy="1039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6616700" y="3205163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11975" y="3200400"/>
            <a:ext cx="1193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Causal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888163" y="3556000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3527425" y="1892300"/>
            <a:ext cx="2090738" cy="819150"/>
          </a:xfrm>
          <a:custGeom>
            <a:avLst/>
            <a:gdLst>
              <a:gd name="T0" fmla="*/ 0 w 1317"/>
              <a:gd name="T1" fmla="*/ 515 h 516"/>
              <a:gd name="T2" fmla="*/ 1316 w 1317"/>
              <a:gd name="T3" fmla="*/ 515 h 516"/>
              <a:gd name="T4" fmla="*/ 1316 w 1317"/>
              <a:gd name="T5" fmla="*/ 0 h 516"/>
              <a:gd name="T6" fmla="*/ 0 w 1317"/>
              <a:gd name="T7" fmla="*/ 0 h 516"/>
              <a:gd name="T8" fmla="*/ 0 w 1317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516">
                <a:moveTo>
                  <a:pt x="0" y="515"/>
                </a:moveTo>
                <a:lnTo>
                  <a:pt x="1316" y="515"/>
                </a:lnTo>
                <a:lnTo>
                  <a:pt x="1316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600450" y="1885950"/>
            <a:ext cx="195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Quantitative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616325" y="2249488"/>
            <a:ext cx="1920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Forecasting</a:t>
            </a:r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2409825" y="3208338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368550" y="3201988"/>
            <a:ext cx="1905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 Series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698750" y="3565525"/>
            <a:ext cx="12430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7904" name="Freeform 16"/>
          <p:cNvSpPr>
            <a:spLocks/>
          </p:cNvSpPr>
          <p:nvPr/>
        </p:nvSpPr>
        <p:spPr bwMode="auto">
          <a:xfrm>
            <a:off x="6591300" y="5153025"/>
            <a:ext cx="1819275" cy="728663"/>
          </a:xfrm>
          <a:custGeom>
            <a:avLst/>
            <a:gdLst>
              <a:gd name="T0" fmla="*/ 0 w 1146"/>
              <a:gd name="T1" fmla="*/ 458 h 459"/>
              <a:gd name="T2" fmla="*/ 1145 w 1146"/>
              <a:gd name="T3" fmla="*/ 458 h 459"/>
              <a:gd name="T4" fmla="*/ 1145 w 1146"/>
              <a:gd name="T5" fmla="*/ 0 h 459"/>
              <a:gd name="T6" fmla="*/ 0 w 1146"/>
              <a:gd name="T7" fmla="*/ 0 h 459"/>
              <a:gd name="T8" fmla="*/ 0 w 1146"/>
              <a:gd name="T9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6" h="459">
                <a:moveTo>
                  <a:pt x="0" y="458"/>
                </a:moveTo>
                <a:lnTo>
                  <a:pt x="1145" y="458"/>
                </a:lnTo>
                <a:lnTo>
                  <a:pt x="1145" y="0"/>
                </a:lnTo>
                <a:lnTo>
                  <a:pt x="0" y="0"/>
                </a:lnTo>
                <a:lnTo>
                  <a:pt x="0" y="458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954838" y="51054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577013" y="5283200"/>
            <a:ext cx="1854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Regression</a:t>
            </a:r>
          </a:p>
        </p:txBody>
      </p:sp>
      <p:sp>
        <p:nvSpPr>
          <p:cNvPr id="37907" name="Freeform 19"/>
          <p:cNvSpPr>
            <a:spLocks/>
          </p:cNvSpPr>
          <p:nvPr/>
        </p:nvSpPr>
        <p:spPr bwMode="auto">
          <a:xfrm>
            <a:off x="2257425" y="5162550"/>
            <a:ext cx="2073275" cy="727075"/>
          </a:xfrm>
          <a:custGeom>
            <a:avLst/>
            <a:gdLst>
              <a:gd name="T0" fmla="*/ 0 w 1306"/>
              <a:gd name="T1" fmla="*/ 457 h 458"/>
              <a:gd name="T2" fmla="*/ 1305 w 1306"/>
              <a:gd name="T3" fmla="*/ 457 h 458"/>
              <a:gd name="T4" fmla="*/ 1305 w 1306"/>
              <a:gd name="T5" fmla="*/ 0 h 458"/>
              <a:gd name="T6" fmla="*/ 0 w 1306"/>
              <a:gd name="T7" fmla="*/ 0 h 458"/>
              <a:gd name="T8" fmla="*/ 0 w 1306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6" h="458">
                <a:moveTo>
                  <a:pt x="0" y="457"/>
                </a:moveTo>
                <a:lnTo>
                  <a:pt x="1305" y="457"/>
                </a:lnTo>
                <a:lnTo>
                  <a:pt x="1305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338388" y="5114925"/>
            <a:ext cx="1919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Exponential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2408238" y="5448300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4538663" y="5162550"/>
            <a:ext cx="1627187" cy="727075"/>
          </a:xfrm>
          <a:custGeom>
            <a:avLst/>
            <a:gdLst>
              <a:gd name="T0" fmla="*/ 0 w 1025"/>
              <a:gd name="T1" fmla="*/ 457 h 458"/>
              <a:gd name="T2" fmla="*/ 1024 w 1025"/>
              <a:gd name="T3" fmla="*/ 457 h 458"/>
              <a:gd name="T4" fmla="*/ 1024 w 1025"/>
              <a:gd name="T5" fmla="*/ 0 h 458"/>
              <a:gd name="T6" fmla="*/ 0 w 1025"/>
              <a:gd name="T7" fmla="*/ 0 h 458"/>
              <a:gd name="T8" fmla="*/ 0 w 1025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5" h="458">
                <a:moveTo>
                  <a:pt x="0" y="457"/>
                </a:moveTo>
                <a:lnTo>
                  <a:pt x="1024" y="457"/>
                </a:lnTo>
                <a:lnTo>
                  <a:pt x="1024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4832350" y="5108575"/>
            <a:ext cx="1039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741863" y="5472113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7913" name="Freeform 25"/>
          <p:cNvSpPr>
            <a:spLocks/>
          </p:cNvSpPr>
          <p:nvPr/>
        </p:nvSpPr>
        <p:spPr bwMode="auto">
          <a:xfrm>
            <a:off x="701675" y="5162550"/>
            <a:ext cx="1352550" cy="727075"/>
          </a:xfrm>
          <a:custGeom>
            <a:avLst/>
            <a:gdLst>
              <a:gd name="T0" fmla="*/ 0 w 852"/>
              <a:gd name="T1" fmla="*/ 457 h 458"/>
              <a:gd name="T2" fmla="*/ 851 w 852"/>
              <a:gd name="T3" fmla="*/ 457 h 458"/>
              <a:gd name="T4" fmla="*/ 851 w 852"/>
              <a:gd name="T5" fmla="*/ 0 h 458"/>
              <a:gd name="T6" fmla="*/ 0 w 852"/>
              <a:gd name="T7" fmla="*/ 0 h 458"/>
              <a:gd name="T8" fmla="*/ 0 w 852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458">
                <a:moveTo>
                  <a:pt x="0" y="457"/>
                </a:moveTo>
                <a:lnTo>
                  <a:pt x="851" y="457"/>
                </a:lnTo>
                <a:lnTo>
                  <a:pt x="851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754063" y="5114925"/>
            <a:ext cx="12588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Moving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88975" y="5448300"/>
            <a:ext cx="1398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Average</a:t>
            </a:r>
          </a:p>
        </p:txBody>
      </p:sp>
      <p:sp>
        <p:nvSpPr>
          <p:cNvPr id="37916" name="Freeform 28"/>
          <p:cNvSpPr>
            <a:spLocks/>
          </p:cNvSpPr>
          <p:nvPr/>
        </p:nvSpPr>
        <p:spPr bwMode="auto">
          <a:xfrm>
            <a:off x="4572000" y="2967038"/>
            <a:ext cx="2930525" cy="171450"/>
          </a:xfrm>
          <a:custGeom>
            <a:avLst/>
            <a:gdLst>
              <a:gd name="T0" fmla="*/ 0 w 1846"/>
              <a:gd name="T1" fmla="*/ 0 h 108"/>
              <a:gd name="T2" fmla="*/ 183 w 1846"/>
              <a:gd name="T3" fmla="*/ 0 h 108"/>
              <a:gd name="T4" fmla="*/ 1845 w 1846"/>
              <a:gd name="T5" fmla="*/ 0 h 108"/>
              <a:gd name="T6" fmla="*/ 1845 w 1846"/>
              <a:gd name="T7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6" h="108">
                <a:moveTo>
                  <a:pt x="0" y="0"/>
                </a:moveTo>
                <a:lnTo>
                  <a:pt x="183" y="0"/>
                </a:lnTo>
                <a:lnTo>
                  <a:pt x="1845" y="0"/>
                </a:lnTo>
                <a:lnTo>
                  <a:pt x="1845" y="107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1377950" y="4578350"/>
            <a:ext cx="0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4572000" y="2744788"/>
            <a:ext cx="0" cy="196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19" name="Freeform 31"/>
          <p:cNvSpPr>
            <a:spLocks/>
          </p:cNvSpPr>
          <p:nvPr/>
        </p:nvSpPr>
        <p:spPr bwMode="auto">
          <a:xfrm>
            <a:off x="3309938" y="2967038"/>
            <a:ext cx="1219200" cy="120650"/>
          </a:xfrm>
          <a:custGeom>
            <a:avLst/>
            <a:gdLst>
              <a:gd name="T0" fmla="*/ 767 w 768"/>
              <a:gd name="T1" fmla="*/ 0 h 76"/>
              <a:gd name="T2" fmla="*/ 691 w 768"/>
              <a:gd name="T3" fmla="*/ 0 h 76"/>
              <a:gd name="T4" fmla="*/ 0 w 768"/>
              <a:gd name="T5" fmla="*/ 0 h 76"/>
              <a:gd name="T6" fmla="*/ 0 w 768"/>
              <a:gd name="T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6">
                <a:moveTo>
                  <a:pt x="767" y="0"/>
                </a:moveTo>
                <a:lnTo>
                  <a:pt x="691" y="0"/>
                </a:lnTo>
                <a:lnTo>
                  <a:pt x="0" y="0"/>
                </a:lnTo>
                <a:lnTo>
                  <a:pt x="0" y="7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0" name="Freeform 32"/>
          <p:cNvSpPr>
            <a:spLocks/>
          </p:cNvSpPr>
          <p:nvPr/>
        </p:nvSpPr>
        <p:spPr bwMode="auto">
          <a:xfrm>
            <a:off x="7429500" y="499268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1" name="Freeform 33"/>
          <p:cNvSpPr>
            <a:spLocks/>
          </p:cNvSpPr>
          <p:nvPr/>
        </p:nvSpPr>
        <p:spPr bwMode="auto">
          <a:xfrm>
            <a:off x="7419975" y="304958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2" name="Freeform 34"/>
          <p:cNvSpPr>
            <a:spLocks/>
          </p:cNvSpPr>
          <p:nvPr/>
        </p:nvSpPr>
        <p:spPr bwMode="auto">
          <a:xfrm>
            <a:off x="318135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3" name="Freeform 35"/>
          <p:cNvSpPr>
            <a:spLocks/>
          </p:cNvSpPr>
          <p:nvPr/>
        </p:nvSpPr>
        <p:spPr bwMode="auto">
          <a:xfrm>
            <a:off x="127000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4" name="Freeform 36"/>
          <p:cNvSpPr>
            <a:spLocks/>
          </p:cNvSpPr>
          <p:nvPr/>
        </p:nvSpPr>
        <p:spPr bwMode="auto">
          <a:xfrm>
            <a:off x="3222625" y="304323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5" name="Freeform 37"/>
          <p:cNvSpPr>
            <a:spLocks/>
          </p:cNvSpPr>
          <p:nvPr/>
        </p:nvSpPr>
        <p:spPr bwMode="auto">
          <a:xfrm>
            <a:off x="1374775" y="4575175"/>
            <a:ext cx="3976688" cy="485775"/>
          </a:xfrm>
          <a:custGeom>
            <a:avLst/>
            <a:gdLst>
              <a:gd name="T0" fmla="*/ 0 w 2505"/>
              <a:gd name="T1" fmla="*/ 0 h 306"/>
              <a:gd name="T2" fmla="*/ 2504 w 2505"/>
              <a:gd name="T3" fmla="*/ 2 h 306"/>
              <a:gd name="T4" fmla="*/ 2504 w 2505"/>
              <a:gd name="T5" fmla="*/ 305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5" h="306">
                <a:moveTo>
                  <a:pt x="0" y="0"/>
                </a:moveTo>
                <a:lnTo>
                  <a:pt x="2504" y="2"/>
                </a:lnTo>
                <a:lnTo>
                  <a:pt x="2504" y="30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7926" name="Freeform 38"/>
          <p:cNvSpPr>
            <a:spLocks/>
          </p:cNvSpPr>
          <p:nvPr/>
        </p:nvSpPr>
        <p:spPr bwMode="auto">
          <a:xfrm>
            <a:off x="525780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286125" y="4064000"/>
            <a:ext cx="0" cy="949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7524750" y="3987800"/>
            <a:ext cx="0" cy="1039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6616700" y="3205163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911975" y="3200400"/>
            <a:ext cx="1193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Causal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88163" y="3556000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3527425" y="1892300"/>
            <a:ext cx="2090738" cy="819150"/>
          </a:xfrm>
          <a:custGeom>
            <a:avLst/>
            <a:gdLst>
              <a:gd name="T0" fmla="*/ 0 w 1317"/>
              <a:gd name="T1" fmla="*/ 515 h 516"/>
              <a:gd name="T2" fmla="*/ 1316 w 1317"/>
              <a:gd name="T3" fmla="*/ 515 h 516"/>
              <a:gd name="T4" fmla="*/ 1316 w 1317"/>
              <a:gd name="T5" fmla="*/ 0 h 516"/>
              <a:gd name="T6" fmla="*/ 0 w 1317"/>
              <a:gd name="T7" fmla="*/ 0 h 516"/>
              <a:gd name="T8" fmla="*/ 0 w 1317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516">
                <a:moveTo>
                  <a:pt x="0" y="515"/>
                </a:moveTo>
                <a:lnTo>
                  <a:pt x="1316" y="515"/>
                </a:lnTo>
                <a:lnTo>
                  <a:pt x="1316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600450" y="1885950"/>
            <a:ext cx="195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Quantitative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616325" y="2249488"/>
            <a:ext cx="1920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Forecasting</a:t>
            </a:r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2409825" y="3208338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2368550" y="3201988"/>
            <a:ext cx="1905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 Series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698750" y="3565525"/>
            <a:ext cx="12430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6591300" y="5153025"/>
            <a:ext cx="1819275" cy="728663"/>
          </a:xfrm>
          <a:custGeom>
            <a:avLst/>
            <a:gdLst>
              <a:gd name="T0" fmla="*/ 0 w 1146"/>
              <a:gd name="T1" fmla="*/ 458 h 459"/>
              <a:gd name="T2" fmla="*/ 1145 w 1146"/>
              <a:gd name="T3" fmla="*/ 458 h 459"/>
              <a:gd name="T4" fmla="*/ 1145 w 1146"/>
              <a:gd name="T5" fmla="*/ 0 h 459"/>
              <a:gd name="T6" fmla="*/ 0 w 1146"/>
              <a:gd name="T7" fmla="*/ 0 h 459"/>
              <a:gd name="T8" fmla="*/ 0 w 1146"/>
              <a:gd name="T9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6" h="459">
                <a:moveTo>
                  <a:pt x="0" y="458"/>
                </a:moveTo>
                <a:lnTo>
                  <a:pt x="1145" y="458"/>
                </a:lnTo>
                <a:lnTo>
                  <a:pt x="1145" y="0"/>
                </a:lnTo>
                <a:lnTo>
                  <a:pt x="0" y="0"/>
                </a:lnTo>
                <a:lnTo>
                  <a:pt x="0" y="458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954838" y="51054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577013" y="5283200"/>
            <a:ext cx="1854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Regression</a:t>
            </a:r>
          </a:p>
        </p:txBody>
      </p:sp>
      <p:sp>
        <p:nvSpPr>
          <p:cNvPr id="42003" name="Freeform 19"/>
          <p:cNvSpPr>
            <a:spLocks/>
          </p:cNvSpPr>
          <p:nvPr/>
        </p:nvSpPr>
        <p:spPr bwMode="auto">
          <a:xfrm>
            <a:off x="2257425" y="5162550"/>
            <a:ext cx="2073275" cy="727075"/>
          </a:xfrm>
          <a:custGeom>
            <a:avLst/>
            <a:gdLst>
              <a:gd name="T0" fmla="*/ 0 w 1306"/>
              <a:gd name="T1" fmla="*/ 457 h 458"/>
              <a:gd name="T2" fmla="*/ 1305 w 1306"/>
              <a:gd name="T3" fmla="*/ 457 h 458"/>
              <a:gd name="T4" fmla="*/ 1305 w 1306"/>
              <a:gd name="T5" fmla="*/ 0 h 458"/>
              <a:gd name="T6" fmla="*/ 0 w 1306"/>
              <a:gd name="T7" fmla="*/ 0 h 458"/>
              <a:gd name="T8" fmla="*/ 0 w 1306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6" h="458">
                <a:moveTo>
                  <a:pt x="0" y="457"/>
                </a:moveTo>
                <a:lnTo>
                  <a:pt x="1305" y="457"/>
                </a:lnTo>
                <a:lnTo>
                  <a:pt x="1305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2338388" y="5114925"/>
            <a:ext cx="1919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Exponential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2408238" y="5448300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42006" name="Freeform 22"/>
          <p:cNvSpPr>
            <a:spLocks/>
          </p:cNvSpPr>
          <p:nvPr/>
        </p:nvSpPr>
        <p:spPr bwMode="auto">
          <a:xfrm>
            <a:off x="4538663" y="5162550"/>
            <a:ext cx="1627187" cy="727075"/>
          </a:xfrm>
          <a:custGeom>
            <a:avLst/>
            <a:gdLst>
              <a:gd name="T0" fmla="*/ 0 w 1025"/>
              <a:gd name="T1" fmla="*/ 457 h 458"/>
              <a:gd name="T2" fmla="*/ 1024 w 1025"/>
              <a:gd name="T3" fmla="*/ 457 h 458"/>
              <a:gd name="T4" fmla="*/ 1024 w 1025"/>
              <a:gd name="T5" fmla="*/ 0 h 458"/>
              <a:gd name="T6" fmla="*/ 0 w 1025"/>
              <a:gd name="T7" fmla="*/ 0 h 458"/>
              <a:gd name="T8" fmla="*/ 0 w 1025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5" h="458">
                <a:moveTo>
                  <a:pt x="0" y="457"/>
                </a:moveTo>
                <a:lnTo>
                  <a:pt x="1024" y="457"/>
                </a:lnTo>
                <a:lnTo>
                  <a:pt x="1024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4832350" y="5108575"/>
            <a:ext cx="1039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4741863" y="5472113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42009" name="Freeform 25"/>
          <p:cNvSpPr>
            <a:spLocks/>
          </p:cNvSpPr>
          <p:nvPr/>
        </p:nvSpPr>
        <p:spPr bwMode="auto">
          <a:xfrm>
            <a:off x="701675" y="5162550"/>
            <a:ext cx="1352550" cy="727075"/>
          </a:xfrm>
          <a:custGeom>
            <a:avLst/>
            <a:gdLst>
              <a:gd name="T0" fmla="*/ 0 w 852"/>
              <a:gd name="T1" fmla="*/ 457 h 458"/>
              <a:gd name="T2" fmla="*/ 851 w 852"/>
              <a:gd name="T3" fmla="*/ 457 h 458"/>
              <a:gd name="T4" fmla="*/ 851 w 852"/>
              <a:gd name="T5" fmla="*/ 0 h 458"/>
              <a:gd name="T6" fmla="*/ 0 w 852"/>
              <a:gd name="T7" fmla="*/ 0 h 458"/>
              <a:gd name="T8" fmla="*/ 0 w 852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458">
                <a:moveTo>
                  <a:pt x="0" y="457"/>
                </a:moveTo>
                <a:lnTo>
                  <a:pt x="851" y="457"/>
                </a:lnTo>
                <a:lnTo>
                  <a:pt x="851" y="0"/>
                </a:lnTo>
                <a:lnTo>
                  <a:pt x="0" y="0"/>
                </a:lnTo>
                <a:lnTo>
                  <a:pt x="0" y="457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54063" y="5114925"/>
            <a:ext cx="12588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Moving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688975" y="5448300"/>
            <a:ext cx="1398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Average</a:t>
            </a:r>
          </a:p>
        </p:txBody>
      </p:sp>
      <p:sp>
        <p:nvSpPr>
          <p:cNvPr id="42012" name="Freeform 28"/>
          <p:cNvSpPr>
            <a:spLocks/>
          </p:cNvSpPr>
          <p:nvPr/>
        </p:nvSpPr>
        <p:spPr bwMode="auto">
          <a:xfrm>
            <a:off x="4572000" y="2967038"/>
            <a:ext cx="2930525" cy="171450"/>
          </a:xfrm>
          <a:custGeom>
            <a:avLst/>
            <a:gdLst>
              <a:gd name="T0" fmla="*/ 0 w 1846"/>
              <a:gd name="T1" fmla="*/ 0 h 108"/>
              <a:gd name="T2" fmla="*/ 183 w 1846"/>
              <a:gd name="T3" fmla="*/ 0 h 108"/>
              <a:gd name="T4" fmla="*/ 1845 w 1846"/>
              <a:gd name="T5" fmla="*/ 0 h 108"/>
              <a:gd name="T6" fmla="*/ 1845 w 1846"/>
              <a:gd name="T7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6" h="108">
                <a:moveTo>
                  <a:pt x="0" y="0"/>
                </a:moveTo>
                <a:lnTo>
                  <a:pt x="183" y="0"/>
                </a:lnTo>
                <a:lnTo>
                  <a:pt x="1845" y="0"/>
                </a:lnTo>
                <a:lnTo>
                  <a:pt x="1845" y="107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1377950" y="4578350"/>
            <a:ext cx="0" cy="46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4572000" y="2744788"/>
            <a:ext cx="0" cy="196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2015" name="Freeform 31"/>
          <p:cNvSpPr>
            <a:spLocks/>
          </p:cNvSpPr>
          <p:nvPr/>
        </p:nvSpPr>
        <p:spPr bwMode="auto">
          <a:xfrm>
            <a:off x="3309938" y="2967038"/>
            <a:ext cx="1219200" cy="120650"/>
          </a:xfrm>
          <a:custGeom>
            <a:avLst/>
            <a:gdLst>
              <a:gd name="T0" fmla="*/ 767 w 768"/>
              <a:gd name="T1" fmla="*/ 0 h 76"/>
              <a:gd name="T2" fmla="*/ 691 w 768"/>
              <a:gd name="T3" fmla="*/ 0 h 76"/>
              <a:gd name="T4" fmla="*/ 0 w 768"/>
              <a:gd name="T5" fmla="*/ 0 h 76"/>
              <a:gd name="T6" fmla="*/ 0 w 768"/>
              <a:gd name="T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6">
                <a:moveTo>
                  <a:pt x="767" y="0"/>
                </a:moveTo>
                <a:lnTo>
                  <a:pt x="691" y="0"/>
                </a:lnTo>
                <a:lnTo>
                  <a:pt x="0" y="0"/>
                </a:lnTo>
                <a:lnTo>
                  <a:pt x="0" y="7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16" name="Freeform 32"/>
          <p:cNvSpPr>
            <a:spLocks/>
          </p:cNvSpPr>
          <p:nvPr/>
        </p:nvSpPr>
        <p:spPr bwMode="auto">
          <a:xfrm>
            <a:off x="7429500" y="499268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17" name="Freeform 33"/>
          <p:cNvSpPr>
            <a:spLocks/>
          </p:cNvSpPr>
          <p:nvPr/>
        </p:nvSpPr>
        <p:spPr bwMode="auto">
          <a:xfrm>
            <a:off x="7419975" y="304958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18" name="Freeform 34"/>
          <p:cNvSpPr>
            <a:spLocks/>
          </p:cNvSpPr>
          <p:nvPr/>
        </p:nvSpPr>
        <p:spPr bwMode="auto">
          <a:xfrm>
            <a:off x="318135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19" name="Freeform 35"/>
          <p:cNvSpPr>
            <a:spLocks/>
          </p:cNvSpPr>
          <p:nvPr/>
        </p:nvSpPr>
        <p:spPr bwMode="auto">
          <a:xfrm>
            <a:off x="127000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20" name="Freeform 36"/>
          <p:cNvSpPr>
            <a:spLocks/>
          </p:cNvSpPr>
          <p:nvPr/>
        </p:nvSpPr>
        <p:spPr bwMode="auto">
          <a:xfrm>
            <a:off x="3222625" y="304323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21" name="Freeform 37"/>
          <p:cNvSpPr>
            <a:spLocks/>
          </p:cNvSpPr>
          <p:nvPr/>
        </p:nvSpPr>
        <p:spPr bwMode="auto">
          <a:xfrm>
            <a:off x="1374775" y="4575175"/>
            <a:ext cx="3976688" cy="485775"/>
          </a:xfrm>
          <a:custGeom>
            <a:avLst/>
            <a:gdLst>
              <a:gd name="T0" fmla="*/ 0 w 2505"/>
              <a:gd name="T1" fmla="*/ 0 h 306"/>
              <a:gd name="T2" fmla="*/ 2504 w 2505"/>
              <a:gd name="T3" fmla="*/ 2 h 306"/>
              <a:gd name="T4" fmla="*/ 2504 w 2505"/>
              <a:gd name="T5" fmla="*/ 305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5" h="306">
                <a:moveTo>
                  <a:pt x="0" y="0"/>
                </a:moveTo>
                <a:lnTo>
                  <a:pt x="2504" y="2"/>
                </a:lnTo>
                <a:lnTo>
                  <a:pt x="2504" y="30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2022" name="Freeform 38"/>
          <p:cNvSpPr>
            <a:spLocks/>
          </p:cNvSpPr>
          <p:nvPr/>
        </p:nvSpPr>
        <p:spPr bwMode="auto">
          <a:xfrm>
            <a:off x="5257800" y="4983163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What is a Time Series?</a:t>
            </a:r>
            <a:endParaRPr lang="en-US" altLang="sk-SK"/>
          </a:p>
        </p:txBody>
      </p:sp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Set of evenly spaced numerical data</a:t>
            </a:r>
          </a:p>
          <a:p>
            <a:pPr lvl="1"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Obtained by observing response variable at regular time periods</a:t>
            </a:r>
          </a:p>
          <a:p>
            <a:pPr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Forecast based only on past values</a:t>
            </a:r>
          </a:p>
          <a:p>
            <a:pPr lvl="1"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Assumes that factors influencing past, present, &amp; future will continue </a:t>
            </a:r>
          </a:p>
          <a:p>
            <a:pPr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Example</a:t>
            </a:r>
          </a:p>
          <a:p>
            <a:pPr lvl="1"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Year:	1995	1996	1997	1998	1999</a:t>
            </a:r>
          </a:p>
          <a:p>
            <a:pPr lvl="1">
              <a:lnSpc>
                <a:spcPct val="90000"/>
              </a:lnSpc>
              <a:tabLst>
                <a:tab pos="2635250" algn="r"/>
                <a:tab pos="3609975" algn="r"/>
                <a:tab pos="4629150" algn="r"/>
                <a:tab pos="5603875" algn="r"/>
                <a:tab pos="6623050" algn="r"/>
              </a:tabLst>
            </a:pPr>
            <a:r>
              <a:rPr lang="en-US" altLang="sk-SK"/>
              <a:t>Sales:	78.7	63.5	89.7	93.2	92.1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vs. </a:t>
            </a:r>
            <a:b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Cross Sectional Data</a:t>
            </a:r>
            <a:r>
              <a:rPr lang="en-US" altLang="sk-SK"/>
              <a:t>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sk-SK" sz="4400" b="1"/>
              <a:t>  </a:t>
            </a:r>
            <a:r>
              <a:rPr lang="en-US" altLang="sk-SK" sz="4000" b="1"/>
              <a:t>Time series data is a sequence of observations </a:t>
            </a:r>
          </a:p>
          <a:p>
            <a:pPr>
              <a:buFontTx/>
              <a:buNone/>
            </a:pPr>
            <a:endParaRPr lang="en-US" altLang="sk-SK" sz="4000" b="1"/>
          </a:p>
          <a:p>
            <a:pPr lvl="1"/>
            <a:r>
              <a:rPr lang="en-US" altLang="sk-SK" sz="3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collected from a </a:t>
            </a:r>
            <a:r>
              <a:rPr lang="en-US" altLang="sk-SK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 </a:t>
            </a:r>
          </a:p>
          <a:p>
            <a:pPr lvl="1"/>
            <a:r>
              <a:rPr lang="en-US" altLang="sk-SK" sz="3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en-US" altLang="sk-SK" sz="3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equally spaced</a:t>
            </a:r>
            <a:r>
              <a:rPr lang="en-US" altLang="sk-SK" sz="3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periods of time</a:t>
            </a:r>
            <a:r>
              <a:rPr lang="en-US" altLang="sk-SK" sz="3400" b="1"/>
              <a:t>.</a:t>
            </a:r>
            <a:endParaRPr lang="en-US" altLang="sk-SK" sz="3200" b="1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vs. </a:t>
            </a:r>
            <a:b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Cross Sectional Data</a:t>
            </a:r>
            <a:r>
              <a:rPr lang="en-US" altLang="sk-SK"/>
              <a:t>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sk-SK" sz="3600" b="1"/>
              <a:t>   Contrary to restrictions placed on cross-sectional data, the major purpose of forecasting with time series is to extrapolate              beyond the range of                          the explanatory                     variables.</a:t>
            </a:r>
          </a:p>
        </p:txBody>
      </p:sp>
      <p:graphicFrame>
        <p:nvGraphicFramePr>
          <p:cNvPr id="292868" name="Object 4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5486400" y="3352800"/>
          <a:ext cx="3657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1" name="Clip" r:id="rId3" imgW="2658960" imgH="2584440" progId="MS_ClipArt_Gallery.2">
                  <p:embed/>
                </p:oleObj>
              </mc:Choice>
              <mc:Fallback>
                <p:oleObj name="Clip" r:id="rId3" imgW="2658960" imgH="25844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36576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vs. </a:t>
            </a:r>
            <a:b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Cross Sectional Data</a:t>
            </a:r>
            <a:r>
              <a:rPr lang="en-US" altLang="sk-SK"/>
              <a:t> 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sk-SK" sz="4000" b="1"/>
              <a:t>  </a:t>
            </a:r>
            <a:r>
              <a:rPr lang="en-US" altLang="sk-SK" sz="3600" b="1"/>
              <a:t>Time series is </a:t>
            </a:r>
            <a:r>
              <a:rPr lang="en-US" altLang="sk-SK" sz="3600" b="1">
                <a:solidFill>
                  <a:schemeClr val="tx2"/>
                </a:solidFill>
              </a:rPr>
              <a:t>dynamic</a:t>
            </a:r>
            <a:r>
              <a:rPr lang="en-US" altLang="sk-SK" sz="3600" b="1"/>
              <a:t>, it does change over time.</a:t>
            </a:r>
          </a:p>
        </p:txBody>
      </p:sp>
      <p:graphicFrame>
        <p:nvGraphicFramePr>
          <p:cNvPr id="29491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205538" y="3373438"/>
          <a:ext cx="6953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9" name="Clip" r:id="rId3" imgW="693720" imgH="1328040" progId="MS_ClipArt_Gallery.2">
                  <p:embed/>
                </p:oleObj>
              </mc:Choice>
              <mc:Fallback>
                <p:oleObj name="Clip" r:id="rId3" imgW="693720" imgH="13280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3373438"/>
                        <a:ext cx="695325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vs. </a:t>
            </a:r>
            <a:b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Cross Sectional Data</a:t>
            </a:r>
            <a:r>
              <a:rPr lang="en-US" altLang="sk-SK"/>
              <a:t> 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sk-SK" sz="4400" b="1"/>
              <a:t>  </a:t>
            </a:r>
            <a:r>
              <a:rPr lang="en-US" altLang="sk-SK" sz="3600" b="1"/>
              <a:t>When working with time series data, it is paramount that the data is plotted so the researcher can view the data.</a:t>
            </a:r>
          </a:p>
        </p:txBody>
      </p:sp>
      <p:graphicFrame>
        <p:nvGraphicFramePr>
          <p:cNvPr id="296964" name="Object 4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5303838" y="3886200"/>
          <a:ext cx="384016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7" name="Clip" r:id="rId3" imgW="1868400" imgH="2189880" progId="MS_ClipArt_Gallery.2">
                  <p:embed/>
                </p:oleObj>
              </mc:Choice>
              <mc:Fallback>
                <p:oleObj name="Clip" r:id="rId3" imgW="1868400" imgH="21898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886200"/>
                        <a:ext cx="3840162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6106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Components</a:t>
            </a:r>
            <a:endParaRPr lang="en-US" altLang="sk-SK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Learning Objectives</a:t>
            </a:r>
            <a:endParaRPr lang="en-US" altLang="sk-SK"/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sk-SK" sz="2800" dirty="0"/>
              <a:t>Describe what forecasting is</a:t>
            </a:r>
          </a:p>
          <a:p>
            <a:pPr>
              <a:spcBef>
                <a:spcPct val="40000"/>
              </a:spcBef>
            </a:pPr>
            <a:r>
              <a:rPr lang="en-US" altLang="sk-SK" sz="2800" dirty="0"/>
              <a:t>Explain time series &amp; its components</a:t>
            </a:r>
          </a:p>
          <a:p>
            <a:pPr>
              <a:spcBef>
                <a:spcPct val="40000"/>
              </a:spcBef>
            </a:pPr>
            <a:r>
              <a:rPr lang="en-US" altLang="sk-SK" sz="2800" dirty="0" smtClean="0"/>
              <a:t>Forecast </a:t>
            </a:r>
            <a:r>
              <a:rPr lang="en-US" altLang="sk-SK" sz="2800" dirty="0"/>
              <a:t>using trend models</a:t>
            </a:r>
            <a:r>
              <a:rPr lang="en-US" altLang="sk-SK" dirty="0"/>
              <a:t>                          		</a:t>
            </a:r>
            <a:r>
              <a:rPr lang="en-US" altLang="sk-SK" sz="2400" dirty="0">
                <a:solidFill>
                  <a:schemeClr val="tx2"/>
                </a:solidFill>
              </a:rPr>
              <a:t>Simple Linear Regression                                       		</a:t>
            </a:r>
            <a:r>
              <a:rPr lang="en-US" altLang="sk-SK" sz="2400" dirty="0"/>
              <a:t>		</a:t>
            </a:r>
          </a:p>
          <a:p>
            <a:pPr>
              <a:spcBef>
                <a:spcPct val="40000"/>
              </a:spcBef>
              <a:buFontTx/>
              <a:buNone/>
            </a:pPr>
            <a:endParaRPr lang="en-US" altLang="sk-SK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3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48132" name="Group 1028"/>
          <p:cNvGrpSpPr>
            <a:grpSpLocks/>
          </p:cNvGrpSpPr>
          <p:nvPr/>
        </p:nvGrpSpPr>
        <p:grpSpPr bwMode="auto">
          <a:xfrm>
            <a:off x="922338" y="2255838"/>
            <a:ext cx="3644900" cy="1817687"/>
            <a:chOff x="581" y="1421"/>
            <a:chExt cx="2296" cy="1145"/>
          </a:xfrm>
        </p:grpSpPr>
        <p:sp>
          <p:nvSpPr>
            <p:cNvPr id="48133" name="Rectangle 1029"/>
            <p:cNvSpPr>
              <a:spLocks noChangeArrowheads="1"/>
            </p:cNvSpPr>
            <p:nvPr/>
          </p:nvSpPr>
          <p:spPr bwMode="auto">
            <a:xfrm>
              <a:off x="582" y="1422"/>
              <a:ext cx="1627" cy="64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8134" name="Freeform 1030"/>
            <p:cNvSpPr>
              <a:spLocks/>
            </p:cNvSpPr>
            <p:nvPr/>
          </p:nvSpPr>
          <p:spPr bwMode="auto">
            <a:xfrm>
              <a:off x="2220" y="1421"/>
              <a:ext cx="657" cy="1145"/>
            </a:xfrm>
            <a:custGeom>
              <a:avLst/>
              <a:gdLst>
                <a:gd name="T0" fmla="*/ 0 w 657"/>
                <a:gd name="T1" fmla="*/ 0 h 1145"/>
                <a:gd name="T2" fmla="*/ 656 w 657"/>
                <a:gd name="T3" fmla="*/ 1144 h 1145"/>
                <a:gd name="T4" fmla="*/ 0 w 657"/>
                <a:gd name="T5" fmla="*/ 653 h 1145"/>
                <a:gd name="T6" fmla="*/ 0 w 657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5">
                  <a:moveTo>
                    <a:pt x="0" y="0"/>
                  </a:moveTo>
                  <a:lnTo>
                    <a:pt x="656" y="1144"/>
                  </a:lnTo>
                  <a:lnTo>
                    <a:pt x="0" y="653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8135" name="Freeform 1031"/>
            <p:cNvSpPr>
              <a:spLocks/>
            </p:cNvSpPr>
            <p:nvPr/>
          </p:nvSpPr>
          <p:spPr bwMode="auto">
            <a:xfrm>
              <a:off x="581" y="2074"/>
              <a:ext cx="2296" cy="492"/>
            </a:xfrm>
            <a:custGeom>
              <a:avLst/>
              <a:gdLst>
                <a:gd name="T0" fmla="*/ 0 w 2296"/>
                <a:gd name="T1" fmla="*/ 0 h 492"/>
                <a:gd name="T2" fmla="*/ 1639 w 2296"/>
                <a:gd name="T3" fmla="*/ 0 h 492"/>
                <a:gd name="T4" fmla="*/ 2295 w 2296"/>
                <a:gd name="T5" fmla="*/ 491 h 492"/>
                <a:gd name="T6" fmla="*/ 0 w 2296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2">
                  <a:moveTo>
                    <a:pt x="0" y="0"/>
                  </a:moveTo>
                  <a:lnTo>
                    <a:pt x="1639" y="0"/>
                  </a:lnTo>
                  <a:lnTo>
                    <a:pt x="2295" y="491"/>
                  </a:lnTo>
                  <a:lnTo>
                    <a:pt x="0" y="0"/>
                  </a:lnTo>
                </a:path>
              </a:pathLst>
            </a:custGeom>
            <a:solidFill>
              <a:srgbClr val="4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8136" name="Rectangle 103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6106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Components</a:t>
            </a:r>
            <a:endParaRPr lang="en-US" altLang="sk-SK"/>
          </a:p>
        </p:txBody>
      </p:sp>
      <p:sp>
        <p:nvSpPr>
          <p:cNvPr id="48137" name="Rectangle 1033"/>
          <p:cNvSpPr>
            <a:spLocks noChangeArrowheads="1"/>
          </p:cNvSpPr>
          <p:nvPr/>
        </p:nvSpPr>
        <p:spPr bwMode="auto">
          <a:xfrm>
            <a:off x="1443038" y="2471738"/>
            <a:ext cx="1457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Trend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922338" y="2255838"/>
            <a:ext cx="3644900" cy="1817687"/>
            <a:chOff x="581" y="1421"/>
            <a:chExt cx="2296" cy="1145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582" y="1422"/>
              <a:ext cx="1627" cy="64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auto">
            <a:xfrm>
              <a:off x="2220" y="1421"/>
              <a:ext cx="657" cy="1145"/>
            </a:xfrm>
            <a:custGeom>
              <a:avLst/>
              <a:gdLst>
                <a:gd name="T0" fmla="*/ 0 w 657"/>
                <a:gd name="T1" fmla="*/ 0 h 1145"/>
                <a:gd name="T2" fmla="*/ 656 w 657"/>
                <a:gd name="T3" fmla="*/ 1144 h 1145"/>
                <a:gd name="T4" fmla="*/ 0 w 657"/>
                <a:gd name="T5" fmla="*/ 653 h 1145"/>
                <a:gd name="T6" fmla="*/ 0 w 657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5">
                  <a:moveTo>
                    <a:pt x="0" y="0"/>
                  </a:moveTo>
                  <a:lnTo>
                    <a:pt x="656" y="1144"/>
                  </a:lnTo>
                  <a:lnTo>
                    <a:pt x="0" y="653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auto">
            <a:xfrm>
              <a:off x="581" y="2074"/>
              <a:ext cx="2296" cy="492"/>
            </a:xfrm>
            <a:custGeom>
              <a:avLst/>
              <a:gdLst>
                <a:gd name="T0" fmla="*/ 0 w 2296"/>
                <a:gd name="T1" fmla="*/ 0 h 492"/>
                <a:gd name="T2" fmla="*/ 1639 w 2296"/>
                <a:gd name="T3" fmla="*/ 0 h 492"/>
                <a:gd name="T4" fmla="*/ 2295 w 2296"/>
                <a:gd name="T5" fmla="*/ 491 h 492"/>
                <a:gd name="T6" fmla="*/ 0 w 2296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2">
                  <a:moveTo>
                    <a:pt x="0" y="0"/>
                  </a:moveTo>
                  <a:lnTo>
                    <a:pt x="1639" y="0"/>
                  </a:lnTo>
                  <a:lnTo>
                    <a:pt x="2295" y="491"/>
                  </a:lnTo>
                  <a:lnTo>
                    <a:pt x="0" y="0"/>
                  </a:lnTo>
                </a:path>
              </a:pathLst>
            </a:custGeom>
            <a:solidFill>
              <a:srgbClr val="4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4565650" y="2255838"/>
            <a:ext cx="3643313" cy="1817687"/>
            <a:chOff x="2876" y="1421"/>
            <a:chExt cx="2295" cy="1145"/>
          </a:xfrm>
        </p:grpSpPr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3532" y="1422"/>
              <a:ext cx="1627" cy="641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auto">
            <a:xfrm>
              <a:off x="2876" y="1421"/>
              <a:ext cx="656" cy="1145"/>
            </a:xfrm>
            <a:custGeom>
              <a:avLst/>
              <a:gdLst>
                <a:gd name="T0" fmla="*/ 655 w 656"/>
                <a:gd name="T1" fmla="*/ 0 h 1145"/>
                <a:gd name="T2" fmla="*/ 0 w 656"/>
                <a:gd name="T3" fmla="*/ 1144 h 1145"/>
                <a:gd name="T4" fmla="*/ 655 w 656"/>
                <a:gd name="T5" fmla="*/ 653 h 1145"/>
                <a:gd name="T6" fmla="*/ 655 w 656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6" h="1145">
                  <a:moveTo>
                    <a:pt x="655" y="0"/>
                  </a:moveTo>
                  <a:lnTo>
                    <a:pt x="0" y="1144"/>
                  </a:lnTo>
                  <a:lnTo>
                    <a:pt x="655" y="653"/>
                  </a:lnTo>
                  <a:lnTo>
                    <a:pt x="655" y="0"/>
                  </a:lnTo>
                </a:path>
              </a:pathLst>
            </a:custGeom>
            <a:solidFill>
              <a:srgbClr val="804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>
              <a:off x="2876" y="2074"/>
              <a:ext cx="2295" cy="492"/>
            </a:xfrm>
            <a:custGeom>
              <a:avLst/>
              <a:gdLst>
                <a:gd name="T0" fmla="*/ 2294 w 2295"/>
                <a:gd name="T1" fmla="*/ 0 h 492"/>
                <a:gd name="T2" fmla="*/ 655 w 2295"/>
                <a:gd name="T3" fmla="*/ 0 h 492"/>
                <a:gd name="T4" fmla="*/ 0 w 2295"/>
                <a:gd name="T5" fmla="*/ 491 h 492"/>
                <a:gd name="T6" fmla="*/ 2294 w 2295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492">
                  <a:moveTo>
                    <a:pt x="2294" y="0"/>
                  </a:moveTo>
                  <a:lnTo>
                    <a:pt x="655" y="0"/>
                  </a:lnTo>
                  <a:lnTo>
                    <a:pt x="0" y="491"/>
                  </a:lnTo>
                  <a:lnTo>
                    <a:pt x="2294" y="0"/>
                  </a:lnTo>
                </a:path>
              </a:pathLst>
            </a:custGeom>
            <a:solidFill>
              <a:srgbClr val="402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5344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Components</a:t>
            </a:r>
            <a:endParaRPr lang="en-US" altLang="sk-SK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334000" y="25146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571500" indent="-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15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4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 latinLnBrk="1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443038" y="2471738"/>
            <a:ext cx="1457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6015038" y="2471738"/>
            <a:ext cx="1838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Cyclical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922338" y="2255838"/>
            <a:ext cx="3644900" cy="1817687"/>
            <a:chOff x="581" y="1421"/>
            <a:chExt cx="2296" cy="1145"/>
          </a:xfrm>
        </p:grpSpPr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582" y="1422"/>
              <a:ext cx="1627" cy="64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220" y="1421"/>
              <a:ext cx="657" cy="1145"/>
            </a:xfrm>
            <a:custGeom>
              <a:avLst/>
              <a:gdLst>
                <a:gd name="T0" fmla="*/ 0 w 657"/>
                <a:gd name="T1" fmla="*/ 0 h 1145"/>
                <a:gd name="T2" fmla="*/ 656 w 657"/>
                <a:gd name="T3" fmla="*/ 1144 h 1145"/>
                <a:gd name="T4" fmla="*/ 0 w 657"/>
                <a:gd name="T5" fmla="*/ 653 h 1145"/>
                <a:gd name="T6" fmla="*/ 0 w 657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5">
                  <a:moveTo>
                    <a:pt x="0" y="0"/>
                  </a:moveTo>
                  <a:lnTo>
                    <a:pt x="656" y="1144"/>
                  </a:lnTo>
                  <a:lnTo>
                    <a:pt x="0" y="653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581" y="2074"/>
              <a:ext cx="2296" cy="492"/>
            </a:xfrm>
            <a:custGeom>
              <a:avLst/>
              <a:gdLst>
                <a:gd name="T0" fmla="*/ 0 w 2296"/>
                <a:gd name="T1" fmla="*/ 0 h 492"/>
                <a:gd name="T2" fmla="*/ 1639 w 2296"/>
                <a:gd name="T3" fmla="*/ 0 h 492"/>
                <a:gd name="T4" fmla="*/ 2295 w 2296"/>
                <a:gd name="T5" fmla="*/ 491 h 492"/>
                <a:gd name="T6" fmla="*/ 0 w 2296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2">
                  <a:moveTo>
                    <a:pt x="0" y="0"/>
                  </a:moveTo>
                  <a:lnTo>
                    <a:pt x="1639" y="0"/>
                  </a:lnTo>
                  <a:lnTo>
                    <a:pt x="2295" y="491"/>
                  </a:lnTo>
                  <a:lnTo>
                    <a:pt x="0" y="0"/>
                  </a:lnTo>
                </a:path>
              </a:pathLst>
            </a:custGeom>
            <a:solidFill>
              <a:srgbClr val="4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922338" y="4071938"/>
            <a:ext cx="3644900" cy="1814512"/>
            <a:chOff x="581" y="2565"/>
            <a:chExt cx="2296" cy="1143"/>
          </a:xfrm>
        </p:grpSpPr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582" y="3055"/>
              <a:ext cx="1627" cy="641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581" y="2565"/>
              <a:ext cx="2296" cy="490"/>
            </a:xfrm>
            <a:custGeom>
              <a:avLst/>
              <a:gdLst>
                <a:gd name="T0" fmla="*/ 0 w 2296"/>
                <a:gd name="T1" fmla="*/ 489 h 490"/>
                <a:gd name="T2" fmla="*/ 2295 w 2296"/>
                <a:gd name="T3" fmla="*/ 0 h 490"/>
                <a:gd name="T4" fmla="*/ 1639 w 2296"/>
                <a:gd name="T5" fmla="*/ 489 h 490"/>
                <a:gd name="T6" fmla="*/ 0 w 2296"/>
                <a:gd name="T7" fmla="*/ 4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0">
                  <a:moveTo>
                    <a:pt x="0" y="489"/>
                  </a:moveTo>
                  <a:lnTo>
                    <a:pt x="2295" y="0"/>
                  </a:lnTo>
                  <a:lnTo>
                    <a:pt x="1639" y="489"/>
                  </a:lnTo>
                  <a:lnTo>
                    <a:pt x="0" y="489"/>
                  </a:lnTo>
                </a:path>
              </a:pathLst>
            </a:custGeom>
            <a:solidFill>
              <a:srgbClr val="80008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auto">
            <a:xfrm>
              <a:off x="2220" y="2565"/>
              <a:ext cx="657" cy="1143"/>
            </a:xfrm>
            <a:custGeom>
              <a:avLst/>
              <a:gdLst>
                <a:gd name="T0" fmla="*/ 0 w 657"/>
                <a:gd name="T1" fmla="*/ 1142 h 1143"/>
                <a:gd name="T2" fmla="*/ 0 w 657"/>
                <a:gd name="T3" fmla="*/ 489 h 1143"/>
                <a:gd name="T4" fmla="*/ 656 w 657"/>
                <a:gd name="T5" fmla="*/ 0 h 1143"/>
                <a:gd name="T6" fmla="*/ 0 w 657"/>
                <a:gd name="T7" fmla="*/ 114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3">
                  <a:moveTo>
                    <a:pt x="0" y="1142"/>
                  </a:moveTo>
                  <a:lnTo>
                    <a:pt x="0" y="489"/>
                  </a:lnTo>
                  <a:lnTo>
                    <a:pt x="656" y="0"/>
                  </a:lnTo>
                  <a:lnTo>
                    <a:pt x="0" y="1142"/>
                  </a:lnTo>
                </a:path>
              </a:pathLst>
            </a:custGeom>
            <a:solidFill>
              <a:srgbClr val="C00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4565650" y="2255838"/>
            <a:ext cx="3643313" cy="1817687"/>
            <a:chOff x="2876" y="1421"/>
            <a:chExt cx="2295" cy="1145"/>
          </a:xfrm>
        </p:grpSpPr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3532" y="1422"/>
              <a:ext cx="1627" cy="641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auto">
            <a:xfrm>
              <a:off x="2876" y="1421"/>
              <a:ext cx="656" cy="1145"/>
            </a:xfrm>
            <a:custGeom>
              <a:avLst/>
              <a:gdLst>
                <a:gd name="T0" fmla="*/ 655 w 656"/>
                <a:gd name="T1" fmla="*/ 0 h 1145"/>
                <a:gd name="T2" fmla="*/ 0 w 656"/>
                <a:gd name="T3" fmla="*/ 1144 h 1145"/>
                <a:gd name="T4" fmla="*/ 655 w 656"/>
                <a:gd name="T5" fmla="*/ 653 h 1145"/>
                <a:gd name="T6" fmla="*/ 655 w 656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6" h="1145">
                  <a:moveTo>
                    <a:pt x="655" y="0"/>
                  </a:moveTo>
                  <a:lnTo>
                    <a:pt x="0" y="1144"/>
                  </a:lnTo>
                  <a:lnTo>
                    <a:pt x="655" y="653"/>
                  </a:lnTo>
                  <a:lnTo>
                    <a:pt x="655" y="0"/>
                  </a:lnTo>
                </a:path>
              </a:pathLst>
            </a:custGeom>
            <a:solidFill>
              <a:srgbClr val="804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auto">
            <a:xfrm>
              <a:off x="2876" y="2074"/>
              <a:ext cx="2295" cy="492"/>
            </a:xfrm>
            <a:custGeom>
              <a:avLst/>
              <a:gdLst>
                <a:gd name="T0" fmla="*/ 2294 w 2295"/>
                <a:gd name="T1" fmla="*/ 0 h 492"/>
                <a:gd name="T2" fmla="*/ 655 w 2295"/>
                <a:gd name="T3" fmla="*/ 0 h 492"/>
                <a:gd name="T4" fmla="*/ 0 w 2295"/>
                <a:gd name="T5" fmla="*/ 491 h 492"/>
                <a:gd name="T6" fmla="*/ 2294 w 2295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492">
                  <a:moveTo>
                    <a:pt x="2294" y="0"/>
                  </a:moveTo>
                  <a:lnTo>
                    <a:pt x="655" y="0"/>
                  </a:lnTo>
                  <a:lnTo>
                    <a:pt x="0" y="491"/>
                  </a:lnTo>
                  <a:lnTo>
                    <a:pt x="2294" y="0"/>
                  </a:lnTo>
                </a:path>
              </a:pathLst>
            </a:custGeom>
            <a:solidFill>
              <a:srgbClr val="402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2240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5344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Components</a:t>
            </a:r>
            <a:endParaRPr lang="en-US" altLang="sk-SK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334000" y="25146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571500" indent="-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15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44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  <a:p>
            <a:pPr algn="ctr" latinLnBrk="1">
              <a:spcBef>
                <a:spcPct val="20000"/>
              </a:spcBef>
            </a:pPr>
            <a:endParaRPr lang="en-US" altLang="sk-SK" sz="2800">
              <a:latin typeface="Arial" panose="020B0604020202020204" pitchFamily="34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443038" y="2471738"/>
            <a:ext cx="1457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138238" y="5062538"/>
            <a:ext cx="20669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Seasonal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6015038" y="2471738"/>
            <a:ext cx="1838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Cyclical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922338" y="2255838"/>
            <a:ext cx="3644900" cy="1817687"/>
            <a:chOff x="581" y="1421"/>
            <a:chExt cx="2296" cy="1145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82" y="1422"/>
              <a:ext cx="1627" cy="64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2220" y="1421"/>
              <a:ext cx="657" cy="1145"/>
            </a:xfrm>
            <a:custGeom>
              <a:avLst/>
              <a:gdLst>
                <a:gd name="T0" fmla="*/ 0 w 657"/>
                <a:gd name="T1" fmla="*/ 0 h 1145"/>
                <a:gd name="T2" fmla="*/ 656 w 657"/>
                <a:gd name="T3" fmla="*/ 1144 h 1145"/>
                <a:gd name="T4" fmla="*/ 0 w 657"/>
                <a:gd name="T5" fmla="*/ 653 h 1145"/>
                <a:gd name="T6" fmla="*/ 0 w 657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5">
                  <a:moveTo>
                    <a:pt x="0" y="0"/>
                  </a:moveTo>
                  <a:lnTo>
                    <a:pt x="656" y="1144"/>
                  </a:lnTo>
                  <a:lnTo>
                    <a:pt x="0" y="653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auto">
            <a:xfrm>
              <a:off x="581" y="2074"/>
              <a:ext cx="2296" cy="492"/>
            </a:xfrm>
            <a:custGeom>
              <a:avLst/>
              <a:gdLst>
                <a:gd name="T0" fmla="*/ 0 w 2296"/>
                <a:gd name="T1" fmla="*/ 0 h 492"/>
                <a:gd name="T2" fmla="*/ 1639 w 2296"/>
                <a:gd name="T3" fmla="*/ 0 h 492"/>
                <a:gd name="T4" fmla="*/ 2295 w 2296"/>
                <a:gd name="T5" fmla="*/ 491 h 492"/>
                <a:gd name="T6" fmla="*/ 0 w 2296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2">
                  <a:moveTo>
                    <a:pt x="0" y="0"/>
                  </a:moveTo>
                  <a:lnTo>
                    <a:pt x="1639" y="0"/>
                  </a:lnTo>
                  <a:lnTo>
                    <a:pt x="2295" y="491"/>
                  </a:lnTo>
                  <a:lnTo>
                    <a:pt x="0" y="0"/>
                  </a:lnTo>
                </a:path>
              </a:pathLst>
            </a:custGeom>
            <a:solidFill>
              <a:srgbClr val="4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4280" name="Group 8"/>
          <p:cNvGrpSpPr>
            <a:grpSpLocks/>
          </p:cNvGrpSpPr>
          <p:nvPr/>
        </p:nvGrpSpPr>
        <p:grpSpPr bwMode="auto">
          <a:xfrm>
            <a:off x="922338" y="4071938"/>
            <a:ext cx="3644900" cy="1814512"/>
            <a:chOff x="581" y="2565"/>
            <a:chExt cx="2296" cy="1143"/>
          </a:xfrm>
        </p:grpSpPr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582" y="3055"/>
              <a:ext cx="1627" cy="641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581" y="2565"/>
              <a:ext cx="2296" cy="490"/>
            </a:xfrm>
            <a:custGeom>
              <a:avLst/>
              <a:gdLst>
                <a:gd name="T0" fmla="*/ 0 w 2296"/>
                <a:gd name="T1" fmla="*/ 489 h 490"/>
                <a:gd name="T2" fmla="*/ 2295 w 2296"/>
                <a:gd name="T3" fmla="*/ 0 h 490"/>
                <a:gd name="T4" fmla="*/ 1639 w 2296"/>
                <a:gd name="T5" fmla="*/ 489 h 490"/>
                <a:gd name="T6" fmla="*/ 0 w 2296"/>
                <a:gd name="T7" fmla="*/ 4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490">
                  <a:moveTo>
                    <a:pt x="0" y="489"/>
                  </a:moveTo>
                  <a:lnTo>
                    <a:pt x="2295" y="0"/>
                  </a:lnTo>
                  <a:lnTo>
                    <a:pt x="1639" y="489"/>
                  </a:lnTo>
                  <a:lnTo>
                    <a:pt x="0" y="489"/>
                  </a:lnTo>
                </a:path>
              </a:pathLst>
            </a:custGeom>
            <a:solidFill>
              <a:srgbClr val="80008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2220" y="2565"/>
              <a:ext cx="657" cy="1143"/>
            </a:xfrm>
            <a:custGeom>
              <a:avLst/>
              <a:gdLst>
                <a:gd name="T0" fmla="*/ 0 w 657"/>
                <a:gd name="T1" fmla="*/ 1142 h 1143"/>
                <a:gd name="T2" fmla="*/ 0 w 657"/>
                <a:gd name="T3" fmla="*/ 489 h 1143"/>
                <a:gd name="T4" fmla="*/ 656 w 657"/>
                <a:gd name="T5" fmla="*/ 0 h 1143"/>
                <a:gd name="T6" fmla="*/ 0 w 657"/>
                <a:gd name="T7" fmla="*/ 1142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1143">
                  <a:moveTo>
                    <a:pt x="0" y="1142"/>
                  </a:moveTo>
                  <a:lnTo>
                    <a:pt x="0" y="489"/>
                  </a:lnTo>
                  <a:lnTo>
                    <a:pt x="656" y="0"/>
                  </a:lnTo>
                  <a:lnTo>
                    <a:pt x="0" y="1142"/>
                  </a:lnTo>
                </a:path>
              </a:pathLst>
            </a:custGeom>
            <a:solidFill>
              <a:srgbClr val="C00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4565650" y="2255838"/>
            <a:ext cx="3643313" cy="1817687"/>
            <a:chOff x="2876" y="1421"/>
            <a:chExt cx="2295" cy="1145"/>
          </a:xfrm>
        </p:grpSpPr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3532" y="1422"/>
              <a:ext cx="1627" cy="641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2876" y="1421"/>
              <a:ext cx="656" cy="1145"/>
            </a:xfrm>
            <a:custGeom>
              <a:avLst/>
              <a:gdLst>
                <a:gd name="T0" fmla="*/ 655 w 656"/>
                <a:gd name="T1" fmla="*/ 0 h 1145"/>
                <a:gd name="T2" fmla="*/ 0 w 656"/>
                <a:gd name="T3" fmla="*/ 1144 h 1145"/>
                <a:gd name="T4" fmla="*/ 655 w 656"/>
                <a:gd name="T5" fmla="*/ 653 h 1145"/>
                <a:gd name="T6" fmla="*/ 655 w 656"/>
                <a:gd name="T7" fmla="*/ 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6" h="1145">
                  <a:moveTo>
                    <a:pt x="655" y="0"/>
                  </a:moveTo>
                  <a:lnTo>
                    <a:pt x="0" y="1144"/>
                  </a:lnTo>
                  <a:lnTo>
                    <a:pt x="655" y="653"/>
                  </a:lnTo>
                  <a:lnTo>
                    <a:pt x="655" y="0"/>
                  </a:lnTo>
                </a:path>
              </a:pathLst>
            </a:custGeom>
            <a:solidFill>
              <a:srgbClr val="804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2876" y="2074"/>
              <a:ext cx="2295" cy="492"/>
            </a:xfrm>
            <a:custGeom>
              <a:avLst/>
              <a:gdLst>
                <a:gd name="T0" fmla="*/ 2294 w 2295"/>
                <a:gd name="T1" fmla="*/ 0 h 492"/>
                <a:gd name="T2" fmla="*/ 655 w 2295"/>
                <a:gd name="T3" fmla="*/ 0 h 492"/>
                <a:gd name="T4" fmla="*/ 0 w 2295"/>
                <a:gd name="T5" fmla="*/ 491 h 492"/>
                <a:gd name="T6" fmla="*/ 2294 w 2295"/>
                <a:gd name="T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492">
                  <a:moveTo>
                    <a:pt x="2294" y="0"/>
                  </a:moveTo>
                  <a:lnTo>
                    <a:pt x="655" y="0"/>
                  </a:lnTo>
                  <a:lnTo>
                    <a:pt x="0" y="491"/>
                  </a:lnTo>
                  <a:lnTo>
                    <a:pt x="2294" y="0"/>
                  </a:lnTo>
                </a:path>
              </a:pathLst>
            </a:custGeom>
            <a:solidFill>
              <a:srgbClr val="402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607050" y="4849813"/>
            <a:ext cx="2582863" cy="1017587"/>
          </a:xfrm>
          <a:prstGeom prst="rect">
            <a:avLst/>
          </a:prstGeom>
          <a:solidFill>
            <a:srgbClr val="51DC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4565650" y="4071938"/>
            <a:ext cx="3643313" cy="777875"/>
          </a:xfrm>
          <a:custGeom>
            <a:avLst/>
            <a:gdLst>
              <a:gd name="T0" fmla="*/ 2294 w 2295"/>
              <a:gd name="T1" fmla="*/ 489 h 490"/>
              <a:gd name="T2" fmla="*/ 0 w 2295"/>
              <a:gd name="T3" fmla="*/ 0 h 490"/>
              <a:gd name="T4" fmla="*/ 655 w 2295"/>
              <a:gd name="T5" fmla="*/ 489 h 490"/>
              <a:gd name="T6" fmla="*/ 2294 w 2295"/>
              <a:gd name="T7" fmla="*/ 48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5" h="490">
                <a:moveTo>
                  <a:pt x="2294" y="489"/>
                </a:moveTo>
                <a:lnTo>
                  <a:pt x="0" y="0"/>
                </a:lnTo>
                <a:lnTo>
                  <a:pt x="655" y="489"/>
                </a:lnTo>
                <a:lnTo>
                  <a:pt x="2294" y="489"/>
                </a:lnTo>
              </a:path>
            </a:pathLst>
          </a:custGeom>
          <a:solidFill>
            <a:srgbClr val="0060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4565650" y="4071938"/>
            <a:ext cx="1041400" cy="1814512"/>
          </a:xfrm>
          <a:custGeom>
            <a:avLst/>
            <a:gdLst>
              <a:gd name="T0" fmla="*/ 655 w 656"/>
              <a:gd name="T1" fmla="*/ 1142 h 1143"/>
              <a:gd name="T2" fmla="*/ 655 w 656"/>
              <a:gd name="T3" fmla="*/ 489 h 1143"/>
              <a:gd name="T4" fmla="*/ 0 w 656"/>
              <a:gd name="T5" fmla="*/ 0 h 1143"/>
              <a:gd name="T6" fmla="*/ 655 w 656"/>
              <a:gd name="T7" fmla="*/ 1142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6" h="1143">
                <a:moveTo>
                  <a:pt x="655" y="1142"/>
                </a:moveTo>
                <a:lnTo>
                  <a:pt x="655" y="489"/>
                </a:lnTo>
                <a:lnTo>
                  <a:pt x="0" y="0"/>
                </a:lnTo>
                <a:lnTo>
                  <a:pt x="655" y="1142"/>
                </a:lnTo>
              </a:path>
            </a:pathLst>
          </a:custGeom>
          <a:solidFill>
            <a:srgbClr val="00A0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5344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Components</a:t>
            </a:r>
            <a:endParaRPr lang="en-US" altLang="sk-SK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1443038" y="2471738"/>
            <a:ext cx="1457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1138238" y="5062538"/>
            <a:ext cx="20669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Seasonal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015038" y="2471738"/>
            <a:ext cx="18383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Cyclical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938838" y="5062538"/>
            <a:ext cx="19907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Irregular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2932113" y="4419600"/>
            <a:ext cx="3243262" cy="1820863"/>
            <a:chOff x="1847" y="2784"/>
            <a:chExt cx="2043" cy="1147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847" y="2789"/>
              <a:ext cx="2033" cy="11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1960" y="2784"/>
              <a:ext cx="1815" cy="1147"/>
              <a:chOff x="1960" y="2784"/>
              <a:chExt cx="1815" cy="1147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28" name="Line 8"/>
              <p:cNvSpPr>
                <a:spLocks noChangeShapeType="1"/>
              </p:cNvSpPr>
              <p:nvPr/>
            </p:nvSpPr>
            <p:spPr bwMode="auto">
              <a:xfrm>
                <a:off x="275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29" name="Line 9"/>
              <p:cNvSpPr>
                <a:spLocks noChangeShapeType="1"/>
              </p:cNvSpPr>
              <p:nvPr/>
            </p:nvSpPr>
            <p:spPr bwMode="auto">
              <a:xfrm>
                <a:off x="2641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 flipV="1">
                <a:off x="2528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1" name="Line 11"/>
              <p:cNvSpPr>
                <a:spLocks noChangeShapeType="1"/>
              </p:cNvSpPr>
              <p:nvPr/>
            </p:nvSpPr>
            <p:spPr bwMode="auto">
              <a:xfrm>
                <a:off x="241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2" name="Line 12"/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3" name="Line 13"/>
              <p:cNvSpPr>
                <a:spLocks noChangeShapeType="1"/>
              </p:cNvSpPr>
              <p:nvPr/>
            </p:nvSpPr>
            <p:spPr bwMode="auto">
              <a:xfrm>
                <a:off x="2187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 flipV="1">
                <a:off x="2074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>
                <a:off x="1960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6" name="Line 16"/>
              <p:cNvSpPr>
                <a:spLocks noChangeShapeType="1"/>
              </p:cNvSpPr>
              <p:nvPr/>
            </p:nvSpPr>
            <p:spPr bwMode="auto">
              <a:xfrm>
                <a:off x="3775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7" name="Line 17"/>
              <p:cNvSpPr>
                <a:spLocks noChangeShapeType="1"/>
              </p:cNvSpPr>
              <p:nvPr/>
            </p:nvSpPr>
            <p:spPr bwMode="auto">
              <a:xfrm>
                <a:off x="3662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8" name="Line 18"/>
              <p:cNvSpPr>
                <a:spLocks noChangeShapeType="1"/>
              </p:cNvSpPr>
              <p:nvPr/>
            </p:nvSpPr>
            <p:spPr bwMode="auto">
              <a:xfrm>
                <a:off x="3548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39" name="Line 19"/>
              <p:cNvSpPr>
                <a:spLocks noChangeShapeType="1"/>
              </p:cNvSpPr>
              <p:nvPr/>
            </p:nvSpPr>
            <p:spPr bwMode="auto">
              <a:xfrm flipV="1">
                <a:off x="3435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0" name="Line 20"/>
              <p:cNvSpPr>
                <a:spLocks noChangeShapeType="1"/>
              </p:cNvSpPr>
              <p:nvPr/>
            </p:nvSpPr>
            <p:spPr bwMode="auto">
              <a:xfrm>
                <a:off x="332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1" name="Line 21"/>
              <p:cNvSpPr>
                <a:spLocks noChangeShapeType="1"/>
              </p:cNvSpPr>
              <p:nvPr/>
            </p:nvSpPr>
            <p:spPr bwMode="auto">
              <a:xfrm flipV="1">
                <a:off x="3208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2" name="Line 22"/>
              <p:cNvSpPr>
                <a:spLocks noChangeShapeType="1"/>
              </p:cNvSpPr>
              <p:nvPr/>
            </p:nvSpPr>
            <p:spPr bwMode="auto">
              <a:xfrm>
                <a:off x="3094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3" name="Line 23"/>
              <p:cNvSpPr>
                <a:spLocks noChangeShapeType="1"/>
              </p:cNvSpPr>
              <p:nvPr/>
            </p:nvSpPr>
            <p:spPr bwMode="auto">
              <a:xfrm>
                <a:off x="298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grpSp>
          <p:nvGrpSpPr>
            <p:cNvPr id="56344" name="Group 24"/>
            <p:cNvGrpSpPr>
              <a:grpSpLocks/>
            </p:cNvGrpSpPr>
            <p:nvPr/>
          </p:nvGrpSpPr>
          <p:grpSpPr bwMode="auto">
            <a:xfrm>
              <a:off x="1850" y="2902"/>
              <a:ext cx="2040" cy="908"/>
              <a:chOff x="1850" y="2902"/>
              <a:chExt cx="2040" cy="908"/>
            </a:xfrm>
          </p:grpSpPr>
          <p:sp>
            <p:nvSpPr>
              <p:cNvPr id="56345" name="Line 25"/>
              <p:cNvSpPr>
                <a:spLocks noChangeShapeType="1"/>
              </p:cNvSpPr>
              <p:nvPr/>
            </p:nvSpPr>
            <p:spPr bwMode="auto">
              <a:xfrm>
                <a:off x="1850" y="3356"/>
                <a:ext cx="20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6" name="Line 26"/>
              <p:cNvSpPr>
                <a:spLocks noChangeShapeType="1"/>
              </p:cNvSpPr>
              <p:nvPr/>
            </p:nvSpPr>
            <p:spPr bwMode="auto">
              <a:xfrm>
                <a:off x="1850" y="324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1850" y="312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8" name="Line 28"/>
              <p:cNvSpPr>
                <a:spLocks noChangeShapeType="1"/>
              </p:cNvSpPr>
              <p:nvPr/>
            </p:nvSpPr>
            <p:spPr bwMode="auto">
              <a:xfrm>
                <a:off x="1850" y="3015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49" name="Line 29"/>
              <p:cNvSpPr>
                <a:spLocks noChangeShapeType="1"/>
              </p:cNvSpPr>
              <p:nvPr/>
            </p:nvSpPr>
            <p:spPr bwMode="auto">
              <a:xfrm>
                <a:off x="1850" y="290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1850" y="3810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51" name="Line 31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52" name="Line 32"/>
              <p:cNvSpPr>
                <a:spLocks noChangeShapeType="1"/>
              </p:cNvSpPr>
              <p:nvPr/>
            </p:nvSpPr>
            <p:spPr bwMode="auto">
              <a:xfrm>
                <a:off x="1850" y="3583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6353" name="Line 33"/>
              <p:cNvSpPr>
                <a:spLocks noChangeShapeType="1"/>
              </p:cNvSpPr>
              <p:nvPr/>
            </p:nvSpPr>
            <p:spPr bwMode="auto">
              <a:xfrm>
                <a:off x="1850" y="346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2928938" y="4576763"/>
            <a:ext cx="3178175" cy="1454150"/>
            <a:chOff x="1845" y="2883"/>
            <a:chExt cx="2002" cy="916"/>
          </a:xfrm>
        </p:grpSpPr>
        <p:sp>
          <p:nvSpPr>
            <p:cNvPr id="56355" name="Freeform 35"/>
            <p:cNvSpPr>
              <a:spLocks/>
            </p:cNvSpPr>
            <p:nvPr/>
          </p:nvSpPr>
          <p:spPr bwMode="auto">
            <a:xfrm>
              <a:off x="1845" y="2904"/>
              <a:ext cx="2000" cy="895"/>
            </a:xfrm>
            <a:custGeom>
              <a:avLst/>
              <a:gdLst>
                <a:gd name="T0" fmla="*/ 0 w 2000"/>
                <a:gd name="T1" fmla="*/ 805 h 895"/>
                <a:gd name="T2" fmla="*/ 339 w 2000"/>
                <a:gd name="T3" fmla="*/ 581 h 895"/>
                <a:gd name="T4" fmla="*/ 530 w 2000"/>
                <a:gd name="T5" fmla="*/ 796 h 895"/>
                <a:gd name="T6" fmla="*/ 791 w 2000"/>
                <a:gd name="T7" fmla="*/ 468 h 895"/>
                <a:gd name="T8" fmla="*/ 1015 w 2000"/>
                <a:gd name="T9" fmla="*/ 679 h 895"/>
                <a:gd name="T10" fmla="*/ 1345 w 2000"/>
                <a:gd name="T11" fmla="*/ 272 h 895"/>
                <a:gd name="T12" fmla="*/ 1582 w 2000"/>
                <a:gd name="T13" fmla="*/ 468 h 895"/>
                <a:gd name="T14" fmla="*/ 1920 w 2000"/>
                <a:gd name="T15" fmla="*/ 56 h 895"/>
                <a:gd name="T16" fmla="*/ 1883 w 2000"/>
                <a:gd name="T17" fmla="*/ 19 h 895"/>
                <a:gd name="T18" fmla="*/ 1999 w 2000"/>
                <a:gd name="T19" fmla="*/ 0 h 895"/>
                <a:gd name="T20" fmla="*/ 1995 w 2000"/>
                <a:gd name="T21" fmla="*/ 131 h 895"/>
                <a:gd name="T22" fmla="*/ 1957 w 2000"/>
                <a:gd name="T23" fmla="*/ 94 h 895"/>
                <a:gd name="T24" fmla="*/ 1585 w 2000"/>
                <a:gd name="T25" fmla="*/ 553 h 895"/>
                <a:gd name="T26" fmla="*/ 1357 w 2000"/>
                <a:gd name="T27" fmla="*/ 356 h 895"/>
                <a:gd name="T28" fmla="*/ 1017 w 2000"/>
                <a:gd name="T29" fmla="*/ 768 h 895"/>
                <a:gd name="T30" fmla="*/ 799 w 2000"/>
                <a:gd name="T31" fmla="*/ 562 h 895"/>
                <a:gd name="T32" fmla="*/ 530 w 2000"/>
                <a:gd name="T33" fmla="*/ 894 h 895"/>
                <a:gd name="T34" fmla="*/ 324 w 2000"/>
                <a:gd name="T35" fmla="*/ 661 h 895"/>
                <a:gd name="T36" fmla="*/ 0 w 2000"/>
                <a:gd name="T37" fmla="*/ 880 h 895"/>
                <a:gd name="T38" fmla="*/ 0 w 2000"/>
                <a:gd name="T39" fmla="*/ 80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" h="895">
                  <a:moveTo>
                    <a:pt x="0" y="805"/>
                  </a:moveTo>
                  <a:lnTo>
                    <a:pt x="339" y="581"/>
                  </a:lnTo>
                  <a:lnTo>
                    <a:pt x="530" y="796"/>
                  </a:lnTo>
                  <a:lnTo>
                    <a:pt x="791" y="468"/>
                  </a:lnTo>
                  <a:lnTo>
                    <a:pt x="1015" y="679"/>
                  </a:lnTo>
                  <a:lnTo>
                    <a:pt x="1345" y="272"/>
                  </a:lnTo>
                  <a:lnTo>
                    <a:pt x="1582" y="468"/>
                  </a:lnTo>
                  <a:lnTo>
                    <a:pt x="1920" y="56"/>
                  </a:lnTo>
                  <a:lnTo>
                    <a:pt x="1883" y="19"/>
                  </a:lnTo>
                  <a:lnTo>
                    <a:pt x="1999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5" y="553"/>
                  </a:lnTo>
                  <a:lnTo>
                    <a:pt x="1357" y="356"/>
                  </a:lnTo>
                  <a:lnTo>
                    <a:pt x="1017" y="768"/>
                  </a:lnTo>
                  <a:lnTo>
                    <a:pt x="799" y="562"/>
                  </a:lnTo>
                  <a:lnTo>
                    <a:pt x="530" y="894"/>
                  </a:lnTo>
                  <a:lnTo>
                    <a:pt x="324" y="661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auto">
            <a:xfrm>
              <a:off x="1846" y="2883"/>
              <a:ext cx="2001" cy="895"/>
            </a:xfrm>
            <a:custGeom>
              <a:avLst/>
              <a:gdLst>
                <a:gd name="T0" fmla="*/ 0 w 2001"/>
                <a:gd name="T1" fmla="*/ 805 h 895"/>
                <a:gd name="T2" fmla="*/ 340 w 2001"/>
                <a:gd name="T3" fmla="*/ 581 h 895"/>
                <a:gd name="T4" fmla="*/ 531 w 2001"/>
                <a:gd name="T5" fmla="*/ 796 h 895"/>
                <a:gd name="T6" fmla="*/ 792 w 2001"/>
                <a:gd name="T7" fmla="*/ 468 h 895"/>
                <a:gd name="T8" fmla="*/ 1016 w 2001"/>
                <a:gd name="T9" fmla="*/ 678 h 895"/>
                <a:gd name="T10" fmla="*/ 1346 w 2001"/>
                <a:gd name="T11" fmla="*/ 272 h 895"/>
                <a:gd name="T12" fmla="*/ 1583 w 2001"/>
                <a:gd name="T13" fmla="*/ 468 h 895"/>
                <a:gd name="T14" fmla="*/ 1921 w 2001"/>
                <a:gd name="T15" fmla="*/ 56 h 895"/>
                <a:gd name="T16" fmla="*/ 1883 w 2001"/>
                <a:gd name="T17" fmla="*/ 19 h 895"/>
                <a:gd name="T18" fmla="*/ 2000 w 2001"/>
                <a:gd name="T19" fmla="*/ 0 h 895"/>
                <a:gd name="T20" fmla="*/ 1995 w 2001"/>
                <a:gd name="T21" fmla="*/ 131 h 895"/>
                <a:gd name="T22" fmla="*/ 1957 w 2001"/>
                <a:gd name="T23" fmla="*/ 94 h 895"/>
                <a:gd name="T24" fmla="*/ 1586 w 2001"/>
                <a:gd name="T25" fmla="*/ 552 h 895"/>
                <a:gd name="T26" fmla="*/ 1357 w 2001"/>
                <a:gd name="T27" fmla="*/ 356 h 895"/>
                <a:gd name="T28" fmla="*/ 1018 w 2001"/>
                <a:gd name="T29" fmla="*/ 768 h 895"/>
                <a:gd name="T30" fmla="*/ 799 w 2001"/>
                <a:gd name="T31" fmla="*/ 562 h 895"/>
                <a:gd name="T32" fmla="*/ 531 w 2001"/>
                <a:gd name="T33" fmla="*/ 894 h 895"/>
                <a:gd name="T34" fmla="*/ 324 w 2001"/>
                <a:gd name="T35" fmla="*/ 660 h 895"/>
                <a:gd name="T36" fmla="*/ 0 w 2001"/>
                <a:gd name="T37" fmla="*/ 880 h 895"/>
                <a:gd name="T38" fmla="*/ 0 w 2001"/>
                <a:gd name="T39" fmla="*/ 80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1" h="895">
                  <a:moveTo>
                    <a:pt x="0" y="805"/>
                  </a:moveTo>
                  <a:lnTo>
                    <a:pt x="340" y="581"/>
                  </a:lnTo>
                  <a:lnTo>
                    <a:pt x="531" y="796"/>
                  </a:lnTo>
                  <a:lnTo>
                    <a:pt x="792" y="468"/>
                  </a:lnTo>
                  <a:lnTo>
                    <a:pt x="1016" y="678"/>
                  </a:lnTo>
                  <a:lnTo>
                    <a:pt x="1346" y="272"/>
                  </a:lnTo>
                  <a:lnTo>
                    <a:pt x="1583" y="468"/>
                  </a:lnTo>
                  <a:lnTo>
                    <a:pt x="1921" y="56"/>
                  </a:lnTo>
                  <a:lnTo>
                    <a:pt x="1883" y="19"/>
                  </a:lnTo>
                  <a:lnTo>
                    <a:pt x="2000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6" y="552"/>
                  </a:lnTo>
                  <a:lnTo>
                    <a:pt x="1357" y="356"/>
                  </a:lnTo>
                  <a:lnTo>
                    <a:pt x="1018" y="768"/>
                  </a:lnTo>
                  <a:lnTo>
                    <a:pt x="799" y="562"/>
                  </a:lnTo>
                  <a:lnTo>
                    <a:pt x="531" y="894"/>
                  </a:lnTo>
                  <a:lnTo>
                    <a:pt x="324" y="660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6357" name="Rectangle 37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Trend Component</a:t>
            </a:r>
            <a:endParaRPr lang="en-US" altLang="sk-SK"/>
          </a:p>
        </p:txBody>
      </p:sp>
      <p:sp>
        <p:nvSpPr>
          <p:cNvPr id="56358" name="Rectangle 38"/>
          <p:cNvSpPr>
            <a:spLocks noGrp="1" noChangeArrowheads="1"/>
          </p:cNvSpPr>
          <p:nvPr>
            <p:ph idx="1"/>
          </p:nvPr>
        </p:nvSpPr>
        <p:spPr>
          <a:xfrm>
            <a:off x="685800" y="1778000"/>
            <a:ext cx="78105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Persistent, overall upward or downward pattern</a:t>
            </a:r>
          </a:p>
          <a:p>
            <a:r>
              <a:rPr lang="en-US" altLang="sk-SK"/>
              <a:t>Due to population, technology etc.</a:t>
            </a:r>
          </a:p>
          <a:p>
            <a:r>
              <a:rPr lang="en-US" altLang="sk-SK"/>
              <a:t>Several years duration </a:t>
            </a: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3500438" y="6243638"/>
            <a:ext cx="2219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Mo., Qtr., Yr.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1138238" y="4948238"/>
            <a:ext cx="1838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Response</a:t>
            </a:r>
          </a:p>
        </p:txBody>
      </p:sp>
      <p:pic>
        <p:nvPicPr>
          <p:cNvPr id="56361" name="Picture 4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3"/>
          <a:stretch>
            <a:fillRect/>
          </a:stretch>
        </p:blipFill>
        <p:spPr bwMode="auto">
          <a:xfrm>
            <a:off x="6432550" y="3471863"/>
            <a:ext cx="2698750" cy="2957512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rgbClr val="C0FEF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6900863" y="6415088"/>
            <a:ext cx="16557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sk-SK" sz="1000">
                <a:solidFill>
                  <a:srgbClr val="CECECE"/>
                </a:solidFill>
                <a:latin typeface="Arial" panose="020B0604020202020204" pitchFamily="34" charset="0"/>
              </a:rPr>
              <a:t>© 1984-1994 T/Maker Co.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Trend Component</a:t>
            </a:r>
            <a:endParaRPr lang="en-US" altLang="sk-SK"/>
          </a:p>
        </p:txBody>
      </p:sp>
      <p:sp>
        <p:nvSpPr>
          <p:cNvPr id="22835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763000" cy="4114800"/>
          </a:xfrm>
          <a:noFill/>
          <a:ln/>
        </p:spPr>
        <p:txBody>
          <a:bodyPr lIns="90488" tIns="44450" rIns="90488" bIns="44450"/>
          <a:lstStyle/>
          <a:p>
            <a:pPr marL="571500" indent="-571500"/>
            <a:r>
              <a:rPr lang="en-US" altLang="sk-SK"/>
              <a:t>Overall Upward or Downward Movement</a:t>
            </a:r>
          </a:p>
          <a:p>
            <a:pPr marL="571500" indent="-571500"/>
            <a:r>
              <a:rPr lang="en-US" altLang="sk-SK"/>
              <a:t>Data Taken Over a Period of Years</a:t>
            </a:r>
          </a:p>
          <a:p>
            <a:pPr marL="571500" indent="-571500"/>
            <a:endParaRPr lang="en-US" altLang="sk-SK"/>
          </a:p>
        </p:txBody>
      </p:sp>
      <p:sp>
        <p:nvSpPr>
          <p:cNvPr id="228356" name="Line 1028"/>
          <p:cNvSpPr>
            <a:spLocks noChangeShapeType="1"/>
          </p:cNvSpPr>
          <p:nvPr/>
        </p:nvSpPr>
        <p:spPr bwMode="auto">
          <a:xfrm>
            <a:off x="1905000" y="3516313"/>
            <a:ext cx="0" cy="235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57" name="Line 1029"/>
          <p:cNvSpPr>
            <a:spLocks noChangeShapeType="1"/>
          </p:cNvSpPr>
          <p:nvPr/>
        </p:nvSpPr>
        <p:spPr bwMode="auto">
          <a:xfrm>
            <a:off x="1992313" y="5943600"/>
            <a:ext cx="547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58" name="Rectangle 1030"/>
          <p:cNvSpPr>
            <a:spLocks noChangeArrowheads="1"/>
          </p:cNvSpPr>
          <p:nvPr/>
        </p:nvSpPr>
        <p:spPr bwMode="auto">
          <a:xfrm>
            <a:off x="915988" y="3354388"/>
            <a:ext cx="1444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228359" name="Rectangle 1031"/>
          <p:cNvSpPr>
            <a:spLocks noChangeArrowheads="1"/>
          </p:cNvSpPr>
          <p:nvPr/>
        </p:nvSpPr>
        <p:spPr bwMode="auto">
          <a:xfrm>
            <a:off x="7164388" y="5945188"/>
            <a:ext cx="1444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Time </a:t>
            </a:r>
          </a:p>
        </p:txBody>
      </p:sp>
      <p:sp>
        <p:nvSpPr>
          <p:cNvPr id="228360" name="Line 1032"/>
          <p:cNvSpPr>
            <a:spLocks noChangeShapeType="1"/>
          </p:cNvSpPr>
          <p:nvPr/>
        </p:nvSpPr>
        <p:spPr bwMode="auto">
          <a:xfrm flipV="1">
            <a:off x="2381250" y="3803650"/>
            <a:ext cx="5526088" cy="13096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1" name="Line 1033"/>
          <p:cNvSpPr>
            <a:spLocks noChangeShapeType="1"/>
          </p:cNvSpPr>
          <p:nvPr/>
        </p:nvSpPr>
        <p:spPr bwMode="auto">
          <a:xfrm flipV="1">
            <a:off x="1830388" y="4192588"/>
            <a:ext cx="1141412" cy="1446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2" name="Line 1034"/>
          <p:cNvSpPr>
            <a:spLocks noChangeShapeType="1"/>
          </p:cNvSpPr>
          <p:nvPr/>
        </p:nvSpPr>
        <p:spPr bwMode="auto">
          <a:xfrm>
            <a:off x="3135313" y="4278313"/>
            <a:ext cx="979487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3" name="Line 1035"/>
          <p:cNvSpPr>
            <a:spLocks noChangeShapeType="1"/>
          </p:cNvSpPr>
          <p:nvPr/>
        </p:nvSpPr>
        <p:spPr bwMode="auto">
          <a:xfrm flipV="1">
            <a:off x="4192588" y="3887788"/>
            <a:ext cx="1141412" cy="121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4" name="Line 1036"/>
          <p:cNvSpPr>
            <a:spLocks noChangeShapeType="1"/>
          </p:cNvSpPr>
          <p:nvPr/>
        </p:nvSpPr>
        <p:spPr bwMode="auto">
          <a:xfrm>
            <a:off x="5421313" y="3973513"/>
            <a:ext cx="979487" cy="979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5" name="Line 1037"/>
          <p:cNvSpPr>
            <a:spLocks noChangeShapeType="1"/>
          </p:cNvSpPr>
          <p:nvPr/>
        </p:nvSpPr>
        <p:spPr bwMode="auto">
          <a:xfrm flipV="1">
            <a:off x="6402388" y="2820988"/>
            <a:ext cx="1141412" cy="2208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6" name="Oval 1038"/>
          <p:cNvSpPr>
            <a:spLocks noChangeArrowheads="1"/>
          </p:cNvSpPr>
          <p:nvPr/>
        </p:nvSpPr>
        <p:spPr bwMode="auto">
          <a:xfrm>
            <a:off x="1752600" y="5486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7" name="Oval 1039"/>
          <p:cNvSpPr>
            <a:spLocks noChangeArrowheads="1"/>
          </p:cNvSpPr>
          <p:nvPr/>
        </p:nvSpPr>
        <p:spPr bwMode="auto">
          <a:xfrm>
            <a:off x="2895600" y="4038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8" name="Oval 1040"/>
          <p:cNvSpPr>
            <a:spLocks noChangeArrowheads="1"/>
          </p:cNvSpPr>
          <p:nvPr/>
        </p:nvSpPr>
        <p:spPr bwMode="auto">
          <a:xfrm>
            <a:off x="4038600" y="49530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69" name="Oval 1041"/>
          <p:cNvSpPr>
            <a:spLocks noChangeArrowheads="1"/>
          </p:cNvSpPr>
          <p:nvPr/>
        </p:nvSpPr>
        <p:spPr bwMode="auto">
          <a:xfrm>
            <a:off x="5181600" y="3733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70" name="Oval 1042"/>
          <p:cNvSpPr>
            <a:spLocks noChangeArrowheads="1"/>
          </p:cNvSpPr>
          <p:nvPr/>
        </p:nvSpPr>
        <p:spPr bwMode="auto">
          <a:xfrm>
            <a:off x="6324600" y="4876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71" name="Oval 1043"/>
          <p:cNvSpPr>
            <a:spLocks noChangeArrowheads="1"/>
          </p:cNvSpPr>
          <p:nvPr/>
        </p:nvSpPr>
        <p:spPr bwMode="auto">
          <a:xfrm>
            <a:off x="7391400" y="26670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28372" name="Rectangle 1044"/>
          <p:cNvSpPr>
            <a:spLocks noChangeArrowheads="1"/>
          </p:cNvSpPr>
          <p:nvPr/>
        </p:nvSpPr>
        <p:spPr bwMode="auto">
          <a:xfrm rot="20940000">
            <a:off x="7165975" y="3352800"/>
            <a:ext cx="1978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>
                <a:solidFill>
                  <a:schemeClr val="hlink"/>
                </a:solidFill>
              </a:rPr>
              <a:t>Upward trend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2932113" y="4419600"/>
            <a:ext cx="3243262" cy="1820863"/>
            <a:chOff x="1847" y="2784"/>
            <a:chExt cx="2043" cy="1147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1847" y="2789"/>
              <a:ext cx="2033" cy="11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58374" name="Group 6"/>
            <p:cNvGrpSpPr>
              <a:grpSpLocks/>
            </p:cNvGrpSpPr>
            <p:nvPr/>
          </p:nvGrpSpPr>
          <p:grpSpPr bwMode="auto">
            <a:xfrm>
              <a:off x="1960" y="2784"/>
              <a:ext cx="1815" cy="1147"/>
              <a:chOff x="1960" y="2784"/>
              <a:chExt cx="1815" cy="1147"/>
            </a:xfrm>
          </p:grpSpPr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>
                <a:off x="275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>
                <a:off x="2641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 flipV="1">
                <a:off x="2528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>
                <a:off x="241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>
                <a:off x="2187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2" name="Line 14"/>
              <p:cNvSpPr>
                <a:spLocks noChangeShapeType="1"/>
              </p:cNvSpPr>
              <p:nvPr/>
            </p:nvSpPr>
            <p:spPr bwMode="auto">
              <a:xfrm flipV="1">
                <a:off x="2074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3" name="Line 15"/>
              <p:cNvSpPr>
                <a:spLocks noChangeShapeType="1"/>
              </p:cNvSpPr>
              <p:nvPr/>
            </p:nvSpPr>
            <p:spPr bwMode="auto">
              <a:xfrm>
                <a:off x="1960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4" name="Line 16"/>
              <p:cNvSpPr>
                <a:spLocks noChangeShapeType="1"/>
              </p:cNvSpPr>
              <p:nvPr/>
            </p:nvSpPr>
            <p:spPr bwMode="auto">
              <a:xfrm>
                <a:off x="3775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5" name="Line 17"/>
              <p:cNvSpPr>
                <a:spLocks noChangeShapeType="1"/>
              </p:cNvSpPr>
              <p:nvPr/>
            </p:nvSpPr>
            <p:spPr bwMode="auto">
              <a:xfrm>
                <a:off x="3662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6" name="Line 18"/>
              <p:cNvSpPr>
                <a:spLocks noChangeShapeType="1"/>
              </p:cNvSpPr>
              <p:nvPr/>
            </p:nvSpPr>
            <p:spPr bwMode="auto">
              <a:xfrm>
                <a:off x="3548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7" name="Line 19"/>
              <p:cNvSpPr>
                <a:spLocks noChangeShapeType="1"/>
              </p:cNvSpPr>
              <p:nvPr/>
            </p:nvSpPr>
            <p:spPr bwMode="auto">
              <a:xfrm flipV="1">
                <a:off x="3435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8" name="Line 20"/>
              <p:cNvSpPr>
                <a:spLocks noChangeShapeType="1"/>
              </p:cNvSpPr>
              <p:nvPr/>
            </p:nvSpPr>
            <p:spPr bwMode="auto">
              <a:xfrm>
                <a:off x="332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89" name="Line 21"/>
              <p:cNvSpPr>
                <a:spLocks noChangeShapeType="1"/>
              </p:cNvSpPr>
              <p:nvPr/>
            </p:nvSpPr>
            <p:spPr bwMode="auto">
              <a:xfrm flipV="1">
                <a:off x="3208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>
                <a:off x="3094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>
                <a:off x="298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grpSp>
          <p:nvGrpSpPr>
            <p:cNvPr id="58392" name="Group 24"/>
            <p:cNvGrpSpPr>
              <a:grpSpLocks/>
            </p:cNvGrpSpPr>
            <p:nvPr/>
          </p:nvGrpSpPr>
          <p:grpSpPr bwMode="auto">
            <a:xfrm>
              <a:off x="1850" y="2902"/>
              <a:ext cx="2040" cy="908"/>
              <a:chOff x="1850" y="2902"/>
              <a:chExt cx="2040" cy="908"/>
            </a:xfrm>
          </p:grpSpPr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>
                <a:off x="1850" y="3356"/>
                <a:ext cx="20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1850" y="324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1850" y="312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>
                <a:off x="1850" y="3015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1850" y="290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8" name="Line 30"/>
              <p:cNvSpPr>
                <a:spLocks noChangeShapeType="1"/>
              </p:cNvSpPr>
              <p:nvPr/>
            </p:nvSpPr>
            <p:spPr bwMode="auto">
              <a:xfrm>
                <a:off x="1850" y="3810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>
                <a:off x="1850" y="3583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58401" name="Line 33"/>
              <p:cNvSpPr>
                <a:spLocks noChangeShapeType="1"/>
              </p:cNvSpPr>
              <p:nvPr/>
            </p:nvSpPr>
            <p:spPr bwMode="auto">
              <a:xfrm>
                <a:off x="1850" y="346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grpSp>
        <p:nvGrpSpPr>
          <p:cNvPr id="58402" name="Group 34"/>
          <p:cNvGrpSpPr>
            <a:grpSpLocks/>
          </p:cNvGrpSpPr>
          <p:nvPr/>
        </p:nvGrpSpPr>
        <p:grpSpPr bwMode="auto">
          <a:xfrm>
            <a:off x="2928938" y="4576763"/>
            <a:ext cx="3178175" cy="1454150"/>
            <a:chOff x="1845" y="2883"/>
            <a:chExt cx="2002" cy="916"/>
          </a:xfrm>
        </p:grpSpPr>
        <p:sp>
          <p:nvSpPr>
            <p:cNvPr id="58403" name="Freeform 35"/>
            <p:cNvSpPr>
              <a:spLocks/>
            </p:cNvSpPr>
            <p:nvPr/>
          </p:nvSpPr>
          <p:spPr bwMode="auto">
            <a:xfrm>
              <a:off x="1845" y="2904"/>
              <a:ext cx="2000" cy="895"/>
            </a:xfrm>
            <a:custGeom>
              <a:avLst/>
              <a:gdLst>
                <a:gd name="T0" fmla="*/ 0 w 2000"/>
                <a:gd name="T1" fmla="*/ 805 h 895"/>
                <a:gd name="T2" fmla="*/ 339 w 2000"/>
                <a:gd name="T3" fmla="*/ 581 h 895"/>
                <a:gd name="T4" fmla="*/ 530 w 2000"/>
                <a:gd name="T5" fmla="*/ 796 h 895"/>
                <a:gd name="T6" fmla="*/ 791 w 2000"/>
                <a:gd name="T7" fmla="*/ 468 h 895"/>
                <a:gd name="T8" fmla="*/ 1015 w 2000"/>
                <a:gd name="T9" fmla="*/ 679 h 895"/>
                <a:gd name="T10" fmla="*/ 1345 w 2000"/>
                <a:gd name="T11" fmla="*/ 272 h 895"/>
                <a:gd name="T12" fmla="*/ 1582 w 2000"/>
                <a:gd name="T13" fmla="*/ 468 h 895"/>
                <a:gd name="T14" fmla="*/ 1920 w 2000"/>
                <a:gd name="T15" fmla="*/ 56 h 895"/>
                <a:gd name="T16" fmla="*/ 1883 w 2000"/>
                <a:gd name="T17" fmla="*/ 19 h 895"/>
                <a:gd name="T18" fmla="*/ 1999 w 2000"/>
                <a:gd name="T19" fmla="*/ 0 h 895"/>
                <a:gd name="T20" fmla="*/ 1995 w 2000"/>
                <a:gd name="T21" fmla="*/ 131 h 895"/>
                <a:gd name="T22" fmla="*/ 1957 w 2000"/>
                <a:gd name="T23" fmla="*/ 94 h 895"/>
                <a:gd name="T24" fmla="*/ 1585 w 2000"/>
                <a:gd name="T25" fmla="*/ 553 h 895"/>
                <a:gd name="T26" fmla="*/ 1357 w 2000"/>
                <a:gd name="T27" fmla="*/ 356 h 895"/>
                <a:gd name="T28" fmla="*/ 1017 w 2000"/>
                <a:gd name="T29" fmla="*/ 768 h 895"/>
                <a:gd name="T30" fmla="*/ 799 w 2000"/>
                <a:gd name="T31" fmla="*/ 562 h 895"/>
                <a:gd name="T32" fmla="*/ 530 w 2000"/>
                <a:gd name="T33" fmla="*/ 894 h 895"/>
                <a:gd name="T34" fmla="*/ 324 w 2000"/>
                <a:gd name="T35" fmla="*/ 661 h 895"/>
                <a:gd name="T36" fmla="*/ 0 w 2000"/>
                <a:gd name="T37" fmla="*/ 880 h 895"/>
                <a:gd name="T38" fmla="*/ 0 w 2000"/>
                <a:gd name="T39" fmla="*/ 80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" h="895">
                  <a:moveTo>
                    <a:pt x="0" y="805"/>
                  </a:moveTo>
                  <a:lnTo>
                    <a:pt x="339" y="581"/>
                  </a:lnTo>
                  <a:lnTo>
                    <a:pt x="530" y="796"/>
                  </a:lnTo>
                  <a:lnTo>
                    <a:pt x="791" y="468"/>
                  </a:lnTo>
                  <a:lnTo>
                    <a:pt x="1015" y="679"/>
                  </a:lnTo>
                  <a:lnTo>
                    <a:pt x="1345" y="272"/>
                  </a:lnTo>
                  <a:lnTo>
                    <a:pt x="1582" y="468"/>
                  </a:lnTo>
                  <a:lnTo>
                    <a:pt x="1920" y="56"/>
                  </a:lnTo>
                  <a:lnTo>
                    <a:pt x="1883" y="19"/>
                  </a:lnTo>
                  <a:lnTo>
                    <a:pt x="1999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5" y="553"/>
                  </a:lnTo>
                  <a:lnTo>
                    <a:pt x="1357" y="356"/>
                  </a:lnTo>
                  <a:lnTo>
                    <a:pt x="1017" y="768"/>
                  </a:lnTo>
                  <a:lnTo>
                    <a:pt x="799" y="562"/>
                  </a:lnTo>
                  <a:lnTo>
                    <a:pt x="530" y="894"/>
                  </a:lnTo>
                  <a:lnTo>
                    <a:pt x="324" y="661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1846" y="2883"/>
              <a:ext cx="2001" cy="895"/>
            </a:xfrm>
            <a:custGeom>
              <a:avLst/>
              <a:gdLst>
                <a:gd name="T0" fmla="*/ 0 w 2001"/>
                <a:gd name="T1" fmla="*/ 805 h 895"/>
                <a:gd name="T2" fmla="*/ 340 w 2001"/>
                <a:gd name="T3" fmla="*/ 581 h 895"/>
                <a:gd name="T4" fmla="*/ 531 w 2001"/>
                <a:gd name="T5" fmla="*/ 796 h 895"/>
                <a:gd name="T6" fmla="*/ 792 w 2001"/>
                <a:gd name="T7" fmla="*/ 468 h 895"/>
                <a:gd name="T8" fmla="*/ 1016 w 2001"/>
                <a:gd name="T9" fmla="*/ 678 h 895"/>
                <a:gd name="T10" fmla="*/ 1346 w 2001"/>
                <a:gd name="T11" fmla="*/ 272 h 895"/>
                <a:gd name="T12" fmla="*/ 1583 w 2001"/>
                <a:gd name="T13" fmla="*/ 468 h 895"/>
                <a:gd name="T14" fmla="*/ 1921 w 2001"/>
                <a:gd name="T15" fmla="*/ 56 h 895"/>
                <a:gd name="T16" fmla="*/ 1883 w 2001"/>
                <a:gd name="T17" fmla="*/ 19 h 895"/>
                <a:gd name="T18" fmla="*/ 2000 w 2001"/>
                <a:gd name="T19" fmla="*/ 0 h 895"/>
                <a:gd name="T20" fmla="*/ 1995 w 2001"/>
                <a:gd name="T21" fmla="*/ 131 h 895"/>
                <a:gd name="T22" fmla="*/ 1957 w 2001"/>
                <a:gd name="T23" fmla="*/ 94 h 895"/>
                <a:gd name="T24" fmla="*/ 1586 w 2001"/>
                <a:gd name="T25" fmla="*/ 552 h 895"/>
                <a:gd name="T26" fmla="*/ 1357 w 2001"/>
                <a:gd name="T27" fmla="*/ 356 h 895"/>
                <a:gd name="T28" fmla="*/ 1018 w 2001"/>
                <a:gd name="T29" fmla="*/ 768 h 895"/>
                <a:gd name="T30" fmla="*/ 799 w 2001"/>
                <a:gd name="T31" fmla="*/ 562 h 895"/>
                <a:gd name="T32" fmla="*/ 531 w 2001"/>
                <a:gd name="T33" fmla="*/ 894 h 895"/>
                <a:gd name="T34" fmla="*/ 324 w 2001"/>
                <a:gd name="T35" fmla="*/ 660 h 895"/>
                <a:gd name="T36" fmla="*/ 0 w 2001"/>
                <a:gd name="T37" fmla="*/ 880 h 895"/>
                <a:gd name="T38" fmla="*/ 0 w 2001"/>
                <a:gd name="T39" fmla="*/ 80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1" h="895">
                  <a:moveTo>
                    <a:pt x="0" y="805"/>
                  </a:moveTo>
                  <a:lnTo>
                    <a:pt x="340" y="581"/>
                  </a:lnTo>
                  <a:lnTo>
                    <a:pt x="531" y="796"/>
                  </a:lnTo>
                  <a:lnTo>
                    <a:pt x="792" y="468"/>
                  </a:lnTo>
                  <a:lnTo>
                    <a:pt x="1016" y="678"/>
                  </a:lnTo>
                  <a:lnTo>
                    <a:pt x="1346" y="272"/>
                  </a:lnTo>
                  <a:lnTo>
                    <a:pt x="1583" y="468"/>
                  </a:lnTo>
                  <a:lnTo>
                    <a:pt x="1921" y="56"/>
                  </a:lnTo>
                  <a:lnTo>
                    <a:pt x="1883" y="19"/>
                  </a:lnTo>
                  <a:lnTo>
                    <a:pt x="2000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6" y="552"/>
                  </a:lnTo>
                  <a:lnTo>
                    <a:pt x="1357" y="356"/>
                  </a:lnTo>
                  <a:lnTo>
                    <a:pt x="1018" y="768"/>
                  </a:lnTo>
                  <a:lnTo>
                    <a:pt x="799" y="562"/>
                  </a:lnTo>
                  <a:lnTo>
                    <a:pt x="531" y="894"/>
                  </a:lnTo>
                  <a:lnTo>
                    <a:pt x="324" y="660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8405" name="Rectangle 37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Cyclical Component</a:t>
            </a:r>
            <a:endParaRPr lang="en-US" altLang="sk-SK"/>
          </a:p>
        </p:txBody>
      </p:sp>
      <p:sp>
        <p:nvSpPr>
          <p:cNvPr id="58406" name="Rectangle 38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153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Repeating up &amp; down movements</a:t>
            </a:r>
          </a:p>
          <a:p>
            <a:r>
              <a:rPr lang="en-US" altLang="sk-SK"/>
              <a:t>Due to interactions of factors influencing economy</a:t>
            </a:r>
          </a:p>
          <a:p>
            <a:r>
              <a:rPr lang="en-US" altLang="sk-SK"/>
              <a:t>Usually 2-10 years duration   </a:t>
            </a:r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3652838" y="6243638"/>
            <a:ext cx="2219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Mo., Qtr., Yr.</a:t>
            </a: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1138238" y="4948238"/>
            <a:ext cx="1838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3806825" y="4573588"/>
            <a:ext cx="849313" cy="377825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solidFill>
                  <a:schemeClr val="bg2"/>
                </a:solidFill>
                <a:latin typeface="Arial" panose="020B0604020202020204" pitchFamily="34" charset="0"/>
              </a:rPr>
              <a:t>Cycle</a:t>
            </a:r>
          </a:p>
        </p:txBody>
      </p:sp>
      <p:sp>
        <p:nvSpPr>
          <p:cNvPr id="58410" name="Freeform 42"/>
          <p:cNvSpPr>
            <a:spLocks/>
          </p:cNvSpPr>
          <p:nvPr/>
        </p:nvSpPr>
        <p:spPr bwMode="auto">
          <a:xfrm>
            <a:off x="4186238" y="4981575"/>
            <a:ext cx="887412" cy="644525"/>
          </a:xfrm>
          <a:custGeom>
            <a:avLst/>
            <a:gdLst>
              <a:gd name="T0" fmla="*/ 0 w 559"/>
              <a:gd name="T1" fmla="*/ 198 h 406"/>
              <a:gd name="T2" fmla="*/ 219 w 559"/>
              <a:gd name="T3" fmla="*/ 405 h 406"/>
              <a:gd name="T4" fmla="*/ 558 w 559"/>
              <a:gd name="T5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" h="406">
                <a:moveTo>
                  <a:pt x="0" y="198"/>
                </a:moveTo>
                <a:lnTo>
                  <a:pt x="219" y="405"/>
                </a:lnTo>
                <a:lnTo>
                  <a:pt x="558" y="0"/>
                </a:lnTo>
              </a:path>
            </a:pathLst>
          </a:custGeom>
          <a:noFill/>
          <a:ln w="25400" cap="rnd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4532313" y="4913313"/>
            <a:ext cx="236537" cy="3365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Cyclical Component</a:t>
            </a:r>
            <a:endParaRPr lang="en-US" altLang="sk-SK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763000" cy="4114800"/>
          </a:xfrm>
          <a:noFill/>
          <a:ln/>
        </p:spPr>
        <p:txBody>
          <a:bodyPr lIns="90488" tIns="44450" rIns="90488" bIns="44450"/>
          <a:lstStyle/>
          <a:p>
            <a:pPr marL="571500" indent="-571500"/>
            <a:r>
              <a:rPr lang="en-US" altLang="sk-SK"/>
              <a:t>Upward or Downward Swings</a:t>
            </a:r>
          </a:p>
          <a:p>
            <a:pPr marL="571500" indent="-571500"/>
            <a:r>
              <a:rPr lang="en-US" altLang="sk-SK"/>
              <a:t>May Vary in Length</a:t>
            </a:r>
          </a:p>
          <a:p>
            <a:pPr marL="571500" indent="-571500"/>
            <a:r>
              <a:rPr lang="en-US" altLang="sk-SK"/>
              <a:t>Usually Lasts 2 - 10 Years</a:t>
            </a:r>
          </a:p>
          <a:p>
            <a:pPr marL="571500" indent="-571500"/>
            <a:endParaRPr lang="en-US" altLang="sk-SK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05000" y="3821113"/>
            <a:ext cx="0" cy="2490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1992313" y="6248400"/>
            <a:ext cx="547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915988" y="3659188"/>
            <a:ext cx="1444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7697788" y="6097588"/>
            <a:ext cx="1444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Time </a:t>
            </a:r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 flipV="1">
            <a:off x="1830388" y="4421188"/>
            <a:ext cx="1293812" cy="152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3201988" y="4497388"/>
            <a:ext cx="912812" cy="760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 flipV="1">
            <a:off x="4273550" y="4121150"/>
            <a:ext cx="979488" cy="128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5421313" y="4278313"/>
            <a:ext cx="979487" cy="979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 flipV="1">
            <a:off x="6557963" y="3276600"/>
            <a:ext cx="984250" cy="205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3" name="Oval 13"/>
          <p:cNvSpPr>
            <a:spLocks noChangeArrowheads="1"/>
          </p:cNvSpPr>
          <p:nvPr/>
        </p:nvSpPr>
        <p:spPr bwMode="auto">
          <a:xfrm>
            <a:off x="1752600" y="5791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4" name="Oval 14"/>
          <p:cNvSpPr>
            <a:spLocks noChangeArrowheads="1"/>
          </p:cNvSpPr>
          <p:nvPr/>
        </p:nvSpPr>
        <p:spPr bwMode="auto">
          <a:xfrm>
            <a:off x="2971800" y="4343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5" name="Oval 15"/>
          <p:cNvSpPr>
            <a:spLocks noChangeArrowheads="1"/>
          </p:cNvSpPr>
          <p:nvPr/>
        </p:nvSpPr>
        <p:spPr bwMode="auto">
          <a:xfrm>
            <a:off x="4038600" y="5181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6" name="Oval 16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7" name="Oval 17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8" name="Oval 18"/>
          <p:cNvSpPr>
            <a:spLocks noChangeArrowheads="1"/>
          </p:cNvSpPr>
          <p:nvPr/>
        </p:nvSpPr>
        <p:spPr bwMode="auto">
          <a:xfrm>
            <a:off x="7391400" y="3124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0419" name="Freeform 19"/>
          <p:cNvSpPr>
            <a:spLocks/>
          </p:cNvSpPr>
          <p:nvPr/>
        </p:nvSpPr>
        <p:spPr bwMode="auto">
          <a:xfrm>
            <a:off x="3227388" y="4029075"/>
            <a:ext cx="2039937" cy="390525"/>
          </a:xfrm>
          <a:custGeom>
            <a:avLst/>
            <a:gdLst>
              <a:gd name="T0" fmla="*/ 1284 w 1285"/>
              <a:gd name="T1" fmla="*/ 54 h 246"/>
              <a:gd name="T2" fmla="*/ 1273 w 1285"/>
              <a:gd name="T3" fmla="*/ 27 h 246"/>
              <a:gd name="T4" fmla="*/ 1247 w 1285"/>
              <a:gd name="T5" fmla="*/ 9 h 246"/>
              <a:gd name="T6" fmla="*/ 1210 w 1285"/>
              <a:gd name="T7" fmla="*/ 0 h 246"/>
              <a:gd name="T8" fmla="*/ 1167 w 1285"/>
              <a:gd name="T9" fmla="*/ 0 h 246"/>
              <a:gd name="T10" fmla="*/ 727 w 1285"/>
              <a:gd name="T11" fmla="*/ 62 h 246"/>
              <a:gd name="T12" fmla="*/ 684 w 1285"/>
              <a:gd name="T13" fmla="*/ 62 h 246"/>
              <a:gd name="T14" fmla="*/ 647 w 1285"/>
              <a:gd name="T15" fmla="*/ 54 h 246"/>
              <a:gd name="T16" fmla="*/ 621 w 1285"/>
              <a:gd name="T17" fmla="*/ 36 h 246"/>
              <a:gd name="T18" fmla="*/ 610 w 1285"/>
              <a:gd name="T19" fmla="*/ 9 h 246"/>
              <a:gd name="T20" fmla="*/ 605 w 1285"/>
              <a:gd name="T21" fmla="*/ 40 h 246"/>
              <a:gd name="T22" fmla="*/ 589 w 1285"/>
              <a:gd name="T23" fmla="*/ 67 h 246"/>
              <a:gd name="T24" fmla="*/ 557 w 1285"/>
              <a:gd name="T25" fmla="*/ 85 h 246"/>
              <a:gd name="T26" fmla="*/ 514 w 1285"/>
              <a:gd name="T27" fmla="*/ 98 h 246"/>
              <a:gd name="T28" fmla="*/ 95 w 1285"/>
              <a:gd name="T29" fmla="*/ 156 h 246"/>
              <a:gd name="T30" fmla="*/ 53 w 1285"/>
              <a:gd name="T31" fmla="*/ 169 h 246"/>
              <a:gd name="T32" fmla="*/ 26 w 1285"/>
              <a:gd name="T33" fmla="*/ 187 h 246"/>
              <a:gd name="T34" fmla="*/ 5 w 1285"/>
              <a:gd name="T35" fmla="*/ 214 h 246"/>
              <a:gd name="T36" fmla="*/ 0 w 1285"/>
              <a:gd name="T37" fmla="*/ 245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5" h="246">
                <a:moveTo>
                  <a:pt x="1284" y="54"/>
                </a:moveTo>
                <a:lnTo>
                  <a:pt x="1273" y="27"/>
                </a:lnTo>
                <a:lnTo>
                  <a:pt x="1247" y="9"/>
                </a:lnTo>
                <a:lnTo>
                  <a:pt x="1210" y="0"/>
                </a:lnTo>
                <a:lnTo>
                  <a:pt x="1167" y="0"/>
                </a:lnTo>
                <a:lnTo>
                  <a:pt x="727" y="62"/>
                </a:lnTo>
                <a:lnTo>
                  <a:pt x="684" y="62"/>
                </a:lnTo>
                <a:lnTo>
                  <a:pt x="647" y="54"/>
                </a:lnTo>
                <a:lnTo>
                  <a:pt x="621" y="36"/>
                </a:lnTo>
                <a:lnTo>
                  <a:pt x="610" y="9"/>
                </a:lnTo>
                <a:lnTo>
                  <a:pt x="605" y="40"/>
                </a:lnTo>
                <a:lnTo>
                  <a:pt x="589" y="67"/>
                </a:lnTo>
                <a:lnTo>
                  <a:pt x="557" y="85"/>
                </a:lnTo>
                <a:lnTo>
                  <a:pt x="514" y="98"/>
                </a:lnTo>
                <a:lnTo>
                  <a:pt x="95" y="156"/>
                </a:lnTo>
                <a:lnTo>
                  <a:pt x="53" y="169"/>
                </a:lnTo>
                <a:lnTo>
                  <a:pt x="26" y="187"/>
                </a:lnTo>
                <a:lnTo>
                  <a:pt x="5" y="214"/>
                </a:lnTo>
                <a:lnTo>
                  <a:pt x="0" y="245"/>
                </a:lnTo>
              </a:path>
            </a:pathLst>
          </a:custGeom>
          <a:noFill/>
          <a:ln w="12700" cap="rnd" cmpd="sng">
            <a:solidFill>
              <a:srgbClr val="A7FFA7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0420" name="Rectangle 20"/>
          <p:cNvSpPr>
            <a:spLocks noChangeArrowheads="1"/>
          </p:cNvSpPr>
          <p:nvPr/>
        </p:nvSpPr>
        <p:spPr bwMode="auto">
          <a:xfrm rot="21000000">
            <a:off x="3659188" y="3659188"/>
            <a:ext cx="1139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>
                <a:solidFill>
                  <a:srgbClr val="A7FFA7"/>
                </a:solidFill>
              </a:rPr>
              <a:t>Cycle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2932113" y="4419600"/>
            <a:ext cx="3243262" cy="1820863"/>
            <a:chOff x="1847" y="2784"/>
            <a:chExt cx="2043" cy="1147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847" y="2789"/>
              <a:ext cx="2033" cy="11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960" y="2784"/>
              <a:ext cx="1815" cy="1147"/>
              <a:chOff x="1960" y="2784"/>
              <a:chExt cx="1815" cy="1147"/>
            </a:xfrm>
          </p:grpSpPr>
          <p:sp>
            <p:nvSpPr>
              <p:cNvPr id="60423" name="Line 7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24" name="Line 8"/>
              <p:cNvSpPr>
                <a:spLocks noChangeShapeType="1"/>
              </p:cNvSpPr>
              <p:nvPr/>
            </p:nvSpPr>
            <p:spPr bwMode="auto">
              <a:xfrm>
                <a:off x="275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25" name="Line 9"/>
              <p:cNvSpPr>
                <a:spLocks noChangeShapeType="1"/>
              </p:cNvSpPr>
              <p:nvPr/>
            </p:nvSpPr>
            <p:spPr bwMode="auto">
              <a:xfrm>
                <a:off x="2641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26" name="Line 10"/>
              <p:cNvSpPr>
                <a:spLocks noChangeShapeType="1"/>
              </p:cNvSpPr>
              <p:nvPr/>
            </p:nvSpPr>
            <p:spPr bwMode="auto">
              <a:xfrm flipV="1">
                <a:off x="2528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>
                <a:off x="241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29" name="Line 13"/>
              <p:cNvSpPr>
                <a:spLocks noChangeShapeType="1"/>
              </p:cNvSpPr>
              <p:nvPr/>
            </p:nvSpPr>
            <p:spPr bwMode="auto">
              <a:xfrm>
                <a:off x="2187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/>
            </p:nvSpPr>
            <p:spPr bwMode="auto">
              <a:xfrm flipV="1">
                <a:off x="2074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/>
            </p:nvSpPr>
            <p:spPr bwMode="auto">
              <a:xfrm>
                <a:off x="1960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>
                <a:off x="3775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3" name="Line 17"/>
              <p:cNvSpPr>
                <a:spLocks noChangeShapeType="1"/>
              </p:cNvSpPr>
              <p:nvPr/>
            </p:nvSpPr>
            <p:spPr bwMode="auto">
              <a:xfrm>
                <a:off x="3662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4" name="Line 18"/>
              <p:cNvSpPr>
                <a:spLocks noChangeShapeType="1"/>
              </p:cNvSpPr>
              <p:nvPr/>
            </p:nvSpPr>
            <p:spPr bwMode="auto">
              <a:xfrm>
                <a:off x="3548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5" name="Line 19"/>
              <p:cNvSpPr>
                <a:spLocks noChangeShapeType="1"/>
              </p:cNvSpPr>
              <p:nvPr/>
            </p:nvSpPr>
            <p:spPr bwMode="auto">
              <a:xfrm flipV="1">
                <a:off x="3435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/>
            </p:nvSpPr>
            <p:spPr bwMode="auto">
              <a:xfrm>
                <a:off x="332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7" name="Line 21"/>
              <p:cNvSpPr>
                <a:spLocks noChangeShapeType="1"/>
              </p:cNvSpPr>
              <p:nvPr/>
            </p:nvSpPr>
            <p:spPr bwMode="auto">
              <a:xfrm flipV="1">
                <a:off x="3208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8" name="Line 22"/>
              <p:cNvSpPr>
                <a:spLocks noChangeShapeType="1"/>
              </p:cNvSpPr>
              <p:nvPr/>
            </p:nvSpPr>
            <p:spPr bwMode="auto">
              <a:xfrm>
                <a:off x="3094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/>
            </p:nvSpPr>
            <p:spPr bwMode="auto">
              <a:xfrm>
                <a:off x="298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grpSp>
          <p:nvGrpSpPr>
            <p:cNvPr id="60440" name="Group 24"/>
            <p:cNvGrpSpPr>
              <a:grpSpLocks/>
            </p:cNvGrpSpPr>
            <p:nvPr/>
          </p:nvGrpSpPr>
          <p:grpSpPr bwMode="auto">
            <a:xfrm>
              <a:off x="1850" y="2902"/>
              <a:ext cx="2040" cy="908"/>
              <a:chOff x="1850" y="2902"/>
              <a:chExt cx="2040" cy="908"/>
            </a:xfrm>
          </p:grpSpPr>
          <p:sp>
            <p:nvSpPr>
              <p:cNvPr id="60441" name="Line 25"/>
              <p:cNvSpPr>
                <a:spLocks noChangeShapeType="1"/>
              </p:cNvSpPr>
              <p:nvPr/>
            </p:nvSpPr>
            <p:spPr bwMode="auto">
              <a:xfrm>
                <a:off x="1850" y="3356"/>
                <a:ext cx="20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2" name="Line 26"/>
              <p:cNvSpPr>
                <a:spLocks noChangeShapeType="1"/>
              </p:cNvSpPr>
              <p:nvPr/>
            </p:nvSpPr>
            <p:spPr bwMode="auto">
              <a:xfrm>
                <a:off x="1850" y="324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/>
            </p:nvSpPr>
            <p:spPr bwMode="auto">
              <a:xfrm>
                <a:off x="1850" y="312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4" name="Line 28"/>
              <p:cNvSpPr>
                <a:spLocks noChangeShapeType="1"/>
              </p:cNvSpPr>
              <p:nvPr/>
            </p:nvSpPr>
            <p:spPr bwMode="auto">
              <a:xfrm>
                <a:off x="1850" y="3015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5" name="Line 29"/>
              <p:cNvSpPr>
                <a:spLocks noChangeShapeType="1"/>
              </p:cNvSpPr>
              <p:nvPr/>
            </p:nvSpPr>
            <p:spPr bwMode="auto">
              <a:xfrm>
                <a:off x="1850" y="290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6" name="Line 30"/>
              <p:cNvSpPr>
                <a:spLocks noChangeShapeType="1"/>
              </p:cNvSpPr>
              <p:nvPr/>
            </p:nvSpPr>
            <p:spPr bwMode="auto">
              <a:xfrm>
                <a:off x="1850" y="3810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7" name="Line 31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8" name="Line 32"/>
              <p:cNvSpPr>
                <a:spLocks noChangeShapeType="1"/>
              </p:cNvSpPr>
              <p:nvPr/>
            </p:nvSpPr>
            <p:spPr bwMode="auto">
              <a:xfrm>
                <a:off x="1850" y="3583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60449" name="Line 33"/>
              <p:cNvSpPr>
                <a:spLocks noChangeShapeType="1"/>
              </p:cNvSpPr>
              <p:nvPr/>
            </p:nvSpPr>
            <p:spPr bwMode="auto">
              <a:xfrm>
                <a:off x="1850" y="346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2928938" y="4576763"/>
            <a:ext cx="3178175" cy="1454150"/>
            <a:chOff x="1845" y="2883"/>
            <a:chExt cx="2002" cy="916"/>
          </a:xfrm>
        </p:grpSpPr>
        <p:sp>
          <p:nvSpPr>
            <p:cNvPr id="60451" name="Freeform 35"/>
            <p:cNvSpPr>
              <a:spLocks/>
            </p:cNvSpPr>
            <p:nvPr/>
          </p:nvSpPr>
          <p:spPr bwMode="auto">
            <a:xfrm>
              <a:off x="1845" y="2904"/>
              <a:ext cx="2000" cy="895"/>
            </a:xfrm>
            <a:custGeom>
              <a:avLst/>
              <a:gdLst>
                <a:gd name="T0" fmla="*/ 0 w 2000"/>
                <a:gd name="T1" fmla="*/ 805 h 895"/>
                <a:gd name="T2" fmla="*/ 339 w 2000"/>
                <a:gd name="T3" fmla="*/ 581 h 895"/>
                <a:gd name="T4" fmla="*/ 530 w 2000"/>
                <a:gd name="T5" fmla="*/ 796 h 895"/>
                <a:gd name="T6" fmla="*/ 791 w 2000"/>
                <a:gd name="T7" fmla="*/ 468 h 895"/>
                <a:gd name="T8" fmla="*/ 1015 w 2000"/>
                <a:gd name="T9" fmla="*/ 679 h 895"/>
                <a:gd name="T10" fmla="*/ 1345 w 2000"/>
                <a:gd name="T11" fmla="*/ 272 h 895"/>
                <a:gd name="T12" fmla="*/ 1582 w 2000"/>
                <a:gd name="T13" fmla="*/ 468 h 895"/>
                <a:gd name="T14" fmla="*/ 1920 w 2000"/>
                <a:gd name="T15" fmla="*/ 56 h 895"/>
                <a:gd name="T16" fmla="*/ 1883 w 2000"/>
                <a:gd name="T17" fmla="*/ 19 h 895"/>
                <a:gd name="T18" fmla="*/ 1999 w 2000"/>
                <a:gd name="T19" fmla="*/ 0 h 895"/>
                <a:gd name="T20" fmla="*/ 1995 w 2000"/>
                <a:gd name="T21" fmla="*/ 131 h 895"/>
                <a:gd name="T22" fmla="*/ 1957 w 2000"/>
                <a:gd name="T23" fmla="*/ 94 h 895"/>
                <a:gd name="T24" fmla="*/ 1585 w 2000"/>
                <a:gd name="T25" fmla="*/ 553 h 895"/>
                <a:gd name="T26" fmla="*/ 1357 w 2000"/>
                <a:gd name="T27" fmla="*/ 356 h 895"/>
                <a:gd name="T28" fmla="*/ 1017 w 2000"/>
                <a:gd name="T29" fmla="*/ 768 h 895"/>
                <a:gd name="T30" fmla="*/ 799 w 2000"/>
                <a:gd name="T31" fmla="*/ 562 h 895"/>
                <a:gd name="T32" fmla="*/ 530 w 2000"/>
                <a:gd name="T33" fmla="*/ 894 h 895"/>
                <a:gd name="T34" fmla="*/ 324 w 2000"/>
                <a:gd name="T35" fmla="*/ 661 h 895"/>
                <a:gd name="T36" fmla="*/ 0 w 2000"/>
                <a:gd name="T37" fmla="*/ 880 h 895"/>
                <a:gd name="T38" fmla="*/ 0 w 2000"/>
                <a:gd name="T39" fmla="*/ 80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" h="895">
                  <a:moveTo>
                    <a:pt x="0" y="805"/>
                  </a:moveTo>
                  <a:lnTo>
                    <a:pt x="339" y="581"/>
                  </a:lnTo>
                  <a:lnTo>
                    <a:pt x="530" y="796"/>
                  </a:lnTo>
                  <a:lnTo>
                    <a:pt x="791" y="468"/>
                  </a:lnTo>
                  <a:lnTo>
                    <a:pt x="1015" y="679"/>
                  </a:lnTo>
                  <a:lnTo>
                    <a:pt x="1345" y="272"/>
                  </a:lnTo>
                  <a:lnTo>
                    <a:pt x="1582" y="468"/>
                  </a:lnTo>
                  <a:lnTo>
                    <a:pt x="1920" y="56"/>
                  </a:lnTo>
                  <a:lnTo>
                    <a:pt x="1883" y="19"/>
                  </a:lnTo>
                  <a:lnTo>
                    <a:pt x="1999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5" y="553"/>
                  </a:lnTo>
                  <a:lnTo>
                    <a:pt x="1357" y="356"/>
                  </a:lnTo>
                  <a:lnTo>
                    <a:pt x="1017" y="768"/>
                  </a:lnTo>
                  <a:lnTo>
                    <a:pt x="799" y="562"/>
                  </a:lnTo>
                  <a:lnTo>
                    <a:pt x="530" y="894"/>
                  </a:lnTo>
                  <a:lnTo>
                    <a:pt x="324" y="661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auto">
            <a:xfrm>
              <a:off x="1846" y="2883"/>
              <a:ext cx="2001" cy="895"/>
            </a:xfrm>
            <a:custGeom>
              <a:avLst/>
              <a:gdLst>
                <a:gd name="T0" fmla="*/ 0 w 2001"/>
                <a:gd name="T1" fmla="*/ 805 h 895"/>
                <a:gd name="T2" fmla="*/ 340 w 2001"/>
                <a:gd name="T3" fmla="*/ 581 h 895"/>
                <a:gd name="T4" fmla="*/ 531 w 2001"/>
                <a:gd name="T5" fmla="*/ 796 h 895"/>
                <a:gd name="T6" fmla="*/ 792 w 2001"/>
                <a:gd name="T7" fmla="*/ 468 h 895"/>
                <a:gd name="T8" fmla="*/ 1016 w 2001"/>
                <a:gd name="T9" fmla="*/ 678 h 895"/>
                <a:gd name="T10" fmla="*/ 1346 w 2001"/>
                <a:gd name="T11" fmla="*/ 272 h 895"/>
                <a:gd name="T12" fmla="*/ 1583 w 2001"/>
                <a:gd name="T13" fmla="*/ 468 h 895"/>
                <a:gd name="T14" fmla="*/ 1921 w 2001"/>
                <a:gd name="T15" fmla="*/ 56 h 895"/>
                <a:gd name="T16" fmla="*/ 1883 w 2001"/>
                <a:gd name="T17" fmla="*/ 19 h 895"/>
                <a:gd name="T18" fmla="*/ 2000 w 2001"/>
                <a:gd name="T19" fmla="*/ 0 h 895"/>
                <a:gd name="T20" fmla="*/ 1995 w 2001"/>
                <a:gd name="T21" fmla="*/ 131 h 895"/>
                <a:gd name="T22" fmla="*/ 1957 w 2001"/>
                <a:gd name="T23" fmla="*/ 94 h 895"/>
                <a:gd name="T24" fmla="*/ 1586 w 2001"/>
                <a:gd name="T25" fmla="*/ 552 h 895"/>
                <a:gd name="T26" fmla="*/ 1357 w 2001"/>
                <a:gd name="T27" fmla="*/ 356 h 895"/>
                <a:gd name="T28" fmla="*/ 1018 w 2001"/>
                <a:gd name="T29" fmla="*/ 768 h 895"/>
                <a:gd name="T30" fmla="*/ 799 w 2001"/>
                <a:gd name="T31" fmla="*/ 562 h 895"/>
                <a:gd name="T32" fmla="*/ 531 w 2001"/>
                <a:gd name="T33" fmla="*/ 894 h 895"/>
                <a:gd name="T34" fmla="*/ 324 w 2001"/>
                <a:gd name="T35" fmla="*/ 660 h 895"/>
                <a:gd name="T36" fmla="*/ 0 w 2001"/>
                <a:gd name="T37" fmla="*/ 880 h 895"/>
                <a:gd name="T38" fmla="*/ 0 w 2001"/>
                <a:gd name="T39" fmla="*/ 80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1" h="895">
                  <a:moveTo>
                    <a:pt x="0" y="805"/>
                  </a:moveTo>
                  <a:lnTo>
                    <a:pt x="340" y="581"/>
                  </a:lnTo>
                  <a:lnTo>
                    <a:pt x="531" y="796"/>
                  </a:lnTo>
                  <a:lnTo>
                    <a:pt x="792" y="468"/>
                  </a:lnTo>
                  <a:lnTo>
                    <a:pt x="1016" y="678"/>
                  </a:lnTo>
                  <a:lnTo>
                    <a:pt x="1346" y="272"/>
                  </a:lnTo>
                  <a:lnTo>
                    <a:pt x="1583" y="468"/>
                  </a:lnTo>
                  <a:lnTo>
                    <a:pt x="1921" y="56"/>
                  </a:lnTo>
                  <a:lnTo>
                    <a:pt x="1883" y="19"/>
                  </a:lnTo>
                  <a:lnTo>
                    <a:pt x="2000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6" y="552"/>
                  </a:lnTo>
                  <a:lnTo>
                    <a:pt x="1357" y="356"/>
                  </a:lnTo>
                  <a:lnTo>
                    <a:pt x="1018" y="768"/>
                  </a:lnTo>
                  <a:lnTo>
                    <a:pt x="799" y="562"/>
                  </a:lnTo>
                  <a:lnTo>
                    <a:pt x="531" y="894"/>
                  </a:lnTo>
                  <a:lnTo>
                    <a:pt x="324" y="660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0453" name="Rectangle 37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Seasonal Component</a:t>
            </a:r>
            <a:endParaRPr lang="en-US" altLang="sk-SK"/>
          </a:p>
        </p:txBody>
      </p:sp>
      <p:sp>
        <p:nvSpPr>
          <p:cNvPr id="60454" name="Rectangle 38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Regular pattern of up &amp; down fluctuations</a:t>
            </a:r>
          </a:p>
          <a:p>
            <a:r>
              <a:rPr lang="en-US" altLang="sk-SK"/>
              <a:t>Due to weather, customs etc.</a:t>
            </a:r>
          </a:p>
          <a:p>
            <a:r>
              <a:rPr lang="en-US" altLang="sk-SK"/>
              <a:t>Occurs within one year </a:t>
            </a: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3652838" y="6243638"/>
            <a:ext cx="1838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Mo., Qtr.</a:t>
            </a:r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1138238" y="4948238"/>
            <a:ext cx="1838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3490913" y="4549775"/>
            <a:ext cx="1303337" cy="377825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Summer</a:t>
            </a:r>
          </a:p>
        </p:txBody>
      </p:sp>
      <p:sp>
        <p:nvSpPr>
          <p:cNvPr id="60458" name="Line 42"/>
          <p:cNvSpPr>
            <a:spLocks noChangeShapeType="1"/>
          </p:cNvSpPr>
          <p:nvPr/>
        </p:nvSpPr>
        <p:spPr bwMode="auto">
          <a:xfrm flipH="1">
            <a:off x="4187825" y="4956175"/>
            <a:ext cx="92075" cy="346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4822825" y="4799013"/>
            <a:ext cx="155575" cy="212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3482975" y="4970463"/>
            <a:ext cx="358775" cy="4889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60461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35300"/>
            <a:ext cx="2522538" cy="3017838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6391275" y="5616575"/>
            <a:ext cx="16557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sk-SK" sz="1000">
                <a:solidFill>
                  <a:srgbClr val="CECECE"/>
                </a:solidFill>
                <a:latin typeface="Arial" panose="020B0604020202020204" pitchFamily="34" charset="0"/>
              </a:rPr>
              <a:t>© 1984-1994 T/Maker Co.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Seasonal Component</a:t>
            </a:r>
            <a:endParaRPr lang="en-US" altLang="sk-SK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763000" cy="4114800"/>
          </a:xfrm>
          <a:noFill/>
          <a:ln/>
        </p:spPr>
        <p:txBody>
          <a:bodyPr lIns="90488" tIns="44450" rIns="90488" bIns="44450"/>
          <a:lstStyle/>
          <a:p>
            <a:pPr marL="571500" indent="-571500"/>
            <a:r>
              <a:rPr lang="en-US" altLang="sk-SK"/>
              <a:t>Upward or Downward Swings</a:t>
            </a:r>
          </a:p>
          <a:p>
            <a:pPr marL="571500" indent="-571500"/>
            <a:r>
              <a:rPr lang="en-US" altLang="sk-SK"/>
              <a:t>Regular Patterns</a:t>
            </a:r>
          </a:p>
          <a:p>
            <a:pPr marL="571500" indent="-571500"/>
            <a:r>
              <a:rPr lang="en-US" altLang="sk-SK"/>
              <a:t>Observed Within One Year</a:t>
            </a:r>
          </a:p>
          <a:p>
            <a:pPr marL="571500" indent="-571500"/>
            <a:endParaRPr lang="en-US" altLang="sk-SK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905000" y="3821113"/>
            <a:ext cx="0" cy="235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1992313" y="6248400"/>
            <a:ext cx="547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915988" y="3659188"/>
            <a:ext cx="1444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9588" y="6173788"/>
            <a:ext cx="4492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Time (Monthly or Quarterly) </a:t>
            </a:r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 flipV="1">
            <a:off x="1906588" y="4497388"/>
            <a:ext cx="1217612" cy="1370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3201988" y="4497388"/>
            <a:ext cx="1065212" cy="912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V="1">
            <a:off x="4271963" y="4191000"/>
            <a:ext cx="1060450" cy="1212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>
            <a:off x="5335588" y="4116388"/>
            <a:ext cx="1065212" cy="1141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 flipV="1">
            <a:off x="6478588" y="3201988"/>
            <a:ext cx="1065212" cy="2055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1" name="Oval 13"/>
          <p:cNvSpPr>
            <a:spLocks noChangeArrowheads="1"/>
          </p:cNvSpPr>
          <p:nvPr/>
        </p:nvSpPr>
        <p:spPr bwMode="auto">
          <a:xfrm>
            <a:off x="1752600" y="5791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2" name="Oval 14"/>
          <p:cNvSpPr>
            <a:spLocks noChangeArrowheads="1"/>
          </p:cNvSpPr>
          <p:nvPr/>
        </p:nvSpPr>
        <p:spPr bwMode="auto">
          <a:xfrm>
            <a:off x="2971800" y="4343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3" name="Oval 15"/>
          <p:cNvSpPr>
            <a:spLocks noChangeArrowheads="1"/>
          </p:cNvSpPr>
          <p:nvPr/>
        </p:nvSpPr>
        <p:spPr bwMode="auto">
          <a:xfrm>
            <a:off x="4038600" y="5181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4" name="Oval 16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5" name="Oval 17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6" name="Oval 18"/>
          <p:cNvSpPr>
            <a:spLocks noChangeArrowheads="1"/>
          </p:cNvSpPr>
          <p:nvPr/>
        </p:nvSpPr>
        <p:spPr bwMode="auto">
          <a:xfrm>
            <a:off x="7391400" y="3124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 rot="21000000">
            <a:off x="3354388" y="3506788"/>
            <a:ext cx="15652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>
                <a:solidFill>
                  <a:srgbClr val="A7FFA7"/>
                </a:solidFill>
              </a:rPr>
              <a:t>Winter</a:t>
            </a:r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 flipH="1">
            <a:off x="3211513" y="4049713"/>
            <a:ext cx="750887" cy="293687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 flipV="1">
            <a:off x="4578350" y="3282950"/>
            <a:ext cx="2503488" cy="674688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What Is Forecasting?</a:t>
            </a:r>
            <a:endParaRPr lang="en-US" altLang="sk-SK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8000"/>
            <a:ext cx="44196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2800"/>
              <a:t>Process of predicting a future event</a:t>
            </a:r>
          </a:p>
          <a:p>
            <a:r>
              <a:rPr lang="en-US" altLang="sk-SK" sz="2800"/>
              <a:t>Underlying basis of </a:t>
            </a:r>
            <a:br>
              <a:rPr lang="en-US" altLang="sk-SK" sz="2800"/>
            </a:br>
            <a:r>
              <a:rPr lang="en-US" altLang="sk-SK" sz="2800"/>
              <a:t>all business decisions</a:t>
            </a:r>
          </a:p>
          <a:p>
            <a:pPr lvl="1"/>
            <a:r>
              <a:rPr lang="en-US" altLang="sk-SK" sz="2400"/>
              <a:t>Production</a:t>
            </a:r>
          </a:p>
          <a:p>
            <a:pPr lvl="1"/>
            <a:r>
              <a:rPr lang="en-US" altLang="sk-SK" sz="2400"/>
              <a:t>Inventory</a:t>
            </a:r>
          </a:p>
          <a:p>
            <a:pPr lvl="1"/>
            <a:r>
              <a:rPr lang="en-US" altLang="sk-SK" sz="2400"/>
              <a:t>Personnel</a:t>
            </a:r>
          </a:p>
          <a:p>
            <a:pPr lvl="1"/>
            <a:r>
              <a:rPr lang="en-US" altLang="sk-SK" sz="2400"/>
              <a:t>Facilities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15" y="1967880"/>
            <a:ext cx="3381840" cy="4509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Irregular Component</a:t>
            </a:r>
            <a:endParaRPr lang="en-US" altLang="sk-SK"/>
          </a:p>
        </p:txBody>
      </p:sp>
      <p:sp>
        <p:nvSpPr>
          <p:cNvPr id="62469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Erratic, unsystematic, ‘residual’ fluctuations</a:t>
            </a:r>
          </a:p>
          <a:p>
            <a:r>
              <a:rPr lang="en-US" altLang="sk-SK"/>
              <a:t>Due to random variation or unforeseen events</a:t>
            </a:r>
          </a:p>
          <a:p>
            <a:pPr lvl="1"/>
            <a:r>
              <a:rPr lang="en-US" altLang="sk-SK"/>
              <a:t>Union strike</a:t>
            </a:r>
          </a:p>
          <a:p>
            <a:pPr lvl="1"/>
            <a:r>
              <a:rPr lang="en-US" altLang="sk-SK"/>
              <a:t>War</a:t>
            </a:r>
          </a:p>
          <a:p>
            <a:r>
              <a:rPr lang="en-US" altLang="sk-SK"/>
              <a:t>Short duration &amp; </a:t>
            </a:r>
            <a:br>
              <a:rPr lang="en-US" altLang="sk-SK"/>
            </a:br>
            <a:r>
              <a:rPr lang="en-US" altLang="sk-SK"/>
              <a:t>nonrepeating </a:t>
            </a:r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5838825" y="3101975"/>
            <a:ext cx="2746375" cy="2974975"/>
          </a:xfrm>
          <a:custGeom>
            <a:avLst/>
            <a:gdLst>
              <a:gd name="T0" fmla="*/ 0 w 1730"/>
              <a:gd name="T1" fmla="*/ 1873 h 1874"/>
              <a:gd name="T2" fmla="*/ 576 w 1730"/>
              <a:gd name="T3" fmla="*/ 1008 h 1874"/>
              <a:gd name="T4" fmla="*/ 432 w 1730"/>
              <a:gd name="T5" fmla="*/ 1008 h 1874"/>
              <a:gd name="T6" fmla="*/ 791 w 1730"/>
              <a:gd name="T7" fmla="*/ 576 h 1874"/>
              <a:gd name="T8" fmla="*/ 576 w 1730"/>
              <a:gd name="T9" fmla="*/ 576 h 1874"/>
              <a:gd name="T10" fmla="*/ 1116 w 1730"/>
              <a:gd name="T11" fmla="*/ 0 h 1874"/>
              <a:gd name="T12" fmla="*/ 1729 w 1730"/>
              <a:gd name="T13" fmla="*/ 0 h 1874"/>
              <a:gd name="T14" fmla="*/ 0 w 1730"/>
              <a:gd name="T15" fmla="*/ 1873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30" h="1874">
                <a:moveTo>
                  <a:pt x="0" y="1873"/>
                </a:moveTo>
                <a:lnTo>
                  <a:pt x="576" y="1008"/>
                </a:lnTo>
                <a:lnTo>
                  <a:pt x="432" y="1008"/>
                </a:lnTo>
                <a:lnTo>
                  <a:pt x="791" y="576"/>
                </a:lnTo>
                <a:lnTo>
                  <a:pt x="576" y="576"/>
                </a:lnTo>
                <a:lnTo>
                  <a:pt x="1116" y="0"/>
                </a:lnTo>
                <a:lnTo>
                  <a:pt x="1729" y="0"/>
                </a:lnTo>
                <a:lnTo>
                  <a:pt x="0" y="187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277100" y="2894013"/>
            <a:ext cx="165576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sk-SK" sz="1000">
                <a:solidFill>
                  <a:srgbClr val="CECECE"/>
                </a:solidFill>
                <a:latin typeface="Arial" panose="020B0604020202020204" pitchFamily="34" charset="0"/>
              </a:rPr>
              <a:t>© 1984-1994 T/Maker Co.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Random or Irregular Component</a:t>
            </a:r>
            <a:endParaRPr lang="en-US" altLang="sk-SK"/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571500" indent="-571500">
              <a:lnSpc>
                <a:spcPct val="130000"/>
              </a:lnSpc>
            </a:pPr>
            <a:r>
              <a:rPr lang="en-US" altLang="sk-SK"/>
              <a:t>Erratic, Nonsystematic, Random, ‘Residual’ Fluctuations</a:t>
            </a:r>
          </a:p>
          <a:p>
            <a:pPr marL="571500" indent="-571500">
              <a:lnSpc>
                <a:spcPct val="130000"/>
              </a:lnSpc>
            </a:pPr>
            <a:r>
              <a:rPr lang="en-US" altLang="sk-SK"/>
              <a:t>Due to Random Variations of </a:t>
            </a:r>
          </a:p>
          <a:p>
            <a:pPr marL="971550" lvl="1">
              <a:lnSpc>
                <a:spcPct val="130000"/>
              </a:lnSpc>
            </a:pPr>
            <a:r>
              <a:rPr lang="en-US" altLang="sk-SK"/>
              <a:t>Nature</a:t>
            </a:r>
          </a:p>
          <a:p>
            <a:pPr marL="971550" lvl="1">
              <a:lnSpc>
                <a:spcPct val="130000"/>
              </a:lnSpc>
            </a:pPr>
            <a:r>
              <a:rPr lang="en-US" altLang="sk-SK"/>
              <a:t>Accidents</a:t>
            </a:r>
          </a:p>
          <a:p>
            <a:pPr marL="571500" indent="-571500">
              <a:lnSpc>
                <a:spcPct val="130000"/>
              </a:lnSpc>
            </a:pPr>
            <a:r>
              <a:rPr lang="en-US" altLang="sk-SK"/>
              <a:t>Short Duration and Non-repeating</a:t>
            </a:r>
          </a:p>
        </p:txBody>
      </p:sp>
      <p:graphicFrame>
        <p:nvGraphicFramePr>
          <p:cNvPr id="234500" name="Object 10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91200" y="4267200"/>
          <a:ext cx="25273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3" name="Clip" r:id="rId4" imgW="2527200" imgH="1233360" progId="MS_ClipArt_Gallery.2">
                  <p:embed/>
                </p:oleObj>
              </mc:Choice>
              <mc:Fallback>
                <p:oleObj name="Clip" r:id="rId4" imgW="2527200" imgH="1233360" progId="MS_ClipArt_Gallery.2">
                  <p:embed/>
                  <p:pic>
                    <p:nvPicPr>
                      <p:cNvPr id="0" name="Object 10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2527300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3706813" y="1906588"/>
            <a:ext cx="1368425" cy="730250"/>
          </a:xfrm>
          <a:custGeom>
            <a:avLst/>
            <a:gdLst>
              <a:gd name="T0" fmla="*/ 0 w 862"/>
              <a:gd name="T1" fmla="*/ 459 h 460"/>
              <a:gd name="T2" fmla="*/ 861 w 862"/>
              <a:gd name="T3" fmla="*/ 459 h 460"/>
              <a:gd name="T4" fmla="*/ 861 w 862"/>
              <a:gd name="T5" fmla="*/ 0 h 460"/>
              <a:gd name="T6" fmla="*/ 0 w 862"/>
              <a:gd name="T7" fmla="*/ 0 h 460"/>
              <a:gd name="T8" fmla="*/ 0 w 86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460">
                <a:moveTo>
                  <a:pt x="0" y="459"/>
                </a:moveTo>
                <a:lnTo>
                  <a:pt x="861" y="459"/>
                </a:lnTo>
                <a:lnTo>
                  <a:pt x="86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940175" y="1871663"/>
            <a:ext cx="904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36988" y="2174875"/>
            <a:ext cx="11096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Series</a:t>
            </a:r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3706813" y="1906588"/>
            <a:ext cx="1368425" cy="730250"/>
          </a:xfrm>
          <a:custGeom>
            <a:avLst/>
            <a:gdLst>
              <a:gd name="T0" fmla="*/ 0 w 862"/>
              <a:gd name="T1" fmla="*/ 459 h 460"/>
              <a:gd name="T2" fmla="*/ 861 w 862"/>
              <a:gd name="T3" fmla="*/ 459 h 460"/>
              <a:gd name="T4" fmla="*/ 861 w 862"/>
              <a:gd name="T5" fmla="*/ 0 h 460"/>
              <a:gd name="T6" fmla="*/ 0 w 862"/>
              <a:gd name="T7" fmla="*/ 0 h 460"/>
              <a:gd name="T8" fmla="*/ 0 w 86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460">
                <a:moveTo>
                  <a:pt x="0" y="459"/>
                </a:moveTo>
                <a:lnTo>
                  <a:pt x="861" y="459"/>
                </a:lnTo>
                <a:lnTo>
                  <a:pt x="86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40175" y="1871663"/>
            <a:ext cx="904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836988" y="2174875"/>
            <a:ext cx="11096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Series</a:t>
            </a:r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3540125" y="2851150"/>
            <a:ext cx="1708150" cy="1138238"/>
          </a:xfrm>
          <a:custGeom>
            <a:avLst/>
            <a:gdLst>
              <a:gd name="T0" fmla="*/ 0 w 1076"/>
              <a:gd name="T1" fmla="*/ 359 h 717"/>
              <a:gd name="T2" fmla="*/ 537 w 1076"/>
              <a:gd name="T3" fmla="*/ 0 h 717"/>
              <a:gd name="T4" fmla="*/ 1075 w 1076"/>
              <a:gd name="T5" fmla="*/ 359 h 717"/>
              <a:gd name="T6" fmla="*/ 537 w 1076"/>
              <a:gd name="T7" fmla="*/ 716 h 717"/>
              <a:gd name="T8" fmla="*/ 0 w 1076"/>
              <a:gd name="T9" fmla="*/ 35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6" h="717">
                <a:moveTo>
                  <a:pt x="0" y="359"/>
                </a:moveTo>
                <a:lnTo>
                  <a:pt x="537" y="0"/>
                </a:lnTo>
                <a:lnTo>
                  <a:pt x="1075" y="359"/>
                </a:lnTo>
                <a:lnTo>
                  <a:pt x="537" y="716"/>
                </a:lnTo>
                <a:lnTo>
                  <a:pt x="0" y="3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784600" y="3187700"/>
            <a:ext cx="1225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Trend?</a:t>
            </a:r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>
            <a:off x="4389438" y="2635250"/>
            <a:ext cx="26987" cy="217488"/>
          </a:xfrm>
          <a:custGeom>
            <a:avLst/>
            <a:gdLst>
              <a:gd name="T0" fmla="*/ 16 w 17"/>
              <a:gd name="T1" fmla="*/ 136 h 137"/>
              <a:gd name="T2" fmla="*/ 16 w 17"/>
              <a:gd name="T3" fmla="*/ 67 h 137"/>
              <a:gd name="T4" fmla="*/ 0 w 17"/>
              <a:gd name="T5" fmla="*/ 67 h 137"/>
              <a:gd name="T6" fmla="*/ 0 w 17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37">
                <a:moveTo>
                  <a:pt x="16" y="136"/>
                </a:moveTo>
                <a:lnTo>
                  <a:pt x="16" y="6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0667" name="Freeform 11"/>
          <p:cNvSpPr>
            <a:spLocks/>
          </p:cNvSpPr>
          <p:nvPr/>
        </p:nvSpPr>
        <p:spPr bwMode="auto">
          <a:xfrm>
            <a:off x="4314825" y="2689225"/>
            <a:ext cx="161925" cy="163513"/>
          </a:xfrm>
          <a:custGeom>
            <a:avLst/>
            <a:gdLst>
              <a:gd name="T0" fmla="*/ 101 w 102"/>
              <a:gd name="T1" fmla="*/ 0 h 103"/>
              <a:gd name="T2" fmla="*/ 49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49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3706813" y="1906588"/>
            <a:ext cx="1368425" cy="730250"/>
          </a:xfrm>
          <a:custGeom>
            <a:avLst/>
            <a:gdLst>
              <a:gd name="T0" fmla="*/ 0 w 862"/>
              <a:gd name="T1" fmla="*/ 459 h 460"/>
              <a:gd name="T2" fmla="*/ 861 w 862"/>
              <a:gd name="T3" fmla="*/ 459 h 460"/>
              <a:gd name="T4" fmla="*/ 861 w 862"/>
              <a:gd name="T5" fmla="*/ 0 h 460"/>
              <a:gd name="T6" fmla="*/ 0 w 862"/>
              <a:gd name="T7" fmla="*/ 0 h 460"/>
              <a:gd name="T8" fmla="*/ 0 w 86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460">
                <a:moveTo>
                  <a:pt x="0" y="459"/>
                </a:moveTo>
                <a:lnTo>
                  <a:pt x="861" y="459"/>
                </a:lnTo>
                <a:lnTo>
                  <a:pt x="86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940175" y="1871663"/>
            <a:ext cx="904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836988" y="2174875"/>
            <a:ext cx="11096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Series</a:t>
            </a:r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3540125" y="2851150"/>
            <a:ext cx="1708150" cy="1138238"/>
          </a:xfrm>
          <a:custGeom>
            <a:avLst/>
            <a:gdLst>
              <a:gd name="T0" fmla="*/ 0 w 1076"/>
              <a:gd name="T1" fmla="*/ 359 h 717"/>
              <a:gd name="T2" fmla="*/ 537 w 1076"/>
              <a:gd name="T3" fmla="*/ 0 h 717"/>
              <a:gd name="T4" fmla="*/ 1075 w 1076"/>
              <a:gd name="T5" fmla="*/ 359 h 717"/>
              <a:gd name="T6" fmla="*/ 537 w 1076"/>
              <a:gd name="T7" fmla="*/ 716 h 717"/>
              <a:gd name="T8" fmla="*/ 0 w 1076"/>
              <a:gd name="T9" fmla="*/ 35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6" h="717">
                <a:moveTo>
                  <a:pt x="0" y="359"/>
                </a:moveTo>
                <a:lnTo>
                  <a:pt x="537" y="0"/>
                </a:lnTo>
                <a:lnTo>
                  <a:pt x="1075" y="359"/>
                </a:lnTo>
                <a:lnTo>
                  <a:pt x="537" y="716"/>
                </a:lnTo>
                <a:lnTo>
                  <a:pt x="0" y="3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784600" y="3187700"/>
            <a:ext cx="1225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Trend?</a:t>
            </a:r>
          </a:p>
        </p:txBody>
      </p:sp>
      <p:sp>
        <p:nvSpPr>
          <p:cNvPr id="72714" name="Freeform 10"/>
          <p:cNvSpPr>
            <a:spLocks/>
          </p:cNvSpPr>
          <p:nvPr/>
        </p:nvSpPr>
        <p:spPr bwMode="auto">
          <a:xfrm>
            <a:off x="803275" y="3057525"/>
            <a:ext cx="1824038" cy="728663"/>
          </a:xfrm>
          <a:custGeom>
            <a:avLst/>
            <a:gdLst>
              <a:gd name="T0" fmla="*/ 0 w 1149"/>
              <a:gd name="T1" fmla="*/ 458 h 459"/>
              <a:gd name="T2" fmla="*/ 1148 w 1149"/>
              <a:gd name="T3" fmla="*/ 458 h 459"/>
              <a:gd name="T4" fmla="*/ 1148 w 1149"/>
              <a:gd name="T5" fmla="*/ 0 h 459"/>
              <a:gd name="T6" fmla="*/ 0 w 1149"/>
              <a:gd name="T7" fmla="*/ 0 h 459"/>
              <a:gd name="T8" fmla="*/ 0 w 1149"/>
              <a:gd name="T9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9" h="459">
                <a:moveTo>
                  <a:pt x="0" y="458"/>
                </a:moveTo>
                <a:lnTo>
                  <a:pt x="1148" y="458"/>
                </a:lnTo>
                <a:lnTo>
                  <a:pt x="1148" y="0"/>
                </a:lnTo>
                <a:lnTo>
                  <a:pt x="0" y="0"/>
                </a:lnTo>
                <a:lnTo>
                  <a:pt x="0" y="458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27088" y="3021013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996950" y="3322638"/>
            <a:ext cx="1446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Methods</a:t>
            </a:r>
          </a:p>
        </p:txBody>
      </p:sp>
      <p:sp>
        <p:nvSpPr>
          <p:cNvPr id="72717" name="Freeform 13"/>
          <p:cNvSpPr>
            <a:spLocks/>
          </p:cNvSpPr>
          <p:nvPr/>
        </p:nvSpPr>
        <p:spPr bwMode="auto">
          <a:xfrm>
            <a:off x="4389438" y="2635250"/>
            <a:ext cx="26987" cy="217488"/>
          </a:xfrm>
          <a:custGeom>
            <a:avLst/>
            <a:gdLst>
              <a:gd name="T0" fmla="*/ 16 w 17"/>
              <a:gd name="T1" fmla="*/ 136 h 137"/>
              <a:gd name="T2" fmla="*/ 16 w 17"/>
              <a:gd name="T3" fmla="*/ 67 h 137"/>
              <a:gd name="T4" fmla="*/ 0 w 17"/>
              <a:gd name="T5" fmla="*/ 67 h 137"/>
              <a:gd name="T6" fmla="*/ 0 w 17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37">
                <a:moveTo>
                  <a:pt x="16" y="136"/>
                </a:moveTo>
                <a:lnTo>
                  <a:pt x="16" y="6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718" name="Freeform 14"/>
          <p:cNvSpPr>
            <a:spLocks/>
          </p:cNvSpPr>
          <p:nvPr/>
        </p:nvSpPr>
        <p:spPr bwMode="auto">
          <a:xfrm>
            <a:off x="4314825" y="2689225"/>
            <a:ext cx="161925" cy="163513"/>
          </a:xfrm>
          <a:custGeom>
            <a:avLst/>
            <a:gdLst>
              <a:gd name="T0" fmla="*/ 101 w 102"/>
              <a:gd name="T1" fmla="*/ 0 h 103"/>
              <a:gd name="T2" fmla="*/ 49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49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719" name="Freeform 15"/>
          <p:cNvSpPr>
            <a:spLocks/>
          </p:cNvSpPr>
          <p:nvPr/>
        </p:nvSpPr>
        <p:spPr bwMode="auto">
          <a:xfrm>
            <a:off x="2625725" y="3338513"/>
            <a:ext cx="161925" cy="163512"/>
          </a:xfrm>
          <a:custGeom>
            <a:avLst/>
            <a:gdLst>
              <a:gd name="T0" fmla="*/ 101 w 102"/>
              <a:gd name="T1" fmla="*/ 102 h 103"/>
              <a:gd name="T2" fmla="*/ 0 w 102"/>
              <a:gd name="T3" fmla="*/ 52 h 103"/>
              <a:gd name="T4" fmla="*/ 101 w 102"/>
              <a:gd name="T5" fmla="*/ 0 h 103"/>
              <a:gd name="T6" fmla="*/ 101 w 102"/>
              <a:gd name="T7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102"/>
                </a:moveTo>
                <a:lnTo>
                  <a:pt x="0" y="52"/>
                </a:lnTo>
                <a:lnTo>
                  <a:pt x="101" y="0"/>
                </a:lnTo>
                <a:lnTo>
                  <a:pt x="101" y="102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2903538" y="2897188"/>
            <a:ext cx="587375" cy="454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FFFFFF"/>
                </a:solidFill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72721" name="Freeform 17"/>
          <p:cNvSpPr>
            <a:spLocks/>
          </p:cNvSpPr>
          <p:nvPr/>
        </p:nvSpPr>
        <p:spPr bwMode="auto">
          <a:xfrm>
            <a:off x="2768600" y="3421063"/>
            <a:ext cx="773113" cy="1587"/>
          </a:xfrm>
          <a:custGeom>
            <a:avLst/>
            <a:gdLst>
              <a:gd name="T0" fmla="*/ 486 w 487"/>
              <a:gd name="T1" fmla="*/ 0 h 1"/>
              <a:gd name="T2" fmla="*/ 199 w 487"/>
              <a:gd name="T3" fmla="*/ 0 h 1"/>
              <a:gd name="T4" fmla="*/ 0 w 487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" h="1">
                <a:moveTo>
                  <a:pt x="486" y="0"/>
                </a:moveTo>
                <a:lnTo>
                  <a:pt x="199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sp>
        <p:nvSpPr>
          <p:cNvPr id="76805" name="Freeform 5"/>
          <p:cNvSpPr>
            <a:spLocks/>
          </p:cNvSpPr>
          <p:nvPr/>
        </p:nvSpPr>
        <p:spPr bwMode="auto">
          <a:xfrm>
            <a:off x="3706813" y="1906588"/>
            <a:ext cx="1368425" cy="730250"/>
          </a:xfrm>
          <a:custGeom>
            <a:avLst/>
            <a:gdLst>
              <a:gd name="T0" fmla="*/ 0 w 862"/>
              <a:gd name="T1" fmla="*/ 459 h 460"/>
              <a:gd name="T2" fmla="*/ 861 w 862"/>
              <a:gd name="T3" fmla="*/ 459 h 460"/>
              <a:gd name="T4" fmla="*/ 861 w 862"/>
              <a:gd name="T5" fmla="*/ 0 h 460"/>
              <a:gd name="T6" fmla="*/ 0 w 862"/>
              <a:gd name="T7" fmla="*/ 0 h 460"/>
              <a:gd name="T8" fmla="*/ 0 w 86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460">
                <a:moveTo>
                  <a:pt x="0" y="459"/>
                </a:moveTo>
                <a:lnTo>
                  <a:pt x="861" y="459"/>
                </a:lnTo>
                <a:lnTo>
                  <a:pt x="86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940175" y="1871663"/>
            <a:ext cx="904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836988" y="2174875"/>
            <a:ext cx="11096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Series</a:t>
            </a:r>
          </a:p>
        </p:txBody>
      </p:sp>
      <p:sp>
        <p:nvSpPr>
          <p:cNvPr id="76808" name="Freeform 8"/>
          <p:cNvSpPr>
            <a:spLocks/>
          </p:cNvSpPr>
          <p:nvPr/>
        </p:nvSpPr>
        <p:spPr bwMode="auto">
          <a:xfrm>
            <a:off x="3540125" y="2851150"/>
            <a:ext cx="1708150" cy="1138238"/>
          </a:xfrm>
          <a:custGeom>
            <a:avLst/>
            <a:gdLst>
              <a:gd name="T0" fmla="*/ 0 w 1076"/>
              <a:gd name="T1" fmla="*/ 359 h 717"/>
              <a:gd name="T2" fmla="*/ 537 w 1076"/>
              <a:gd name="T3" fmla="*/ 0 h 717"/>
              <a:gd name="T4" fmla="*/ 1075 w 1076"/>
              <a:gd name="T5" fmla="*/ 359 h 717"/>
              <a:gd name="T6" fmla="*/ 537 w 1076"/>
              <a:gd name="T7" fmla="*/ 716 h 717"/>
              <a:gd name="T8" fmla="*/ 0 w 1076"/>
              <a:gd name="T9" fmla="*/ 35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6" h="717">
                <a:moveTo>
                  <a:pt x="0" y="359"/>
                </a:moveTo>
                <a:lnTo>
                  <a:pt x="537" y="0"/>
                </a:lnTo>
                <a:lnTo>
                  <a:pt x="1075" y="359"/>
                </a:lnTo>
                <a:lnTo>
                  <a:pt x="537" y="716"/>
                </a:lnTo>
                <a:lnTo>
                  <a:pt x="0" y="3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784600" y="3187700"/>
            <a:ext cx="1225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Trend?</a:t>
            </a:r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>
            <a:off x="803275" y="3057525"/>
            <a:ext cx="1824038" cy="728663"/>
          </a:xfrm>
          <a:custGeom>
            <a:avLst/>
            <a:gdLst>
              <a:gd name="T0" fmla="*/ 0 w 1149"/>
              <a:gd name="T1" fmla="*/ 458 h 459"/>
              <a:gd name="T2" fmla="*/ 1148 w 1149"/>
              <a:gd name="T3" fmla="*/ 458 h 459"/>
              <a:gd name="T4" fmla="*/ 1148 w 1149"/>
              <a:gd name="T5" fmla="*/ 0 h 459"/>
              <a:gd name="T6" fmla="*/ 0 w 1149"/>
              <a:gd name="T7" fmla="*/ 0 h 459"/>
              <a:gd name="T8" fmla="*/ 0 w 1149"/>
              <a:gd name="T9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9" h="459">
                <a:moveTo>
                  <a:pt x="0" y="458"/>
                </a:moveTo>
                <a:lnTo>
                  <a:pt x="1148" y="458"/>
                </a:lnTo>
                <a:lnTo>
                  <a:pt x="1148" y="0"/>
                </a:lnTo>
                <a:lnTo>
                  <a:pt x="0" y="0"/>
                </a:lnTo>
                <a:lnTo>
                  <a:pt x="0" y="458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827088" y="3021013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996950" y="3322638"/>
            <a:ext cx="1446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Methods</a:t>
            </a:r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4389438" y="2635250"/>
            <a:ext cx="26987" cy="217488"/>
          </a:xfrm>
          <a:custGeom>
            <a:avLst/>
            <a:gdLst>
              <a:gd name="T0" fmla="*/ 16 w 17"/>
              <a:gd name="T1" fmla="*/ 136 h 137"/>
              <a:gd name="T2" fmla="*/ 16 w 17"/>
              <a:gd name="T3" fmla="*/ 67 h 137"/>
              <a:gd name="T4" fmla="*/ 0 w 17"/>
              <a:gd name="T5" fmla="*/ 67 h 137"/>
              <a:gd name="T6" fmla="*/ 0 w 17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37">
                <a:moveTo>
                  <a:pt x="16" y="136"/>
                </a:moveTo>
                <a:lnTo>
                  <a:pt x="16" y="6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4314825" y="2689225"/>
            <a:ext cx="161925" cy="163513"/>
          </a:xfrm>
          <a:custGeom>
            <a:avLst/>
            <a:gdLst>
              <a:gd name="T0" fmla="*/ 101 w 102"/>
              <a:gd name="T1" fmla="*/ 0 h 103"/>
              <a:gd name="T2" fmla="*/ 49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49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2625725" y="3338513"/>
            <a:ext cx="161925" cy="163512"/>
          </a:xfrm>
          <a:custGeom>
            <a:avLst/>
            <a:gdLst>
              <a:gd name="T0" fmla="*/ 101 w 102"/>
              <a:gd name="T1" fmla="*/ 102 h 103"/>
              <a:gd name="T2" fmla="*/ 0 w 102"/>
              <a:gd name="T3" fmla="*/ 52 h 103"/>
              <a:gd name="T4" fmla="*/ 101 w 102"/>
              <a:gd name="T5" fmla="*/ 0 h 103"/>
              <a:gd name="T6" fmla="*/ 101 w 102"/>
              <a:gd name="T7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102"/>
                </a:moveTo>
                <a:lnTo>
                  <a:pt x="0" y="52"/>
                </a:lnTo>
                <a:lnTo>
                  <a:pt x="101" y="0"/>
                </a:lnTo>
                <a:lnTo>
                  <a:pt x="101" y="102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2903538" y="2897188"/>
            <a:ext cx="587375" cy="454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FFFFFF"/>
                </a:solidFill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76823" name="Freeform 23"/>
          <p:cNvSpPr>
            <a:spLocks/>
          </p:cNvSpPr>
          <p:nvPr/>
        </p:nvSpPr>
        <p:spPr bwMode="auto">
          <a:xfrm>
            <a:off x="2259013" y="4149725"/>
            <a:ext cx="2078037" cy="730250"/>
          </a:xfrm>
          <a:custGeom>
            <a:avLst/>
            <a:gdLst>
              <a:gd name="T0" fmla="*/ 0 w 1309"/>
              <a:gd name="T1" fmla="*/ 459 h 460"/>
              <a:gd name="T2" fmla="*/ 1308 w 1309"/>
              <a:gd name="T3" fmla="*/ 459 h 460"/>
              <a:gd name="T4" fmla="*/ 1308 w 1309"/>
              <a:gd name="T5" fmla="*/ 0 h 460"/>
              <a:gd name="T6" fmla="*/ 0 w 1309"/>
              <a:gd name="T7" fmla="*/ 0 h 460"/>
              <a:gd name="T8" fmla="*/ 0 w 1309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9" h="460">
                <a:moveTo>
                  <a:pt x="0" y="459"/>
                </a:moveTo>
                <a:lnTo>
                  <a:pt x="1308" y="459"/>
                </a:lnTo>
                <a:lnTo>
                  <a:pt x="1308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2338388" y="4111625"/>
            <a:ext cx="1919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 dirty="0">
                <a:solidFill>
                  <a:srgbClr val="1A1A1A"/>
                </a:solidFill>
                <a:latin typeface="Arial" panose="020B0604020202020204" pitchFamily="34" charset="0"/>
              </a:rPr>
              <a:t>Exponential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408238" y="4416425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76826" name="Freeform 26"/>
          <p:cNvSpPr>
            <a:spLocks/>
          </p:cNvSpPr>
          <p:nvPr/>
        </p:nvSpPr>
        <p:spPr bwMode="auto">
          <a:xfrm>
            <a:off x="463550" y="4149725"/>
            <a:ext cx="1352550" cy="730250"/>
          </a:xfrm>
          <a:custGeom>
            <a:avLst/>
            <a:gdLst>
              <a:gd name="T0" fmla="*/ 0 w 852"/>
              <a:gd name="T1" fmla="*/ 459 h 460"/>
              <a:gd name="T2" fmla="*/ 851 w 852"/>
              <a:gd name="T3" fmla="*/ 459 h 460"/>
              <a:gd name="T4" fmla="*/ 851 w 852"/>
              <a:gd name="T5" fmla="*/ 0 h 460"/>
              <a:gd name="T6" fmla="*/ 0 w 852"/>
              <a:gd name="T7" fmla="*/ 0 h 460"/>
              <a:gd name="T8" fmla="*/ 0 w 85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460">
                <a:moveTo>
                  <a:pt x="0" y="459"/>
                </a:moveTo>
                <a:lnTo>
                  <a:pt x="851" y="459"/>
                </a:lnTo>
                <a:lnTo>
                  <a:pt x="85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514350" y="4111625"/>
            <a:ext cx="12588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Moving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450850" y="4416425"/>
            <a:ext cx="1398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 dirty="0">
                <a:solidFill>
                  <a:srgbClr val="1A1A1A"/>
                </a:solidFill>
                <a:latin typeface="Arial" panose="020B0604020202020204" pitchFamily="34" charset="0"/>
              </a:rPr>
              <a:t>Average</a:t>
            </a:r>
          </a:p>
        </p:txBody>
      </p:sp>
      <p:sp>
        <p:nvSpPr>
          <p:cNvPr id="76829" name="Freeform 29"/>
          <p:cNvSpPr>
            <a:spLocks/>
          </p:cNvSpPr>
          <p:nvPr/>
        </p:nvSpPr>
        <p:spPr bwMode="auto">
          <a:xfrm>
            <a:off x="1138238" y="3784600"/>
            <a:ext cx="577850" cy="223838"/>
          </a:xfrm>
          <a:custGeom>
            <a:avLst/>
            <a:gdLst>
              <a:gd name="T0" fmla="*/ 363 w 364"/>
              <a:gd name="T1" fmla="*/ 0 h 141"/>
              <a:gd name="T2" fmla="*/ 363 w 364"/>
              <a:gd name="T3" fmla="*/ 111 h 141"/>
              <a:gd name="T4" fmla="*/ 0 w 364"/>
              <a:gd name="T5" fmla="*/ 111 h 141"/>
              <a:gd name="T6" fmla="*/ 0 w 364"/>
              <a:gd name="T7" fmla="*/ 1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141">
                <a:moveTo>
                  <a:pt x="363" y="0"/>
                </a:moveTo>
                <a:lnTo>
                  <a:pt x="363" y="111"/>
                </a:lnTo>
                <a:lnTo>
                  <a:pt x="0" y="111"/>
                </a:lnTo>
                <a:lnTo>
                  <a:pt x="0" y="14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0" name="Freeform 30"/>
          <p:cNvSpPr>
            <a:spLocks/>
          </p:cNvSpPr>
          <p:nvPr/>
        </p:nvSpPr>
        <p:spPr bwMode="auto">
          <a:xfrm>
            <a:off x="1058863" y="3987800"/>
            <a:ext cx="161925" cy="163513"/>
          </a:xfrm>
          <a:custGeom>
            <a:avLst/>
            <a:gdLst>
              <a:gd name="T0" fmla="*/ 101 w 102"/>
              <a:gd name="T1" fmla="*/ 0 h 103"/>
              <a:gd name="T2" fmla="*/ 50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50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1" name="Freeform 31"/>
          <p:cNvSpPr>
            <a:spLocks/>
          </p:cNvSpPr>
          <p:nvPr/>
        </p:nvSpPr>
        <p:spPr bwMode="auto">
          <a:xfrm>
            <a:off x="2768600" y="3421063"/>
            <a:ext cx="773113" cy="1587"/>
          </a:xfrm>
          <a:custGeom>
            <a:avLst/>
            <a:gdLst>
              <a:gd name="T0" fmla="*/ 486 w 487"/>
              <a:gd name="T1" fmla="*/ 0 h 1"/>
              <a:gd name="T2" fmla="*/ 199 w 487"/>
              <a:gd name="T3" fmla="*/ 0 h 1"/>
              <a:gd name="T4" fmla="*/ 0 w 487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" h="1">
                <a:moveTo>
                  <a:pt x="486" y="0"/>
                </a:moveTo>
                <a:lnTo>
                  <a:pt x="199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2" name="Freeform 32"/>
          <p:cNvSpPr>
            <a:spLocks/>
          </p:cNvSpPr>
          <p:nvPr/>
        </p:nvSpPr>
        <p:spPr bwMode="auto">
          <a:xfrm>
            <a:off x="1714500" y="3784600"/>
            <a:ext cx="1584325" cy="223838"/>
          </a:xfrm>
          <a:custGeom>
            <a:avLst/>
            <a:gdLst>
              <a:gd name="T0" fmla="*/ 0 w 998"/>
              <a:gd name="T1" fmla="*/ 0 h 141"/>
              <a:gd name="T2" fmla="*/ 0 w 998"/>
              <a:gd name="T3" fmla="*/ 111 h 141"/>
              <a:gd name="T4" fmla="*/ 997 w 998"/>
              <a:gd name="T5" fmla="*/ 111 h 141"/>
              <a:gd name="T6" fmla="*/ 997 w 998"/>
              <a:gd name="T7" fmla="*/ 1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141">
                <a:moveTo>
                  <a:pt x="0" y="0"/>
                </a:moveTo>
                <a:lnTo>
                  <a:pt x="0" y="111"/>
                </a:lnTo>
                <a:lnTo>
                  <a:pt x="997" y="111"/>
                </a:lnTo>
                <a:lnTo>
                  <a:pt x="997" y="14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3" name="Freeform 33"/>
          <p:cNvSpPr>
            <a:spLocks/>
          </p:cNvSpPr>
          <p:nvPr/>
        </p:nvSpPr>
        <p:spPr bwMode="auto">
          <a:xfrm>
            <a:off x="3217863" y="3987800"/>
            <a:ext cx="161925" cy="163513"/>
          </a:xfrm>
          <a:custGeom>
            <a:avLst/>
            <a:gdLst>
              <a:gd name="T0" fmla="*/ 101 w 102"/>
              <a:gd name="T1" fmla="*/ 0 h 103"/>
              <a:gd name="T2" fmla="*/ 50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50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sp>
        <p:nvSpPr>
          <p:cNvPr id="76805" name="Freeform 5"/>
          <p:cNvSpPr>
            <a:spLocks/>
          </p:cNvSpPr>
          <p:nvPr/>
        </p:nvSpPr>
        <p:spPr bwMode="auto">
          <a:xfrm>
            <a:off x="3706813" y="1906588"/>
            <a:ext cx="1368425" cy="730250"/>
          </a:xfrm>
          <a:custGeom>
            <a:avLst/>
            <a:gdLst>
              <a:gd name="T0" fmla="*/ 0 w 862"/>
              <a:gd name="T1" fmla="*/ 459 h 460"/>
              <a:gd name="T2" fmla="*/ 861 w 862"/>
              <a:gd name="T3" fmla="*/ 459 h 460"/>
              <a:gd name="T4" fmla="*/ 861 w 862"/>
              <a:gd name="T5" fmla="*/ 0 h 460"/>
              <a:gd name="T6" fmla="*/ 0 w 862"/>
              <a:gd name="T7" fmla="*/ 0 h 460"/>
              <a:gd name="T8" fmla="*/ 0 w 86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460">
                <a:moveTo>
                  <a:pt x="0" y="459"/>
                </a:moveTo>
                <a:lnTo>
                  <a:pt x="861" y="459"/>
                </a:lnTo>
                <a:lnTo>
                  <a:pt x="86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940175" y="1871663"/>
            <a:ext cx="904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836988" y="2174875"/>
            <a:ext cx="11096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Series</a:t>
            </a:r>
          </a:p>
        </p:txBody>
      </p:sp>
      <p:sp>
        <p:nvSpPr>
          <p:cNvPr id="76808" name="Freeform 8"/>
          <p:cNvSpPr>
            <a:spLocks/>
          </p:cNvSpPr>
          <p:nvPr/>
        </p:nvSpPr>
        <p:spPr bwMode="auto">
          <a:xfrm>
            <a:off x="3540125" y="2851150"/>
            <a:ext cx="1708150" cy="1138238"/>
          </a:xfrm>
          <a:custGeom>
            <a:avLst/>
            <a:gdLst>
              <a:gd name="T0" fmla="*/ 0 w 1076"/>
              <a:gd name="T1" fmla="*/ 359 h 717"/>
              <a:gd name="T2" fmla="*/ 537 w 1076"/>
              <a:gd name="T3" fmla="*/ 0 h 717"/>
              <a:gd name="T4" fmla="*/ 1075 w 1076"/>
              <a:gd name="T5" fmla="*/ 359 h 717"/>
              <a:gd name="T6" fmla="*/ 537 w 1076"/>
              <a:gd name="T7" fmla="*/ 716 h 717"/>
              <a:gd name="T8" fmla="*/ 0 w 1076"/>
              <a:gd name="T9" fmla="*/ 359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6" h="717">
                <a:moveTo>
                  <a:pt x="0" y="359"/>
                </a:moveTo>
                <a:lnTo>
                  <a:pt x="537" y="0"/>
                </a:lnTo>
                <a:lnTo>
                  <a:pt x="1075" y="359"/>
                </a:lnTo>
                <a:lnTo>
                  <a:pt x="537" y="716"/>
                </a:lnTo>
                <a:lnTo>
                  <a:pt x="0" y="3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784600" y="3187700"/>
            <a:ext cx="1225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Trend?</a:t>
            </a:r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>
            <a:off x="803275" y="3057525"/>
            <a:ext cx="1824038" cy="728663"/>
          </a:xfrm>
          <a:custGeom>
            <a:avLst/>
            <a:gdLst>
              <a:gd name="T0" fmla="*/ 0 w 1149"/>
              <a:gd name="T1" fmla="*/ 458 h 459"/>
              <a:gd name="T2" fmla="*/ 1148 w 1149"/>
              <a:gd name="T3" fmla="*/ 458 h 459"/>
              <a:gd name="T4" fmla="*/ 1148 w 1149"/>
              <a:gd name="T5" fmla="*/ 0 h 459"/>
              <a:gd name="T6" fmla="*/ 0 w 1149"/>
              <a:gd name="T7" fmla="*/ 0 h 459"/>
              <a:gd name="T8" fmla="*/ 0 w 1149"/>
              <a:gd name="T9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9" h="459">
                <a:moveTo>
                  <a:pt x="0" y="458"/>
                </a:moveTo>
                <a:lnTo>
                  <a:pt x="1148" y="458"/>
                </a:lnTo>
                <a:lnTo>
                  <a:pt x="1148" y="0"/>
                </a:lnTo>
                <a:lnTo>
                  <a:pt x="0" y="0"/>
                </a:lnTo>
                <a:lnTo>
                  <a:pt x="0" y="458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827088" y="3021013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996950" y="3322638"/>
            <a:ext cx="1446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Methods</a:t>
            </a:r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>
            <a:off x="6169025" y="3057525"/>
            <a:ext cx="1357313" cy="728663"/>
          </a:xfrm>
          <a:custGeom>
            <a:avLst/>
            <a:gdLst>
              <a:gd name="T0" fmla="*/ 0 w 855"/>
              <a:gd name="T1" fmla="*/ 458 h 459"/>
              <a:gd name="T2" fmla="*/ 854 w 855"/>
              <a:gd name="T3" fmla="*/ 458 h 459"/>
              <a:gd name="T4" fmla="*/ 854 w 855"/>
              <a:gd name="T5" fmla="*/ 0 h 459"/>
              <a:gd name="T6" fmla="*/ 0 w 855"/>
              <a:gd name="T7" fmla="*/ 0 h 459"/>
              <a:gd name="T8" fmla="*/ 0 w 855"/>
              <a:gd name="T9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5" h="459">
                <a:moveTo>
                  <a:pt x="0" y="458"/>
                </a:moveTo>
                <a:lnTo>
                  <a:pt x="854" y="458"/>
                </a:lnTo>
                <a:lnTo>
                  <a:pt x="854" y="0"/>
                </a:lnTo>
                <a:lnTo>
                  <a:pt x="0" y="0"/>
                </a:lnTo>
                <a:lnTo>
                  <a:pt x="0" y="458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6327775" y="3021013"/>
            <a:ext cx="1039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Trend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224588" y="3322638"/>
            <a:ext cx="12430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76816" name="Freeform 16"/>
          <p:cNvSpPr>
            <a:spLocks/>
          </p:cNvSpPr>
          <p:nvPr/>
        </p:nvSpPr>
        <p:spPr bwMode="auto">
          <a:xfrm>
            <a:off x="4389438" y="2635250"/>
            <a:ext cx="26987" cy="217488"/>
          </a:xfrm>
          <a:custGeom>
            <a:avLst/>
            <a:gdLst>
              <a:gd name="T0" fmla="*/ 16 w 17"/>
              <a:gd name="T1" fmla="*/ 136 h 137"/>
              <a:gd name="T2" fmla="*/ 16 w 17"/>
              <a:gd name="T3" fmla="*/ 67 h 137"/>
              <a:gd name="T4" fmla="*/ 0 w 17"/>
              <a:gd name="T5" fmla="*/ 67 h 137"/>
              <a:gd name="T6" fmla="*/ 0 w 17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137">
                <a:moveTo>
                  <a:pt x="16" y="136"/>
                </a:moveTo>
                <a:lnTo>
                  <a:pt x="16" y="6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4314825" y="2689225"/>
            <a:ext cx="161925" cy="163513"/>
          </a:xfrm>
          <a:custGeom>
            <a:avLst/>
            <a:gdLst>
              <a:gd name="T0" fmla="*/ 101 w 102"/>
              <a:gd name="T1" fmla="*/ 0 h 103"/>
              <a:gd name="T2" fmla="*/ 49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49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5246688" y="3421063"/>
            <a:ext cx="784225" cy="1587"/>
          </a:xfrm>
          <a:custGeom>
            <a:avLst/>
            <a:gdLst>
              <a:gd name="T0" fmla="*/ 493 w 494"/>
              <a:gd name="T1" fmla="*/ 0 h 1"/>
              <a:gd name="T2" fmla="*/ 291 w 494"/>
              <a:gd name="T3" fmla="*/ 0 h 1"/>
              <a:gd name="T4" fmla="*/ 0 w 49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4" h="1">
                <a:moveTo>
                  <a:pt x="493" y="0"/>
                </a:moveTo>
                <a:lnTo>
                  <a:pt x="291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19" name="Freeform 19"/>
          <p:cNvSpPr>
            <a:spLocks/>
          </p:cNvSpPr>
          <p:nvPr/>
        </p:nvSpPr>
        <p:spPr bwMode="auto">
          <a:xfrm>
            <a:off x="6008688" y="3338513"/>
            <a:ext cx="161925" cy="163512"/>
          </a:xfrm>
          <a:custGeom>
            <a:avLst/>
            <a:gdLst>
              <a:gd name="T0" fmla="*/ 0 w 102"/>
              <a:gd name="T1" fmla="*/ 0 h 103"/>
              <a:gd name="T2" fmla="*/ 101 w 102"/>
              <a:gd name="T3" fmla="*/ 52 h 103"/>
              <a:gd name="T4" fmla="*/ 0 w 102"/>
              <a:gd name="T5" fmla="*/ 102 h 103"/>
              <a:gd name="T6" fmla="*/ 0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0" y="0"/>
                </a:moveTo>
                <a:lnTo>
                  <a:pt x="101" y="52"/>
                </a:lnTo>
                <a:lnTo>
                  <a:pt x="0" y="10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20" name="Freeform 20"/>
          <p:cNvSpPr>
            <a:spLocks/>
          </p:cNvSpPr>
          <p:nvPr/>
        </p:nvSpPr>
        <p:spPr bwMode="auto">
          <a:xfrm>
            <a:off x="2625725" y="3338513"/>
            <a:ext cx="161925" cy="163512"/>
          </a:xfrm>
          <a:custGeom>
            <a:avLst/>
            <a:gdLst>
              <a:gd name="T0" fmla="*/ 101 w 102"/>
              <a:gd name="T1" fmla="*/ 102 h 103"/>
              <a:gd name="T2" fmla="*/ 0 w 102"/>
              <a:gd name="T3" fmla="*/ 52 h 103"/>
              <a:gd name="T4" fmla="*/ 101 w 102"/>
              <a:gd name="T5" fmla="*/ 0 h 103"/>
              <a:gd name="T6" fmla="*/ 101 w 102"/>
              <a:gd name="T7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102"/>
                </a:moveTo>
                <a:lnTo>
                  <a:pt x="0" y="52"/>
                </a:lnTo>
                <a:lnTo>
                  <a:pt x="101" y="0"/>
                </a:lnTo>
                <a:lnTo>
                  <a:pt x="101" y="102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5341938" y="2897188"/>
            <a:ext cx="723900" cy="454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FFFFFF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2903538" y="2897188"/>
            <a:ext cx="587375" cy="454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FFFFFF"/>
                </a:solidFill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76823" name="Freeform 23"/>
          <p:cNvSpPr>
            <a:spLocks/>
          </p:cNvSpPr>
          <p:nvPr/>
        </p:nvSpPr>
        <p:spPr bwMode="auto">
          <a:xfrm>
            <a:off x="2259013" y="4149725"/>
            <a:ext cx="2078037" cy="730250"/>
          </a:xfrm>
          <a:custGeom>
            <a:avLst/>
            <a:gdLst>
              <a:gd name="T0" fmla="*/ 0 w 1309"/>
              <a:gd name="T1" fmla="*/ 459 h 460"/>
              <a:gd name="T2" fmla="*/ 1308 w 1309"/>
              <a:gd name="T3" fmla="*/ 459 h 460"/>
              <a:gd name="T4" fmla="*/ 1308 w 1309"/>
              <a:gd name="T5" fmla="*/ 0 h 460"/>
              <a:gd name="T6" fmla="*/ 0 w 1309"/>
              <a:gd name="T7" fmla="*/ 0 h 460"/>
              <a:gd name="T8" fmla="*/ 0 w 1309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9" h="460">
                <a:moveTo>
                  <a:pt x="0" y="459"/>
                </a:moveTo>
                <a:lnTo>
                  <a:pt x="1308" y="459"/>
                </a:lnTo>
                <a:lnTo>
                  <a:pt x="1308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2338388" y="4111625"/>
            <a:ext cx="19192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 dirty="0">
                <a:solidFill>
                  <a:srgbClr val="1A1A1A"/>
                </a:solidFill>
                <a:latin typeface="Arial" panose="020B0604020202020204" pitchFamily="34" charset="0"/>
              </a:rPr>
              <a:t>Exponential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408238" y="4416425"/>
            <a:ext cx="17827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Smoothing</a:t>
            </a:r>
          </a:p>
        </p:txBody>
      </p:sp>
      <p:sp>
        <p:nvSpPr>
          <p:cNvPr id="76826" name="Freeform 26"/>
          <p:cNvSpPr>
            <a:spLocks/>
          </p:cNvSpPr>
          <p:nvPr/>
        </p:nvSpPr>
        <p:spPr bwMode="auto">
          <a:xfrm>
            <a:off x="463550" y="4149725"/>
            <a:ext cx="1352550" cy="730250"/>
          </a:xfrm>
          <a:custGeom>
            <a:avLst/>
            <a:gdLst>
              <a:gd name="T0" fmla="*/ 0 w 852"/>
              <a:gd name="T1" fmla="*/ 459 h 460"/>
              <a:gd name="T2" fmla="*/ 851 w 852"/>
              <a:gd name="T3" fmla="*/ 459 h 460"/>
              <a:gd name="T4" fmla="*/ 851 w 852"/>
              <a:gd name="T5" fmla="*/ 0 h 460"/>
              <a:gd name="T6" fmla="*/ 0 w 852"/>
              <a:gd name="T7" fmla="*/ 0 h 460"/>
              <a:gd name="T8" fmla="*/ 0 w 852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2" h="460">
                <a:moveTo>
                  <a:pt x="0" y="459"/>
                </a:moveTo>
                <a:lnTo>
                  <a:pt x="851" y="459"/>
                </a:lnTo>
                <a:lnTo>
                  <a:pt x="851" y="0"/>
                </a:lnTo>
                <a:lnTo>
                  <a:pt x="0" y="0"/>
                </a:lnTo>
                <a:lnTo>
                  <a:pt x="0" y="459"/>
                </a:lnTo>
              </a:path>
            </a:pathLst>
          </a:custGeom>
          <a:solidFill>
            <a:srgbClr val="00DFCA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514350" y="4111625"/>
            <a:ext cx="12588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Moving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450850" y="4416425"/>
            <a:ext cx="1398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 dirty="0">
                <a:solidFill>
                  <a:srgbClr val="1A1A1A"/>
                </a:solidFill>
                <a:latin typeface="Arial" panose="020B0604020202020204" pitchFamily="34" charset="0"/>
              </a:rPr>
              <a:t>Average</a:t>
            </a:r>
          </a:p>
        </p:txBody>
      </p:sp>
      <p:sp>
        <p:nvSpPr>
          <p:cNvPr id="76829" name="Freeform 29"/>
          <p:cNvSpPr>
            <a:spLocks/>
          </p:cNvSpPr>
          <p:nvPr/>
        </p:nvSpPr>
        <p:spPr bwMode="auto">
          <a:xfrm>
            <a:off x="1138238" y="3784600"/>
            <a:ext cx="577850" cy="223838"/>
          </a:xfrm>
          <a:custGeom>
            <a:avLst/>
            <a:gdLst>
              <a:gd name="T0" fmla="*/ 363 w 364"/>
              <a:gd name="T1" fmla="*/ 0 h 141"/>
              <a:gd name="T2" fmla="*/ 363 w 364"/>
              <a:gd name="T3" fmla="*/ 111 h 141"/>
              <a:gd name="T4" fmla="*/ 0 w 364"/>
              <a:gd name="T5" fmla="*/ 111 h 141"/>
              <a:gd name="T6" fmla="*/ 0 w 364"/>
              <a:gd name="T7" fmla="*/ 1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" h="141">
                <a:moveTo>
                  <a:pt x="363" y="0"/>
                </a:moveTo>
                <a:lnTo>
                  <a:pt x="363" y="111"/>
                </a:lnTo>
                <a:lnTo>
                  <a:pt x="0" y="111"/>
                </a:lnTo>
                <a:lnTo>
                  <a:pt x="0" y="14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0" name="Freeform 30"/>
          <p:cNvSpPr>
            <a:spLocks/>
          </p:cNvSpPr>
          <p:nvPr/>
        </p:nvSpPr>
        <p:spPr bwMode="auto">
          <a:xfrm>
            <a:off x="1058863" y="3987800"/>
            <a:ext cx="161925" cy="163513"/>
          </a:xfrm>
          <a:custGeom>
            <a:avLst/>
            <a:gdLst>
              <a:gd name="T0" fmla="*/ 101 w 102"/>
              <a:gd name="T1" fmla="*/ 0 h 103"/>
              <a:gd name="T2" fmla="*/ 50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50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1" name="Freeform 31"/>
          <p:cNvSpPr>
            <a:spLocks/>
          </p:cNvSpPr>
          <p:nvPr/>
        </p:nvSpPr>
        <p:spPr bwMode="auto">
          <a:xfrm>
            <a:off x="2768600" y="3421063"/>
            <a:ext cx="773113" cy="1587"/>
          </a:xfrm>
          <a:custGeom>
            <a:avLst/>
            <a:gdLst>
              <a:gd name="T0" fmla="*/ 486 w 487"/>
              <a:gd name="T1" fmla="*/ 0 h 1"/>
              <a:gd name="T2" fmla="*/ 199 w 487"/>
              <a:gd name="T3" fmla="*/ 0 h 1"/>
              <a:gd name="T4" fmla="*/ 0 w 487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" h="1">
                <a:moveTo>
                  <a:pt x="486" y="0"/>
                </a:moveTo>
                <a:lnTo>
                  <a:pt x="199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2" name="Freeform 32"/>
          <p:cNvSpPr>
            <a:spLocks/>
          </p:cNvSpPr>
          <p:nvPr/>
        </p:nvSpPr>
        <p:spPr bwMode="auto">
          <a:xfrm>
            <a:off x="1714500" y="3784600"/>
            <a:ext cx="1584325" cy="223838"/>
          </a:xfrm>
          <a:custGeom>
            <a:avLst/>
            <a:gdLst>
              <a:gd name="T0" fmla="*/ 0 w 998"/>
              <a:gd name="T1" fmla="*/ 0 h 141"/>
              <a:gd name="T2" fmla="*/ 0 w 998"/>
              <a:gd name="T3" fmla="*/ 111 h 141"/>
              <a:gd name="T4" fmla="*/ 997 w 998"/>
              <a:gd name="T5" fmla="*/ 111 h 141"/>
              <a:gd name="T6" fmla="*/ 997 w 998"/>
              <a:gd name="T7" fmla="*/ 1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141">
                <a:moveTo>
                  <a:pt x="0" y="0"/>
                </a:moveTo>
                <a:lnTo>
                  <a:pt x="0" y="111"/>
                </a:lnTo>
                <a:lnTo>
                  <a:pt x="997" y="111"/>
                </a:lnTo>
                <a:lnTo>
                  <a:pt x="997" y="140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6833" name="Freeform 33"/>
          <p:cNvSpPr>
            <a:spLocks/>
          </p:cNvSpPr>
          <p:nvPr/>
        </p:nvSpPr>
        <p:spPr bwMode="auto">
          <a:xfrm>
            <a:off x="3217863" y="3987800"/>
            <a:ext cx="161925" cy="163513"/>
          </a:xfrm>
          <a:custGeom>
            <a:avLst/>
            <a:gdLst>
              <a:gd name="T0" fmla="*/ 101 w 102"/>
              <a:gd name="T1" fmla="*/ 0 h 103"/>
              <a:gd name="T2" fmla="*/ 50 w 102"/>
              <a:gd name="T3" fmla="*/ 102 h 103"/>
              <a:gd name="T4" fmla="*/ 0 w 102"/>
              <a:gd name="T5" fmla="*/ 0 h 103"/>
              <a:gd name="T6" fmla="*/ 101 w 102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03">
                <a:moveTo>
                  <a:pt x="101" y="0"/>
                </a:moveTo>
                <a:lnTo>
                  <a:pt x="50" y="102"/>
                </a:ln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FFFFFF"/>
          </a:solid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464134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graphicFrame>
        <p:nvGraphicFramePr>
          <p:cNvPr id="78853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Analysis</a:t>
            </a:r>
            <a:endParaRPr lang="en-US" altLang="sk-SK"/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901825"/>
          <a:ext cx="8913813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486400" imgH="2441520" progId="Word.Document.8">
                  <p:embed/>
                </p:oleObj>
              </mc:Choice>
              <mc:Fallback>
                <p:oleObj name="Document" r:id="rId3" imgW="5486400" imgH="24415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1825"/>
                        <a:ext cx="8913813" cy="396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4455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Forecasting Approaches</a:t>
            </a:r>
            <a:endParaRPr lang="en-US" altLang="sk-SK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59000"/>
            <a:ext cx="41910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2800"/>
              <a:t>Used when situation is vague &amp; little data exist</a:t>
            </a:r>
          </a:p>
          <a:p>
            <a:pPr lvl="1">
              <a:spcBef>
                <a:spcPct val="11000"/>
              </a:spcBef>
            </a:pPr>
            <a:r>
              <a:rPr lang="en-US" altLang="sk-SK" sz="2400"/>
              <a:t>New products</a:t>
            </a:r>
          </a:p>
          <a:p>
            <a:pPr lvl="1">
              <a:spcBef>
                <a:spcPct val="11000"/>
              </a:spcBef>
            </a:pPr>
            <a:r>
              <a:rPr lang="en-US" altLang="sk-SK" sz="2400"/>
              <a:t>New technology</a:t>
            </a:r>
          </a:p>
          <a:p>
            <a:pPr>
              <a:spcBef>
                <a:spcPct val="24000"/>
              </a:spcBef>
            </a:pPr>
            <a:r>
              <a:rPr lang="en-US" altLang="sk-SK" sz="2800"/>
              <a:t>Involve intuition, experience</a:t>
            </a:r>
          </a:p>
          <a:p>
            <a:pPr>
              <a:spcBef>
                <a:spcPct val="24000"/>
              </a:spcBef>
            </a:pPr>
            <a:r>
              <a:rPr lang="en-US" altLang="sk-SK" sz="2800"/>
              <a:t>e.g., forecasting sales on Internet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913" y="1651000"/>
            <a:ext cx="43180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Qualitative Methods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433888" y="1651000"/>
            <a:ext cx="446246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Quantitative Methods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Plotting Time Series Data</a:t>
            </a:r>
            <a:endParaRPr lang="en-US" altLang="sk-SK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54275" y="2057400"/>
          <a:ext cx="42100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icture" r:id="rId3" imgW="4873680" imgH="4675680" progId="Word.Picture.8">
                  <p:embed/>
                </p:oleObj>
              </mc:Choice>
              <mc:Fallback>
                <p:oleObj name="Picture" r:id="rId3" imgW="4873680" imgH="46756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057400"/>
                        <a:ext cx="42100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Moving Average Method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Forecasting</a:t>
            </a:r>
            <a:endParaRPr lang="en-US" altLang="sk-SK"/>
          </a:p>
        </p:txBody>
      </p:sp>
      <p:graphicFrame>
        <p:nvGraphicFramePr>
          <p:cNvPr id="82949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Moving Average Method</a:t>
            </a:r>
            <a:endParaRPr lang="en-US" altLang="sk-SK"/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Series of arithmetic means </a:t>
            </a:r>
          </a:p>
          <a:p>
            <a:r>
              <a:rPr lang="en-US" altLang="sk-SK"/>
              <a:t>Used only</a:t>
            </a:r>
            <a:r>
              <a:rPr lang="en-US" altLang="sk-SK" i="1"/>
              <a:t> </a:t>
            </a:r>
            <a:r>
              <a:rPr lang="en-US" altLang="sk-SK"/>
              <a:t>for smoothing</a:t>
            </a:r>
          </a:p>
          <a:p>
            <a:pPr lvl="1"/>
            <a:r>
              <a:rPr lang="en-US" altLang="sk-SK"/>
              <a:t>Provides overall impression of data over time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704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Moving Average Method</a:t>
            </a:r>
            <a:endParaRPr lang="en-US" altLang="sk-SK"/>
          </a:p>
        </p:txBody>
      </p:sp>
      <p:sp>
        <p:nvSpPr>
          <p:cNvPr id="87045" name="Rectangle 1029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>
                <a:solidFill>
                  <a:schemeClr val="folHlink"/>
                </a:solidFill>
              </a:rPr>
              <a:t>Series of arithmetic means </a:t>
            </a:r>
          </a:p>
          <a:p>
            <a:r>
              <a:rPr lang="en-US" altLang="sk-SK">
                <a:solidFill>
                  <a:schemeClr val="folHlink"/>
                </a:solidFill>
              </a:rPr>
              <a:t>Used only</a:t>
            </a:r>
            <a:r>
              <a:rPr lang="en-US" altLang="sk-SK" i="1">
                <a:solidFill>
                  <a:schemeClr val="folHlink"/>
                </a:solidFill>
              </a:rPr>
              <a:t> </a:t>
            </a:r>
            <a:r>
              <a:rPr lang="en-US" altLang="sk-SK">
                <a:solidFill>
                  <a:schemeClr val="folHlink"/>
                </a:solidFill>
              </a:rPr>
              <a:t>for smoothing</a:t>
            </a:r>
          </a:p>
          <a:p>
            <a:pPr lvl="1"/>
            <a:r>
              <a:rPr lang="en-US" altLang="sk-SK">
                <a:solidFill>
                  <a:schemeClr val="folHlink"/>
                </a:solidFill>
              </a:rPr>
              <a:t>Provides overall impression of data over time</a:t>
            </a:r>
          </a:p>
          <a:p>
            <a:pPr lvl="1">
              <a:buFontTx/>
              <a:buNone/>
            </a:pPr>
            <a:endParaRPr lang="en-US" altLang="sk-SK" b="1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r>
              <a:rPr lang="en-US" altLang="sk-SK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for elementary forecasting </a:t>
            </a:r>
            <a:endParaRPr lang="en-US" altLang="sk-SK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7046" name="Object 10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4825" y="5378450"/>
          <a:ext cx="11112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10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5378450"/>
                        <a:ext cx="11112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Moving Average Graph</a:t>
            </a:r>
            <a:endParaRPr lang="en-US" altLang="sk-SK"/>
          </a:p>
        </p:txBody>
      </p:sp>
      <p:graphicFrame>
        <p:nvGraphicFramePr>
          <p:cNvPr id="119813" name="Object 5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1719263" y="2389188"/>
          <a:ext cx="5626100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0" name="Chart" r:id="rId4" imgW="3028849" imgH="1981251" progId="MSGraph.Chart.8">
                  <p:embed followColorScheme="full"/>
                </p:oleObj>
              </mc:Choice>
              <mc:Fallback>
                <p:oleObj name="Chart" r:id="rId4" imgW="3028849" imgH="1981251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2389188"/>
                        <a:ext cx="5626100" cy="367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033838" y="5862638"/>
            <a:ext cx="1152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368425" y="1901825"/>
            <a:ext cx="13049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6243638" y="2435225"/>
            <a:ext cx="17621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Actual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Moving Average </a:t>
            </a:r>
            <a:b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sk-SK" b="1"/>
              <a:t>[</a:t>
            </a:r>
            <a:r>
              <a:rPr lang="en-US" altLang="sk-SK" sz="3600" b="1"/>
              <a:t>An Example]</a:t>
            </a:r>
            <a:endParaRPr lang="en-US" altLang="sk-SK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981200"/>
            <a:ext cx="4914900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0" indent="0">
              <a:lnSpc>
                <a:spcPct val="110000"/>
              </a:lnSpc>
              <a:buFontTx/>
              <a:buNone/>
              <a:tabLst>
                <a:tab pos="465138" algn="l"/>
              </a:tabLst>
            </a:pPr>
            <a:r>
              <a:rPr lang="en-US" altLang="sk-SK" sz="2800"/>
              <a:t>You work for Firestone Tire. You want to smooth random fluctuations using a </a:t>
            </a:r>
            <a:r>
              <a:rPr lang="en-US" altLang="sk-SK" sz="2800">
                <a:solidFill>
                  <a:schemeClr val="tx2"/>
                </a:solidFill>
              </a:rPr>
              <a:t>3-period</a:t>
            </a:r>
            <a:r>
              <a:rPr lang="en-US" altLang="sk-SK" sz="2800"/>
              <a:t> moving average.</a:t>
            </a:r>
            <a:br>
              <a:rPr lang="en-US" altLang="sk-SK" sz="2800"/>
            </a:br>
            <a:r>
              <a:rPr lang="en-US" altLang="sk-SK" sz="2800"/>
              <a:t>	</a:t>
            </a:r>
            <a:r>
              <a:rPr lang="en-US" altLang="sk-SK" sz="2800">
                <a:solidFill>
                  <a:schemeClr val="tx2"/>
                </a:solidFill>
              </a:rPr>
              <a:t>1995	20,000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1996 	24,000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1997	22,000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1998	26,000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1999	25,000</a:t>
            </a:r>
          </a:p>
        </p:txBody>
      </p:sp>
      <p:graphicFrame>
        <p:nvGraphicFramePr>
          <p:cNvPr id="12186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2057400"/>
          <a:ext cx="28956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8" name="Clip" r:id="rId4" imgW="3097080" imgH="4309920" progId="MS_ClipArt_Gallery.2">
                  <p:embed/>
                </p:oleObj>
              </mc:Choice>
              <mc:Fallback>
                <p:oleObj name="Clip" r:id="rId4" imgW="3097080" imgH="430992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28956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13500000" algn="ctr" rotWithShape="0">
                          <a:srgbClr val="FDE3BA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3" name="Group 7"/>
          <p:cNvGrpSpPr>
            <a:grpSpLocks/>
          </p:cNvGrpSpPr>
          <p:nvPr/>
        </p:nvGrpSpPr>
        <p:grpSpPr bwMode="auto">
          <a:xfrm>
            <a:off x="6607175" y="3405188"/>
            <a:ext cx="1385888" cy="382587"/>
            <a:chOff x="4162" y="2145"/>
            <a:chExt cx="873" cy="241"/>
          </a:xfrm>
        </p:grpSpPr>
        <p:sp>
          <p:nvSpPr>
            <p:cNvPr id="121864" name="Freeform 8"/>
            <p:cNvSpPr>
              <a:spLocks/>
            </p:cNvSpPr>
            <p:nvPr/>
          </p:nvSpPr>
          <p:spPr bwMode="auto">
            <a:xfrm>
              <a:off x="4162" y="2229"/>
              <a:ext cx="106" cy="157"/>
            </a:xfrm>
            <a:custGeom>
              <a:avLst/>
              <a:gdLst>
                <a:gd name="T0" fmla="*/ 65 w 106"/>
                <a:gd name="T1" fmla="*/ 156 h 157"/>
                <a:gd name="T2" fmla="*/ 0 w 106"/>
                <a:gd name="T3" fmla="*/ 45 h 157"/>
                <a:gd name="T4" fmla="*/ 75 w 106"/>
                <a:gd name="T5" fmla="*/ 0 h 157"/>
                <a:gd name="T6" fmla="*/ 86 w 106"/>
                <a:gd name="T7" fmla="*/ 19 h 157"/>
                <a:gd name="T8" fmla="*/ 33 w 106"/>
                <a:gd name="T9" fmla="*/ 51 h 157"/>
                <a:gd name="T10" fmla="*/ 48 w 106"/>
                <a:gd name="T11" fmla="*/ 77 h 157"/>
                <a:gd name="T12" fmla="*/ 94 w 106"/>
                <a:gd name="T13" fmla="*/ 49 h 157"/>
                <a:gd name="T14" fmla="*/ 105 w 106"/>
                <a:gd name="T15" fmla="*/ 68 h 157"/>
                <a:gd name="T16" fmla="*/ 59 w 106"/>
                <a:gd name="T17" fmla="*/ 96 h 157"/>
                <a:gd name="T18" fmla="*/ 87 w 106"/>
                <a:gd name="T19" fmla="*/ 143 h 157"/>
                <a:gd name="T20" fmla="*/ 65 w 106"/>
                <a:gd name="T21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57">
                  <a:moveTo>
                    <a:pt x="65" y="156"/>
                  </a:moveTo>
                  <a:lnTo>
                    <a:pt x="0" y="45"/>
                  </a:lnTo>
                  <a:lnTo>
                    <a:pt x="75" y="0"/>
                  </a:lnTo>
                  <a:lnTo>
                    <a:pt x="86" y="19"/>
                  </a:lnTo>
                  <a:lnTo>
                    <a:pt x="33" y="51"/>
                  </a:lnTo>
                  <a:lnTo>
                    <a:pt x="48" y="77"/>
                  </a:lnTo>
                  <a:lnTo>
                    <a:pt x="94" y="49"/>
                  </a:lnTo>
                  <a:lnTo>
                    <a:pt x="105" y="68"/>
                  </a:lnTo>
                  <a:lnTo>
                    <a:pt x="59" y="96"/>
                  </a:lnTo>
                  <a:lnTo>
                    <a:pt x="87" y="143"/>
                  </a:lnTo>
                  <a:lnTo>
                    <a:pt x="65" y="1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auto">
            <a:xfrm>
              <a:off x="4277" y="2202"/>
              <a:ext cx="73" cy="129"/>
            </a:xfrm>
            <a:custGeom>
              <a:avLst/>
              <a:gdLst>
                <a:gd name="T0" fmla="*/ 9 w 73"/>
                <a:gd name="T1" fmla="*/ 31 h 129"/>
                <a:gd name="T2" fmla="*/ 0 w 73"/>
                <a:gd name="T3" fmla="*/ 11 h 129"/>
                <a:gd name="T4" fmla="*/ 23 w 73"/>
                <a:gd name="T5" fmla="*/ 0 h 129"/>
                <a:gd name="T6" fmla="*/ 31 w 73"/>
                <a:gd name="T7" fmla="*/ 21 h 129"/>
                <a:gd name="T8" fmla="*/ 9 w 73"/>
                <a:gd name="T9" fmla="*/ 31 h 129"/>
                <a:gd name="T10" fmla="*/ 50 w 73"/>
                <a:gd name="T11" fmla="*/ 128 h 129"/>
                <a:gd name="T12" fmla="*/ 14 w 73"/>
                <a:gd name="T13" fmla="*/ 42 h 129"/>
                <a:gd name="T14" fmla="*/ 36 w 73"/>
                <a:gd name="T15" fmla="*/ 32 h 129"/>
                <a:gd name="T16" fmla="*/ 72 w 73"/>
                <a:gd name="T17" fmla="*/ 118 h 129"/>
                <a:gd name="T18" fmla="*/ 50 w 73"/>
                <a:gd name="T19" fmla="*/ 128 h 129"/>
                <a:gd name="T20" fmla="*/ 9 w 73"/>
                <a:gd name="T21" fmla="*/ 3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9">
                  <a:moveTo>
                    <a:pt x="9" y="31"/>
                  </a:moveTo>
                  <a:lnTo>
                    <a:pt x="0" y="11"/>
                  </a:lnTo>
                  <a:lnTo>
                    <a:pt x="23" y="0"/>
                  </a:lnTo>
                  <a:lnTo>
                    <a:pt x="31" y="21"/>
                  </a:lnTo>
                  <a:lnTo>
                    <a:pt x="9" y="31"/>
                  </a:lnTo>
                  <a:lnTo>
                    <a:pt x="50" y="128"/>
                  </a:lnTo>
                  <a:lnTo>
                    <a:pt x="14" y="42"/>
                  </a:lnTo>
                  <a:lnTo>
                    <a:pt x="36" y="32"/>
                  </a:lnTo>
                  <a:lnTo>
                    <a:pt x="72" y="118"/>
                  </a:lnTo>
                  <a:lnTo>
                    <a:pt x="50" y="128"/>
                  </a:lnTo>
                  <a:lnTo>
                    <a:pt x="9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66" name="Freeform 10"/>
            <p:cNvSpPr>
              <a:spLocks/>
            </p:cNvSpPr>
            <p:nvPr/>
          </p:nvSpPr>
          <p:spPr bwMode="auto">
            <a:xfrm>
              <a:off x="4347" y="2204"/>
              <a:ext cx="57" cy="107"/>
            </a:xfrm>
            <a:custGeom>
              <a:avLst/>
              <a:gdLst>
                <a:gd name="T0" fmla="*/ 29 w 57"/>
                <a:gd name="T1" fmla="*/ 106 h 107"/>
                <a:gd name="T2" fmla="*/ 23 w 57"/>
                <a:gd name="T3" fmla="*/ 10 h 107"/>
                <a:gd name="T4" fmla="*/ 27 w 57"/>
                <a:gd name="T5" fmla="*/ 22 h 107"/>
                <a:gd name="T6" fmla="*/ 28 w 57"/>
                <a:gd name="T7" fmla="*/ 18 h 107"/>
                <a:gd name="T8" fmla="*/ 29 w 57"/>
                <a:gd name="T9" fmla="*/ 14 h 107"/>
                <a:gd name="T10" fmla="*/ 31 w 57"/>
                <a:gd name="T11" fmla="*/ 10 h 107"/>
                <a:gd name="T12" fmla="*/ 32 w 57"/>
                <a:gd name="T13" fmla="*/ 8 h 107"/>
                <a:gd name="T14" fmla="*/ 33 w 57"/>
                <a:gd name="T15" fmla="*/ 6 h 107"/>
                <a:gd name="T16" fmla="*/ 35 w 57"/>
                <a:gd name="T17" fmla="*/ 4 h 107"/>
                <a:gd name="T18" fmla="*/ 37 w 57"/>
                <a:gd name="T19" fmla="*/ 3 h 107"/>
                <a:gd name="T20" fmla="*/ 40 w 57"/>
                <a:gd name="T21" fmla="*/ 2 h 107"/>
                <a:gd name="T22" fmla="*/ 42 w 57"/>
                <a:gd name="T23" fmla="*/ 1 h 107"/>
                <a:gd name="T24" fmla="*/ 44 w 57"/>
                <a:gd name="T25" fmla="*/ 1 h 107"/>
                <a:gd name="T26" fmla="*/ 46 w 57"/>
                <a:gd name="T27" fmla="*/ 0 h 107"/>
                <a:gd name="T28" fmla="*/ 48 w 57"/>
                <a:gd name="T29" fmla="*/ 0 h 107"/>
                <a:gd name="T30" fmla="*/ 50 w 57"/>
                <a:gd name="T31" fmla="*/ 1 h 107"/>
                <a:gd name="T32" fmla="*/ 52 w 57"/>
                <a:gd name="T33" fmla="*/ 1 h 107"/>
                <a:gd name="T34" fmla="*/ 55 w 57"/>
                <a:gd name="T35" fmla="*/ 2 h 107"/>
                <a:gd name="T36" fmla="*/ 55 w 57"/>
                <a:gd name="T37" fmla="*/ 26 h 107"/>
                <a:gd name="T38" fmla="*/ 53 w 57"/>
                <a:gd name="T39" fmla="*/ 26 h 107"/>
                <a:gd name="T40" fmla="*/ 51 w 57"/>
                <a:gd name="T41" fmla="*/ 26 h 107"/>
                <a:gd name="T42" fmla="*/ 49 w 57"/>
                <a:gd name="T43" fmla="*/ 26 h 107"/>
                <a:gd name="T44" fmla="*/ 46 w 57"/>
                <a:gd name="T45" fmla="*/ 26 h 107"/>
                <a:gd name="T46" fmla="*/ 43 w 57"/>
                <a:gd name="T47" fmla="*/ 27 h 107"/>
                <a:gd name="T48" fmla="*/ 41 w 57"/>
                <a:gd name="T49" fmla="*/ 28 h 107"/>
                <a:gd name="T50" fmla="*/ 39 w 57"/>
                <a:gd name="T51" fmla="*/ 30 h 107"/>
                <a:gd name="T52" fmla="*/ 38 w 57"/>
                <a:gd name="T53" fmla="*/ 32 h 107"/>
                <a:gd name="T54" fmla="*/ 36 w 57"/>
                <a:gd name="T55" fmla="*/ 34 h 107"/>
                <a:gd name="T56" fmla="*/ 36 w 57"/>
                <a:gd name="T57" fmla="*/ 36 h 107"/>
                <a:gd name="T58" fmla="*/ 35 w 57"/>
                <a:gd name="T59" fmla="*/ 39 h 107"/>
                <a:gd name="T60" fmla="*/ 35 w 57"/>
                <a:gd name="T61" fmla="*/ 41 h 107"/>
                <a:gd name="T62" fmla="*/ 35 w 57"/>
                <a:gd name="T63" fmla="*/ 43 h 107"/>
                <a:gd name="T64" fmla="*/ 36 w 57"/>
                <a:gd name="T65" fmla="*/ 47 h 107"/>
                <a:gd name="T66" fmla="*/ 37 w 57"/>
                <a:gd name="T67" fmla="*/ 52 h 107"/>
                <a:gd name="T68" fmla="*/ 38 w 57"/>
                <a:gd name="T69" fmla="*/ 56 h 107"/>
                <a:gd name="T70" fmla="*/ 39 w 57"/>
                <a:gd name="T71" fmla="*/ 60 h 107"/>
                <a:gd name="T72" fmla="*/ 41 w 57"/>
                <a:gd name="T73" fmla="*/ 64 h 107"/>
                <a:gd name="T74" fmla="*/ 42 w 57"/>
                <a:gd name="T75" fmla="*/ 69 h 107"/>
                <a:gd name="T76" fmla="*/ 51 w 57"/>
                <a:gd name="T77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107">
                  <a:moveTo>
                    <a:pt x="51" y="98"/>
                  </a:moveTo>
                  <a:lnTo>
                    <a:pt x="29" y="106"/>
                  </a:lnTo>
                  <a:lnTo>
                    <a:pt x="0" y="19"/>
                  </a:lnTo>
                  <a:lnTo>
                    <a:pt x="23" y="10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6" y="27"/>
                  </a:lnTo>
                  <a:lnTo>
                    <a:pt x="55" y="26"/>
                  </a:lnTo>
                  <a:lnTo>
                    <a:pt x="54" y="26"/>
                  </a:lnTo>
                  <a:lnTo>
                    <a:pt x="53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41" y="28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6" y="35"/>
                  </a:lnTo>
                  <a:lnTo>
                    <a:pt x="36" y="36"/>
                  </a:lnTo>
                  <a:lnTo>
                    <a:pt x="35" y="38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6" y="47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4"/>
                  </a:lnTo>
                  <a:lnTo>
                    <a:pt x="38" y="56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40" y="62"/>
                  </a:lnTo>
                  <a:lnTo>
                    <a:pt x="41" y="64"/>
                  </a:lnTo>
                  <a:lnTo>
                    <a:pt x="42" y="67"/>
                  </a:lnTo>
                  <a:lnTo>
                    <a:pt x="42" y="69"/>
                  </a:lnTo>
                  <a:lnTo>
                    <a:pt x="42" y="72"/>
                  </a:lnTo>
                  <a:lnTo>
                    <a:pt x="51" y="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67" name="Freeform 11"/>
            <p:cNvSpPr>
              <a:spLocks/>
            </p:cNvSpPr>
            <p:nvPr/>
          </p:nvSpPr>
          <p:spPr bwMode="auto">
            <a:xfrm>
              <a:off x="4431" y="2187"/>
              <a:ext cx="88" cy="98"/>
            </a:xfrm>
            <a:custGeom>
              <a:avLst/>
              <a:gdLst>
                <a:gd name="T0" fmla="*/ 86 w 88"/>
                <a:gd name="T1" fmla="*/ 67 h 98"/>
                <a:gd name="T2" fmla="*/ 83 w 88"/>
                <a:gd name="T3" fmla="*/ 74 h 98"/>
                <a:gd name="T4" fmla="*/ 80 w 88"/>
                <a:gd name="T5" fmla="*/ 81 h 98"/>
                <a:gd name="T6" fmla="*/ 74 w 88"/>
                <a:gd name="T7" fmla="*/ 87 h 98"/>
                <a:gd name="T8" fmla="*/ 67 w 88"/>
                <a:gd name="T9" fmla="*/ 91 h 98"/>
                <a:gd name="T10" fmla="*/ 60 w 88"/>
                <a:gd name="T11" fmla="*/ 94 h 98"/>
                <a:gd name="T12" fmla="*/ 51 w 88"/>
                <a:gd name="T13" fmla="*/ 96 h 98"/>
                <a:gd name="T14" fmla="*/ 43 w 88"/>
                <a:gd name="T15" fmla="*/ 97 h 98"/>
                <a:gd name="T16" fmla="*/ 36 w 88"/>
                <a:gd name="T17" fmla="*/ 97 h 98"/>
                <a:gd name="T18" fmla="*/ 31 w 88"/>
                <a:gd name="T19" fmla="*/ 95 h 98"/>
                <a:gd name="T20" fmla="*/ 25 w 88"/>
                <a:gd name="T21" fmla="*/ 93 h 98"/>
                <a:gd name="T22" fmla="*/ 21 w 88"/>
                <a:gd name="T23" fmla="*/ 90 h 98"/>
                <a:gd name="T24" fmla="*/ 16 w 88"/>
                <a:gd name="T25" fmla="*/ 87 h 98"/>
                <a:gd name="T26" fmla="*/ 9 w 88"/>
                <a:gd name="T27" fmla="*/ 79 h 98"/>
                <a:gd name="T28" fmla="*/ 5 w 88"/>
                <a:gd name="T29" fmla="*/ 70 h 98"/>
                <a:gd name="T30" fmla="*/ 2 w 88"/>
                <a:gd name="T31" fmla="*/ 59 h 98"/>
                <a:gd name="T32" fmla="*/ 0 w 88"/>
                <a:gd name="T33" fmla="*/ 52 h 98"/>
                <a:gd name="T34" fmla="*/ 0 w 88"/>
                <a:gd name="T35" fmla="*/ 44 h 98"/>
                <a:gd name="T36" fmla="*/ 0 w 88"/>
                <a:gd name="T37" fmla="*/ 37 h 98"/>
                <a:gd name="T38" fmla="*/ 1 w 88"/>
                <a:gd name="T39" fmla="*/ 31 h 98"/>
                <a:gd name="T40" fmla="*/ 3 w 88"/>
                <a:gd name="T41" fmla="*/ 25 h 98"/>
                <a:gd name="T42" fmla="*/ 6 w 88"/>
                <a:gd name="T43" fmla="*/ 20 h 98"/>
                <a:gd name="T44" fmla="*/ 8 w 88"/>
                <a:gd name="T45" fmla="*/ 15 h 98"/>
                <a:gd name="T46" fmla="*/ 12 w 88"/>
                <a:gd name="T47" fmla="*/ 11 h 98"/>
                <a:gd name="T48" fmla="*/ 16 w 88"/>
                <a:gd name="T49" fmla="*/ 8 h 98"/>
                <a:gd name="T50" fmla="*/ 23 w 88"/>
                <a:gd name="T51" fmla="*/ 4 h 98"/>
                <a:gd name="T52" fmla="*/ 34 w 88"/>
                <a:gd name="T53" fmla="*/ 1 h 98"/>
                <a:gd name="T54" fmla="*/ 40 w 88"/>
                <a:gd name="T55" fmla="*/ 0 h 98"/>
                <a:gd name="T56" fmla="*/ 47 w 88"/>
                <a:gd name="T57" fmla="*/ 0 h 98"/>
                <a:gd name="T58" fmla="*/ 51 w 88"/>
                <a:gd name="T59" fmla="*/ 1 h 98"/>
                <a:gd name="T60" fmla="*/ 57 w 88"/>
                <a:gd name="T61" fmla="*/ 3 h 98"/>
                <a:gd name="T62" fmla="*/ 62 w 88"/>
                <a:gd name="T63" fmla="*/ 5 h 98"/>
                <a:gd name="T64" fmla="*/ 66 w 88"/>
                <a:gd name="T65" fmla="*/ 8 h 98"/>
                <a:gd name="T66" fmla="*/ 71 w 88"/>
                <a:gd name="T67" fmla="*/ 12 h 98"/>
                <a:gd name="T68" fmla="*/ 75 w 88"/>
                <a:gd name="T69" fmla="*/ 17 h 98"/>
                <a:gd name="T70" fmla="*/ 79 w 88"/>
                <a:gd name="T71" fmla="*/ 23 h 98"/>
                <a:gd name="T72" fmla="*/ 81 w 88"/>
                <a:gd name="T73" fmla="*/ 29 h 98"/>
                <a:gd name="T74" fmla="*/ 83 w 88"/>
                <a:gd name="T75" fmla="*/ 37 h 98"/>
                <a:gd name="T76" fmla="*/ 85 w 88"/>
                <a:gd name="T77" fmla="*/ 45 h 98"/>
                <a:gd name="T78" fmla="*/ 27 w 88"/>
                <a:gd name="T79" fmla="*/ 62 h 98"/>
                <a:gd name="T80" fmla="*/ 29 w 88"/>
                <a:gd name="T81" fmla="*/ 68 h 98"/>
                <a:gd name="T82" fmla="*/ 33 w 88"/>
                <a:gd name="T83" fmla="*/ 73 h 98"/>
                <a:gd name="T84" fmla="*/ 38 w 88"/>
                <a:gd name="T85" fmla="*/ 77 h 98"/>
                <a:gd name="T86" fmla="*/ 43 w 88"/>
                <a:gd name="T87" fmla="*/ 79 h 98"/>
                <a:gd name="T88" fmla="*/ 48 w 88"/>
                <a:gd name="T89" fmla="*/ 79 h 98"/>
                <a:gd name="T90" fmla="*/ 53 w 88"/>
                <a:gd name="T91" fmla="*/ 77 h 98"/>
                <a:gd name="T92" fmla="*/ 58 w 88"/>
                <a:gd name="T93" fmla="*/ 74 h 98"/>
                <a:gd name="T94" fmla="*/ 62 w 88"/>
                <a:gd name="T95" fmla="*/ 69 h 98"/>
                <a:gd name="T96" fmla="*/ 59 w 88"/>
                <a:gd name="T97" fmla="*/ 37 h 98"/>
                <a:gd name="T98" fmla="*/ 56 w 88"/>
                <a:gd name="T99" fmla="*/ 30 h 98"/>
                <a:gd name="T100" fmla="*/ 54 w 88"/>
                <a:gd name="T101" fmla="*/ 25 h 98"/>
                <a:gd name="T102" fmla="*/ 50 w 88"/>
                <a:gd name="T103" fmla="*/ 21 h 98"/>
                <a:gd name="T104" fmla="*/ 46 w 88"/>
                <a:gd name="T105" fmla="*/ 19 h 98"/>
                <a:gd name="T106" fmla="*/ 41 w 88"/>
                <a:gd name="T107" fmla="*/ 18 h 98"/>
                <a:gd name="T108" fmla="*/ 36 w 88"/>
                <a:gd name="T109" fmla="*/ 18 h 98"/>
                <a:gd name="T110" fmla="*/ 32 w 88"/>
                <a:gd name="T111" fmla="*/ 21 h 98"/>
                <a:gd name="T112" fmla="*/ 28 w 88"/>
                <a:gd name="T113" fmla="*/ 24 h 98"/>
                <a:gd name="T114" fmla="*/ 25 w 88"/>
                <a:gd name="T115" fmla="*/ 28 h 98"/>
                <a:gd name="T116" fmla="*/ 24 w 88"/>
                <a:gd name="T117" fmla="*/ 33 h 98"/>
                <a:gd name="T118" fmla="*/ 23 w 88"/>
                <a:gd name="T119" fmla="*/ 40 h 98"/>
                <a:gd name="T120" fmla="*/ 63 w 88"/>
                <a:gd name="T121" fmla="*/ 6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" h="98">
                  <a:moveTo>
                    <a:pt x="63" y="64"/>
                  </a:moveTo>
                  <a:lnTo>
                    <a:pt x="87" y="62"/>
                  </a:lnTo>
                  <a:lnTo>
                    <a:pt x="87" y="64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4" y="72"/>
                  </a:lnTo>
                  <a:lnTo>
                    <a:pt x="84" y="73"/>
                  </a:lnTo>
                  <a:lnTo>
                    <a:pt x="83" y="74"/>
                  </a:lnTo>
                  <a:lnTo>
                    <a:pt x="82" y="76"/>
                  </a:lnTo>
                  <a:lnTo>
                    <a:pt x="81" y="77"/>
                  </a:lnTo>
                  <a:lnTo>
                    <a:pt x="81" y="79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79" y="83"/>
                  </a:lnTo>
                  <a:lnTo>
                    <a:pt x="78" y="84"/>
                  </a:lnTo>
                  <a:lnTo>
                    <a:pt x="76" y="85"/>
                  </a:lnTo>
                  <a:lnTo>
                    <a:pt x="75" y="86"/>
                  </a:lnTo>
                  <a:lnTo>
                    <a:pt x="74" y="87"/>
                  </a:lnTo>
                  <a:lnTo>
                    <a:pt x="73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69" y="90"/>
                  </a:lnTo>
                  <a:lnTo>
                    <a:pt x="67" y="91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58" y="95"/>
                  </a:lnTo>
                  <a:lnTo>
                    <a:pt x="56" y="95"/>
                  </a:lnTo>
                  <a:lnTo>
                    <a:pt x="55" y="96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6" y="97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1" y="95"/>
                  </a:lnTo>
                  <a:lnTo>
                    <a:pt x="30" y="95"/>
                  </a:lnTo>
                  <a:lnTo>
                    <a:pt x="29" y="95"/>
                  </a:lnTo>
                  <a:lnTo>
                    <a:pt x="28" y="94"/>
                  </a:lnTo>
                  <a:lnTo>
                    <a:pt x="26" y="94"/>
                  </a:lnTo>
                  <a:lnTo>
                    <a:pt x="25" y="93"/>
                  </a:lnTo>
                  <a:lnTo>
                    <a:pt x="24" y="93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7" y="88"/>
                  </a:lnTo>
                  <a:lnTo>
                    <a:pt x="16" y="87"/>
                  </a:lnTo>
                  <a:lnTo>
                    <a:pt x="15" y="86"/>
                  </a:lnTo>
                  <a:lnTo>
                    <a:pt x="13" y="84"/>
                  </a:lnTo>
                  <a:lnTo>
                    <a:pt x="12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7" y="75"/>
                  </a:lnTo>
                  <a:lnTo>
                    <a:pt x="7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5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8" y="9"/>
                  </a:lnTo>
                  <a:lnTo>
                    <a:pt x="69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4" y="15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8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81" y="29"/>
                  </a:lnTo>
                  <a:lnTo>
                    <a:pt x="81" y="31"/>
                  </a:lnTo>
                  <a:lnTo>
                    <a:pt x="82" y="32"/>
                  </a:lnTo>
                  <a:lnTo>
                    <a:pt x="82" y="34"/>
                  </a:lnTo>
                  <a:lnTo>
                    <a:pt x="83" y="35"/>
                  </a:lnTo>
                  <a:lnTo>
                    <a:pt x="83" y="37"/>
                  </a:lnTo>
                  <a:lnTo>
                    <a:pt x="83" y="39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5" y="43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8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29" y="68"/>
                  </a:lnTo>
                  <a:lnTo>
                    <a:pt x="30" y="69"/>
                  </a:lnTo>
                  <a:lnTo>
                    <a:pt x="31" y="70"/>
                  </a:lnTo>
                  <a:lnTo>
                    <a:pt x="31" y="71"/>
                  </a:lnTo>
                  <a:lnTo>
                    <a:pt x="32" y="72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5" y="74"/>
                  </a:lnTo>
                  <a:lnTo>
                    <a:pt x="36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0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9"/>
                  </a:lnTo>
                  <a:lnTo>
                    <a:pt x="50" y="79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59" y="73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1" y="70"/>
                  </a:lnTo>
                  <a:lnTo>
                    <a:pt x="62" y="69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3" y="64"/>
                  </a:lnTo>
                  <a:lnTo>
                    <a:pt x="59" y="38"/>
                  </a:lnTo>
                  <a:lnTo>
                    <a:pt x="59" y="37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5" y="28"/>
                  </a:lnTo>
                  <a:lnTo>
                    <a:pt x="55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8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7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59" y="38"/>
                  </a:lnTo>
                  <a:lnTo>
                    <a:pt x="63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68" name="Freeform 12"/>
            <p:cNvSpPr>
              <a:spLocks/>
            </p:cNvSpPr>
            <p:nvPr/>
          </p:nvSpPr>
          <p:spPr bwMode="auto">
            <a:xfrm>
              <a:off x="4540" y="2174"/>
              <a:ext cx="87" cy="98"/>
            </a:xfrm>
            <a:custGeom>
              <a:avLst/>
              <a:gdLst>
                <a:gd name="T0" fmla="*/ 25 w 87"/>
                <a:gd name="T1" fmla="*/ 70 h 98"/>
                <a:gd name="T2" fmla="*/ 27 w 87"/>
                <a:gd name="T3" fmla="*/ 74 h 98"/>
                <a:gd name="T4" fmla="*/ 30 w 87"/>
                <a:gd name="T5" fmla="*/ 77 h 98"/>
                <a:gd name="T6" fmla="*/ 34 w 87"/>
                <a:gd name="T7" fmla="*/ 79 h 98"/>
                <a:gd name="T8" fmla="*/ 39 w 87"/>
                <a:gd name="T9" fmla="*/ 81 h 98"/>
                <a:gd name="T10" fmla="*/ 44 w 87"/>
                <a:gd name="T11" fmla="*/ 81 h 98"/>
                <a:gd name="T12" fmla="*/ 50 w 87"/>
                <a:gd name="T13" fmla="*/ 80 h 98"/>
                <a:gd name="T14" fmla="*/ 55 w 87"/>
                <a:gd name="T15" fmla="*/ 78 h 98"/>
                <a:gd name="T16" fmla="*/ 59 w 87"/>
                <a:gd name="T17" fmla="*/ 76 h 98"/>
                <a:gd name="T18" fmla="*/ 61 w 87"/>
                <a:gd name="T19" fmla="*/ 73 h 98"/>
                <a:gd name="T20" fmla="*/ 61 w 87"/>
                <a:gd name="T21" fmla="*/ 68 h 98"/>
                <a:gd name="T22" fmla="*/ 59 w 87"/>
                <a:gd name="T23" fmla="*/ 64 h 98"/>
                <a:gd name="T24" fmla="*/ 54 w 87"/>
                <a:gd name="T25" fmla="*/ 62 h 98"/>
                <a:gd name="T26" fmla="*/ 40 w 87"/>
                <a:gd name="T27" fmla="*/ 59 h 98"/>
                <a:gd name="T28" fmla="*/ 26 w 87"/>
                <a:gd name="T29" fmla="*/ 57 h 98"/>
                <a:gd name="T30" fmla="*/ 17 w 87"/>
                <a:gd name="T31" fmla="*/ 53 h 98"/>
                <a:gd name="T32" fmla="*/ 10 w 87"/>
                <a:gd name="T33" fmla="*/ 49 h 98"/>
                <a:gd name="T34" fmla="*/ 5 w 87"/>
                <a:gd name="T35" fmla="*/ 43 h 98"/>
                <a:gd name="T36" fmla="*/ 2 w 87"/>
                <a:gd name="T37" fmla="*/ 37 h 98"/>
                <a:gd name="T38" fmla="*/ 1 w 87"/>
                <a:gd name="T39" fmla="*/ 28 h 98"/>
                <a:gd name="T40" fmla="*/ 2 w 87"/>
                <a:gd name="T41" fmla="*/ 22 h 98"/>
                <a:gd name="T42" fmla="*/ 5 w 87"/>
                <a:gd name="T43" fmla="*/ 15 h 98"/>
                <a:gd name="T44" fmla="*/ 9 w 87"/>
                <a:gd name="T45" fmla="*/ 9 h 98"/>
                <a:gd name="T46" fmla="*/ 16 w 87"/>
                <a:gd name="T47" fmla="*/ 5 h 98"/>
                <a:gd name="T48" fmla="*/ 25 w 87"/>
                <a:gd name="T49" fmla="*/ 2 h 98"/>
                <a:gd name="T50" fmla="*/ 36 w 87"/>
                <a:gd name="T51" fmla="*/ 0 h 98"/>
                <a:gd name="T52" fmla="*/ 48 w 87"/>
                <a:gd name="T53" fmla="*/ 0 h 98"/>
                <a:gd name="T54" fmla="*/ 57 w 87"/>
                <a:gd name="T55" fmla="*/ 1 h 98"/>
                <a:gd name="T56" fmla="*/ 65 w 87"/>
                <a:gd name="T57" fmla="*/ 4 h 98"/>
                <a:gd name="T58" fmla="*/ 71 w 87"/>
                <a:gd name="T59" fmla="*/ 8 h 98"/>
                <a:gd name="T60" fmla="*/ 76 w 87"/>
                <a:gd name="T61" fmla="*/ 12 h 98"/>
                <a:gd name="T62" fmla="*/ 79 w 87"/>
                <a:gd name="T63" fmla="*/ 19 h 98"/>
                <a:gd name="T64" fmla="*/ 56 w 87"/>
                <a:gd name="T65" fmla="*/ 25 h 98"/>
                <a:gd name="T66" fmla="*/ 52 w 87"/>
                <a:gd name="T67" fmla="*/ 20 h 98"/>
                <a:gd name="T68" fmla="*/ 48 w 87"/>
                <a:gd name="T69" fmla="*/ 17 h 98"/>
                <a:gd name="T70" fmla="*/ 43 w 87"/>
                <a:gd name="T71" fmla="*/ 16 h 98"/>
                <a:gd name="T72" fmla="*/ 38 w 87"/>
                <a:gd name="T73" fmla="*/ 16 h 98"/>
                <a:gd name="T74" fmla="*/ 33 w 87"/>
                <a:gd name="T75" fmla="*/ 17 h 98"/>
                <a:gd name="T76" fmla="*/ 28 w 87"/>
                <a:gd name="T77" fmla="*/ 19 h 98"/>
                <a:gd name="T78" fmla="*/ 25 w 87"/>
                <a:gd name="T79" fmla="*/ 23 h 98"/>
                <a:gd name="T80" fmla="*/ 26 w 87"/>
                <a:gd name="T81" fmla="*/ 27 h 98"/>
                <a:gd name="T82" fmla="*/ 29 w 87"/>
                <a:gd name="T83" fmla="*/ 30 h 98"/>
                <a:gd name="T84" fmla="*/ 40 w 87"/>
                <a:gd name="T85" fmla="*/ 34 h 98"/>
                <a:gd name="T86" fmla="*/ 50 w 87"/>
                <a:gd name="T87" fmla="*/ 36 h 98"/>
                <a:gd name="T88" fmla="*/ 61 w 87"/>
                <a:gd name="T89" fmla="*/ 39 h 98"/>
                <a:gd name="T90" fmla="*/ 70 w 87"/>
                <a:gd name="T91" fmla="*/ 41 h 98"/>
                <a:gd name="T92" fmla="*/ 76 w 87"/>
                <a:gd name="T93" fmla="*/ 45 h 98"/>
                <a:gd name="T94" fmla="*/ 80 w 87"/>
                <a:gd name="T95" fmla="*/ 49 h 98"/>
                <a:gd name="T96" fmla="*/ 83 w 87"/>
                <a:gd name="T97" fmla="*/ 55 h 98"/>
                <a:gd name="T98" fmla="*/ 85 w 87"/>
                <a:gd name="T99" fmla="*/ 61 h 98"/>
                <a:gd name="T100" fmla="*/ 85 w 87"/>
                <a:gd name="T101" fmla="*/ 69 h 98"/>
                <a:gd name="T102" fmla="*/ 83 w 87"/>
                <a:gd name="T103" fmla="*/ 76 h 98"/>
                <a:gd name="T104" fmla="*/ 79 w 87"/>
                <a:gd name="T105" fmla="*/ 83 h 98"/>
                <a:gd name="T106" fmla="*/ 73 w 87"/>
                <a:gd name="T107" fmla="*/ 89 h 98"/>
                <a:gd name="T108" fmla="*/ 65 w 87"/>
                <a:gd name="T109" fmla="*/ 93 h 98"/>
                <a:gd name="T110" fmla="*/ 54 w 87"/>
                <a:gd name="T111" fmla="*/ 96 h 98"/>
                <a:gd name="T112" fmla="*/ 43 w 87"/>
                <a:gd name="T113" fmla="*/ 97 h 98"/>
                <a:gd name="T114" fmla="*/ 32 w 87"/>
                <a:gd name="T115" fmla="*/ 96 h 98"/>
                <a:gd name="T116" fmla="*/ 22 w 87"/>
                <a:gd name="T117" fmla="*/ 94 h 98"/>
                <a:gd name="T118" fmla="*/ 15 w 87"/>
                <a:gd name="T119" fmla="*/ 91 h 98"/>
                <a:gd name="T120" fmla="*/ 8 w 87"/>
                <a:gd name="T121" fmla="*/ 86 h 98"/>
                <a:gd name="T122" fmla="*/ 4 w 87"/>
                <a:gd name="T123" fmla="*/ 80 h 98"/>
                <a:gd name="T124" fmla="*/ 0 w 87"/>
                <a:gd name="T125" fmla="*/ 7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98">
                  <a:moveTo>
                    <a:pt x="0" y="72"/>
                  </a:moveTo>
                  <a:lnTo>
                    <a:pt x="24" y="68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30" y="77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80"/>
                  </a:lnTo>
                  <a:lnTo>
                    <a:pt x="37" y="80"/>
                  </a:lnTo>
                  <a:lnTo>
                    <a:pt x="38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1"/>
                  </a:lnTo>
                  <a:lnTo>
                    <a:pt x="44" y="81"/>
                  </a:lnTo>
                  <a:lnTo>
                    <a:pt x="46" y="81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2" y="79"/>
                  </a:lnTo>
                  <a:lnTo>
                    <a:pt x="53" y="79"/>
                  </a:lnTo>
                  <a:lnTo>
                    <a:pt x="54" y="79"/>
                  </a:lnTo>
                  <a:lnTo>
                    <a:pt x="55" y="78"/>
                  </a:lnTo>
                  <a:lnTo>
                    <a:pt x="56" y="78"/>
                  </a:lnTo>
                  <a:lnTo>
                    <a:pt x="57" y="77"/>
                  </a:lnTo>
                  <a:lnTo>
                    <a:pt x="58" y="77"/>
                  </a:lnTo>
                  <a:lnTo>
                    <a:pt x="58" y="76"/>
                  </a:lnTo>
                  <a:lnTo>
                    <a:pt x="59" y="76"/>
                  </a:lnTo>
                  <a:lnTo>
                    <a:pt x="59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1" y="68"/>
                  </a:lnTo>
                  <a:lnTo>
                    <a:pt x="61" y="67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2" y="62"/>
                  </a:lnTo>
                  <a:lnTo>
                    <a:pt x="50" y="61"/>
                  </a:lnTo>
                  <a:lnTo>
                    <a:pt x="47" y="61"/>
                  </a:lnTo>
                  <a:lnTo>
                    <a:pt x="44" y="60"/>
                  </a:lnTo>
                  <a:lnTo>
                    <a:pt x="40" y="59"/>
                  </a:lnTo>
                  <a:lnTo>
                    <a:pt x="37" y="58"/>
                  </a:lnTo>
                  <a:lnTo>
                    <a:pt x="35" y="58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17" y="53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1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4" y="10"/>
                  </a:lnTo>
                  <a:lnTo>
                    <a:pt x="75" y="11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8" y="14"/>
                  </a:lnTo>
                  <a:lnTo>
                    <a:pt x="78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80" y="21"/>
                  </a:lnTo>
                  <a:lnTo>
                    <a:pt x="81" y="23"/>
                  </a:lnTo>
                  <a:lnTo>
                    <a:pt x="56" y="26"/>
                  </a:lnTo>
                  <a:lnTo>
                    <a:pt x="56" y="25"/>
                  </a:lnTo>
                  <a:lnTo>
                    <a:pt x="55" y="24"/>
                  </a:lnTo>
                  <a:lnTo>
                    <a:pt x="55" y="23"/>
                  </a:lnTo>
                  <a:lnTo>
                    <a:pt x="54" y="22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7" y="17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7" y="20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9" y="30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5" y="32"/>
                  </a:lnTo>
                  <a:lnTo>
                    <a:pt x="38" y="33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5" y="37"/>
                  </a:lnTo>
                  <a:lnTo>
                    <a:pt x="57" y="38"/>
                  </a:lnTo>
                  <a:lnTo>
                    <a:pt x="59" y="38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70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3"/>
                  </a:lnTo>
                  <a:lnTo>
                    <a:pt x="75" y="44"/>
                  </a:lnTo>
                  <a:lnTo>
                    <a:pt x="76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1" y="50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4"/>
                  </a:lnTo>
                  <a:lnTo>
                    <a:pt x="83" y="55"/>
                  </a:lnTo>
                  <a:lnTo>
                    <a:pt x="84" y="56"/>
                  </a:lnTo>
                  <a:lnTo>
                    <a:pt x="84" y="57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6" y="64"/>
                  </a:lnTo>
                  <a:lnTo>
                    <a:pt x="86" y="66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2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3" y="76"/>
                  </a:lnTo>
                  <a:lnTo>
                    <a:pt x="82" y="77"/>
                  </a:lnTo>
                  <a:lnTo>
                    <a:pt x="82" y="79"/>
                  </a:lnTo>
                  <a:lnTo>
                    <a:pt x="81" y="80"/>
                  </a:lnTo>
                  <a:lnTo>
                    <a:pt x="80" y="82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78" y="86"/>
                  </a:lnTo>
                  <a:lnTo>
                    <a:pt x="76" y="87"/>
                  </a:lnTo>
                  <a:lnTo>
                    <a:pt x="75" y="88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0" y="90"/>
                  </a:lnTo>
                  <a:lnTo>
                    <a:pt x="68" y="91"/>
                  </a:lnTo>
                  <a:lnTo>
                    <a:pt x="66" y="92"/>
                  </a:lnTo>
                  <a:lnTo>
                    <a:pt x="65" y="93"/>
                  </a:lnTo>
                  <a:lnTo>
                    <a:pt x="63" y="94"/>
                  </a:lnTo>
                  <a:lnTo>
                    <a:pt x="61" y="94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3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28" y="96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0" y="93"/>
                  </a:lnTo>
                  <a:lnTo>
                    <a:pt x="18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3" y="90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9" y="88"/>
                  </a:lnTo>
                  <a:lnTo>
                    <a:pt x="8" y="86"/>
                  </a:lnTo>
                  <a:lnTo>
                    <a:pt x="7" y="85"/>
                  </a:lnTo>
                  <a:lnTo>
                    <a:pt x="7" y="84"/>
                  </a:lnTo>
                  <a:lnTo>
                    <a:pt x="6" y="83"/>
                  </a:lnTo>
                  <a:lnTo>
                    <a:pt x="5" y="82"/>
                  </a:lnTo>
                  <a:lnTo>
                    <a:pt x="4" y="80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1" y="74"/>
                  </a:lnTo>
                  <a:lnTo>
                    <a:pt x="0" y="73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69" name="Freeform 13"/>
            <p:cNvSpPr>
              <a:spLocks/>
            </p:cNvSpPr>
            <p:nvPr/>
          </p:nvSpPr>
          <p:spPr bwMode="auto">
            <a:xfrm>
              <a:off x="4651" y="2145"/>
              <a:ext cx="53" cy="129"/>
            </a:xfrm>
            <a:custGeom>
              <a:avLst/>
              <a:gdLst>
                <a:gd name="T0" fmla="*/ 50 w 53"/>
                <a:gd name="T1" fmla="*/ 52 h 129"/>
                <a:gd name="T2" fmla="*/ 30 w 53"/>
                <a:gd name="T3" fmla="*/ 91 h 129"/>
                <a:gd name="T4" fmla="*/ 30 w 53"/>
                <a:gd name="T5" fmla="*/ 96 h 129"/>
                <a:gd name="T6" fmla="*/ 30 w 53"/>
                <a:gd name="T7" fmla="*/ 100 h 129"/>
                <a:gd name="T8" fmla="*/ 30 w 53"/>
                <a:gd name="T9" fmla="*/ 105 h 129"/>
                <a:gd name="T10" fmla="*/ 30 w 53"/>
                <a:gd name="T11" fmla="*/ 107 h 129"/>
                <a:gd name="T12" fmla="*/ 31 w 53"/>
                <a:gd name="T13" fmla="*/ 108 h 129"/>
                <a:gd name="T14" fmla="*/ 32 w 53"/>
                <a:gd name="T15" fmla="*/ 109 h 129"/>
                <a:gd name="T16" fmla="*/ 33 w 53"/>
                <a:gd name="T17" fmla="*/ 110 h 129"/>
                <a:gd name="T18" fmla="*/ 35 w 53"/>
                <a:gd name="T19" fmla="*/ 110 h 129"/>
                <a:gd name="T20" fmla="*/ 37 w 53"/>
                <a:gd name="T21" fmla="*/ 111 h 129"/>
                <a:gd name="T22" fmla="*/ 39 w 53"/>
                <a:gd name="T23" fmla="*/ 110 h 129"/>
                <a:gd name="T24" fmla="*/ 42 w 53"/>
                <a:gd name="T25" fmla="*/ 110 h 129"/>
                <a:gd name="T26" fmla="*/ 46 w 53"/>
                <a:gd name="T27" fmla="*/ 109 h 129"/>
                <a:gd name="T28" fmla="*/ 46 w 53"/>
                <a:gd name="T29" fmla="*/ 126 h 129"/>
                <a:gd name="T30" fmla="*/ 43 w 53"/>
                <a:gd name="T31" fmla="*/ 127 h 129"/>
                <a:gd name="T32" fmla="*/ 40 w 53"/>
                <a:gd name="T33" fmla="*/ 127 h 129"/>
                <a:gd name="T34" fmla="*/ 39 w 53"/>
                <a:gd name="T35" fmla="*/ 128 h 129"/>
                <a:gd name="T36" fmla="*/ 36 w 53"/>
                <a:gd name="T37" fmla="*/ 128 h 129"/>
                <a:gd name="T38" fmla="*/ 33 w 53"/>
                <a:gd name="T39" fmla="*/ 128 h 129"/>
                <a:gd name="T40" fmla="*/ 31 w 53"/>
                <a:gd name="T41" fmla="*/ 128 h 129"/>
                <a:gd name="T42" fmla="*/ 29 w 53"/>
                <a:gd name="T43" fmla="*/ 128 h 129"/>
                <a:gd name="T44" fmla="*/ 26 w 53"/>
                <a:gd name="T45" fmla="*/ 127 h 129"/>
                <a:gd name="T46" fmla="*/ 22 w 53"/>
                <a:gd name="T47" fmla="*/ 127 h 129"/>
                <a:gd name="T48" fmla="*/ 19 w 53"/>
                <a:gd name="T49" fmla="*/ 125 h 129"/>
                <a:gd name="T50" fmla="*/ 16 w 53"/>
                <a:gd name="T51" fmla="*/ 124 h 129"/>
                <a:gd name="T52" fmla="*/ 13 w 53"/>
                <a:gd name="T53" fmla="*/ 123 h 129"/>
                <a:gd name="T54" fmla="*/ 12 w 53"/>
                <a:gd name="T55" fmla="*/ 121 h 129"/>
                <a:gd name="T56" fmla="*/ 10 w 53"/>
                <a:gd name="T57" fmla="*/ 119 h 129"/>
                <a:gd name="T58" fmla="*/ 9 w 53"/>
                <a:gd name="T59" fmla="*/ 117 h 129"/>
                <a:gd name="T60" fmla="*/ 7 w 53"/>
                <a:gd name="T61" fmla="*/ 115 h 129"/>
                <a:gd name="T62" fmla="*/ 7 w 53"/>
                <a:gd name="T63" fmla="*/ 112 h 129"/>
                <a:gd name="T64" fmla="*/ 6 w 53"/>
                <a:gd name="T65" fmla="*/ 110 h 129"/>
                <a:gd name="T66" fmla="*/ 6 w 53"/>
                <a:gd name="T67" fmla="*/ 107 h 129"/>
                <a:gd name="T68" fmla="*/ 6 w 53"/>
                <a:gd name="T69" fmla="*/ 103 h 129"/>
                <a:gd name="T70" fmla="*/ 6 w 53"/>
                <a:gd name="T71" fmla="*/ 98 h 129"/>
                <a:gd name="T72" fmla="*/ 7 w 53"/>
                <a:gd name="T73" fmla="*/ 94 h 129"/>
                <a:gd name="T74" fmla="*/ 10 w 53"/>
                <a:gd name="T75" fmla="*/ 48 h 129"/>
                <a:gd name="T76" fmla="*/ 1 w 53"/>
                <a:gd name="T77" fmla="*/ 30 h 129"/>
                <a:gd name="T78" fmla="*/ 13 w 53"/>
                <a:gd name="T79" fmla="*/ 12 h 129"/>
                <a:gd name="T80" fmla="*/ 35 w 53"/>
                <a:gd name="T81" fmla="*/ 3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129">
                  <a:moveTo>
                    <a:pt x="52" y="33"/>
                  </a:moveTo>
                  <a:lnTo>
                    <a:pt x="50" y="52"/>
                  </a:lnTo>
                  <a:lnTo>
                    <a:pt x="33" y="50"/>
                  </a:lnTo>
                  <a:lnTo>
                    <a:pt x="30" y="91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0" y="105"/>
                  </a:lnTo>
                  <a:lnTo>
                    <a:pt x="30" y="106"/>
                  </a:lnTo>
                  <a:lnTo>
                    <a:pt x="30" y="107"/>
                  </a:lnTo>
                  <a:lnTo>
                    <a:pt x="30" y="108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2" y="109"/>
                  </a:lnTo>
                  <a:lnTo>
                    <a:pt x="32" y="110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5" y="110"/>
                  </a:lnTo>
                  <a:lnTo>
                    <a:pt x="36" y="111"/>
                  </a:lnTo>
                  <a:lnTo>
                    <a:pt x="37" y="111"/>
                  </a:lnTo>
                  <a:lnTo>
                    <a:pt x="38" y="111"/>
                  </a:lnTo>
                  <a:lnTo>
                    <a:pt x="39" y="110"/>
                  </a:lnTo>
                  <a:lnTo>
                    <a:pt x="41" y="110"/>
                  </a:lnTo>
                  <a:lnTo>
                    <a:pt x="42" y="110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7" y="126"/>
                  </a:lnTo>
                  <a:lnTo>
                    <a:pt x="46" y="126"/>
                  </a:lnTo>
                  <a:lnTo>
                    <a:pt x="44" y="127"/>
                  </a:lnTo>
                  <a:lnTo>
                    <a:pt x="43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2" y="128"/>
                  </a:lnTo>
                  <a:lnTo>
                    <a:pt x="31" y="128"/>
                  </a:lnTo>
                  <a:lnTo>
                    <a:pt x="30" y="128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6" y="127"/>
                  </a:lnTo>
                  <a:lnTo>
                    <a:pt x="24" y="127"/>
                  </a:lnTo>
                  <a:lnTo>
                    <a:pt x="22" y="127"/>
                  </a:lnTo>
                  <a:lnTo>
                    <a:pt x="20" y="126"/>
                  </a:lnTo>
                  <a:lnTo>
                    <a:pt x="19" y="125"/>
                  </a:lnTo>
                  <a:lnTo>
                    <a:pt x="17" y="125"/>
                  </a:lnTo>
                  <a:lnTo>
                    <a:pt x="16" y="124"/>
                  </a:lnTo>
                  <a:lnTo>
                    <a:pt x="15" y="124"/>
                  </a:lnTo>
                  <a:lnTo>
                    <a:pt x="13" y="123"/>
                  </a:lnTo>
                  <a:lnTo>
                    <a:pt x="13" y="122"/>
                  </a:lnTo>
                  <a:lnTo>
                    <a:pt x="12" y="121"/>
                  </a:lnTo>
                  <a:lnTo>
                    <a:pt x="11" y="120"/>
                  </a:lnTo>
                  <a:lnTo>
                    <a:pt x="10" y="119"/>
                  </a:lnTo>
                  <a:lnTo>
                    <a:pt x="9" y="118"/>
                  </a:lnTo>
                  <a:lnTo>
                    <a:pt x="9" y="117"/>
                  </a:lnTo>
                  <a:lnTo>
                    <a:pt x="8" y="116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2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6" y="108"/>
                  </a:lnTo>
                  <a:lnTo>
                    <a:pt x="6" y="107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10" y="48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12" y="30"/>
                  </a:lnTo>
                  <a:lnTo>
                    <a:pt x="13" y="12"/>
                  </a:lnTo>
                  <a:lnTo>
                    <a:pt x="37" y="0"/>
                  </a:lnTo>
                  <a:lnTo>
                    <a:pt x="35" y="32"/>
                  </a:lnTo>
                  <a:lnTo>
                    <a:pt x="52" y="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auto">
            <a:xfrm>
              <a:off x="4720" y="2188"/>
              <a:ext cx="95" cy="98"/>
            </a:xfrm>
            <a:custGeom>
              <a:avLst/>
              <a:gdLst>
                <a:gd name="T0" fmla="*/ 4 w 95"/>
                <a:gd name="T1" fmla="*/ 30 h 98"/>
                <a:gd name="T2" fmla="*/ 8 w 95"/>
                <a:gd name="T3" fmla="*/ 22 h 98"/>
                <a:gd name="T4" fmla="*/ 13 w 95"/>
                <a:gd name="T5" fmla="*/ 14 h 98"/>
                <a:gd name="T6" fmla="*/ 21 w 95"/>
                <a:gd name="T7" fmla="*/ 8 h 98"/>
                <a:gd name="T8" fmla="*/ 28 w 95"/>
                <a:gd name="T9" fmla="*/ 4 h 98"/>
                <a:gd name="T10" fmla="*/ 37 w 95"/>
                <a:gd name="T11" fmla="*/ 1 h 98"/>
                <a:gd name="T12" fmla="*/ 48 w 95"/>
                <a:gd name="T13" fmla="*/ 0 h 98"/>
                <a:gd name="T14" fmla="*/ 57 w 95"/>
                <a:gd name="T15" fmla="*/ 1 h 98"/>
                <a:gd name="T16" fmla="*/ 68 w 95"/>
                <a:gd name="T17" fmla="*/ 4 h 98"/>
                <a:gd name="T18" fmla="*/ 74 w 95"/>
                <a:gd name="T19" fmla="*/ 8 h 98"/>
                <a:gd name="T20" fmla="*/ 79 w 95"/>
                <a:gd name="T21" fmla="*/ 11 h 98"/>
                <a:gd name="T22" fmla="*/ 84 w 95"/>
                <a:gd name="T23" fmla="*/ 17 h 98"/>
                <a:gd name="T24" fmla="*/ 87 w 95"/>
                <a:gd name="T25" fmla="*/ 23 h 98"/>
                <a:gd name="T26" fmla="*/ 91 w 95"/>
                <a:gd name="T27" fmla="*/ 28 h 98"/>
                <a:gd name="T28" fmla="*/ 93 w 95"/>
                <a:gd name="T29" fmla="*/ 35 h 98"/>
                <a:gd name="T30" fmla="*/ 94 w 95"/>
                <a:gd name="T31" fmla="*/ 43 h 98"/>
                <a:gd name="T32" fmla="*/ 93 w 95"/>
                <a:gd name="T33" fmla="*/ 56 h 98"/>
                <a:gd name="T34" fmla="*/ 89 w 95"/>
                <a:gd name="T35" fmla="*/ 69 h 98"/>
                <a:gd name="T36" fmla="*/ 86 w 95"/>
                <a:gd name="T37" fmla="*/ 75 h 98"/>
                <a:gd name="T38" fmla="*/ 82 w 95"/>
                <a:gd name="T39" fmla="*/ 81 h 98"/>
                <a:gd name="T40" fmla="*/ 77 w 95"/>
                <a:gd name="T41" fmla="*/ 86 h 98"/>
                <a:gd name="T42" fmla="*/ 71 w 95"/>
                <a:gd name="T43" fmla="*/ 90 h 98"/>
                <a:gd name="T44" fmla="*/ 66 w 95"/>
                <a:gd name="T45" fmla="*/ 93 h 98"/>
                <a:gd name="T46" fmla="*/ 59 w 95"/>
                <a:gd name="T47" fmla="*/ 96 h 98"/>
                <a:gd name="T48" fmla="*/ 52 w 95"/>
                <a:gd name="T49" fmla="*/ 97 h 98"/>
                <a:gd name="T50" fmla="*/ 42 w 95"/>
                <a:gd name="T51" fmla="*/ 97 h 98"/>
                <a:gd name="T52" fmla="*/ 31 w 95"/>
                <a:gd name="T53" fmla="*/ 94 h 98"/>
                <a:gd name="T54" fmla="*/ 23 w 95"/>
                <a:gd name="T55" fmla="*/ 91 h 98"/>
                <a:gd name="T56" fmla="*/ 15 w 95"/>
                <a:gd name="T57" fmla="*/ 86 h 98"/>
                <a:gd name="T58" fmla="*/ 8 w 95"/>
                <a:gd name="T59" fmla="*/ 79 h 98"/>
                <a:gd name="T60" fmla="*/ 4 w 95"/>
                <a:gd name="T61" fmla="*/ 72 h 98"/>
                <a:gd name="T62" fmla="*/ 1 w 95"/>
                <a:gd name="T63" fmla="*/ 62 h 98"/>
                <a:gd name="T64" fmla="*/ 0 w 95"/>
                <a:gd name="T65" fmla="*/ 53 h 98"/>
                <a:gd name="T66" fmla="*/ 1 w 95"/>
                <a:gd name="T67" fmla="*/ 41 h 98"/>
                <a:gd name="T68" fmla="*/ 24 w 95"/>
                <a:gd name="T69" fmla="*/ 49 h 98"/>
                <a:gd name="T70" fmla="*/ 24 w 95"/>
                <a:gd name="T71" fmla="*/ 58 h 98"/>
                <a:gd name="T72" fmla="*/ 26 w 95"/>
                <a:gd name="T73" fmla="*/ 67 h 98"/>
                <a:gd name="T74" fmla="*/ 31 w 95"/>
                <a:gd name="T75" fmla="*/ 73 h 98"/>
                <a:gd name="T76" fmla="*/ 37 w 95"/>
                <a:gd name="T77" fmla="*/ 77 h 98"/>
                <a:gd name="T78" fmla="*/ 44 w 95"/>
                <a:gd name="T79" fmla="*/ 79 h 98"/>
                <a:gd name="T80" fmla="*/ 51 w 95"/>
                <a:gd name="T81" fmla="*/ 78 h 98"/>
                <a:gd name="T82" fmla="*/ 57 w 95"/>
                <a:gd name="T83" fmla="*/ 74 h 98"/>
                <a:gd name="T84" fmla="*/ 63 w 95"/>
                <a:gd name="T85" fmla="*/ 69 h 98"/>
                <a:gd name="T86" fmla="*/ 67 w 95"/>
                <a:gd name="T87" fmla="*/ 60 h 98"/>
                <a:gd name="T88" fmla="*/ 70 w 95"/>
                <a:gd name="T89" fmla="*/ 49 h 98"/>
                <a:gd name="T90" fmla="*/ 70 w 95"/>
                <a:gd name="T91" fmla="*/ 40 h 98"/>
                <a:gd name="T92" fmla="*/ 69 w 95"/>
                <a:gd name="T93" fmla="*/ 32 h 98"/>
                <a:gd name="T94" fmla="*/ 65 w 95"/>
                <a:gd name="T95" fmla="*/ 25 h 98"/>
                <a:gd name="T96" fmla="*/ 60 w 95"/>
                <a:gd name="T97" fmla="*/ 21 h 98"/>
                <a:gd name="T98" fmla="*/ 53 w 95"/>
                <a:gd name="T99" fmla="*/ 18 h 98"/>
                <a:gd name="T100" fmla="*/ 46 w 95"/>
                <a:gd name="T101" fmla="*/ 18 h 98"/>
                <a:gd name="T102" fmla="*/ 39 w 95"/>
                <a:gd name="T103" fmla="*/ 21 h 98"/>
                <a:gd name="T104" fmla="*/ 34 w 95"/>
                <a:gd name="T105" fmla="*/ 25 h 98"/>
                <a:gd name="T106" fmla="*/ 29 w 95"/>
                <a:gd name="T107" fmla="*/ 33 h 98"/>
                <a:gd name="T108" fmla="*/ 26 w 95"/>
                <a:gd name="T109" fmla="*/ 4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8">
                  <a:moveTo>
                    <a:pt x="2" y="38"/>
                  </a:moveTo>
                  <a:lnTo>
                    <a:pt x="2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9" y="5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2" y="7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7" y="10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2" y="14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1"/>
                  </a:lnTo>
                  <a:lnTo>
                    <a:pt x="87" y="22"/>
                  </a:lnTo>
                  <a:lnTo>
                    <a:pt x="87" y="23"/>
                  </a:lnTo>
                  <a:lnTo>
                    <a:pt x="88" y="24"/>
                  </a:lnTo>
                  <a:lnTo>
                    <a:pt x="89" y="24"/>
                  </a:lnTo>
                  <a:lnTo>
                    <a:pt x="89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2" y="31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8"/>
                  </a:lnTo>
                  <a:lnTo>
                    <a:pt x="94" y="51"/>
                  </a:lnTo>
                  <a:lnTo>
                    <a:pt x="94" y="53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2" y="60"/>
                  </a:lnTo>
                  <a:lnTo>
                    <a:pt x="91" y="63"/>
                  </a:lnTo>
                  <a:lnTo>
                    <a:pt x="91" y="66"/>
                  </a:lnTo>
                  <a:lnTo>
                    <a:pt x="90" y="68"/>
                  </a:lnTo>
                  <a:lnTo>
                    <a:pt x="89" y="69"/>
                  </a:lnTo>
                  <a:lnTo>
                    <a:pt x="89" y="70"/>
                  </a:lnTo>
                  <a:lnTo>
                    <a:pt x="88" y="71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4" y="79"/>
                  </a:lnTo>
                  <a:lnTo>
                    <a:pt x="83" y="80"/>
                  </a:lnTo>
                  <a:lnTo>
                    <a:pt x="82" y="81"/>
                  </a:lnTo>
                  <a:lnTo>
                    <a:pt x="82" y="82"/>
                  </a:lnTo>
                  <a:lnTo>
                    <a:pt x="81" y="83"/>
                  </a:lnTo>
                  <a:lnTo>
                    <a:pt x="80" y="84"/>
                  </a:lnTo>
                  <a:lnTo>
                    <a:pt x="79" y="85"/>
                  </a:lnTo>
                  <a:lnTo>
                    <a:pt x="78" y="86"/>
                  </a:lnTo>
                  <a:lnTo>
                    <a:pt x="77" y="86"/>
                  </a:lnTo>
                  <a:lnTo>
                    <a:pt x="76" y="87"/>
                  </a:lnTo>
                  <a:lnTo>
                    <a:pt x="75" y="88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1"/>
                  </a:lnTo>
                  <a:lnTo>
                    <a:pt x="70" y="91"/>
                  </a:lnTo>
                  <a:lnTo>
                    <a:pt x="69" y="92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6" y="93"/>
                  </a:lnTo>
                  <a:lnTo>
                    <a:pt x="64" y="94"/>
                  </a:lnTo>
                  <a:lnTo>
                    <a:pt x="63" y="94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0" y="95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2" y="97"/>
                  </a:lnTo>
                  <a:lnTo>
                    <a:pt x="50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4" y="95"/>
                  </a:lnTo>
                  <a:lnTo>
                    <a:pt x="33" y="95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8" y="88"/>
                  </a:lnTo>
                  <a:lnTo>
                    <a:pt x="16" y="87"/>
                  </a:lnTo>
                  <a:lnTo>
                    <a:pt x="15" y="86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8" y="79"/>
                  </a:lnTo>
                  <a:lnTo>
                    <a:pt x="8" y="78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6" y="74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2" y="38"/>
                  </a:lnTo>
                  <a:lnTo>
                    <a:pt x="26" y="44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4" y="49"/>
                  </a:lnTo>
                  <a:lnTo>
                    <a:pt x="24" y="51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5" y="64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7" y="68"/>
                  </a:lnTo>
                  <a:lnTo>
                    <a:pt x="28" y="69"/>
                  </a:lnTo>
                  <a:lnTo>
                    <a:pt x="28" y="70"/>
                  </a:lnTo>
                  <a:lnTo>
                    <a:pt x="29" y="71"/>
                  </a:lnTo>
                  <a:lnTo>
                    <a:pt x="30" y="72"/>
                  </a:lnTo>
                  <a:lnTo>
                    <a:pt x="31" y="73"/>
                  </a:lnTo>
                  <a:lnTo>
                    <a:pt x="32" y="74"/>
                  </a:lnTo>
                  <a:lnTo>
                    <a:pt x="33" y="75"/>
                  </a:lnTo>
                  <a:lnTo>
                    <a:pt x="34" y="76"/>
                  </a:lnTo>
                  <a:lnTo>
                    <a:pt x="35" y="76"/>
                  </a:lnTo>
                  <a:lnTo>
                    <a:pt x="36" y="77"/>
                  </a:lnTo>
                  <a:lnTo>
                    <a:pt x="37" y="77"/>
                  </a:lnTo>
                  <a:lnTo>
                    <a:pt x="38" y="78"/>
                  </a:lnTo>
                  <a:lnTo>
                    <a:pt x="39" y="78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79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4" y="77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57" y="74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2"/>
                  </a:lnTo>
                  <a:lnTo>
                    <a:pt x="61" y="71"/>
                  </a:lnTo>
                  <a:lnTo>
                    <a:pt x="62" y="70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7" y="61"/>
                  </a:lnTo>
                  <a:lnTo>
                    <a:pt x="67" y="60"/>
                  </a:lnTo>
                  <a:lnTo>
                    <a:pt x="68" y="58"/>
                  </a:lnTo>
                  <a:lnTo>
                    <a:pt x="68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0" y="49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0" y="43"/>
                  </a:lnTo>
                  <a:lnTo>
                    <a:pt x="70" y="41"/>
                  </a:lnTo>
                  <a:lnTo>
                    <a:pt x="70" y="40"/>
                  </a:lnTo>
                  <a:lnTo>
                    <a:pt x="70" y="39"/>
                  </a:lnTo>
                  <a:lnTo>
                    <a:pt x="70" y="37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3" y="24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2" y="19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33" y="26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28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auto">
            <a:xfrm>
              <a:off x="4829" y="2213"/>
              <a:ext cx="103" cy="117"/>
            </a:xfrm>
            <a:custGeom>
              <a:avLst/>
              <a:gdLst>
                <a:gd name="T0" fmla="*/ 54 w 103"/>
                <a:gd name="T1" fmla="*/ 106 h 117"/>
                <a:gd name="T2" fmla="*/ 72 w 103"/>
                <a:gd name="T3" fmla="*/ 60 h 117"/>
                <a:gd name="T4" fmla="*/ 73 w 103"/>
                <a:gd name="T5" fmla="*/ 57 h 117"/>
                <a:gd name="T6" fmla="*/ 74 w 103"/>
                <a:gd name="T7" fmla="*/ 52 h 117"/>
                <a:gd name="T8" fmla="*/ 76 w 103"/>
                <a:gd name="T9" fmla="*/ 48 h 117"/>
                <a:gd name="T10" fmla="*/ 77 w 103"/>
                <a:gd name="T11" fmla="*/ 44 h 117"/>
                <a:gd name="T12" fmla="*/ 77 w 103"/>
                <a:gd name="T13" fmla="*/ 42 h 117"/>
                <a:gd name="T14" fmla="*/ 77 w 103"/>
                <a:gd name="T15" fmla="*/ 39 h 117"/>
                <a:gd name="T16" fmla="*/ 76 w 103"/>
                <a:gd name="T17" fmla="*/ 37 h 117"/>
                <a:gd name="T18" fmla="*/ 75 w 103"/>
                <a:gd name="T19" fmla="*/ 35 h 117"/>
                <a:gd name="T20" fmla="*/ 74 w 103"/>
                <a:gd name="T21" fmla="*/ 33 h 117"/>
                <a:gd name="T22" fmla="*/ 73 w 103"/>
                <a:gd name="T23" fmla="*/ 32 h 117"/>
                <a:gd name="T24" fmla="*/ 71 w 103"/>
                <a:gd name="T25" fmla="*/ 30 h 117"/>
                <a:gd name="T26" fmla="*/ 69 w 103"/>
                <a:gd name="T27" fmla="*/ 29 h 117"/>
                <a:gd name="T28" fmla="*/ 66 w 103"/>
                <a:gd name="T29" fmla="*/ 29 h 117"/>
                <a:gd name="T30" fmla="*/ 64 w 103"/>
                <a:gd name="T31" fmla="*/ 29 h 117"/>
                <a:gd name="T32" fmla="*/ 62 w 103"/>
                <a:gd name="T33" fmla="*/ 29 h 117"/>
                <a:gd name="T34" fmla="*/ 60 w 103"/>
                <a:gd name="T35" fmla="*/ 29 h 117"/>
                <a:gd name="T36" fmla="*/ 58 w 103"/>
                <a:gd name="T37" fmla="*/ 29 h 117"/>
                <a:gd name="T38" fmla="*/ 56 w 103"/>
                <a:gd name="T39" fmla="*/ 29 h 117"/>
                <a:gd name="T40" fmla="*/ 54 w 103"/>
                <a:gd name="T41" fmla="*/ 29 h 117"/>
                <a:gd name="T42" fmla="*/ 51 w 103"/>
                <a:gd name="T43" fmla="*/ 31 h 117"/>
                <a:gd name="T44" fmla="*/ 49 w 103"/>
                <a:gd name="T45" fmla="*/ 33 h 117"/>
                <a:gd name="T46" fmla="*/ 47 w 103"/>
                <a:gd name="T47" fmla="*/ 35 h 117"/>
                <a:gd name="T48" fmla="*/ 45 w 103"/>
                <a:gd name="T49" fmla="*/ 38 h 117"/>
                <a:gd name="T50" fmla="*/ 43 w 103"/>
                <a:gd name="T51" fmla="*/ 43 h 117"/>
                <a:gd name="T52" fmla="*/ 41 w 103"/>
                <a:gd name="T53" fmla="*/ 48 h 117"/>
                <a:gd name="T54" fmla="*/ 39 w 103"/>
                <a:gd name="T55" fmla="*/ 51 h 117"/>
                <a:gd name="T56" fmla="*/ 38 w 103"/>
                <a:gd name="T57" fmla="*/ 55 h 117"/>
                <a:gd name="T58" fmla="*/ 0 w 103"/>
                <a:gd name="T59" fmla="*/ 87 h 117"/>
                <a:gd name="T60" fmla="*/ 56 w 103"/>
                <a:gd name="T61" fmla="*/ 9 h 117"/>
                <a:gd name="T62" fmla="*/ 52 w 103"/>
                <a:gd name="T63" fmla="*/ 20 h 117"/>
                <a:gd name="T64" fmla="*/ 54 w 103"/>
                <a:gd name="T65" fmla="*/ 19 h 117"/>
                <a:gd name="T66" fmla="*/ 56 w 103"/>
                <a:gd name="T67" fmla="*/ 18 h 117"/>
                <a:gd name="T68" fmla="*/ 58 w 103"/>
                <a:gd name="T69" fmla="*/ 17 h 117"/>
                <a:gd name="T70" fmla="*/ 60 w 103"/>
                <a:gd name="T71" fmla="*/ 16 h 117"/>
                <a:gd name="T72" fmla="*/ 63 w 103"/>
                <a:gd name="T73" fmla="*/ 15 h 117"/>
                <a:gd name="T74" fmla="*/ 65 w 103"/>
                <a:gd name="T75" fmla="*/ 14 h 117"/>
                <a:gd name="T76" fmla="*/ 67 w 103"/>
                <a:gd name="T77" fmla="*/ 14 h 117"/>
                <a:gd name="T78" fmla="*/ 69 w 103"/>
                <a:gd name="T79" fmla="*/ 14 h 117"/>
                <a:gd name="T80" fmla="*/ 71 w 103"/>
                <a:gd name="T81" fmla="*/ 13 h 117"/>
                <a:gd name="T82" fmla="*/ 74 w 103"/>
                <a:gd name="T83" fmla="*/ 13 h 117"/>
                <a:gd name="T84" fmla="*/ 76 w 103"/>
                <a:gd name="T85" fmla="*/ 14 h 117"/>
                <a:gd name="T86" fmla="*/ 79 w 103"/>
                <a:gd name="T87" fmla="*/ 14 h 117"/>
                <a:gd name="T88" fmla="*/ 83 w 103"/>
                <a:gd name="T89" fmla="*/ 16 h 117"/>
                <a:gd name="T90" fmla="*/ 87 w 103"/>
                <a:gd name="T91" fmla="*/ 17 h 117"/>
                <a:gd name="T92" fmla="*/ 90 w 103"/>
                <a:gd name="T93" fmla="*/ 19 h 117"/>
                <a:gd name="T94" fmla="*/ 93 w 103"/>
                <a:gd name="T95" fmla="*/ 21 h 117"/>
                <a:gd name="T96" fmla="*/ 94 w 103"/>
                <a:gd name="T97" fmla="*/ 23 h 117"/>
                <a:gd name="T98" fmla="*/ 96 w 103"/>
                <a:gd name="T99" fmla="*/ 25 h 117"/>
                <a:gd name="T100" fmla="*/ 98 w 103"/>
                <a:gd name="T101" fmla="*/ 28 h 117"/>
                <a:gd name="T102" fmla="*/ 100 w 103"/>
                <a:gd name="T103" fmla="*/ 30 h 117"/>
                <a:gd name="T104" fmla="*/ 101 w 103"/>
                <a:gd name="T105" fmla="*/ 32 h 117"/>
                <a:gd name="T106" fmla="*/ 102 w 103"/>
                <a:gd name="T107" fmla="*/ 35 h 117"/>
                <a:gd name="T108" fmla="*/ 102 w 103"/>
                <a:gd name="T109" fmla="*/ 38 h 117"/>
                <a:gd name="T110" fmla="*/ 102 w 103"/>
                <a:gd name="T111" fmla="*/ 41 h 117"/>
                <a:gd name="T112" fmla="*/ 102 w 103"/>
                <a:gd name="T113" fmla="*/ 44 h 117"/>
                <a:gd name="T114" fmla="*/ 102 w 103"/>
                <a:gd name="T115" fmla="*/ 47 h 117"/>
                <a:gd name="T116" fmla="*/ 101 w 103"/>
                <a:gd name="T117" fmla="*/ 50 h 117"/>
                <a:gd name="T118" fmla="*/ 100 w 103"/>
                <a:gd name="T119" fmla="*/ 54 h 117"/>
                <a:gd name="T120" fmla="*/ 98 w 103"/>
                <a:gd name="T121" fmla="*/ 59 h 117"/>
                <a:gd name="T122" fmla="*/ 77 w 103"/>
                <a:gd name="T12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17">
                  <a:moveTo>
                    <a:pt x="77" y="116"/>
                  </a:moveTo>
                  <a:lnTo>
                    <a:pt x="54" y="106"/>
                  </a:lnTo>
                  <a:lnTo>
                    <a:pt x="71" y="62"/>
                  </a:lnTo>
                  <a:lnTo>
                    <a:pt x="72" y="60"/>
                  </a:lnTo>
                  <a:lnTo>
                    <a:pt x="72" y="58"/>
                  </a:lnTo>
                  <a:lnTo>
                    <a:pt x="73" y="57"/>
                  </a:lnTo>
                  <a:lnTo>
                    <a:pt x="73" y="55"/>
                  </a:lnTo>
                  <a:lnTo>
                    <a:pt x="74" y="52"/>
                  </a:lnTo>
                  <a:lnTo>
                    <a:pt x="75" y="50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7" y="44"/>
                  </a:lnTo>
                  <a:lnTo>
                    <a:pt x="77" y="43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7"/>
                  </a:lnTo>
                  <a:lnTo>
                    <a:pt x="76" y="36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8" y="29"/>
                  </a:lnTo>
                  <a:lnTo>
                    <a:pt x="57" y="29"/>
                  </a:lnTo>
                  <a:lnTo>
                    <a:pt x="56" y="29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3" y="30"/>
                  </a:lnTo>
                  <a:lnTo>
                    <a:pt x="51" y="31"/>
                  </a:lnTo>
                  <a:lnTo>
                    <a:pt x="50" y="32"/>
                  </a:lnTo>
                  <a:lnTo>
                    <a:pt x="49" y="33"/>
                  </a:lnTo>
                  <a:lnTo>
                    <a:pt x="48" y="34"/>
                  </a:lnTo>
                  <a:lnTo>
                    <a:pt x="47" y="35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4" y="41"/>
                  </a:lnTo>
                  <a:lnTo>
                    <a:pt x="43" y="43"/>
                  </a:lnTo>
                  <a:lnTo>
                    <a:pt x="42" y="46"/>
                  </a:lnTo>
                  <a:lnTo>
                    <a:pt x="41" y="48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9" y="53"/>
                  </a:lnTo>
                  <a:lnTo>
                    <a:pt x="38" y="55"/>
                  </a:lnTo>
                  <a:lnTo>
                    <a:pt x="23" y="95"/>
                  </a:lnTo>
                  <a:lnTo>
                    <a:pt x="0" y="87"/>
                  </a:lnTo>
                  <a:lnTo>
                    <a:pt x="32" y="0"/>
                  </a:lnTo>
                  <a:lnTo>
                    <a:pt x="56" y="9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3" y="20"/>
                  </a:lnTo>
                  <a:lnTo>
                    <a:pt x="54" y="19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7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0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5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8" y="18"/>
                  </a:lnTo>
                  <a:lnTo>
                    <a:pt x="90" y="19"/>
                  </a:lnTo>
                  <a:lnTo>
                    <a:pt x="92" y="20"/>
                  </a:lnTo>
                  <a:lnTo>
                    <a:pt x="93" y="21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5" y="24"/>
                  </a:lnTo>
                  <a:lnTo>
                    <a:pt x="96" y="25"/>
                  </a:lnTo>
                  <a:lnTo>
                    <a:pt x="97" y="26"/>
                  </a:lnTo>
                  <a:lnTo>
                    <a:pt x="98" y="28"/>
                  </a:lnTo>
                  <a:lnTo>
                    <a:pt x="99" y="29"/>
                  </a:lnTo>
                  <a:lnTo>
                    <a:pt x="100" y="30"/>
                  </a:lnTo>
                  <a:lnTo>
                    <a:pt x="101" y="31"/>
                  </a:lnTo>
                  <a:lnTo>
                    <a:pt x="101" y="32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2" y="41"/>
                  </a:lnTo>
                  <a:lnTo>
                    <a:pt x="102" y="43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50"/>
                  </a:lnTo>
                  <a:lnTo>
                    <a:pt x="101" y="52"/>
                  </a:lnTo>
                  <a:lnTo>
                    <a:pt x="100" y="54"/>
                  </a:lnTo>
                  <a:lnTo>
                    <a:pt x="99" y="57"/>
                  </a:lnTo>
                  <a:lnTo>
                    <a:pt x="98" y="59"/>
                  </a:lnTo>
                  <a:lnTo>
                    <a:pt x="97" y="62"/>
                  </a:lnTo>
                  <a:lnTo>
                    <a:pt x="77" y="1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1872" name="Freeform 16"/>
            <p:cNvSpPr>
              <a:spLocks/>
            </p:cNvSpPr>
            <p:nvPr/>
          </p:nvSpPr>
          <p:spPr bwMode="auto">
            <a:xfrm>
              <a:off x="4943" y="2272"/>
              <a:ext cx="92" cy="99"/>
            </a:xfrm>
            <a:custGeom>
              <a:avLst/>
              <a:gdLst>
                <a:gd name="T0" fmla="*/ 67 w 92"/>
                <a:gd name="T1" fmla="*/ 90 h 99"/>
                <a:gd name="T2" fmla="*/ 60 w 92"/>
                <a:gd name="T3" fmla="*/ 95 h 99"/>
                <a:gd name="T4" fmla="*/ 53 w 92"/>
                <a:gd name="T5" fmla="*/ 97 h 99"/>
                <a:gd name="T6" fmla="*/ 45 w 92"/>
                <a:gd name="T7" fmla="*/ 98 h 99"/>
                <a:gd name="T8" fmla="*/ 38 w 92"/>
                <a:gd name="T9" fmla="*/ 97 h 99"/>
                <a:gd name="T10" fmla="*/ 29 w 92"/>
                <a:gd name="T11" fmla="*/ 95 h 99"/>
                <a:gd name="T12" fmla="*/ 22 w 92"/>
                <a:gd name="T13" fmla="*/ 91 h 99"/>
                <a:gd name="T14" fmla="*/ 16 w 92"/>
                <a:gd name="T15" fmla="*/ 87 h 99"/>
                <a:gd name="T16" fmla="*/ 11 w 92"/>
                <a:gd name="T17" fmla="*/ 83 h 99"/>
                <a:gd name="T18" fmla="*/ 8 w 92"/>
                <a:gd name="T19" fmla="*/ 78 h 99"/>
                <a:gd name="T20" fmla="*/ 4 w 92"/>
                <a:gd name="T21" fmla="*/ 74 h 99"/>
                <a:gd name="T22" fmla="*/ 2 w 92"/>
                <a:gd name="T23" fmla="*/ 68 h 99"/>
                <a:gd name="T24" fmla="*/ 1 w 92"/>
                <a:gd name="T25" fmla="*/ 62 h 99"/>
                <a:gd name="T26" fmla="*/ 0 w 92"/>
                <a:gd name="T27" fmla="*/ 53 h 99"/>
                <a:gd name="T28" fmla="*/ 2 w 92"/>
                <a:gd name="T29" fmla="*/ 42 h 99"/>
                <a:gd name="T30" fmla="*/ 7 w 92"/>
                <a:gd name="T31" fmla="*/ 32 h 99"/>
                <a:gd name="T32" fmla="*/ 11 w 92"/>
                <a:gd name="T33" fmla="*/ 25 h 99"/>
                <a:gd name="T34" fmla="*/ 15 w 92"/>
                <a:gd name="T35" fmla="*/ 19 h 99"/>
                <a:gd name="T36" fmla="*/ 19 w 92"/>
                <a:gd name="T37" fmla="*/ 14 h 99"/>
                <a:gd name="T38" fmla="*/ 23 w 92"/>
                <a:gd name="T39" fmla="*/ 10 h 99"/>
                <a:gd name="T40" fmla="*/ 27 w 92"/>
                <a:gd name="T41" fmla="*/ 7 h 99"/>
                <a:gd name="T42" fmla="*/ 33 w 92"/>
                <a:gd name="T43" fmla="*/ 4 h 99"/>
                <a:gd name="T44" fmla="*/ 38 w 92"/>
                <a:gd name="T45" fmla="*/ 2 h 99"/>
                <a:gd name="T46" fmla="*/ 44 w 92"/>
                <a:gd name="T47" fmla="*/ 1 h 99"/>
                <a:gd name="T48" fmla="*/ 49 w 92"/>
                <a:gd name="T49" fmla="*/ 0 h 99"/>
                <a:gd name="T50" fmla="*/ 57 w 92"/>
                <a:gd name="T51" fmla="*/ 1 h 99"/>
                <a:gd name="T52" fmla="*/ 68 w 92"/>
                <a:gd name="T53" fmla="*/ 5 h 99"/>
                <a:gd name="T54" fmla="*/ 73 w 92"/>
                <a:gd name="T55" fmla="*/ 8 h 99"/>
                <a:gd name="T56" fmla="*/ 78 w 92"/>
                <a:gd name="T57" fmla="*/ 12 h 99"/>
                <a:gd name="T58" fmla="*/ 82 w 92"/>
                <a:gd name="T59" fmla="*/ 16 h 99"/>
                <a:gd name="T60" fmla="*/ 85 w 92"/>
                <a:gd name="T61" fmla="*/ 21 h 99"/>
                <a:gd name="T62" fmla="*/ 88 w 92"/>
                <a:gd name="T63" fmla="*/ 25 h 99"/>
                <a:gd name="T64" fmla="*/ 89 w 92"/>
                <a:gd name="T65" fmla="*/ 31 h 99"/>
                <a:gd name="T66" fmla="*/ 91 w 92"/>
                <a:gd name="T67" fmla="*/ 36 h 99"/>
                <a:gd name="T68" fmla="*/ 91 w 92"/>
                <a:gd name="T69" fmla="*/ 42 h 99"/>
                <a:gd name="T70" fmla="*/ 90 w 92"/>
                <a:gd name="T71" fmla="*/ 48 h 99"/>
                <a:gd name="T72" fmla="*/ 89 w 92"/>
                <a:gd name="T73" fmla="*/ 55 h 99"/>
                <a:gd name="T74" fmla="*/ 85 w 92"/>
                <a:gd name="T75" fmla="*/ 63 h 99"/>
                <a:gd name="T76" fmla="*/ 83 w 92"/>
                <a:gd name="T77" fmla="*/ 71 h 99"/>
                <a:gd name="T78" fmla="*/ 26 w 92"/>
                <a:gd name="T79" fmla="*/ 46 h 99"/>
                <a:gd name="T80" fmla="*/ 23 w 92"/>
                <a:gd name="T81" fmla="*/ 53 h 99"/>
                <a:gd name="T82" fmla="*/ 23 w 92"/>
                <a:gd name="T83" fmla="*/ 59 h 99"/>
                <a:gd name="T84" fmla="*/ 23 w 92"/>
                <a:gd name="T85" fmla="*/ 64 h 99"/>
                <a:gd name="T86" fmla="*/ 24 w 92"/>
                <a:gd name="T87" fmla="*/ 69 h 99"/>
                <a:gd name="T88" fmla="*/ 28 w 92"/>
                <a:gd name="T89" fmla="*/ 74 h 99"/>
                <a:gd name="T90" fmla="*/ 33 w 92"/>
                <a:gd name="T91" fmla="*/ 77 h 99"/>
                <a:gd name="T92" fmla="*/ 39 w 92"/>
                <a:gd name="T93" fmla="*/ 78 h 99"/>
                <a:gd name="T94" fmla="*/ 45 w 92"/>
                <a:gd name="T95" fmla="*/ 77 h 99"/>
                <a:gd name="T96" fmla="*/ 51 w 92"/>
                <a:gd name="T97" fmla="*/ 74 h 99"/>
                <a:gd name="T98" fmla="*/ 68 w 92"/>
                <a:gd name="T99" fmla="*/ 46 h 99"/>
                <a:gd name="T100" fmla="*/ 69 w 92"/>
                <a:gd name="T101" fmla="*/ 41 h 99"/>
                <a:gd name="T102" fmla="*/ 69 w 92"/>
                <a:gd name="T103" fmla="*/ 35 h 99"/>
                <a:gd name="T104" fmla="*/ 68 w 92"/>
                <a:gd name="T105" fmla="*/ 30 h 99"/>
                <a:gd name="T106" fmla="*/ 66 w 92"/>
                <a:gd name="T107" fmla="*/ 26 h 99"/>
                <a:gd name="T108" fmla="*/ 62 w 92"/>
                <a:gd name="T109" fmla="*/ 23 h 99"/>
                <a:gd name="T110" fmla="*/ 57 w 92"/>
                <a:gd name="T111" fmla="*/ 20 h 99"/>
                <a:gd name="T112" fmla="*/ 52 w 92"/>
                <a:gd name="T113" fmla="*/ 20 h 99"/>
                <a:gd name="T114" fmla="*/ 47 w 92"/>
                <a:gd name="T115" fmla="*/ 21 h 99"/>
                <a:gd name="T116" fmla="*/ 42 w 92"/>
                <a:gd name="T117" fmla="*/ 24 h 99"/>
                <a:gd name="T118" fmla="*/ 38 w 92"/>
                <a:gd name="T119" fmla="*/ 27 h 99"/>
                <a:gd name="T120" fmla="*/ 35 w 92"/>
                <a:gd name="T12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99">
                  <a:moveTo>
                    <a:pt x="51" y="74"/>
                  </a:moveTo>
                  <a:lnTo>
                    <a:pt x="71" y="88"/>
                  </a:lnTo>
                  <a:lnTo>
                    <a:pt x="69" y="89"/>
                  </a:lnTo>
                  <a:lnTo>
                    <a:pt x="68" y="90"/>
                  </a:lnTo>
                  <a:lnTo>
                    <a:pt x="67" y="90"/>
                  </a:lnTo>
                  <a:lnTo>
                    <a:pt x="66" y="91"/>
                  </a:lnTo>
                  <a:lnTo>
                    <a:pt x="64" y="92"/>
                  </a:lnTo>
                  <a:lnTo>
                    <a:pt x="63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58" y="95"/>
                  </a:lnTo>
                  <a:lnTo>
                    <a:pt x="57" y="96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0" y="98"/>
                  </a:lnTo>
                  <a:lnTo>
                    <a:pt x="38" y="98"/>
                  </a:lnTo>
                  <a:lnTo>
                    <a:pt x="38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4"/>
                  </a:lnTo>
                  <a:lnTo>
                    <a:pt x="26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18" y="89"/>
                  </a:lnTo>
                  <a:lnTo>
                    <a:pt x="17" y="88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3" y="85"/>
                  </a:lnTo>
                  <a:lnTo>
                    <a:pt x="12" y="84"/>
                  </a:lnTo>
                  <a:lnTo>
                    <a:pt x="11" y="83"/>
                  </a:lnTo>
                  <a:lnTo>
                    <a:pt x="10" y="82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8" y="78"/>
                  </a:lnTo>
                  <a:lnTo>
                    <a:pt x="7" y="77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4" y="73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7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6" y="35"/>
                  </a:lnTo>
                  <a:lnTo>
                    <a:pt x="7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7" y="11"/>
                  </a:lnTo>
                  <a:lnTo>
                    <a:pt x="78" y="12"/>
                  </a:lnTo>
                  <a:lnTo>
                    <a:pt x="79" y="13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20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9" y="28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90" y="35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40"/>
                  </a:lnTo>
                  <a:lnTo>
                    <a:pt x="91" y="41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4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2"/>
                  </a:lnTo>
                  <a:lnTo>
                    <a:pt x="89" y="54"/>
                  </a:lnTo>
                  <a:lnTo>
                    <a:pt x="89" y="55"/>
                  </a:lnTo>
                  <a:lnTo>
                    <a:pt x="88" y="57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6" y="61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4" y="66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1" y="74"/>
                  </a:lnTo>
                  <a:lnTo>
                    <a:pt x="80" y="74"/>
                  </a:lnTo>
                  <a:lnTo>
                    <a:pt x="79" y="76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3" y="53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2"/>
                  </a:lnTo>
                  <a:lnTo>
                    <a:pt x="23" y="63"/>
                  </a:lnTo>
                  <a:lnTo>
                    <a:pt x="23" y="64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6" y="72"/>
                  </a:lnTo>
                  <a:lnTo>
                    <a:pt x="27" y="73"/>
                  </a:lnTo>
                  <a:lnTo>
                    <a:pt x="28" y="74"/>
                  </a:lnTo>
                  <a:lnTo>
                    <a:pt x="29" y="74"/>
                  </a:lnTo>
                  <a:lnTo>
                    <a:pt x="30" y="75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6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9" y="78"/>
                  </a:lnTo>
                  <a:lnTo>
                    <a:pt x="40" y="78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3" y="78"/>
                  </a:lnTo>
                  <a:lnTo>
                    <a:pt x="45" y="77"/>
                  </a:lnTo>
                  <a:lnTo>
                    <a:pt x="46" y="76"/>
                  </a:lnTo>
                  <a:lnTo>
                    <a:pt x="47" y="76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1" y="74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68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2" y="23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59" y="21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5" y="34"/>
                  </a:lnTo>
                  <a:lnTo>
                    <a:pt x="65" y="51"/>
                  </a:lnTo>
                  <a:lnTo>
                    <a:pt x="51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Moving Average </a:t>
            </a:r>
            <a:br>
              <a:rPr lang="en-US" altLang="sk-SK" sz="5400" b="1"/>
            </a:br>
            <a:r>
              <a:rPr lang="en-US" altLang="sk-SK" sz="3600" b="1"/>
              <a:t>[Solution]</a:t>
            </a:r>
            <a:endParaRPr lang="en-US" altLang="sk-SK"/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0010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331788" algn="l"/>
              </a:tabLst>
            </a:pPr>
            <a:r>
              <a:rPr lang="en-US" altLang="sk-SK">
                <a:solidFill>
                  <a:schemeClr val="tx2"/>
                </a:solidFill>
              </a:rPr>
              <a:t>  </a:t>
            </a:r>
            <a:r>
              <a:rPr lang="en-US" altLang="sk-SK" u="sng">
                <a:solidFill>
                  <a:schemeClr val="tx2"/>
                </a:solidFill>
              </a:rPr>
              <a:t>Year</a:t>
            </a:r>
            <a:r>
              <a:rPr lang="en-US" altLang="sk-SK">
                <a:solidFill>
                  <a:schemeClr val="tx2"/>
                </a:solidFill>
              </a:rPr>
              <a:t>	</a:t>
            </a:r>
            <a:r>
              <a:rPr lang="en-US" altLang="sk-SK" u="sng">
                <a:solidFill>
                  <a:schemeClr val="tx2"/>
                </a:solidFill>
              </a:rPr>
              <a:t>Sales</a:t>
            </a:r>
            <a:r>
              <a:rPr lang="en-US" altLang="sk-SK">
                <a:solidFill>
                  <a:schemeClr val="tx2"/>
                </a:solidFill>
              </a:rPr>
              <a:t>	</a:t>
            </a:r>
            <a:r>
              <a:rPr lang="en-US" altLang="sk-SK" u="sng">
                <a:solidFill>
                  <a:schemeClr val="tx2"/>
                </a:solidFill>
              </a:rPr>
              <a:t>MA(3) in 1,000</a:t>
            </a:r>
            <a:endParaRPr lang="en-US" altLang="sk-SK"/>
          </a:p>
          <a:p>
            <a:pPr marL="0" indent="0">
              <a:buFontTx/>
              <a:buNone/>
              <a:tabLst>
                <a:tab pos="331788" algn="l"/>
              </a:tabLst>
            </a:pPr>
            <a:r>
              <a:rPr lang="en-US" altLang="sk-SK"/>
              <a:t>	1995	20,000	NA</a:t>
            </a:r>
          </a:p>
          <a:p>
            <a:pPr marL="0" indent="0">
              <a:buFontTx/>
              <a:buNone/>
              <a:tabLst>
                <a:tab pos="331788" algn="l"/>
              </a:tabLst>
            </a:pPr>
            <a:r>
              <a:rPr lang="en-US" altLang="sk-SK"/>
              <a:t>	1996 	24,000	(20+24+22)/3 = 22</a:t>
            </a:r>
          </a:p>
          <a:p>
            <a:pPr marL="0" indent="0">
              <a:buFontTx/>
              <a:buNone/>
              <a:tabLst>
                <a:tab pos="331788" algn="l"/>
              </a:tabLst>
            </a:pPr>
            <a:r>
              <a:rPr lang="en-US" altLang="sk-SK"/>
              <a:t>	1997	22,000	(24+22+26)/3 = 24</a:t>
            </a:r>
          </a:p>
          <a:p>
            <a:pPr marL="0" indent="0">
              <a:buFontTx/>
              <a:buNone/>
              <a:tabLst>
                <a:tab pos="331788" algn="l"/>
              </a:tabLst>
            </a:pPr>
            <a:r>
              <a:rPr lang="en-US" altLang="sk-SK"/>
              <a:t>	1998	26,000	(22+26+25)/3 = 24</a:t>
            </a:r>
          </a:p>
          <a:p>
            <a:pPr marL="0" indent="0">
              <a:buFontTx/>
              <a:buNone/>
              <a:tabLst>
                <a:tab pos="331788" algn="l"/>
              </a:tabLst>
            </a:pPr>
            <a:r>
              <a:rPr lang="en-US" altLang="sk-SK"/>
              <a:t>	1999	25,000	NA</a:t>
            </a:r>
            <a:endParaRPr lang="en-US" altLang="sk-SK" sz="2800"/>
          </a:p>
          <a:p>
            <a:pPr marL="0" indent="0">
              <a:buFontTx/>
              <a:buNone/>
              <a:tabLst>
                <a:tab pos="331788" algn="l"/>
              </a:tabLst>
            </a:pPr>
            <a:endParaRPr lang="en-US" altLang="sk-SK" sz="2800"/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3868738" y="2808288"/>
            <a:ext cx="458787" cy="1841500"/>
            <a:chOff x="2437" y="1769"/>
            <a:chExt cx="289" cy="1160"/>
          </a:xfrm>
        </p:grpSpPr>
        <p:sp>
          <p:nvSpPr>
            <p:cNvPr id="123911" name="Freeform 7"/>
            <p:cNvSpPr>
              <a:spLocks/>
            </p:cNvSpPr>
            <p:nvPr/>
          </p:nvSpPr>
          <p:spPr bwMode="auto">
            <a:xfrm>
              <a:off x="2438" y="1769"/>
              <a:ext cx="288" cy="582"/>
            </a:xfrm>
            <a:custGeom>
              <a:avLst/>
              <a:gdLst>
                <a:gd name="T0" fmla="*/ 0 w 288"/>
                <a:gd name="T1" fmla="*/ 0 h 582"/>
                <a:gd name="T2" fmla="*/ 48 w 288"/>
                <a:gd name="T3" fmla="*/ 19 h 582"/>
                <a:gd name="T4" fmla="*/ 81 w 288"/>
                <a:gd name="T5" fmla="*/ 42 h 582"/>
                <a:gd name="T6" fmla="*/ 120 w 288"/>
                <a:gd name="T7" fmla="*/ 83 h 582"/>
                <a:gd name="T8" fmla="*/ 144 w 288"/>
                <a:gd name="T9" fmla="*/ 127 h 582"/>
                <a:gd name="T10" fmla="*/ 157 w 288"/>
                <a:gd name="T11" fmla="*/ 171 h 582"/>
                <a:gd name="T12" fmla="*/ 162 w 288"/>
                <a:gd name="T13" fmla="*/ 214 h 582"/>
                <a:gd name="T14" fmla="*/ 167 w 288"/>
                <a:gd name="T15" fmla="*/ 277 h 582"/>
                <a:gd name="T16" fmla="*/ 170 w 288"/>
                <a:gd name="T17" fmla="*/ 321 h 582"/>
                <a:gd name="T18" fmla="*/ 171 w 288"/>
                <a:gd name="T19" fmla="*/ 342 h 582"/>
                <a:gd name="T20" fmla="*/ 175 w 288"/>
                <a:gd name="T21" fmla="*/ 385 h 582"/>
                <a:gd name="T22" fmla="*/ 179 w 288"/>
                <a:gd name="T23" fmla="*/ 411 h 582"/>
                <a:gd name="T24" fmla="*/ 186 w 288"/>
                <a:gd name="T25" fmla="*/ 450 h 582"/>
                <a:gd name="T26" fmla="*/ 205 w 288"/>
                <a:gd name="T27" fmla="*/ 503 h 582"/>
                <a:gd name="T28" fmla="*/ 229 w 288"/>
                <a:gd name="T29" fmla="*/ 538 h 582"/>
                <a:gd name="T30" fmla="*/ 251 w 288"/>
                <a:gd name="T31" fmla="*/ 559 h 582"/>
                <a:gd name="T32" fmla="*/ 287 w 288"/>
                <a:gd name="T33" fmla="*/ 581 h 582"/>
                <a:gd name="T34" fmla="*/ 234 w 288"/>
                <a:gd name="T35" fmla="*/ 557 h 582"/>
                <a:gd name="T36" fmla="*/ 195 w 288"/>
                <a:gd name="T37" fmla="*/ 527 h 582"/>
                <a:gd name="T38" fmla="*/ 157 w 288"/>
                <a:gd name="T39" fmla="*/ 476 h 582"/>
                <a:gd name="T40" fmla="*/ 145 w 288"/>
                <a:gd name="T41" fmla="*/ 450 h 582"/>
                <a:gd name="T42" fmla="*/ 132 w 288"/>
                <a:gd name="T43" fmla="*/ 411 h 582"/>
                <a:gd name="T44" fmla="*/ 129 w 288"/>
                <a:gd name="T45" fmla="*/ 385 h 582"/>
                <a:gd name="T46" fmla="*/ 121 w 288"/>
                <a:gd name="T47" fmla="*/ 342 h 582"/>
                <a:gd name="T48" fmla="*/ 120 w 288"/>
                <a:gd name="T49" fmla="*/ 321 h 582"/>
                <a:gd name="T50" fmla="*/ 116 w 288"/>
                <a:gd name="T51" fmla="*/ 287 h 582"/>
                <a:gd name="T52" fmla="*/ 116 w 288"/>
                <a:gd name="T53" fmla="*/ 237 h 582"/>
                <a:gd name="T54" fmla="*/ 120 w 288"/>
                <a:gd name="T55" fmla="*/ 191 h 582"/>
                <a:gd name="T56" fmla="*/ 112 w 288"/>
                <a:gd name="T57" fmla="*/ 147 h 582"/>
                <a:gd name="T58" fmla="*/ 95 w 288"/>
                <a:gd name="T59" fmla="*/ 104 h 582"/>
                <a:gd name="T60" fmla="*/ 80 w 288"/>
                <a:gd name="T61" fmla="*/ 73 h 582"/>
                <a:gd name="T62" fmla="*/ 51 w 288"/>
                <a:gd name="T63" fmla="*/ 40 h 582"/>
                <a:gd name="T64" fmla="*/ 30 w 288"/>
                <a:gd name="T65" fmla="*/ 19 h 582"/>
                <a:gd name="T66" fmla="*/ 0 w 288"/>
                <a:gd name="T6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8" h="582">
                  <a:moveTo>
                    <a:pt x="0" y="0"/>
                  </a:moveTo>
                  <a:lnTo>
                    <a:pt x="48" y="19"/>
                  </a:lnTo>
                  <a:lnTo>
                    <a:pt x="81" y="42"/>
                  </a:lnTo>
                  <a:lnTo>
                    <a:pt x="120" y="83"/>
                  </a:lnTo>
                  <a:lnTo>
                    <a:pt x="144" y="127"/>
                  </a:lnTo>
                  <a:lnTo>
                    <a:pt x="157" y="171"/>
                  </a:lnTo>
                  <a:lnTo>
                    <a:pt x="162" y="214"/>
                  </a:lnTo>
                  <a:lnTo>
                    <a:pt x="167" y="277"/>
                  </a:lnTo>
                  <a:lnTo>
                    <a:pt x="170" y="321"/>
                  </a:lnTo>
                  <a:lnTo>
                    <a:pt x="171" y="342"/>
                  </a:lnTo>
                  <a:lnTo>
                    <a:pt x="175" y="385"/>
                  </a:lnTo>
                  <a:lnTo>
                    <a:pt x="179" y="411"/>
                  </a:lnTo>
                  <a:lnTo>
                    <a:pt x="186" y="450"/>
                  </a:lnTo>
                  <a:lnTo>
                    <a:pt x="205" y="503"/>
                  </a:lnTo>
                  <a:lnTo>
                    <a:pt x="229" y="538"/>
                  </a:lnTo>
                  <a:lnTo>
                    <a:pt x="251" y="559"/>
                  </a:lnTo>
                  <a:lnTo>
                    <a:pt x="287" y="581"/>
                  </a:lnTo>
                  <a:lnTo>
                    <a:pt x="234" y="557"/>
                  </a:lnTo>
                  <a:lnTo>
                    <a:pt x="195" y="527"/>
                  </a:lnTo>
                  <a:lnTo>
                    <a:pt x="157" y="476"/>
                  </a:lnTo>
                  <a:lnTo>
                    <a:pt x="145" y="450"/>
                  </a:lnTo>
                  <a:lnTo>
                    <a:pt x="132" y="411"/>
                  </a:lnTo>
                  <a:lnTo>
                    <a:pt x="129" y="385"/>
                  </a:lnTo>
                  <a:lnTo>
                    <a:pt x="121" y="342"/>
                  </a:lnTo>
                  <a:lnTo>
                    <a:pt x="120" y="321"/>
                  </a:lnTo>
                  <a:lnTo>
                    <a:pt x="116" y="287"/>
                  </a:lnTo>
                  <a:lnTo>
                    <a:pt x="116" y="237"/>
                  </a:lnTo>
                  <a:lnTo>
                    <a:pt x="120" y="191"/>
                  </a:lnTo>
                  <a:lnTo>
                    <a:pt x="112" y="147"/>
                  </a:lnTo>
                  <a:lnTo>
                    <a:pt x="95" y="104"/>
                  </a:lnTo>
                  <a:lnTo>
                    <a:pt x="80" y="73"/>
                  </a:lnTo>
                  <a:lnTo>
                    <a:pt x="51" y="40"/>
                  </a:lnTo>
                  <a:lnTo>
                    <a:pt x="30" y="19"/>
                  </a:lnTo>
                  <a:lnTo>
                    <a:pt x="0" y="0"/>
                  </a:lnTo>
                </a:path>
              </a:pathLst>
            </a:custGeom>
            <a:solidFill>
              <a:srgbClr val="F76681"/>
            </a:solidFill>
            <a:ln w="12700" cap="rnd" cmpd="sng">
              <a:solidFill>
                <a:srgbClr val="F7668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123912" name="Freeform 8"/>
            <p:cNvSpPr>
              <a:spLocks/>
            </p:cNvSpPr>
            <p:nvPr/>
          </p:nvSpPr>
          <p:spPr bwMode="auto">
            <a:xfrm>
              <a:off x="2437" y="2350"/>
              <a:ext cx="286" cy="579"/>
            </a:xfrm>
            <a:custGeom>
              <a:avLst/>
              <a:gdLst>
                <a:gd name="T0" fmla="*/ 285 w 286"/>
                <a:gd name="T1" fmla="*/ 0 h 579"/>
                <a:gd name="T2" fmla="*/ 237 w 286"/>
                <a:gd name="T3" fmla="*/ 19 h 579"/>
                <a:gd name="T4" fmla="*/ 204 w 286"/>
                <a:gd name="T5" fmla="*/ 41 h 579"/>
                <a:gd name="T6" fmla="*/ 165 w 286"/>
                <a:gd name="T7" fmla="*/ 83 h 579"/>
                <a:gd name="T8" fmla="*/ 142 w 286"/>
                <a:gd name="T9" fmla="*/ 127 h 579"/>
                <a:gd name="T10" fmla="*/ 130 w 286"/>
                <a:gd name="T11" fmla="*/ 171 h 579"/>
                <a:gd name="T12" fmla="*/ 124 w 286"/>
                <a:gd name="T13" fmla="*/ 211 h 579"/>
                <a:gd name="T14" fmla="*/ 118 w 286"/>
                <a:gd name="T15" fmla="*/ 275 h 579"/>
                <a:gd name="T16" fmla="*/ 116 w 286"/>
                <a:gd name="T17" fmla="*/ 320 h 579"/>
                <a:gd name="T18" fmla="*/ 113 w 286"/>
                <a:gd name="T19" fmla="*/ 338 h 579"/>
                <a:gd name="T20" fmla="*/ 110 w 286"/>
                <a:gd name="T21" fmla="*/ 383 h 579"/>
                <a:gd name="T22" fmla="*/ 106 w 286"/>
                <a:gd name="T23" fmla="*/ 409 h 579"/>
                <a:gd name="T24" fmla="*/ 100 w 286"/>
                <a:gd name="T25" fmla="*/ 448 h 579"/>
                <a:gd name="T26" fmla="*/ 81 w 286"/>
                <a:gd name="T27" fmla="*/ 500 h 579"/>
                <a:gd name="T28" fmla="*/ 58 w 286"/>
                <a:gd name="T29" fmla="*/ 535 h 579"/>
                <a:gd name="T30" fmla="*/ 34 w 286"/>
                <a:gd name="T31" fmla="*/ 556 h 579"/>
                <a:gd name="T32" fmla="*/ 0 w 286"/>
                <a:gd name="T33" fmla="*/ 578 h 579"/>
                <a:gd name="T34" fmla="*/ 52 w 286"/>
                <a:gd name="T35" fmla="*/ 554 h 579"/>
                <a:gd name="T36" fmla="*/ 91 w 286"/>
                <a:gd name="T37" fmla="*/ 525 h 579"/>
                <a:gd name="T38" fmla="*/ 130 w 286"/>
                <a:gd name="T39" fmla="*/ 474 h 579"/>
                <a:gd name="T40" fmla="*/ 141 w 286"/>
                <a:gd name="T41" fmla="*/ 448 h 579"/>
                <a:gd name="T42" fmla="*/ 154 w 286"/>
                <a:gd name="T43" fmla="*/ 409 h 579"/>
                <a:gd name="T44" fmla="*/ 157 w 286"/>
                <a:gd name="T45" fmla="*/ 383 h 579"/>
                <a:gd name="T46" fmla="*/ 163 w 286"/>
                <a:gd name="T47" fmla="*/ 338 h 579"/>
                <a:gd name="T48" fmla="*/ 165 w 286"/>
                <a:gd name="T49" fmla="*/ 320 h 579"/>
                <a:gd name="T50" fmla="*/ 169 w 286"/>
                <a:gd name="T51" fmla="*/ 284 h 579"/>
                <a:gd name="T52" fmla="*/ 167 w 286"/>
                <a:gd name="T53" fmla="*/ 235 h 579"/>
                <a:gd name="T54" fmla="*/ 167 w 286"/>
                <a:gd name="T55" fmla="*/ 190 h 579"/>
                <a:gd name="T56" fmla="*/ 172 w 286"/>
                <a:gd name="T57" fmla="*/ 148 h 579"/>
                <a:gd name="T58" fmla="*/ 190 w 286"/>
                <a:gd name="T59" fmla="*/ 103 h 579"/>
                <a:gd name="T60" fmla="*/ 205 w 286"/>
                <a:gd name="T61" fmla="*/ 74 h 579"/>
                <a:gd name="T62" fmla="*/ 235 w 286"/>
                <a:gd name="T63" fmla="*/ 40 h 579"/>
                <a:gd name="T64" fmla="*/ 256 w 286"/>
                <a:gd name="T65" fmla="*/ 19 h 579"/>
                <a:gd name="T66" fmla="*/ 285 w 286"/>
                <a:gd name="T67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579">
                  <a:moveTo>
                    <a:pt x="285" y="0"/>
                  </a:moveTo>
                  <a:lnTo>
                    <a:pt x="237" y="19"/>
                  </a:lnTo>
                  <a:lnTo>
                    <a:pt x="204" y="41"/>
                  </a:lnTo>
                  <a:lnTo>
                    <a:pt x="165" y="83"/>
                  </a:lnTo>
                  <a:lnTo>
                    <a:pt x="142" y="127"/>
                  </a:lnTo>
                  <a:lnTo>
                    <a:pt x="130" y="171"/>
                  </a:lnTo>
                  <a:lnTo>
                    <a:pt x="124" y="211"/>
                  </a:lnTo>
                  <a:lnTo>
                    <a:pt x="118" y="275"/>
                  </a:lnTo>
                  <a:lnTo>
                    <a:pt x="116" y="320"/>
                  </a:lnTo>
                  <a:lnTo>
                    <a:pt x="113" y="338"/>
                  </a:lnTo>
                  <a:lnTo>
                    <a:pt x="110" y="383"/>
                  </a:lnTo>
                  <a:lnTo>
                    <a:pt x="106" y="409"/>
                  </a:lnTo>
                  <a:lnTo>
                    <a:pt x="100" y="448"/>
                  </a:lnTo>
                  <a:lnTo>
                    <a:pt x="81" y="500"/>
                  </a:lnTo>
                  <a:lnTo>
                    <a:pt x="58" y="535"/>
                  </a:lnTo>
                  <a:lnTo>
                    <a:pt x="34" y="556"/>
                  </a:lnTo>
                  <a:lnTo>
                    <a:pt x="0" y="578"/>
                  </a:lnTo>
                  <a:lnTo>
                    <a:pt x="52" y="554"/>
                  </a:lnTo>
                  <a:lnTo>
                    <a:pt x="91" y="525"/>
                  </a:lnTo>
                  <a:lnTo>
                    <a:pt x="130" y="474"/>
                  </a:lnTo>
                  <a:lnTo>
                    <a:pt x="141" y="448"/>
                  </a:lnTo>
                  <a:lnTo>
                    <a:pt x="154" y="409"/>
                  </a:lnTo>
                  <a:lnTo>
                    <a:pt x="157" y="383"/>
                  </a:lnTo>
                  <a:lnTo>
                    <a:pt x="163" y="338"/>
                  </a:lnTo>
                  <a:lnTo>
                    <a:pt x="165" y="320"/>
                  </a:lnTo>
                  <a:lnTo>
                    <a:pt x="169" y="284"/>
                  </a:lnTo>
                  <a:lnTo>
                    <a:pt x="167" y="235"/>
                  </a:lnTo>
                  <a:lnTo>
                    <a:pt x="167" y="190"/>
                  </a:lnTo>
                  <a:lnTo>
                    <a:pt x="172" y="148"/>
                  </a:lnTo>
                  <a:lnTo>
                    <a:pt x="190" y="103"/>
                  </a:lnTo>
                  <a:lnTo>
                    <a:pt x="205" y="74"/>
                  </a:lnTo>
                  <a:lnTo>
                    <a:pt x="235" y="40"/>
                  </a:lnTo>
                  <a:lnTo>
                    <a:pt x="256" y="19"/>
                  </a:lnTo>
                  <a:lnTo>
                    <a:pt x="285" y="0"/>
                  </a:lnTo>
                </a:path>
              </a:pathLst>
            </a:custGeom>
            <a:solidFill>
              <a:srgbClr val="F76681"/>
            </a:solidFill>
            <a:ln w="12700" cap="rnd" cmpd="sng">
              <a:solidFill>
                <a:srgbClr val="F7668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Line 2"/>
          <p:cNvSpPr>
            <a:spLocks noChangeShapeType="1"/>
          </p:cNvSpPr>
          <p:nvPr/>
        </p:nvSpPr>
        <p:spPr bwMode="auto">
          <a:xfrm>
            <a:off x="6792913" y="4876800"/>
            <a:ext cx="522287" cy="0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Moving Average </a:t>
            </a:r>
            <a:endParaRPr lang="en-US" altLang="sk-SK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458788" y="1677988"/>
            <a:ext cx="61690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>
                <a:latin typeface="Arial" panose="020B0604020202020204" pitchFamily="34" charset="0"/>
              </a:rPr>
              <a:t>Year</a:t>
            </a:r>
            <a:r>
              <a:rPr lang="en-US" altLang="sk-SK" sz="2800">
                <a:solidFill>
                  <a:srgbClr val="A7FFA7"/>
                </a:solidFill>
                <a:latin typeface="Arial" panose="020B0604020202020204" pitchFamily="34" charset="0"/>
              </a:rPr>
              <a:t>	   Response   </a:t>
            </a:r>
            <a:r>
              <a:rPr lang="en-US" altLang="sk-SK" sz="2800">
                <a:solidFill>
                  <a:schemeClr val="hlink"/>
                </a:solidFill>
                <a:latin typeface="Arial" panose="020B0604020202020204" pitchFamily="34" charset="0"/>
              </a:rPr>
              <a:t>Moving					    Ave</a:t>
            </a:r>
            <a:endParaRPr lang="en-US" altLang="sk-SK" sz="2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1994	        </a:t>
            </a:r>
            <a:r>
              <a:rPr lang="en-US" altLang="sk-SK">
                <a:solidFill>
                  <a:srgbClr val="A7FFA7"/>
                </a:solidFill>
                <a:latin typeface="Arial" panose="020B0604020202020204" pitchFamily="34" charset="0"/>
              </a:rPr>
              <a:t>2	</a:t>
            </a:r>
            <a:r>
              <a:rPr lang="en-US" altLang="sk-SK">
                <a:latin typeface="Arial" panose="020B0604020202020204" pitchFamily="34" charset="0"/>
              </a:rPr>
              <a:t>	        </a:t>
            </a:r>
            <a:r>
              <a:rPr lang="en-US" altLang="sk-SK">
                <a:solidFill>
                  <a:schemeClr val="hlink"/>
                </a:solidFill>
                <a:latin typeface="Arial" panose="020B0604020202020204" pitchFamily="34" charset="0"/>
              </a:rPr>
              <a:t>NA</a:t>
            </a:r>
            <a:endParaRPr lang="en-US" altLang="sk-SK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1995	        </a:t>
            </a:r>
            <a:r>
              <a:rPr lang="en-US" altLang="sk-SK">
                <a:solidFill>
                  <a:srgbClr val="A7FFA7"/>
                </a:solidFill>
                <a:latin typeface="Arial" panose="020B0604020202020204" pitchFamily="34" charset="0"/>
              </a:rPr>
              <a:t>5</a:t>
            </a:r>
            <a:r>
              <a:rPr lang="en-US" altLang="sk-SK">
                <a:latin typeface="Arial" panose="020B0604020202020204" pitchFamily="34" charset="0"/>
              </a:rPr>
              <a:t>		        </a:t>
            </a:r>
            <a:r>
              <a:rPr lang="en-US" altLang="sk-SK">
                <a:solidFill>
                  <a:schemeClr val="hlink"/>
                </a:solidFill>
                <a:latin typeface="Arial" panose="020B0604020202020204" pitchFamily="34" charset="0"/>
              </a:rPr>
              <a:t>3 </a:t>
            </a:r>
            <a:r>
              <a:rPr lang="en-US" altLang="sk-SK">
                <a:latin typeface="Arial" panose="020B0604020202020204" pitchFamily="34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1996	        </a:t>
            </a:r>
            <a:r>
              <a:rPr lang="en-US" altLang="sk-SK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  <a:r>
              <a:rPr lang="en-US" altLang="sk-SK">
                <a:latin typeface="Arial" panose="020B0604020202020204" pitchFamily="34" charset="0"/>
              </a:rPr>
              <a:t>	                   </a:t>
            </a:r>
            <a:r>
              <a:rPr lang="en-US" altLang="sk-SK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1997	      </a:t>
            </a:r>
            <a:r>
              <a:rPr lang="en-US" altLang="sk-SK">
                <a:solidFill>
                  <a:srgbClr val="A7FFA7"/>
                </a:solidFill>
                <a:latin typeface="Arial" panose="020B0604020202020204" pitchFamily="34" charset="0"/>
              </a:rPr>
              <a:t>  2</a:t>
            </a:r>
            <a:r>
              <a:rPr lang="en-US" altLang="sk-SK">
                <a:latin typeface="Arial" panose="020B0604020202020204" pitchFamily="34" charset="0"/>
              </a:rPr>
              <a:t>		        </a:t>
            </a:r>
            <a:r>
              <a:rPr lang="en-US" altLang="sk-SK">
                <a:solidFill>
                  <a:schemeClr val="hlink"/>
                </a:solidFill>
                <a:latin typeface="Arial" panose="020B0604020202020204" pitchFamily="34" charset="0"/>
              </a:rPr>
              <a:t>3.67</a:t>
            </a:r>
            <a:endParaRPr lang="en-US" altLang="sk-SK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1998	        </a:t>
            </a:r>
            <a:r>
              <a:rPr lang="en-US" altLang="sk-SK">
                <a:solidFill>
                  <a:srgbClr val="A7FFA7"/>
                </a:solidFill>
                <a:latin typeface="Arial" panose="020B0604020202020204" pitchFamily="34" charset="0"/>
              </a:rPr>
              <a:t>7	</a:t>
            </a:r>
            <a:r>
              <a:rPr lang="en-US" altLang="sk-SK">
                <a:latin typeface="Arial" panose="020B0604020202020204" pitchFamily="34" charset="0"/>
              </a:rPr>
              <a:t>	        </a:t>
            </a:r>
            <a:r>
              <a:rPr lang="en-US" altLang="sk-SK">
                <a:solidFill>
                  <a:schemeClr val="hlink"/>
                </a:solidFill>
                <a:latin typeface="Arial" panose="020B0604020202020204" pitchFamily="34" charset="0"/>
              </a:rPr>
              <a:t>5</a:t>
            </a:r>
            <a:r>
              <a:rPr lang="en-US" altLang="sk-SK">
                <a:latin typeface="Arial" panose="020B0604020202020204" pitchFamily="34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1999	        </a:t>
            </a:r>
            <a:r>
              <a:rPr lang="en-US" altLang="sk-SK">
                <a:solidFill>
                  <a:srgbClr val="A7FFA7"/>
                </a:solidFill>
                <a:latin typeface="Arial" panose="020B0604020202020204" pitchFamily="34" charset="0"/>
              </a:rPr>
              <a:t>6	</a:t>
            </a:r>
            <a:r>
              <a:rPr lang="en-US" altLang="sk-SK">
                <a:latin typeface="Arial" panose="020B0604020202020204" pitchFamily="34" charset="0"/>
              </a:rPr>
              <a:t>	        </a:t>
            </a:r>
            <a:r>
              <a:rPr lang="en-US" altLang="sk-SK">
                <a:solidFill>
                  <a:schemeClr val="hlink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544513" y="2667000"/>
            <a:ext cx="4256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694" name="Freeform 6"/>
          <p:cNvSpPr>
            <a:spLocks/>
          </p:cNvSpPr>
          <p:nvPr/>
        </p:nvSpPr>
        <p:spPr bwMode="auto">
          <a:xfrm>
            <a:off x="2439988" y="2746375"/>
            <a:ext cx="534987" cy="1524000"/>
          </a:xfrm>
          <a:custGeom>
            <a:avLst/>
            <a:gdLst>
              <a:gd name="T0" fmla="*/ 0 w 337"/>
              <a:gd name="T1" fmla="*/ 0 h 960"/>
              <a:gd name="T2" fmla="*/ 33 w 337"/>
              <a:gd name="T3" fmla="*/ 0 h 960"/>
              <a:gd name="T4" fmla="*/ 66 w 337"/>
              <a:gd name="T5" fmla="*/ 4 h 960"/>
              <a:gd name="T6" fmla="*/ 93 w 337"/>
              <a:gd name="T7" fmla="*/ 12 h 960"/>
              <a:gd name="T8" fmla="*/ 120 w 337"/>
              <a:gd name="T9" fmla="*/ 21 h 960"/>
              <a:gd name="T10" fmla="*/ 138 w 337"/>
              <a:gd name="T11" fmla="*/ 34 h 960"/>
              <a:gd name="T12" fmla="*/ 156 w 337"/>
              <a:gd name="T13" fmla="*/ 47 h 960"/>
              <a:gd name="T14" fmla="*/ 165 w 337"/>
              <a:gd name="T15" fmla="*/ 60 h 960"/>
              <a:gd name="T16" fmla="*/ 168 w 337"/>
              <a:gd name="T17" fmla="*/ 77 h 960"/>
              <a:gd name="T18" fmla="*/ 168 w 337"/>
              <a:gd name="T19" fmla="*/ 400 h 960"/>
              <a:gd name="T20" fmla="*/ 171 w 337"/>
              <a:gd name="T21" fmla="*/ 417 h 960"/>
              <a:gd name="T22" fmla="*/ 180 w 337"/>
              <a:gd name="T23" fmla="*/ 430 h 960"/>
              <a:gd name="T24" fmla="*/ 198 w 337"/>
              <a:gd name="T25" fmla="*/ 443 h 960"/>
              <a:gd name="T26" fmla="*/ 216 w 337"/>
              <a:gd name="T27" fmla="*/ 456 h 960"/>
              <a:gd name="T28" fmla="*/ 243 w 337"/>
              <a:gd name="T29" fmla="*/ 464 h 960"/>
              <a:gd name="T30" fmla="*/ 270 w 337"/>
              <a:gd name="T31" fmla="*/ 473 h 960"/>
              <a:gd name="T32" fmla="*/ 303 w 337"/>
              <a:gd name="T33" fmla="*/ 477 h 960"/>
              <a:gd name="T34" fmla="*/ 336 w 337"/>
              <a:gd name="T35" fmla="*/ 477 h 960"/>
              <a:gd name="T36" fmla="*/ 303 w 337"/>
              <a:gd name="T37" fmla="*/ 477 h 960"/>
              <a:gd name="T38" fmla="*/ 270 w 337"/>
              <a:gd name="T39" fmla="*/ 486 h 960"/>
              <a:gd name="T40" fmla="*/ 243 w 337"/>
              <a:gd name="T41" fmla="*/ 490 h 960"/>
              <a:gd name="T42" fmla="*/ 216 w 337"/>
              <a:gd name="T43" fmla="*/ 503 h 960"/>
              <a:gd name="T44" fmla="*/ 198 w 337"/>
              <a:gd name="T45" fmla="*/ 516 h 960"/>
              <a:gd name="T46" fmla="*/ 180 w 337"/>
              <a:gd name="T47" fmla="*/ 529 h 960"/>
              <a:gd name="T48" fmla="*/ 171 w 337"/>
              <a:gd name="T49" fmla="*/ 542 h 960"/>
              <a:gd name="T50" fmla="*/ 168 w 337"/>
              <a:gd name="T51" fmla="*/ 559 h 960"/>
              <a:gd name="T52" fmla="*/ 168 w 337"/>
              <a:gd name="T53" fmla="*/ 877 h 960"/>
              <a:gd name="T54" fmla="*/ 165 w 337"/>
              <a:gd name="T55" fmla="*/ 894 h 960"/>
              <a:gd name="T56" fmla="*/ 156 w 337"/>
              <a:gd name="T57" fmla="*/ 907 h 960"/>
              <a:gd name="T58" fmla="*/ 138 w 337"/>
              <a:gd name="T59" fmla="*/ 920 h 960"/>
              <a:gd name="T60" fmla="*/ 120 w 337"/>
              <a:gd name="T61" fmla="*/ 933 h 960"/>
              <a:gd name="T62" fmla="*/ 93 w 337"/>
              <a:gd name="T63" fmla="*/ 946 h 960"/>
              <a:gd name="T64" fmla="*/ 66 w 337"/>
              <a:gd name="T65" fmla="*/ 950 h 960"/>
              <a:gd name="T66" fmla="*/ 33 w 337"/>
              <a:gd name="T67" fmla="*/ 959 h 960"/>
              <a:gd name="T68" fmla="*/ 0 w 337"/>
              <a:gd name="T69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7" h="960">
                <a:moveTo>
                  <a:pt x="0" y="0"/>
                </a:moveTo>
                <a:lnTo>
                  <a:pt x="33" y="0"/>
                </a:lnTo>
                <a:lnTo>
                  <a:pt x="66" y="4"/>
                </a:lnTo>
                <a:lnTo>
                  <a:pt x="93" y="12"/>
                </a:lnTo>
                <a:lnTo>
                  <a:pt x="120" y="21"/>
                </a:lnTo>
                <a:lnTo>
                  <a:pt x="138" y="34"/>
                </a:lnTo>
                <a:lnTo>
                  <a:pt x="156" y="47"/>
                </a:lnTo>
                <a:lnTo>
                  <a:pt x="165" y="60"/>
                </a:lnTo>
                <a:lnTo>
                  <a:pt x="168" y="77"/>
                </a:lnTo>
                <a:lnTo>
                  <a:pt x="168" y="400"/>
                </a:lnTo>
                <a:lnTo>
                  <a:pt x="171" y="417"/>
                </a:lnTo>
                <a:lnTo>
                  <a:pt x="180" y="430"/>
                </a:lnTo>
                <a:lnTo>
                  <a:pt x="198" y="443"/>
                </a:lnTo>
                <a:lnTo>
                  <a:pt x="216" y="456"/>
                </a:lnTo>
                <a:lnTo>
                  <a:pt x="243" y="464"/>
                </a:lnTo>
                <a:lnTo>
                  <a:pt x="270" y="473"/>
                </a:lnTo>
                <a:lnTo>
                  <a:pt x="303" y="477"/>
                </a:lnTo>
                <a:lnTo>
                  <a:pt x="336" y="477"/>
                </a:lnTo>
                <a:lnTo>
                  <a:pt x="303" y="477"/>
                </a:lnTo>
                <a:lnTo>
                  <a:pt x="270" y="486"/>
                </a:lnTo>
                <a:lnTo>
                  <a:pt x="243" y="490"/>
                </a:lnTo>
                <a:lnTo>
                  <a:pt x="216" y="503"/>
                </a:lnTo>
                <a:lnTo>
                  <a:pt x="198" y="516"/>
                </a:lnTo>
                <a:lnTo>
                  <a:pt x="180" y="529"/>
                </a:lnTo>
                <a:lnTo>
                  <a:pt x="171" y="542"/>
                </a:lnTo>
                <a:lnTo>
                  <a:pt x="168" y="559"/>
                </a:lnTo>
                <a:lnTo>
                  <a:pt x="168" y="877"/>
                </a:lnTo>
                <a:lnTo>
                  <a:pt x="165" y="894"/>
                </a:lnTo>
                <a:lnTo>
                  <a:pt x="156" y="907"/>
                </a:lnTo>
                <a:lnTo>
                  <a:pt x="138" y="920"/>
                </a:lnTo>
                <a:lnTo>
                  <a:pt x="120" y="933"/>
                </a:lnTo>
                <a:lnTo>
                  <a:pt x="93" y="946"/>
                </a:lnTo>
                <a:lnTo>
                  <a:pt x="66" y="950"/>
                </a:lnTo>
                <a:lnTo>
                  <a:pt x="33" y="959"/>
                </a:lnTo>
                <a:lnTo>
                  <a:pt x="0" y="95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42695" name="Freeform 7"/>
          <p:cNvSpPr>
            <a:spLocks/>
          </p:cNvSpPr>
          <p:nvPr/>
        </p:nvSpPr>
        <p:spPr bwMode="auto">
          <a:xfrm>
            <a:off x="2898775" y="3355975"/>
            <a:ext cx="533400" cy="1524000"/>
          </a:xfrm>
          <a:custGeom>
            <a:avLst/>
            <a:gdLst>
              <a:gd name="T0" fmla="*/ 0 w 336"/>
              <a:gd name="T1" fmla="*/ 0 h 960"/>
              <a:gd name="T2" fmla="*/ 65 w 336"/>
              <a:gd name="T3" fmla="*/ 5 h 960"/>
              <a:gd name="T4" fmla="*/ 93 w 336"/>
              <a:gd name="T5" fmla="*/ 15 h 960"/>
              <a:gd name="T6" fmla="*/ 117 w 336"/>
              <a:gd name="T7" fmla="*/ 25 h 960"/>
              <a:gd name="T8" fmla="*/ 138 w 336"/>
              <a:gd name="T9" fmla="*/ 35 h 960"/>
              <a:gd name="T10" fmla="*/ 152 w 336"/>
              <a:gd name="T11" fmla="*/ 49 h 960"/>
              <a:gd name="T12" fmla="*/ 162 w 336"/>
              <a:gd name="T13" fmla="*/ 64 h 960"/>
              <a:gd name="T14" fmla="*/ 166 w 336"/>
              <a:gd name="T15" fmla="*/ 79 h 960"/>
              <a:gd name="T16" fmla="*/ 166 w 336"/>
              <a:gd name="T17" fmla="*/ 398 h 960"/>
              <a:gd name="T18" fmla="*/ 169 w 336"/>
              <a:gd name="T19" fmla="*/ 413 h 960"/>
              <a:gd name="T20" fmla="*/ 179 w 336"/>
              <a:gd name="T21" fmla="*/ 428 h 960"/>
              <a:gd name="T22" fmla="*/ 193 w 336"/>
              <a:gd name="T23" fmla="*/ 443 h 960"/>
              <a:gd name="T24" fmla="*/ 214 w 336"/>
              <a:gd name="T25" fmla="*/ 453 h 960"/>
              <a:gd name="T26" fmla="*/ 242 w 336"/>
              <a:gd name="T27" fmla="*/ 462 h 960"/>
              <a:gd name="T28" fmla="*/ 269 w 336"/>
              <a:gd name="T29" fmla="*/ 472 h 960"/>
              <a:gd name="T30" fmla="*/ 335 w 336"/>
              <a:gd name="T31" fmla="*/ 477 h 960"/>
              <a:gd name="T32" fmla="*/ 269 w 336"/>
              <a:gd name="T33" fmla="*/ 482 h 960"/>
              <a:gd name="T34" fmla="*/ 242 w 336"/>
              <a:gd name="T35" fmla="*/ 492 h 960"/>
              <a:gd name="T36" fmla="*/ 214 w 336"/>
              <a:gd name="T37" fmla="*/ 502 h 960"/>
              <a:gd name="T38" fmla="*/ 193 w 336"/>
              <a:gd name="T39" fmla="*/ 512 h 960"/>
              <a:gd name="T40" fmla="*/ 179 w 336"/>
              <a:gd name="T41" fmla="*/ 526 h 960"/>
              <a:gd name="T42" fmla="*/ 169 w 336"/>
              <a:gd name="T43" fmla="*/ 541 h 960"/>
              <a:gd name="T44" fmla="*/ 166 w 336"/>
              <a:gd name="T45" fmla="*/ 556 h 960"/>
              <a:gd name="T46" fmla="*/ 166 w 336"/>
              <a:gd name="T47" fmla="*/ 880 h 960"/>
              <a:gd name="T48" fmla="*/ 162 w 336"/>
              <a:gd name="T49" fmla="*/ 895 h 960"/>
              <a:gd name="T50" fmla="*/ 152 w 336"/>
              <a:gd name="T51" fmla="*/ 910 h 960"/>
              <a:gd name="T52" fmla="*/ 138 w 336"/>
              <a:gd name="T53" fmla="*/ 925 h 960"/>
              <a:gd name="T54" fmla="*/ 117 w 336"/>
              <a:gd name="T55" fmla="*/ 934 h 960"/>
              <a:gd name="T56" fmla="*/ 93 w 336"/>
              <a:gd name="T57" fmla="*/ 944 h 960"/>
              <a:gd name="T58" fmla="*/ 65 w 336"/>
              <a:gd name="T59" fmla="*/ 954 h 960"/>
              <a:gd name="T60" fmla="*/ 0 w 336"/>
              <a:gd name="T61" fmla="*/ 959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6" h="960">
                <a:moveTo>
                  <a:pt x="0" y="0"/>
                </a:moveTo>
                <a:lnTo>
                  <a:pt x="65" y="5"/>
                </a:lnTo>
                <a:lnTo>
                  <a:pt x="93" y="15"/>
                </a:lnTo>
                <a:lnTo>
                  <a:pt x="117" y="25"/>
                </a:lnTo>
                <a:lnTo>
                  <a:pt x="138" y="35"/>
                </a:lnTo>
                <a:lnTo>
                  <a:pt x="152" y="49"/>
                </a:lnTo>
                <a:lnTo>
                  <a:pt x="162" y="64"/>
                </a:lnTo>
                <a:lnTo>
                  <a:pt x="166" y="79"/>
                </a:lnTo>
                <a:lnTo>
                  <a:pt x="166" y="398"/>
                </a:lnTo>
                <a:lnTo>
                  <a:pt x="169" y="413"/>
                </a:lnTo>
                <a:lnTo>
                  <a:pt x="179" y="428"/>
                </a:lnTo>
                <a:lnTo>
                  <a:pt x="193" y="443"/>
                </a:lnTo>
                <a:lnTo>
                  <a:pt x="214" y="453"/>
                </a:lnTo>
                <a:lnTo>
                  <a:pt x="242" y="462"/>
                </a:lnTo>
                <a:lnTo>
                  <a:pt x="269" y="472"/>
                </a:lnTo>
                <a:lnTo>
                  <a:pt x="335" y="477"/>
                </a:lnTo>
                <a:lnTo>
                  <a:pt x="269" y="482"/>
                </a:lnTo>
                <a:lnTo>
                  <a:pt x="242" y="492"/>
                </a:lnTo>
                <a:lnTo>
                  <a:pt x="214" y="502"/>
                </a:lnTo>
                <a:lnTo>
                  <a:pt x="193" y="512"/>
                </a:lnTo>
                <a:lnTo>
                  <a:pt x="179" y="526"/>
                </a:lnTo>
                <a:lnTo>
                  <a:pt x="169" y="541"/>
                </a:lnTo>
                <a:lnTo>
                  <a:pt x="166" y="556"/>
                </a:lnTo>
                <a:lnTo>
                  <a:pt x="166" y="880"/>
                </a:lnTo>
                <a:lnTo>
                  <a:pt x="162" y="895"/>
                </a:lnTo>
                <a:lnTo>
                  <a:pt x="152" y="910"/>
                </a:lnTo>
                <a:lnTo>
                  <a:pt x="138" y="925"/>
                </a:lnTo>
                <a:lnTo>
                  <a:pt x="117" y="934"/>
                </a:lnTo>
                <a:lnTo>
                  <a:pt x="93" y="944"/>
                </a:lnTo>
                <a:lnTo>
                  <a:pt x="65" y="954"/>
                </a:lnTo>
                <a:lnTo>
                  <a:pt x="0" y="95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42696" name="Freeform 8"/>
          <p:cNvSpPr>
            <a:spLocks/>
          </p:cNvSpPr>
          <p:nvPr/>
        </p:nvSpPr>
        <p:spPr bwMode="auto">
          <a:xfrm>
            <a:off x="3352800" y="3884613"/>
            <a:ext cx="536575" cy="1452562"/>
          </a:xfrm>
          <a:custGeom>
            <a:avLst/>
            <a:gdLst>
              <a:gd name="T0" fmla="*/ 0 w 338"/>
              <a:gd name="T1" fmla="*/ 0 h 915"/>
              <a:gd name="T2" fmla="*/ 67 w 338"/>
              <a:gd name="T3" fmla="*/ 5 h 915"/>
              <a:gd name="T4" fmla="*/ 94 w 338"/>
              <a:gd name="T5" fmla="*/ 16 h 915"/>
              <a:gd name="T6" fmla="*/ 121 w 338"/>
              <a:gd name="T7" fmla="*/ 21 h 915"/>
              <a:gd name="T8" fmla="*/ 141 w 338"/>
              <a:gd name="T9" fmla="*/ 37 h 915"/>
              <a:gd name="T10" fmla="*/ 157 w 338"/>
              <a:gd name="T11" fmla="*/ 48 h 915"/>
              <a:gd name="T12" fmla="*/ 165 w 338"/>
              <a:gd name="T13" fmla="*/ 59 h 915"/>
              <a:gd name="T14" fmla="*/ 169 w 338"/>
              <a:gd name="T15" fmla="*/ 75 h 915"/>
              <a:gd name="T16" fmla="*/ 169 w 338"/>
              <a:gd name="T17" fmla="*/ 382 h 915"/>
              <a:gd name="T18" fmla="*/ 172 w 338"/>
              <a:gd name="T19" fmla="*/ 398 h 915"/>
              <a:gd name="T20" fmla="*/ 180 w 338"/>
              <a:gd name="T21" fmla="*/ 414 h 915"/>
              <a:gd name="T22" fmla="*/ 196 w 338"/>
              <a:gd name="T23" fmla="*/ 425 h 915"/>
              <a:gd name="T24" fmla="*/ 219 w 338"/>
              <a:gd name="T25" fmla="*/ 435 h 915"/>
              <a:gd name="T26" fmla="*/ 243 w 338"/>
              <a:gd name="T27" fmla="*/ 446 h 915"/>
              <a:gd name="T28" fmla="*/ 270 w 338"/>
              <a:gd name="T29" fmla="*/ 452 h 915"/>
              <a:gd name="T30" fmla="*/ 337 w 338"/>
              <a:gd name="T31" fmla="*/ 457 h 915"/>
              <a:gd name="T32" fmla="*/ 270 w 338"/>
              <a:gd name="T33" fmla="*/ 462 h 915"/>
              <a:gd name="T34" fmla="*/ 243 w 338"/>
              <a:gd name="T35" fmla="*/ 468 h 915"/>
              <a:gd name="T36" fmla="*/ 219 w 338"/>
              <a:gd name="T37" fmla="*/ 478 h 915"/>
              <a:gd name="T38" fmla="*/ 196 w 338"/>
              <a:gd name="T39" fmla="*/ 489 h 915"/>
              <a:gd name="T40" fmla="*/ 180 w 338"/>
              <a:gd name="T41" fmla="*/ 500 h 915"/>
              <a:gd name="T42" fmla="*/ 172 w 338"/>
              <a:gd name="T43" fmla="*/ 516 h 915"/>
              <a:gd name="T44" fmla="*/ 169 w 338"/>
              <a:gd name="T45" fmla="*/ 532 h 915"/>
              <a:gd name="T46" fmla="*/ 169 w 338"/>
              <a:gd name="T47" fmla="*/ 839 h 915"/>
              <a:gd name="T48" fmla="*/ 165 w 338"/>
              <a:gd name="T49" fmla="*/ 855 h 915"/>
              <a:gd name="T50" fmla="*/ 157 w 338"/>
              <a:gd name="T51" fmla="*/ 866 h 915"/>
              <a:gd name="T52" fmla="*/ 141 w 338"/>
              <a:gd name="T53" fmla="*/ 882 h 915"/>
              <a:gd name="T54" fmla="*/ 121 w 338"/>
              <a:gd name="T55" fmla="*/ 892 h 915"/>
              <a:gd name="T56" fmla="*/ 94 w 338"/>
              <a:gd name="T57" fmla="*/ 898 h 915"/>
              <a:gd name="T58" fmla="*/ 67 w 338"/>
              <a:gd name="T59" fmla="*/ 909 h 915"/>
              <a:gd name="T60" fmla="*/ 0 w 338"/>
              <a:gd name="T61" fmla="*/ 914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8" h="915">
                <a:moveTo>
                  <a:pt x="0" y="0"/>
                </a:moveTo>
                <a:lnTo>
                  <a:pt x="67" y="5"/>
                </a:lnTo>
                <a:lnTo>
                  <a:pt x="94" y="16"/>
                </a:lnTo>
                <a:lnTo>
                  <a:pt x="121" y="21"/>
                </a:lnTo>
                <a:lnTo>
                  <a:pt x="141" y="37"/>
                </a:lnTo>
                <a:lnTo>
                  <a:pt x="157" y="48"/>
                </a:lnTo>
                <a:lnTo>
                  <a:pt x="165" y="59"/>
                </a:lnTo>
                <a:lnTo>
                  <a:pt x="169" y="75"/>
                </a:lnTo>
                <a:lnTo>
                  <a:pt x="169" y="382"/>
                </a:lnTo>
                <a:lnTo>
                  <a:pt x="172" y="398"/>
                </a:lnTo>
                <a:lnTo>
                  <a:pt x="180" y="414"/>
                </a:lnTo>
                <a:lnTo>
                  <a:pt x="196" y="425"/>
                </a:lnTo>
                <a:lnTo>
                  <a:pt x="219" y="435"/>
                </a:lnTo>
                <a:lnTo>
                  <a:pt x="243" y="446"/>
                </a:lnTo>
                <a:lnTo>
                  <a:pt x="270" y="452"/>
                </a:lnTo>
                <a:lnTo>
                  <a:pt x="337" y="457"/>
                </a:lnTo>
                <a:lnTo>
                  <a:pt x="270" y="462"/>
                </a:lnTo>
                <a:lnTo>
                  <a:pt x="243" y="468"/>
                </a:lnTo>
                <a:lnTo>
                  <a:pt x="219" y="478"/>
                </a:lnTo>
                <a:lnTo>
                  <a:pt x="196" y="489"/>
                </a:lnTo>
                <a:lnTo>
                  <a:pt x="180" y="500"/>
                </a:lnTo>
                <a:lnTo>
                  <a:pt x="172" y="516"/>
                </a:lnTo>
                <a:lnTo>
                  <a:pt x="169" y="532"/>
                </a:lnTo>
                <a:lnTo>
                  <a:pt x="169" y="839"/>
                </a:lnTo>
                <a:lnTo>
                  <a:pt x="165" y="855"/>
                </a:lnTo>
                <a:lnTo>
                  <a:pt x="157" y="866"/>
                </a:lnTo>
                <a:lnTo>
                  <a:pt x="141" y="882"/>
                </a:lnTo>
                <a:lnTo>
                  <a:pt x="121" y="892"/>
                </a:lnTo>
                <a:lnTo>
                  <a:pt x="94" y="898"/>
                </a:lnTo>
                <a:lnTo>
                  <a:pt x="67" y="909"/>
                </a:lnTo>
                <a:lnTo>
                  <a:pt x="0" y="91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>
            <a:off x="506413" y="3810000"/>
            <a:ext cx="433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>
            <a:off x="1524000" y="1801813"/>
            <a:ext cx="0" cy="4103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3505200" y="1725613"/>
            <a:ext cx="0" cy="417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506413" y="3276600"/>
            <a:ext cx="433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506413" y="4343400"/>
            <a:ext cx="433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>
            <a:off x="506413" y="4876800"/>
            <a:ext cx="433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>
            <a:off x="506413" y="5410200"/>
            <a:ext cx="433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>
            <a:off x="506413" y="5943600"/>
            <a:ext cx="433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>
            <a:off x="457200" y="1725613"/>
            <a:ext cx="0" cy="417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4876800" y="1725613"/>
            <a:ext cx="0" cy="417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>
            <a:off x="544513" y="1676400"/>
            <a:ext cx="4256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8" name="Line 20"/>
          <p:cNvSpPr>
            <a:spLocks noChangeShapeType="1"/>
          </p:cNvSpPr>
          <p:nvPr/>
        </p:nvSpPr>
        <p:spPr bwMode="auto">
          <a:xfrm>
            <a:off x="5638800" y="3211513"/>
            <a:ext cx="0" cy="2122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09" name="Line 21"/>
          <p:cNvSpPr>
            <a:spLocks noChangeShapeType="1"/>
          </p:cNvSpPr>
          <p:nvPr/>
        </p:nvSpPr>
        <p:spPr bwMode="auto">
          <a:xfrm>
            <a:off x="5726113" y="5410200"/>
            <a:ext cx="3341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0" name="Rectangle 22"/>
          <p:cNvSpPr>
            <a:spLocks noChangeArrowheads="1"/>
          </p:cNvSpPr>
          <p:nvPr/>
        </p:nvSpPr>
        <p:spPr bwMode="auto">
          <a:xfrm>
            <a:off x="5335588" y="5487988"/>
            <a:ext cx="350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94   95   96   97   98   99</a:t>
            </a:r>
          </a:p>
        </p:txBody>
      </p:sp>
      <p:sp>
        <p:nvSpPr>
          <p:cNvPr id="242711" name="Rectangle 23"/>
          <p:cNvSpPr>
            <a:spLocks noChangeArrowheads="1"/>
          </p:cNvSpPr>
          <p:nvPr/>
        </p:nvSpPr>
        <p:spPr bwMode="auto">
          <a:xfrm>
            <a:off x="5183188" y="2973388"/>
            <a:ext cx="7588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/>
              <a:t> 8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 6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 4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 2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 0</a:t>
            </a:r>
          </a:p>
        </p:txBody>
      </p:sp>
      <p:sp>
        <p:nvSpPr>
          <p:cNvPr id="242712" name="Line 24"/>
          <p:cNvSpPr>
            <a:spLocks noChangeShapeType="1"/>
          </p:cNvSpPr>
          <p:nvPr/>
        </p:nvSpPr>
        <p:spPr bwMode="auto">
          <a:xfrm flipV="1">
            <a:off x="5564188" y="3887788"/>
            <a:ext cx="531812" cy="1065212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3" name="Line 25"/>
          <p:cNvSpPr>
            <a:spLocks noChangeShapeType="1"/>
          </p:cNvSpPr>
          <p:nvPr/>
        </p:nvSpPr>
        <p:spPr bwMode="auto">
          <a:xfrm>
            <a:off x="6111875" y="3978275"/>
            <a:ext cx="593725" cy="898525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4" name="Line 26"/>
          <p:cNvSpPr>
            <a:spLocks noChangeShapeType="1"/>
          </p:cNvSpPr>
          <p:nvPr/>
        </p:nvSpPr>
        <p:spPr bwMode="auto">
          <a:xfrm flipV="1">
            <a:off x="7316788" y="3430588"/>
            <a:ext cx="684212" cy="1446212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5" name="Line 27"/>
          <p:cNvSpPr>
            <a:spLocks noChangeShapeType="1"/>
          </p:cNvSpPr>
          <p:nvPr/>
        </p:nvSpPr>
        <p:spPr bwMode="auto">
          <a:xfrm>
            <a:off x="8045450" y="3549650"/>
            <a:ext cx="412750" cy="184150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6" name="Oval 28"/>
          <p:cNvSpPr>
            <a:spLocks noChangeArrowheads="1"/>
          </p:cNvSpPr>
          <p:nvPr/>
        </p:nvSpPr>
        <p:spPr bwMode="auto">
          <a:xfrm>
            <a:off x="5486400" y="48006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7" name="Oval 29"/>
          <p:cNvSpPr>
            <a:spLocks noChangeArrowheads="1"/>
          </p:cNvSpPr>
          <p:nvPr/>
        </p:nvSpPr>
        <p:spPr bwMode="auto">
          <a:xfrm>
            <a:off x="5943600" y="38100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8" name="Oval 30"/>
          <p:cNvSpPr>
            <a:spLocks noChangeArrowheads="1"/>
          </p:cNvSpPr>
          <p:nvPr/>
        </p:nvSpPr>
        <p:spPr bwMode="auto">
          <a:xfrm>
            <a:off x="6629400" y="48006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19" name="Oval 31"/>
          <p:cNvSpPr>
            <a:spLocks noChangeArrowheads="1"/>
          </p:cNvSpPr>
          <p:nvPr/>
        </p:nvSpPr>
        <p:spPr bwMode="auto">
          <a:xfrm>
            <a:off x="7239000" y="48006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0" name="Oval 32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1" name="Oval 33"/>
          <p:cNvSpPr>
            <a:spLocks noChangeArrowheads="1"/>
          </p:cNvSpPr>
          <p:nvPr/>
        </p:nvSpPr>
        <p:spPr bwMode="auto">
          <a:xfrm>
            <a:off x="8382000" y="36576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2" name="Line 34"/>
          <p:cNvSpPr>
            <a:spLocks noChangeShapeType="1"/>
          </p:cNvSpPr>
          <p:nvPr/>
        </p:nvSpPr>
        <p:spPr bwMode="auto">
          <a:xfrm>
            <a:off x="6264275" y="4648200"/>
            <a:ext cx="44608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3" name="Line 35"/>
          <p:cNvSpPr>
            <a:spLocks noChangeShapeType="1"/>
          </p:cNvSpPr>
          <p:nvPr/>
        </p:nvSpPr>
        <p:spPr bwMode="auto">
          <a:xfrm flipV="1">
            <a:off x="6719888" y="4408488"/>
            <a:ext cx="657225" cy="2508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4" name="Line 36"/>
          <p:cNvSpPr>
            <a:spLocks noChangeShapeType="1"/>
          </p:cNvSpPr>
          <p:nvPr/>
        </p:nvSpPr>
        <p:spPr bwMode="auto">
          <a:xfrm flipV="1">
            <a:off x="7405688" y="3968750"/>
            <a:ext cx="590550" cy="4619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5" name="Rectangle 37"/>
          <p:cNvSpPr>
            <a:spLocks noChangeArrowheads="1"/>
          </p:cNvSpPr>
          <p:nvPr/>
        </p:nvSpPr>
        <p:spPr bwMode="auto">
          <a:xfrm>
            <a:off x="5106988" y="2516188"/>
            <a:ext cx="1368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242726" name="Rectangle 38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7" name="Rectangle 39"/>
          <p:cNvSpPr>
            <a:spLocks noChangeArrowheads="1"/>
          </p:cNvSpPr>
          <p:nvPr/>
        </p:nvSpPr>
        <p:spPr bwMode="auto">
          <a:xfrm>
            <a:off x="6629400" y="4495800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8" name="Rectangle 40"/>
          <p:cNvSpPr>
            <a:spLocks noChangeArrowheads="1"/>
          </p:cNvSpPr>
          <p:nvPr/>
        </p:nvSpPr>
        <p:spPr bwMode="auto">
          <a:xfrm>
            <a:off x="7315200" y="4267200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29" name="Rectangle 41"/>
          <p:cNvSpPr>
            <a:spLocks noChangeArrowheads="1"/>
          </p:cNvSpPr>
          <p:nvPr/>
        </p:nvSpPr>
        <p:spPr bwMode="auto">
          <a:xfrm>
            <a:off x="7924800" y="3886200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30" name="Rectangle 42"/>
          <p:cNvSpPr>
            <a:spLocks noChangeArrowheads="1"/>
          </p:cNvSpPr>
          <p:nvPr/>
        </p:nvSpPr>
        <p:spPr bwMode="auto">
          <a:xfrm>
            <a:off x="4419600" y="2286000"/>
            <a:ext cx="228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2731" name="Oval 43"/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Smoothing Method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4455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Forecasting Approaches</a:t>
            </a:r>
            <a:endParaRPr lang="en-US" altLang="sk-SK"/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33400" y="2159000"/>
            <a:ext cx="41910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2800">
                <a:solidFill>
                  <a:schemeClr val="folHlink"/>
                </a:solidFill>
              </a:rPr>
              <a:t>Used when situation is vague &amp; little data exist</a:t>
            </a:r>
          </a:p>
          <a:p>
            <a:pPr lvl="1">
              <a:spcBef>
                <a:spcPct val="11000"/>
              </a:spcBef>
            </a:pPr>
            <a:r>
              <a:rPr lang="en-US" altLang="sk-SK" sz="2400">
                <a:solidFill>
                  <a:schemeClr val="folHlink"/>
                </a:solidFill>
              </a:rPr>
              <a:t>New products</a:t>
            </a:r>
          </a:p>
          <a:p>
            <a:pPr lvl="1">
              <a:spcBef>
                <a:spcPct val="11000"/>
              </a:spcBef>
            </a:pPr>
            <a:r>
              <a:rPr lang="en-US" altLang="sk-SK" sz="2400">
                <a:solidFill>
                  <a:schemeClr val="folHlink"/>
                </a:solidFill>
              </a:rPr>
              <a:t>New technology</a:t>
            </a:r>
          </a:p>
          <a:p>
            <a:pPr>
              <a:spcBef>
                <a:spcPct val="24000"/>
              </a:spcBef>
            </a:pPr>
            <a:r>
              <a:rPr lang="en-US" altLang="sk-SK" sz="2800">
                <a:solidFill>
                  <a:schemeClr val="folHlink"/>
                </a:solidFill>
              </a:rPr>
              <a:t>Involve intuition, experience</a:t>
            </a:r>
          </a:p>
          <a:p>
            <a:pPr>
              <a:spcBef>
                <a:spcPct val="24000"/>
              </a:spcBef>
            </a:pPr>
            <a:r>
              <a:rPr lang="en-US" altLang="sk-SK" sz="2800">
                <a:solidFill>
                  <a:schemeClr val="folHlink"/>
                </a:solidFill>
              </a:rPr>
              <a:t>e.g., forecasting sales on Internet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159000"/>
            <a:ext cx="43434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2800"/>
              <a:t>Used when situation is ‘stable’ &amp; historical data exist</a:t>
            </a:r>
          </a:p>
          <a:p>
            <a:pPr lvl="1">
              <a:spcBef>
                <a:spcPct val="11000"/>
              </a:spcBef>
            </a:pPr>
            <a:r>
              <a:rPr lang="en-US" altLang="sk-SK" sz="2400"/>
              <a:t>Existing products</a:t>
            </a:r>
          </a:p>
          <a:p>
            <a:pPr lvl="1">
              <a:spcBef>
                <a:spcPct val="11000"/>
              </a:spcBef>
            </a:pPr>
            <a:r>
              <a:rPr lang="en-US" altLang="sk-SK" sz="2400"/>
              <a:t>Current technology</a:t>
            </a:r>
          </a:p>
          <a:p>
            <a:pPr>
              <a:spcBef>
                <a:spcPct val="24000"/>
              </a:spcBef>
            </a:pPr>
            <a:r>
              <a:rPr lang="en-US" altLang="sk-SK" sz="2800"/>
              <a:t>Involve mathematical techniques</a:t>
            </a:r>
          </a:p>
          <a:p>
            <a:pPr>
              <a:spcBef>
                <a:spcPct val="24000"/>
              </a:spcBef>
            </a:pPr>
            <a:r>
              <a:rPr lang="en-US" altLang="sk-SK" sz="2800"/>
              <a:t>e.g., forecasting sales of color televisions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33888" y="1651000"/>
            <a:ext cx="446246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Quantitative Methods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1913" y="1651000"/>
            <a:ext cx="43180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Qualitative Methods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Forecasting</a:t>
            </a:r>
            <a:endParaRPr lang="en-US" altLang="sk-SK"/>
          </a:p>
        </p:txBody>
      </p:sp>
      <p:graphicFrame>
        <p:nvGraphicFramePr>
          <p:cNvPr id="128005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4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Smoothing Method</a:t>
            </a:r>
            <a:endParaRPr lang="en-US" altLang="sk-SK"/>
          </a:p>
        </p:txBody>
      </p:sp>
      <p:sp>
        <p:nvSpPr>
          <p:cNvPr id="130053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Form of weighted moving average</a:t>
            </a:r>
          </a:p>
          <a:p>
            <a:pPr lvl="1"/>
            <a:r>
              <a:rPr lang="en-US" altLang="sk-SK"/>
              <a:t>Weights decline exponentially</a:t>
            </a:r>
          </a:p>
          <a:p>
            <a:pPr lvl="1"/>
            <a:r>
              <a:rPr lang="en-US" altLang="sk-SK"/>
              <a:t>Most recent data weighted most</a:t>
            </a:r>
          </a:p>
          <a:p>
            <a:r>
              <a:rPr lang="en-US" altLang="sk-SK"/>
              <a:t>Requires smoothing constant (</a:t>
            </a:r>
            <a:r>
              <a:rPr lang="en-US" altLang="sk-SK" i="1"/>
              <a:t>W</a:t>
            </a:r>
            <a:r>
              <a:rPr lang="en-US" altLang="sk-SK"/>
              <a:t>)</a:t>
            </a:r>
          </a:p>
          <a:p>
            <a:pPr lvl="1"/>
            <a:r>
              <a:rPr lang="en-US" altLang="sk-SK"/>
              <a:t>Ranges from 0 to 1</a:t>
            </a:r>
          </a:p>
          <a:p>
            <a:pPr lvl="1"/>
            <a:r>
              <a:rPr lang="en-US" altLang="sk-SK"/>
              <a:t>Subjectively chosen</a:t>
            </a:r>
          </a:p>
          <a:p>
            <a:r>
              <a:rPr lang="en-US" altLang="sk-SK"/>
              <a:t>Involves little record keeping of past data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8750"/>
            <a:ext cx="8148638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Smoothing</a:t>
            </a:r>
            <a:r>
              <a:rPr lang="en-US" altLang="sk-SK" sz="5400" b="1"/>
              <a:t> </a:t>
            </a:r>
            <a:br>
              <a:rPr lang="en-US" altLang="sk-SK" sz="5400" b="1"/>
            </a:br>
            <a:r>
              <a:rPr lang="en-US" altLang="sk-SK" sz="3600" b="1"/>
              <a:t>[An Example]</a:t>
            </a:r>
            <a:endParaRPr lang="en-US" altLang="sk-SK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8000"/>
            <a:ext cx="6765925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lnSpc>
                <a:spcPct val="110000"/>
              </a:lnSpc>
              <a:buFontTx/>
              <a:buNone/>
              <a:tabLst>
                <a:tab pos="620713" algn="l"/>
                <a:tab pos="2105025" algn="ctr"/>
              </a:tabLst>
            </a:pPr>
            <a:r>
              <a:rPr lang="en-US" altLang="sk-SK" sz="2800"/>
              <a:t>You’re organizing a Kwanza meeting.  You want to forecast attendance for </a:t>
            </a:r>
            <a:r>
              <a:rPr lang="en-US" altLang="sk-SK" sz="2800">
                <a:solidFill>
                  <a:schemeClr val="tx2"/>
                </a:solidFill>
              </a:rPr>
              <a:t>1998</a:t>
            </a:r>
            <a:r>
              <a:rPr lang="en-US" altLang="sk-SK" sz="2800"/>
              <a:t> using exponential smoothing </a:t>
            </a:r>
            <a:br>
              <a:rPr lang="en-US" altLang="sk-SK" sz="2800"/>
            </a:br>
            <a:r>
              <a:rPr lang="en-US" altLang="sk-SK" sz="2800"/>
              <a:t>(</a:t>
            </a:r>
            <a:r>
              <a:rPr lang="en-US" altLang="sk-SK" sz="2800">
                <a:solidFill>
                  <a:schemeClr val="tx2"/>
                </a:solidFill>
                <a:latin typeface="Symbol" panose="05050102010706020507" pitchFamily="18" charset="2"/>
              </a:rPr>
              <a:t></a:t>
            </a:r>
            <a:r>
              <a:rPr lang="en-US" altLang="sk-SK" sz="2800">
                <a:solidFill>
                  <a:schemeClr val="tx2"/>
                </a:solidFill>
              </a:rPr>
              <a:t> = .20</a:t>
            </a:r>
            <a:r>
              <a:rPr lang="en-US" altLang="sk-SK" sz="2800"/>
              <a:t>).  Past attendance (00) is:</a:t>
            </a:r>
            <a:br>
              <a:rPr lang="en-US" altLang="sk-SK" sz="2800"/>
            </a:br>
            <a:r>
              <a:rPr lang="en-US" altLang="sk-SK" sz="2800"/>
              <a:t>	</a:t>
            </a:r>
            <a:r>
              <a:rPr lang="en-US" altLang="sk-SK" sz="2800">
                <a:solidFill>
                  <a:schemeClr val="tx2"/>
                </a:solidFill>
              </a:rPr>
              <a:t>1995	4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1996 	6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1997	5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1998	3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1999	7</a:t>
            </a:r>
          </a:p>
        </p:txBody>
      </p:sp>
      <p:pic>
        <p:nvPicPr>
          <p:cNvPr id="13210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900488"/>
            <a:ext cx="4146550" cy="2068512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rgbClr val="F39FD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793875"/>
            <a:ext cx="2022475" cy="4613275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F39FD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6497638" y="5935663"/>
            <a:ext cx="12842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sk-SK" sz="1000">
                <a:solidFill>
                  <a:srgbClr val="CECECE"/>
                </a:solidFill>
                <a:latin typeface="Arial" panose="020B0604020202020204" pitchFamily="34" charset="0"/>
              </a:rPr>
              <a:t>© 1995 Corel Corp.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8750"/>
            <a:ext cx="8215313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Smoothing</a:t>
            </a:r>
            <a:endParaRPr lang="en-US" altLang="sk-SK"/>
          </a:p>
        </p:txBody>
      </p:sp>
      <p:graphicFrame>
        <p:nvGraphicFramePr>
          <p:cNvPr id="134149" name="Object 5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950913" y="2243138"/>
          <a:ext cx="7140575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Document" r:id="rId4" imgW="7906680" imgH="4572000" progId="Word.Document.8">
                  <p:embed/>
                </p:oleObj>
              </mc:Choice>
              <mc:Fallback>
                <p:oleObj name="Document" r:id="rId4" imgW="7906680" imgH="4572000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243138"/>
                        <a:ext cx="7140575" cy="412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2592388" y="1479550"/>
            <a:ext cx="4645025" cy="67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sk-SK" sz="3200" i="1">
                <a:latin typeface="Arial" panose="020B0604020202020204" pitchFamily="34" charset="0"/>
              </a:rPr>
              <a:t>E</a:t>
            </a:r>
            <a:r>
              <a:rPr lang="en-US" altLang="sk-SK" sz="3200" i="1" baseline="-25000">
                <a:latin typeface="Arial" panose="020B0604020202020204" pitchFamily="34" charset="0"/>
              </a:rPr>
              <a:t>i</a:t>
            </a:r>
            <a:r>
              <a:rPr lang="en-US" altLang="sk-SK" sz="3200">
                <a:latin typeface="Arial" panose="020B0604020202020204" pitchFamily="34" charset="0"/>
              </a:rPr>
              <a:t> = </a:t>
            </a:r>
            <a:r>
              <a:rPr lang="en-US" altLang="sk-SK" sz="3200" i="1">
                <a:latin typeface="Arial" panose="020B0604020202020204" pitchFamily="34" charset="0"/>
              </a:rPr>
              <a:t>W·Y</a:t>
            </a:r>
            <a:r>
              <a:rPr lang="en-US" altLang="sk-SK" sz="3200" i="1" baseline="-25000">
                <a:latin typeface="Arial" panose="020B0604020202020204" pitchFamily="34" charset="0"/>
              </a:rPr>
              <a:t>i</a:t>
            </a:r>
            <a:r>
              <a:rPr lang="en-US" altLang="sk-SK" sz="3200">
                <a:latin typeface="Arial" panose="020B0604020202020204" pitchFamily="34" charset="0"/>
              </a:rPr>
              <a:t>	+ (1 - </a:t>
            </a:r>
            <a:r>
              <a:rPr lang="en-US" altLang="sk-SK" sz="3200" i="1">
                <a:latin typeface="Arial" panose="020B0604020202020204" pitchFamily="34" charset="0"/>
              </a:rPr>
              <a:t>W</a:t>
            </a:r>
            <a:r>
              <a:rPr lang="en-US" altLang="sk-SK" sz="3200">
                <a:latin typeface="Arial" panose="020B0604020202020204" pitchFamily="34" charset="0"/>
              </a:rPr>
              <a:t>)</a:t>
            </a:r>
            <a:r>
              <a:rPr lang="en-US" altLang="sk-SK" sz="3200" i="1">
                <a:latin typeface="Arial" panose="020B0604020202020204" pitchFamily="34" charset="0"/>
              </a:rPr>
              <a:t>·E</a:t>
            </a:r>
            <a:r>
              <a:rPr lang="en-US" altLang="sk-SK" sz="3200" i="1" baseline="-25000">
                <a:latin typeface="Arial" panose="020B0604020202020204" pitchFamily="34" charset="0"/>
              </a:rPr>
              <a:t>i</a:t>
            </a:r>
            <a:r>
              <a:rPr lang="en-US" altLang="sk-SK" sz="3200" baseline="-25000"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929438" y="2443163"/>
            <a:ext cx="847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^</a:t>
            </a: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Smoothing</a:t>
            </a:r>
            <a:r>
              <a:rPr lang="en-US" altLang="sk-SK" sz="5400" b="1"/>
              <a:t> </a:t>
            </a:r>
            <a:r>
              <a:rPr lang="en-US" altLang="sk-SK" sz="3600" b="1"/>
              <a:t>[Graph]</a:t>
            </a:r>
            <a:endParaRPr lang="en-US" altLang="sk-SK"/>
          </a:p>
        </p:txBody>
      </p:sp>
      <p:graphicFrame>
        <p:nvGraphicFramePr>
          <p:cNvPr id="136197" name="Object 5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3062287" y="3048000"/>
          <a:ext cx="30194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8" name="Chart" r:id="rId4" imgW="3019408" imgH="1981251" progId="MSGraph.Chart.8">
                  <p:embed followColorScheme="full"/>
                </p:oleObj>
              </mc:Choice>
              <mc:Fallback>
                <p:oleObj name="Chart" r:id="rId4" imgW="3019408" imgH="1981251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7" y="3048000"/>
                        <a:ext cx="30194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262438" y="5862638"/>
            <a:ext cx="1152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Year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1139825" y="1901825"/>
            <a:ext cx="24479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Attendance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6548438" y="2327275"/>
            <a:ext cx="17621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Actual</a:t>
            </a: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71450"/>
            <a:ext cx="7391400" cy="11239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Forecast Effect of Smoothing Coefficient </a:t>
            </a:r>
            <a:r>
              <a:rPr lang="en-US" altLang="sk-SK" sz="4000" b="1"/>
              <a:t>(</a:t>
            </a:r>
            <a:r>
              <a:rPr lang="en-US" altLang="sk-SK" sz="4000" b="1" i="1"/>
              <a:t>W</a:t>
            </a:r>
            <a:r>
              <a:rPr lang="en-US" altLang="sk-SK" sz="4000" b="1"/>
              <a:t>)</a:t>
            </a:r>
            <a:endParaRPr lang="en-US" altLang="sk-SK" sz="4000"/>
          </a:p>
        </p:txBody>
      </p:sp>
      <p:graphicFrame>
        <p:nvGraphicFramePr>
          <p:cNvPr id="144388" name="Object 4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987425" y="2754313"/>
          <a:ext cx="7059613" cy="358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Document" r:id="rId4" imgW="7772400" imgH="3947760" progId="Word.Document.8">
                  <p:embed/>
                </p:oleObj>
              </mc:Choice>
              <mc:Fallback>
                <p:oleObj name="Document" r:id="rId4" imgW="7772400" imgH="394776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754313"/>
                        <a:ext cx="7059613" cy="358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52438" y="1901825"/>
            <a:ext cx="85550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Y</a:t>
            </a:r>
            <a:r>
              <a:rPr lang="en-US" altLang="sk-SK" sz="3200" b="1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en-US" altLang="sk-SK" sz="3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+1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= 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W·Y</a:t>
            </a:r>
            <a:r>
              <a:rPr lang="en-US" altLang="sk-SK" sz="3200" b="1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en-US" altLang="sk-SK" sz="3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 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W·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(1-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·Y</a:t>
            </a:r>
            <a:r>
              <a:rPr lang="en-US" altLang="sk-SK" sz="3200" b="1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en-US" altLang="sk-SK" sz="3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-1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+ 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W·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(1-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  <a:r>
              <a:rPr lang="en-US" altLang="sk-SK" sz="32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·Y</a:t>
            </a:r>
            <a:r>
              <a:rPr lang="en-US" altLang="sk-SK" sz="3200" b="1" i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en-US" altLang="sk-SK" sz="3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-2 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+...</a:t>
            </a: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1993900" y="2451100"/>
            <a:ext cx="1117600" cy="157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300038" y="1671638"/>
            <a:ext cx="8477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^</a:t>
            </a:r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3822700" y="2451100"/>
            <a:ext cx="1117600" cy="157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6261100" y="2451100"/>
            <a:ext cx="1117600" cy="157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Linear Time-Series Forecasting Model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Forecasting</a:t>
            </a:r>
            <a:endParaRPr lang="en-US" altLang="sk-SK"/>
          </a:p>
        </p:txBody>
      </p:sp>
      <p:graphicFrame>
        <p:nvGraphicFramePr>
          <p:cNvPr id="148485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2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Linear Time-Series Forecasting Model</a:t>
            </a:r>
            <a:endParaRPr lang="en-US" altLang="sk-SK"/>
          </a:p>
        </p:txBody>
      </p:sp>
      <p:sp>
        <p:nvSpPr>
          <p:cNvPr id="15053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61338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tabLst>
                <a:tab pos="3255963" algn="ctr"/>
                <a:tab pos="4230688" algn="ctr"/>
                <a:tab pos="5249863" algn="ctr"/>
                <a:tab pos="6291263" algn="ctr"/>
                <a:tab pos="7377113" algn="ctr"/>
              </a:tabLst>
            </a:pPr>
            <a:r>
              <a:rPr lang="en-US" altLang="sk-SK"/>
              <a:t>Used for forecasting trend</a:t>
            </a:r>
          </a:p>
          <a:p>
            <a:pPr>
              <a:tabLst>
                <a:tab pos="3255963" algn="ctr"/>
                <a:tab pos="4230688" algn="ctr"/>
                <a:tab pos="5249863" algn="ctr"/>
                <a:tab pos="6291263" algn="ctr"/>
                <a:tab pos="7377113" algn="ctr"/>
              </a:tabLst>
            </a:pPr>
            <a:r>
              <a:rPr lang="en-US" altLang="sk-SK"/>
              <a:t>Relationship between response variable </a:t>
            </a:r>
            <a:r>
              <a:rPr lang="en-US" altLang="sk-SK" i="1"/>
              <a:t>Y</a:t>
            </a:r>
            <a:r>
              <a:rPr lang="en-US" altLang="sk-SK"/>
              <a:t> &amp; time </a:t>
            </a:r>
            <a:r>
              <a:rPr lang="en-US" altLang="sk-SK" i="1"/>
              <a:t>X</a:t>
            </a:r>
            <a:r>
              <a:rPr lang="en-US" altLang="sk-SK"/>
              <a:t> is a linear function</a:t>
            </a:r>
          </a:p>
          <a:p>
            <a:pPr>
              <a:tabLst>
                <a:tab pos="3255963" algn="ctr"/>
                <a:tab pos="4230688" algn="ctr"/>
                <a:tab pos="5249863" algn="ctr"/>
                <a:tab pos="6291263" algn="ctr"/>
                <a:tab pos="7377113" algn="ctr"/>
              </a:tabLst>
            </a:pPr>
            <a:r>
              <a:rPr lang="en-US" altLang="sk-SK"/>
              <a:t>Coded </a:t>
            </a:r>
            <a:r>
              <a:rPr lang="en-US" altLang="sk-SK" i="1"/>
              <a:t>X</a:t>
            </a:r>
            <a:r>
              <a:rPr lang="en-US" altLang="sk-SK"/>
              <a:t> values used often</a:t>
            </a:r>
          </a:p>
          <a:p>
            <a:pPr lvl="1">
              <a:tabLst>
                <a:tab pos="3255963" algn="ctr"/>
                <a:tab pos="4230688" algn="ctr"/>
                <a:tab pos="5249863" algn="ctr"/>
                <a:tab pos="6291263" algn="ctr"/>
                <a:tab pos="7377113" algn="ctr"/>
              </a:tabLst>
            </a:pPr>
            <a:r>
              <a:rPr lang="en-US" altLang="sk-SK"/>
              <a:t>Year </a:t>
            </a:r>
            <a:r>
              <a:rPr lang="en-US" altLang="sk-SK" i="1"/>
              <a:t>X</a:t>
            </a:r>
            <a:r>
              <a:rPr lang="en-US" altLang="sk-SK"/>
              <a:t>:	1995	1996	1997	1998	1999</a:t>
            </a:r>
          </a:p>
          <a:p>
            <a:pPr lvl="1">
              <a:tabLst>
                <a:tab pos="3255963" algn="ctr"/>
                <a:tab pos="4230688" algn="ctr"/>
                <a:tab pos="5249863" algn="ctr"/>
                <a:tab pos="6291263" algn="ctr"/>
                <a:tab pos="7377113" algn="ctr"/>
              </a:tabLst>
            </a:pPr>
            <a:r>
              <a:rPr lang="en-US" altLang="sk-SK"/>
              <a:t>Coded year:	0	1	2	3	4</a:t>
            </a:r>
          </a:p>
          <a:p>
            <a:pPr lvl="1">
              <a:tabLst>
                <a:tab pos="3255963" algn="ctr"/>
                <a:tab pos="4230688" algn="ctr"/>
                <a:tab pos="5249863" algn="ctr"/>
                <a:tab pos="6291263" algn="ctr"/>
                <a:tab pos="7377113" algn="ctr"/>
              </a:tabLst>
            </a:pPr>
            <a:r>
              <a:rPr lang="en-US" altLang="sk-SK"/>
              <a:t>Sales </a:t>
            </a:r>
            <a:r>
              <a:rPr lang="en-US" altLang="sk-SK" i="1"/>
              <a:t>Y</a:t>
            </a:r>
            <a:r>
              <a:rPr lang="en-US" altLang="sk-SK"/>
              <a:t>:	78.7	63.5	89.7	93.2	92.1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 Time-Series </a:t>
            </a:r>
            <a:r>
              <a:rPr lang="en-US" altLang="sk-SK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Model</a:t>
            </a:r>
            <a:endParaRPr lang="en-US" altLang="sk-SK" dirty="0"/>
          </a:p>
        </p:txBody>
      </p:sp>
      <p:graphicFrame>
        <p:nvGraphicFramePr>
          <p:cNvPr id="152581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868613" y="2900363"/>
          <a:ext cx="33813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8" name="VISIO" r:id="rId4" imgW="3379680" imgH="2350800" progId="Visio.Drawing.4">
                  <p:embed/>
                </p:oleObj>
              </mc:Choice>
              <mc:Fallback>
                <p:oleObj name="VISIO" r:id="rId4" imgW="3379680" imgH="235080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2900363"/>
                        <a:ext cx="338137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679090"/>
              </p:ext>
            </p:extLst>
          </p:nvPr>
        </p:nvGraphicFramePr>
        <p:xfrm>
          <a:off x="2868613" y="1865313"/>
          <a:ext cx="32875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9" name="Equation" r:id="rId6" imgW="2600280" imgH="580680" progId="Equation.3">
                  <p:embed/>
                </p:oleObj>
              </mc:Choice>
              <mc:Fallback>
                <p:oleObj name="Equation" r:id="rId6" imgW="2600280" imgH="58068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865313"/>
                        <a:ext cx="3287563" cy="596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5862638" y="2968625"/>
            <a:ext cx="12287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28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&gt; 0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5862638" y="4491038"/>
            <a:ext cx="12287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28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&lt; 0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/>
              <a:t> </a:t>
            </a:r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Quantitative Forecasting</a:t>
            </a:r>
            <a:endParaRPr lang="en-US" altLang="sk-SK"/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Select several forecasting methods</a:t>
            </a:r>
          </a:p>
          <a:p>
            <a:r>
              <a:rPr lang="en-US" altLang="sk-SK"/>
              <a:t>‘Forecast’ the </a:t>
            </a:r>
            <a:r>
              <a:rPr lang="en-US" altLang="sk-SK">
                <a:solidFill>
                  <a:schemeClr val="tx2"/>
                </a:solidFill>
              </a:rPr>
              <a:t>past</a:t>
            </a:r>
            <a:endParaRPr lang="en-US" altLang="sk-SK"/>
          </a:p>
          <a:p>
            <a:r>
              <a:rPr lang="en-US" altLang="sk-SK"/>
              <a:t>Evaluate forecasts </a:t>
            </a:r>
          </a:p>
          <a:p>
            <a:r>
              <a:rPr lang="en-US" altLang="sk-SK"/>
              <a:t>Select best method</a:t>
            </a:r>
          </a:p>
          <a:p>
            <a:r>
              <a:rPr lang="en-US" altLang="sk-SK"/>
              <a:t>Forecast the </a:t>
            </a:r>
            <a:r>
              <a:rPr lang="en-US" altLang="sk-SK">
                <a:solidFill>
                  <a:schemeClr val="tx2"/>
                </a:solidFill>
              </a:rPr>
              <a:t>future</a:t>
            </a:r>
            <a:endParaRPr lang="en-US" altLang="sk-SK"/>
          </a:p>
          <a:p>
            <a:r>
              <a:rPr lang="en-US" altLang="sk-SK"/>
              <a:t>Monitor continuously forecast accuracy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305800" cy="1136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Linear Time-Series Model </a:t>
            </a:r>
            <a:r>
              <a:rPr lang="en-US" altLang="sk-SK" sz="3600" b="1"/>
              <a:t>[An Example]</a:t>
            </a:r>
            <a:endParaRPr lang="en-US" altLang="sk-SK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8077200" cy="426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262000"/>
              </a:spcBef>
              <a:buFontTx/>
              <a:buNone/>
              <a:tabLst>
                <a:tab pos="908050" algn="ctr"/>
                <a:tab pos="3144838" algn="ctr"/>
              </a:tabLst>
            </a:pPr>
            <a:r>
              <a:rPr lang="en-US" altLang="sk-SK" sz="2800"/>
              <a:t>You’re a marketing analyst for Hasbro Toys.  Using </a:t>
            </a:r>
            <a:r>
              <a:rPr lang="en-US" altLang="sk-SK" sz="2800">
                <a:solidFill>
                  <a:schemeClr val="tx2"/>
                </a:solidFill>
              </a:rPr>
              <a:t>coded</a:t>
            </a:r>
            <a:r>
              <a:rPr lang="en-US" altLang="sk-SK" sz="2800"/>
              <a:t> years, you find </a:t>
            </a:r>
            <a:r>
              <a:rPr lang="en-US" altLang="sk-SK" sz="2800" i="1">
                <a:solidFill>
                  <a:schemeClr val="tx2"/>
                </a:solidFill>
              </a:rPr>
              <a:t>Y</a:t>
            </a:r>
            <a:r>
              <a:rPr lang="en-US" altLang="sk-SK" sz="2800" i="1" baseline="-25000">
                <a:solidFill>
                  <a:schemeClr val="tx2"/>
                </a:solidFill>
              </a:rPr>
              <a:t>i</a:t>
            </a:r>
            <a:r>
              <a:rPr lang="en-US" altLang="sk-SK" sz="2800" i="1">
                <a:solidFill>
                  <a:schemeClr val="tx2"/>
                </a:solidFill>
              </a:rPr>
              <a:t> </a:t>
            </a:r>
            <a:r>
              <a:rPr lang="en-US" altLang="sk-SK" sz="2800">
                <a:solidFill>
                  <a:schemeClr val="tx2"/>
                </a:solidFill>
              </a:rPr>
              <a:t>= .6 + .7X</a:t>
            </a:r>
            <a:r>
              <a:rPr lang="en-US" altLang="sk-SK" sz="2800" i="1" baseline="-25000">
                <a:solidFill>
                  <a:schemeClr val="tx2"/>
                </a:solidFill>
              </a:rPr>
              <a:t>i</a:t>
            </a:r>
            <a:r>
              <a:rPr lang="en-US" altLang="sk-SK" sz="2800"/>
              <a:t>.</a:t>
            </a:r>
          </a:p>
          <a:p>
            <a:pPr marL="0" indent="0">
              <a:spcBef>
                <a:spcPct val="61000"/>
              </a:spcBef>
              <a:buFontTx/>
              <a:buNone/>
              <a:tabLst>
                <a:tab pos="908050" algn="ctr"/>
                <a:tab pos="3144838" algn="ctr"/>
              </a:tabLst>
            </a:pPr>
            <a:r>
              <a:rPr lang="en-US" altLang="sk-SK" sz="2800">
                <a:solidFill>
                  <a:schemeClr val="tx2"/>
                </a:solidFill>
              </a:rPr>
              <a:t>	1995	1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1996	1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1997	2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1998	2</a:t>
            </a:r>
            <a:br>
              <a:rPr lang="en-US" altLang="sk-SK" sz="2800">
                <a:solidFill>
                  <a:schemeClr val="tx2"/>
                </a:solidFill>
              </a:rPr>
            </a:br>
            <a:r>
              <a:rPr lang="en-US" altLang="sk-SK" sz="2800">
                <a:solidFill>
                  <a:schemeClr val="tx2"/>
                </a:solidFill>
              </a:rPr>
              <a:t>	1999	4</a:t>
            </a:r>
          </a:p>
          <a:p>
            <a:pPr marL="0" indent="0">
              <a:buFontTx/>
              <a:buNone/>
              <a:tabLst>
                <a:tab pos="908050" algn="ctr"/>
                <a:tab pos="3144838" algn="ctr"/>
              </a:tabLst>
            </a:pPr>
            <a:r>
              <a:rPr lang="en-US" altLang="sk-SK" sz="2800"/>
              <a:t>Forecast </a:t>
            </a:r>
            <a:r>
              <a:rPr lang="en-US" altLang="sk-SK" sz="2800">
                <a:solidFill>
                  <a:schemeClr val="tx2"/>
                </a:solidFill>
              </a:rPr>
              <a:t>2000</a:t>
            </a:r>
            <a:r>
              <a:rPr lang="en-US" altLang="sk-SK" sz="2800"/>
              <a:t> sales.</a:t>
            </a:r>
          </a:p>
        </p:txBody>
      </p:sp>
      <p:graphicFrame>
        <p:nvGraphicFramePr>
          <p:cNvPr id="15463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05425" y="2892425"/>
          <a:ext cx="3000375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4" name="Clip" r:id="rId4" imgW="3257280" imgH="3706560" progId="MS_ClipArt_Gallery.2">
                  <p:embed/>
                </p:oleObj>
              </mc:Choice>
              <mc:Fallback>
                <p:oleObj name="Clip" r:id="rId4" imgW="3257280" imgH="370656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892425"/>
                        <a:ext cx="3000375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13500000" algn="ctr" rotWithShape="0">
                          <a:srgbClr val="F6BF69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564188" y="2112963"/>
            <a:ext cx="10001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^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16764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Linear Time-Series </a:t>
            </a:r>
            <a:r>
              <a:rPr lang="en-US" altLang="sk-SK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[Example]</a:t>
            </a:r>
            <a:endParaRPr lang="en-US" altLang="sk-SK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06575"/>
            <a:ext cx="8139113" cy="426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908050" algn="ctr"/>
                <a:tab pos="2968625" algn="ctr"/>
                <a:tab pos="5826125" algn="ctr"/>
              </a:tabLst>
            </a:pPr>
            <a:r>
              <a:rPr lang="en-US" altLang="sk-SK" sz="2800" dirty="0"/>
              <a:t>	</a:t>
            </a:r>
            <a:r>
              <a:rPr lang="en-US" altLang="sk-SK" sz="2800" u="sng" dirty="0"/>
              <a:t>Year</a:t>
            </a:r>
            <a:r>
              <a:rPr lang="en-US" altLang="sk-SK" sz="2800" dirty="0"/>
              <a:t>	</a:t>
            </a:r>
            <a:r>
              <a:rPr lang="en-US" altLang="sk-SK" sz="2800" u="sng" dirty="0"/>
              <a:t>Coded Year</a:t>
            </a:r>
            <a:r>
              <a:rPr lang="en-US" altLang="sk-SK" sz="2800" dirty="0"/>
              <a:t>	</a:t>
            </a:r>
            <a:r>
              <a:rPr lang="en-US" altLang="sk-SK" sz="2800" u="sng" dirty="0"/>
              <a:t>Sales (Units)</a:t>
            </a:r>
            <a:r>
              <a:rPr lang="en-US" altLang="sk-SK" sz="2800" dirty="0"/>
              <a:t/>
            </a:r>
            <a:br>
              <a:rPr lang="en-US" altLang="sk-SK" sz="2800" dirty="0"/>
            </a:br>
            <a:r>
              <a:rPr lang="en-US" altLang="sk-SK" sz="2800" dirty="0"/>
              <a:t>	1995	0	1</a:t>
            </a:r>
            <a:br>
              <a:rPr lang="en-US" altLang="sk-SK" sz="2800" dirty="0"/>
            </a:br>
            <a:r>
              <a:rPr lang="en-US" altLang="sk-SK" sz="2800" dirty="0"/>
              <a:t>	1996	1	1</a:t>
            </a:r>
            <a:br>
              <a:rPr lang="en-US" altLang="sk-SK" sz="2800" dirty="0"/>
            </a:br>
            <a:r>
              <a:rPr lang="en-US" altLang="sk-SK" sz="2800" dirty="0"/>
              <a:t>	1997	2	2</a:t>
            </a:r>
            <a:br>
              <a:rPr lang="en-US" altLang="sk-SK" sz="2800" dirty="0"/>
            </a:br>
            <a:r>
              <a:rPr lang="en-US" altLang="sk-SK" sz="2800" dirty="0"/>
              <a:t>	1998	3	2</a:t>
            </a:r>
            <a:br>
              <a:rPr lang="en-US" altLang="sk-SK" sz="2800" dirty="0"/>
            </a:br>
            <a:r>
              <a:rPr lang="en-US" altLang="sk-SK" sz="2800" dirty="0"/>
              <a:t>	1999	4	4</a:t>
            </a:r>
            <a:br>
              <a:rPr lang="en-US" altLang="sk-SK" sz="2800" dirty="0"/>
            </a:br>
            <a:r>
              <a:rPr lang="en-US" altLang="sk-SK" sz="2800" dirty="0"/>
              <a:t>	2000	</a:t>
            </a:r>
            <a:r>
              <a:rPr lang="en-US" altLang="sk-SK" sz="2800" dirty="0">
                <a:solidFill>
                  <a:schemeClr val="tx2"/>
                </a:solidFill>
              </a:rPr>
              <a:t>5</a:t>
            </a:r>
            <a:r>
              <a:rPr lang="en-US" altLang="sk-SK" sz="2800" dirty="0"/>
              <a:t>	</a:t>
            </a:r>
            <a:r>
              <a:rPr lang="en-US" altLang="sk-SK" sz="2800" dirty="0">
                <a:solidFill>
                  <a:srgbClr val="FCFEB9"/>
                </a:solidFill>
              </a:rPr>
              <a:t>?</a:t>
            </a:r>
            <a:endParaRPr lang="en-US" altLang="sk-SK" sz="2800" dirty="0"/>
          </a:p>
          <a:p>
            <a:pPr marL="0" indent="0">
              <a:spcBef>
                <a:spcPct val="84000"/>
              </a:spcBef>
              <a:buFontTx/>
              <a:buNone/>
              <a:tabLst>
                <a:tab pos="908050" algn="ctr"/>
                <a:tab pos="2968625" algn="ctr"/>
                <a:tab pos="5826125" algn="ctr"/>
              </a:tabLst>
            </a:pPr>
            <a:r>
              <a:rPr lang="en-US" altLang="sk-SK" sz="2800" dirty="0">
                <a:solidFill>
                  <a:schemeClr val="tx2"/>
                </a:solidFill>
              </a:rPr>
              <a:t>2000</a:t>
            </a:r>
            <a:r>
              <a:rPr lang="en-US" altLang="sk-SK" sz="2800" dirty="0"/>
              <a:t> forecast sales: </a:t>
            </a:r>
            <a:r>
              <a:rPr lang="en-US" altLang="sk-SK" sz="2800" i="1" dirty="0">
                <a:solidFill>
                  <a:schemeClr val="tx2"/>
                </a:solidFill>
              </a:rPr>
              <a:t>Y</a:t>
            </a:r>
            <a:r>
              <a:rPr lang="en-US" altLang="sk-SK" sz="2800" i="1" baseline="-25000" dirty="0">
                <a:solidFill>
                  <a:schemeClr val="tx2"/>
                </a:solidFill>
              </a:rPr>
              <a:t>i</a:t>
            </a:r>
            <a:r>
              <a:rPr lang="en-US" altLang="sk-SK" sz="2800" i="1" dirty="0">
                <a:solidFill>
                  <a:schemeClr val="tx2"/>
                </a:solidFill>
              </a:rPr>
              <a:t> </a:t>
            </a:r>
            <a:r>
              <a:rPr lang="en-US" altLang="sk-SK" sz="2800" dirty="0">
                <a:solidFill>
                  <a:schemeClr val="tx2"/>
                </a:solidFill>
              </a:rPr>
              <a:t>= .6 + .7·(5) = 4.1 </a:t>
            </a:r>
            <a:endParaRPr lang="en-US" altLang="sk-SK" sz="2800" dirty="0">
              <a:solidFill>
                <a:srgbClr val="FCFEB9"/>
              </a:solidFill>
            </a:endParaRPr>
          </a:p>
          <a:p>
            <a:pPr marL="0" indent="0">
              <a:spcBef>
                <a:spcPct val="26000"/>
              </a:spcBef>
              <a:buFontTx/>
              <a:buNone/>
              <a:tabLst>
                <a:tab pos="908050" algn="ctr"/>
                <a:tab pos="2968625" algn="ctr"/>
                <a:tab pos="5826125" algn="ctr"/>
              </a:tabLst>
            </a:pPr>
            <a:r>
              <a:rPr lang="en-US" altLang="sk-SK" sz="2800" dirty="0"/>
              <a:t>The equation would be different if ‘Year’ used.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 flipH="1">
            <a:off x="3635896" y="4653136"/>
            <a:ext cx="26935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^</a:t>
            </a:r>
          </a:p>
        </p:txBody>
      </p:sp>
      <p:sp>
        <p:nvSpPr>
          <p:cNvPr id="156679" name="Arc 7"/>
          <p:cNvSpPr>
            <a:spLocks/>
          </p:cNvSpPr>
          <p:nvPr/>
        </p:nvSpPr>
        <p:spPr bwMode="auto">
          <a:xfrm>
            <a:off x="3995738" y="4594225"/>
            <a:ext cx="2163762" cy="5191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Linear Trend Model</a:t>
            </a:r>
            <a:endParaRPr lang="en-US" altLang="sk-SK"/>
          </a:p>
        </p:txBody>
      </p:sp>
      <p:graphicFrame>
        <p:nvGraphicFramePr>
          <p:cNvPr id="2508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24200" y="1752600"/>
          <a:ext cx="6108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Equation" r:id="rId4" imgW="6108480" imgH="774360" progId="Equation.3">
                  <p:embed/>
                </p:oleObj>
              </mc:Choice>
              <mc:Fallback>
                <p:oleObj name="Equation" r:id="rId4" imgW="6108480" imgH="77436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6108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230188" y="1906588"/>
            <a:ext cx="2740025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Year  Coded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Sales</a:t>
            </a:r>
            <a:endParaRPr lang="en-US" altLang="sk-SK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94	    0 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95	    1 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96	    2 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97	    3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       2</a:t>
            </a:r>
            <a:endParaRPr lang="en-US" altLang="sk-SK" sz="2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98	    4 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99	    5 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315913" y="2362200"/>
            <a:ext cx="2198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5088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00400" y="2514600"/>
          <a:ext cx="60325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Worksheet" r:id="rId6" imgW="6032160" imgH="4127400" progId="Excel.Sheet.8">
                  <p:embed/>
                </p:oleObj>
              </mc:Choice>
              <mc:Fallback>
                <p:oleObj name="Worksheet" r:id="rId6" imgW="6032160" imgH="4127400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4600"/>
                        <a:ext cx="60325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7" name="Line 7"/>
          <p:cNvSpPr>
            <a:spLocks noChangeShapeType="1"/>
          </p:cNvSpPr>
          <p:nvPr/>
        </p:nvSpPr>
        <p:spPr bwMode="auto">
          <a:xfrm flipV="1">
            <a:off x="8091488" y="3379788"/>
            <a:ext cx="685800" cy="33655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7088188" y="4192588"/>
            <a:ext cx="2054225" cy="819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chemeClr val="hlink"/>
                </a:solidFill>
              </a:rPr>
              <a:t>Projected to year 2000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 flipV="1">
            <a:off x="8388350" y="3494088"/>
            <a:ext cx="360363" cy="7683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50890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5486400"/>
          <a:ext cx="30607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0" name="Worksheet" r:id="rId8" imgW="3060360" imgH="1098360" progId="Excel.Sheet.8">
                  <p:embed/>
                </p:oleObj>
              </mc:Choice>
              <mc:Fallback>
                <p:oleObj name="Worksheet" r:id="rId8" imgW="3060360" imgH="1098360" progId="Excel.Sheet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86400"/>
                        <a:ext cx="30607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382588" y="5106988"/>
            <a:ext cx="205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chemeClr val="hlink"/>
                </a:solidFill>
              </a:rPr>
              <a:t>Excel Output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/>
              <a:t>Time Series Plot</a:t>
            </a:r>
            <a:endParaRPr lang="en-US" altLang="sk-SK"/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54325" y="2057400"/>
          <a:ext cx="340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icture" r:id="rId3" imgW="4703040" imgH="5571720" progId="Word.Picture.8">
                  <p:embed/>
                </p:oleObj>
              </mc:Choice>
              <mc:Fallback>
                <p:oleObj name="Picture" r:id="rId3" imgW="4703040" imgH="55717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2057400"/>
                        <a:ext cx="340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/>
              <a:t>Time Series Plot </a:t>
            </a:r>
            <a:r>
              <a:rPr lang="en-US" altLang="sk-SK" sz="4000" b="1"/>
              <a:t>[Revised]</a:t>
            </a:r>
            <a:endParaRPr lang="en-US" altLang="sk-SK" sz="5400" b="1"/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7450" y="2057400"/>
          <a:ext cx="42037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icture" r:id="rId3" imgW="4983480" imgH="4788360" progId="Word.Picture.8">
                  <p:embed/>
                </p:oleObj>
              </mc:Choice>
              <mc:Fallback>
                <p:oleObj name="Picture" r:id="rId3" imgW="4983480" imgH="47883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057400"/>
                        <a:ext cx="42037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/>
              <a:t>Seasonality Plot</a:t>
            </a:r>
            <a:endParaRPr lang="en-US" altLang="sk-SK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82875" y="2057400"/>
          <a:ext cx="37528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icture" r:id="rId3" imgW="6172200" imgH="6641640" progId="Word.Picture.8">
                  <p:embed/>
                </p:oleObj>
              </mc:Choice>
              <mc:Fallback>
                <p:oleObj name="Picture" r:id="rId3" imgW="6172200" imgH="66416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057400"/>
                        <a:ext cx="37528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/>
              <a:t>Trend Analysis</a:t>
            </a:r>
            <a:endParaRPr lang="en-US" altLang="sk-SK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47938" y="2057400"/>
          <a:ext cx="40211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0" name="Picture" r:id="rId3" imgW="5717880" imgH="5742360" progId="Word.Picture.8">
                  <p:embed/>
                </p:oleObj>
              </mc:Choice>
              <mc:Fallback>
                <p:oleObj name="Picture" r:id="rId3" imgW="5717880" imgH="57423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2057400"/>
                        <a:ext cx="4021137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Quadratic Time-Series Forecasting Model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Forecasting</a:t>
            </a:r>
            <a:endParaRPr lang="en-US" altLang="sk-SK"/>
          </a:p>
        </p:txBody>
      </p:sp>
      <p:graphicFrame>
        <p:nvGraphicFramePr>
          <p:cNvPr id="160773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54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Quadratic Time-Series Forecasting Model</a:t>
            </a:r>
            <a:endParaRPr lang="en-US" altLang="sk-SK"/>
          </a:p>
        </p:txBody>
      </p:sp>
      <p:sp>
        <p:nvSpPr>
          <p:cNvPr id="16282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429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8000"/>
              </a:spcBef>
            </a:pPr>
            <a:r>
              <a:rPr lang="en-US" altLang="sk-SK"/>
              <a:t>Used for forecasting trend</a:t>
            </a:r>
          </a:p>
          <a:p>
            <a:pPr>
              <a:spcBef>
                <a:spcPct val="28000"/>
              </a:spcBef>
            </a:pPr>
            <a:r>
              <a:rPr lang="en-US" altLang="sk-SK"/>
              <a:t>Relationship between response variable </a:t>
            </a:r>
            <a:r>
              <a:rPr lang="en-US" altLang="sk-SK" i="1"/>
              <a:t>Y</a:t>
            </a:r>
            <a:r>
              <a:rPr lang="en-US" altLang="sk-SK"/>
              <a:t> &amp; time </a:t>
            </a:r>
            <a:r>
              <a:rPr lang="en-US" altLang="sk-SK" i="1"/>
              <a:t>X</a:t>
            </a:r>
            <a:r>
              <a:rPr lang="en-US" altLang="sk-SK"/>
              <a:t> is a quadratic function</a:t>
            </a:r>
          </a:p>
          <a:p>
            <a:pPr>
              <a:spcBef>
                <a:spcPct val="28000"/>
              </a:spcBef>
            </a:pPr>
            <a:r>
              <a:rPr lang="en-US" altLang="sk-SK"/>
              <a:t>Coded years used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Quadratic Time-Series </a:t>
            </a:r>
            <a:r>
              <a:rPr lang="en-US" altLang="sk-SK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Forecasting Model</a:t>
            </a:r>
            <a:endParaRPr lang="en-US" altLang="sk-SK"/>
          </a:p>
        </p:txBody>
      </p:sp>
      <p:sp>
        <p:nvSpPr>
          <p:cNvPr id="1648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962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8000"/>
              </a:spcBef>
            </a:pPr>
            <a:r>
              <a:rPr lang="en-US" altLang="sk-SK">
                <a:solidFill>
                  <a:schemeClr val="folHlink"/>
                </a:solidFill>
              </a:rPr>
              <a:t>Used for forecasting trend</a:t>
            </a:r>
          </a:p>
          <a:p>
            <a:pPr>
              <a:spcBef>
                <a:spcPct val="28000"/>
              </a:spcBef>
            </a:pPr>
            <a:r>
              <a:rPr lang="en-US" altLang="sk-SK">
                <a:solidFill>
                  <a:schemeClr val="folHlink"/>
                </a:solidFill>
              </a:rPr>
              <a:t>Relationship between response variable </a:t>
            </a:r>
            <a:r>
              <a:rPr lang="en-US" altLang="sk-SK" i="1">
                <a:solidFill>
                  <a:schemeClr val="folHlink"/>
                </a:solidFill>
              </a:rPr>
              <a:t>Y</a:t>
            </a:r>
            <a:r>
              <a:rPr lang="en-US" altLang="sk-SK">
                <a:solidFill>
                  <a:schemeClr val="folHlink"/>
                </a:solidFill>
              </a:rPr>
              <a:t> &amp; time </a:t>
            </a:r>
            <a:r>
              <a:rPr lang="en-US" altLang="sk-SK" i="1">
                <a:solidFill>
                  <a:schemeClr val="folHlink"/>
                </a:solidFill>
              </a:rPr>
              <a:t>X</a:t>
            </a:r>
            <a:r>
              <a:rPr lang="en-US" altLang="sk-SK">
                <a:solidFill>
                  <a:schemeClr val="folHlink"/>
                </a:solidFill>
              </a:rPr>
              <a:t> is a quadratic function</a:t>
            </a:r>
          </a:p>
          <a:p>
            <a:pPr>
              <a:spcBef>
                <a:spcPct val="28000"/>
              </a:spcBef>
            </a:pPr>
            <a:r>
              <a:rPr lang="en-US" altLang="sk-SK">
                <a:solidFill>
                  <a:schemeClr val="folHlink"/>
                </a:solidFill>
              </a:rPr>
              <a:t>Coded years used</a:t>
            </a:r>
          </a:p>
          <a:p>
            <a:pPr>
              <a:spcBef>
                <a:spcPct val="28000"/>
              </a:spcBef>
            </a:pPr>
            <a:r>
              <a:rPr lang="en-US" altLang="sk-SK"/>
              <a:t>Quadratic model</a:t>
            </a:r>
          </a:p>
        </p:txBody>
      </p:sp>
      <p:graphicFrame>
        <p:nvGraphicFramePr>
          <p:cNvPr id="16487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17613" y="5291138"/>
          <a:ext cx="41544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78" name="Equation" r:id="rId4" imgW="4162320" imgH="657000" progId="Equation.3">
                  <p:embed/>
                </p:oleObj>
              </mc:Choice>
              <mc:Fallback>
                <p:oleObj name="Equation" r:id="rId4" imgW="4162320" imgH="6570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5291138"/>
                        <a:ext cx="415448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66916" name="Group 4"/>
          <p:cNvGrpSpPr>
            <a:grpSpLocks/>
          </p:cNvGrpSpPr>
          <p:nvPr/>
        </p:nvGrpSpPr>
        <p:grpSpPr bwMode="auto">
          <a:xfrm>
            <a:off x="920750" y="1911350"/>
            <a:ext cx="7378700" cy="4559300"/>
            <a:chOff x="580" y="1204"/>
            <a:chExt cx="4648" cy="2872"/>
          </a:xfrm>
        </p:grpSpPr>
        <p:sp>
          <p:nvSpPr>
            <p:cNvPr id="166917" name="Rectangle 5"/>
            <p:cNvSpPr>
              <a:spLocks noChangeArrowheads="1"/>
            </p:cNvSpPr>
            <p:nvPr/>
          </p:nvSpPr>
          <p:spPr bwMode="auto">
            <a:xfrm>
              <a:off x="3076" y="1204"/>
              <a:ext cx="2152" cy="1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580" y="2692"/>
              <a:ext cx="2152" cy="1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6919" name="Rectangle 7"/>
            <p:cNvSpPr>
              <a:spLocks noChangeArrowheads="1"/>
            </p:cNvSpPr>
            <p:nvPr/>
          </p:nvSpPr>
          <p:spPr bwMode="auto">
            <a:xfrm>
              <a:off x="3076" y="2692"/>
              <a:ext cx="2152" cy="1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580" y="1204"/>
              <a:ext cx="2152" cy="1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aphicFrame>
        <p:nvGraphicFramePr>
          <p:cNvPr id="166921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11763" y="4292600"/>
          <a:ext cx="276066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8" name="VISIO" r:id="rId4" imgW="2768400" imgH="2128680" progId="Visio.Drawing.4">
                  <p:embed/>
                </p:oleObj>
              </mc:Choice>
              <mc:Fallback>
                <p:oleObj name="VISIO" r:id="rId4" imgW="2768400" imgH="2128680" progId="Visio.Drawing.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4292600"/>
                        <a:ext cx="2760662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2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60475" y="4292600"/>
          <a:ext cx="2760663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9" name="VISIO" r:id="rId6" imgW="2768400" imgH="2128680" progId="Visio.Drawing.4">
                  <p:embed/>
                </p:oleObj>
              </mc:Choice>
              <mc:Fallback>
                <p:oleObj name="VISIO" r:id="rId6" imgW="2768400" imgH="2128680" progId="Visio.Drawing.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292600"/>
                        <a:ext cx="2760663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3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11763" y="1930400"/>
          <a:ext cx="2760662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0" name="VISIO" r:id="rId8" imgW="2768400" imgH="2128680" progId="Visio.Drawing.4">
                  <p:embed/>
                </p:oleObj>
              </mc:Choice>
              <mc:Fallback>
                <p:oleObj name="VISIO" r:id="rId8" imgW="2768400" imgH="2128680" progId="Visio.Drawing.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930400"/>
                        <a:ext cx="2760662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4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81000"/>
            <a:ext cx="7772400" cy="13716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Quadratic Time-Series </a:t>
            </a:r>
            <a:r>
              <a:rPr lang="en-US" altLang="sk-SK" b="1"/>
              <a:t>Model Relationships</a:t>
            </a:r>
            <a:endParaRPr lang="en-US" altLang="sk-SK"/>
          </a:p>
        </p:txBody>
      </p:sp>
      <p:graphicFrame>
        <p:nvGraphicFramePr>
          <p:cNvPr id="166925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60475" y="1930400"/>
          <a:ext cx="2760663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1" name="VISIO" r:id="rId10" imgW="2768400" imgH="2128680" progId="Visio.Drawing.4">
                  <p:embed/>
                </p:oleObj>
              </mc:Choice>
              <mc:Fallback>
                <p:oleObj name="VISIO" r:id="rId10" imgW="2768400" imgH="2128680" progId="Visio.Drawing.4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930400"/>
                        <a:ext cx="2760663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5862638" y="1862138"/>
            <a:ext cx="14573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28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11</a:t>
            </a: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&gt; 0</a:t>
            </a: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1911350" y="1862138"/>
            <a:ext cx="14573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28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11</a:t>
            </a: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&gt; 0</a:t>
            </a:r>
          </a:p>
        </p:txBody>
      </p: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5862638" y="4224338"/>
            <a:ext cx="14573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28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11</a:t>
            </a: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&lt; 0</a:t>
            </a: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1911350" y="4224338"/>
            <a:ext cx="14573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28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11</a:t>
            </a:r>
            <a:r>
              <a:rPr lang="en-US" altLang="sk-SK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&lt; 0</a:t>
            </a:r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Quadratic Trend Model</a:t>
            </a:r>
            <a:endParaRPr lang="en-US" altLang="sk-SK"/>
          </a:p>
        </p:txBody>
      </p:sp>
      <p:graphicFrame>
        <p:nvGraphicFramePr>
          <p:cNvPr id="2529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1981200"/>
          <a:ext cx="5270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6" name="Equation" r:id="rId4" imgW="5270400" imgH="850680" progId="Equation.3">
                  <p:embed/>
                </p:oleObj>
              </mc:Choice>
              <mc:Fallback>
                <p:oleObj name="Equation" r:id="rId4" imgW="5270400" imgH="85068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52705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0" y="5334000"/>
          <a:ext cx="58959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7" name="Equation" r:id="rId6" imgW="5895720" imgH="765000" progId="Equation.3">
                  <p:embed/>
                </p:oleObj>
              </mc:Choice>
              <mc:Fallback>
                <p:oleObj name="Equation" r:id="rId6" imgW="5895720" imgH="7650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0"/>
                        <a:ext cx="58959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5029200" y="4800600"/>
            <a:ext cx="2816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chemeClr val="hlink"/>
                </a:solidFill>
              </a:rPr>
              <a:t>Excel Output</a:t>
            </a:r>
          </a:p>
        </p:txBody>
      </p:sp>
      <p:sp>
        <p:nvSpPr>
          <p:cNvPr id="252934" name="Line 6"/>
          <p:cNvSpPr>
            <a:spLocks noChangeShapeType="1"/>
          </p:cNvSpPr>
          <p:nvPr/>
        </p:nvSpPr>
        <p:spPr bwMode="auto">
          <a:xfrm>
            <a:off x="392113" y="2667000"/>
            <a:ext cx="2655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6388" y="2211388"/>
            <a:ext cx="319722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Year  Coded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Sales</a:t>
            </a:r>
            <a:endParaRPr lang="en-US" altLang="sk-SK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94	    0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95	    1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96	    2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97	    3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 2</a:t>
            </a:r>
            <a:endParaRPr lang="en-US" altLang="sk-SK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98	    4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99	    5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6</a:t>
            </a:r>
          </a:p>
        </p:txBody>
      </p:sp>
      <p:graphicFrame>
        <p:nvGraphicFramePr>
          <p:cNvPr id="25293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124200"/>
          <a:ext cx="3865563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8" name="Worksheet" r:id="rId8" imgW="3865320" imgH="1779480" progId="Excel.Sheet.8">
                  <p:embed/>
                </p:oleObj>
              </mc:Choice>
              <mc:Fallback>
                <p:oleObj name="Worksheet" r:id="rId8" imgW="3865320" imgH="1779480" progId="Excel.Shee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65563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7712075" y="4664075"/>
            <a:ext cx="141288" cy="750888"/>
          </a:xfrm>
          <a:prstGeom prst="line">
            <a:avLst/>
          </a:prstGeom>
          <a:noFill/>
          <a:ln w="25400">
            <a:solidFill>
              <a:srgbClr val="0098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Time-Series Model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Forecasting</a:t>
            </a:r>
            <a:endParaRPr lang="en-US" altLang="sk-SK"/>
          </a:p>
        </p:txBody>
      </p:sp>
      <p:graphicFrame>
        <p:nvGraphicFramePr>
          <p:cNvPr id="171013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6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91513" cy="14478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Exponential Time-Series Forecasting Model</a:t>
            </a:r>
            <a:endParaRPr lang="en-US" altLang="sk-SK"/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205788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Used for forecasting trend</a:t>
            </a:r>
          </a:p>
          <a:p>
            <a:r>
              <a:rPr lang="en-US" altLang="sk-SK"/>
              <a:t>Relationship is an exponential function</a:t>
            </a:r>
          </a:p>
          <a:p>
            <a:r>
              <a:rPr lang="en-US" altLang="sk-SK"/>
              <a:t>Series increases (decreases) at increasing (decreasing) rate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67713" cy="12192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Exponential Time-Series Forecasting Model</a:t>
            </a:r>
            <a:endParaRPr lang="en-US" altLang="sk-SK"/>
          </a:p>
        </p:txBody>
      </p:sp>
      <p:sp>
        <p:nvSpPr>
          <p:cNvPr id="17510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205788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>
                <a:solidFill>
                  <a:schemeClr val="folHlink"/>
                </a:solidFill>
              </a:rPr>
              <a:t>Used for forecasting trend</a:t>
            </a:r>
          </a:p>
          <a:p>
            <a:r>
              <a:rPr lang="en-US" altLang="sk-SK">
                <a:solidFill>
                  <a:schemeClr val="folHlink"/>
                </a:solidFill>
              </a:rPr>
              <a:t>Relationship is an exponential function</a:t>
            </a:r>
          </a:p>
          <a:p>
            <a:r>
              <a:rPr lang="en-US" altLang="sk-SK">
                <a:solidFill>
                  <a:schemeClr val="folHlink"/>
                </a:solidFill>
              </a:rPr>
              <a:t>Series increases (decreases) at increasing (decreasing) rate</a:t>
            </a:r>
          </a:p>
        </p:txBody>
      </p:sp>
      <p:graphicFrame>
        <p:nvGraphicFramePr>
          <p:cNvPr id="17511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62375" y="5434013"/>
          <a:ext cx="11271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5434013"/>
                        <a:ext cx="112713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8750"/>
            <a:ext cx="8366125" cy="151765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Exponential Time-Series </a:t>
            </a:r>
            <a:r>
              <a:rPr lang="en-US" altLang="sk-SK" sz="4000" b="1"/>
              <a:t>Model Relationships</a:t>
            </a:r>
            <a:endParaRPr lang="en-US" altLang="sk-SK"/>
          </a:p>
        </p:txBody>
      </p:sp>
      <p:graphicFrame>
        <p:nvGraphicFramePr>
          <p:cNvPr id="177156" name="Object 4">
            <a:hlinkClick r:id="" action="ppaction://ole?verb=0"/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06450" y="1981200"/>
          <a:ext cx="3568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2" name="VISIO" r:id="rId4" imgW="3835080" imgH="2128680" progId="Visio.Drawing.4">
                  <p:embed/>
                </p:oleObj>
              </mc:Choice>
              <mc:Fallback>
                <p:oleObj name="VISIO" r:id="rId4" imgW="3835080" imgH="212868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981200"/>
                        <a:ext cx="35687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6167438" y="2587625"/>
            <a:ext cx="14446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3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&gt; 1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557838" y="4186238"/>
            <a:ext cx="24320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 &lt; </a:t>
            </a:r>
            <a:r>
              <a:rPr lang="en-US" altLang="sk-SK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sk-SK" sz="32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&lt; 1</a:t>
            </a: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Weight </a:t>
            </a:r>
            <a:r>
              <a:rPr lang="en-US" altLang="sk-SK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[Example Graph]</a:t>
            </a:r>
            <a:endParaRPr lang="en-US" altLang="sk-SK"/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1828800" y="2525713"/>
            <a:ext cx="0" cy="2960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1916113" y="5562600"/>
            <a:ext cx="6465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525588" y="5640388"/>
            <a:ext cx="715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94          95          96          97          98          99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1449388" y="2211388"/>
            <a:ext cx="530225" cy="3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8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6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4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sk-SK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1144588" y="1982788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8078788" y="5640388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Year</a:t>
            </a:r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 flipV="1">
            <a:off x="1754188" y="3506788"/>
            <a:ext cx="1217612" cy="1293812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>
            <a:off x="3059113" y="3592513"/>
            <a:ext cx="979487" cy="1131887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>
            <a:off x="4202113" y="4800600"/>
            <a:ext cx="979487" cy="0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5259388" y="2897188"/>
            <a:ext cx="1141412" cy="1903412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5" name="Line 13"/>
          <p:cNvSpPr>
            <a:spLocks noChangeShapeType="1"/>
          </p:cNvSpPr>
          <p:nvPr/>
        </p:nvSpPr>
        <p:spPr bwMode="auto">
          <a:xfrm>
            <a:off x="6564313" y="2906713"/>
            <a:ext cx="1055687" cy="446087"/>
          </a:xfrm>
          <a:prstGeom prst="line">
            <a:avLst/>
          </a:prstGeom>
          <a:noFill/>
          <a:ln w="25400">
            <a:solidFill>
              <a:srgbClr val="A7FFA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 flipV="1">
            <a:off x="3054350" y="4484688"/>
            <a:ext cx="969963" cy="311150"/>
          </a:xfrm>
          <a:prstGeom prst="line">
            <a:avLst/>
          </a:prstGeom>
          <a:noFill/>
          <a:ln w="25400">
            <a:solidFill>
              <a:srgbClr val="FFCC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4054475" y="4511675"/>
            <a:ext cx="1127125" cy="60325"/>
          </a:xfrm>
          <a:prstGeom prst="line">
            <a:avLst/>
          </a:prstGeom>
          <a:noFill/>
          <a:ln w="25400">
            <a:solidFill>
              <a:srgbClr val="FFCC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5273675" y="4587875"/>
            <a:ext cx="1190625" cy="123825"/>
          </a:xfrm>
          <a:prstGeom prst="line">
            <a:avLst/>
          </a:prstGeom>
          <a:noFill/>
          <a:ln w="25400">
            <a:solidFill>
              <a:srgbClr val="FFCC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V="1">
            <a:off x="6491288" y="4256088"/>
            <a:ext cx="1266825" cy="479425"/>
          </a:xfrm>
          <a:prstGeom prst="line">
            <a:avLst/>
          </a:prstGeom>
          <a:noFill/>
          <a:ln w="25400">
            <a:solidFill>
              <a:srgbClr val="FFCC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1676400" y="4648200"/>
            <a:ext cx="304800" cy="3048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1" name="Oval 19"/>
          <p:cNvSpPr>
            <a:spLocks noChangeArrowheads="1"/>
          </p:cNvSpPr>
          <p:nvPr/>
        </p:nvSpPr>
        <p:spPr bwMode="auto">
          <a:xfrm>
            <a:off x="2819400" y="3429000"/>
            <a:ext cx="304800" cy="3048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2" name="Oval 20"/>
          <p:cNvSpPr>
            <a:spLocks noChangeArrowheads="1"/>
          </p:cNvSpPr>
          <p:nvPr/>
        </p:nvSpPr>
        <p:spPr bwMode="auto">
          <a:xfrm>
            <a:off x="3962400" y="4648200"/>
            <a:ext cx="304800" cy="3048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3" name="Oval 21"/>
          <p:cNvSpPr>
            <a:spLocks noChangeArrowheads="1"/>
          </p:cNvSpPr>
          <p:nvPr/>
        </p:nvSpPr>
        <p:spPr bwMode="auto">
          <a:xfrm>
            <a:off x="5105400" y="4648200"/>
            <a:ext cx="304800" cy="3048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4" name="Oval 22"/>
          <p:cNvSpPr>
            <a:spLocks noChangeArrowheads="1"/>
          </p:cNvSpPr>
          <p:nvPr/>
        </p:nvSpPr>
        <p:spPr bwMode="auto">
          <a:xfrm>
            <a:off x="6324600" y="2743200"/>
            <a:ext cx="304800" cy="3048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5" name="Oval 23"/>
          <p:cNvSpPr>
            <a:spLocks noChangeArrowheads="1"/>
          </p:cNvSpPr>
          <p:nvPr/>
        </p:nvSpPr>
        <p:spPr bwMode="auto">
          <a:xfrm>
            <a:off x="7543800" y="3276600"/>
            <a:ext cx="304800" cy="304800"/>
          </a:xfrm>
          <a:prstGeom prst="ellipse">
            <a:avLst/>
          </a:prstGeom>
          <a:solidFill>
            <a:srgbClr val="00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6" name="Rectangle 24"/>
          <p:cNvSpPr>
            <a:spLocks noChangeArrowheads="1"/>
          </p:cNvSpPr>
          <p:nvPr/>
        </p:nvSpPr>
        <p:spPr bwMode="auto">
          <a:xfrm>
            <a:off x="2895600" y="4648200"/>
            <a:ext cx="228600" cy="228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7" name="Rectangle 25"/>
          <p:cNvSpPr>
            <a:spLocks noChangeArrowheads="1"/>
          </p:cNvSpPr>
          <p:nvPr/>
        </p:nvSpPr>
        <p:spPr bwMode="auto">
          <a:xfrm>
            <a:off x="3962400" y="4419600"/>
            <a:ext cx="228600" cy="228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8" name="Rectangle 26"/>
          <p:cNvSpPr>
            <a:spLocks noChangeArrowheads="1"/>
          </p:cNvSpPr>
          <p:nvPr/>
        </p:nvSpPr>
        <p:spPr bwMode="auto">
          <a:xfrm>
            <a:off x="5105400" y="4495800"/>
            <a:ext cx="228600" cy="228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59" name="Rectangle 27"/>
          <p:cNvSpPr>
            <a:spLocks noChangeArrowheads="1"/>
          </p:cNvSpPr>
          <p:nvPr/>
        </p:nvSpPr>
        <p:spPr bwMode="auto">
          <a:xfrm>
            <a:off x="6400800" y="4572000"/>
            <a:ext cx="228600" cy="228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60" name="Rectangle 28"/>
          <p:cNvSpPr>
            <a:spLocks noChangeArrowheads="1"/>
          </p:cNvSpPr>
          <p:nvPr/>
        </p:nvSpPr>
        <p:spPr bwMode="auto">
          <a:xfrm>
            <a:off x="7620000" y="4191000"/>
            <a:ext cx="228600" cy="228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7011988" y="2744788"/>
            <a:ext cx="1368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>
                <a:solidFill>
                  <a:srgbClr val="A7FFA7"/>
                </a:solidFill>
              </a:rPr>
              <a:t>Data</a:t>
            </a:r>
          </a:p>
        </p:txBody>
      </p:sp>
      <p:sp>
        <p:nvSpPr>
          <p:cNvPr id="248862" name="Rectangle 30"/>
          <p:cNvSpPr>
            <a:spLocks noChangeArrowheads="1"/>
          </p:cNvSpPr>
          <p:nvPr/>
        </p:nvSpPr>
        <p:spPr bwMode="auto">
          <a:xfrm>
            <a:off x="7011988" y="4421188"/>
            <a:ext cx="1749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>
                <a:solidFill>
                  <a:srgbClr val="FFCC99"/>
                </a:solidFill>
              </a:rPr>
              <a:t>Smoothed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9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95800" y="2667000"/>
          <a:ext cx="37465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9" name="Worksheet" r:id="rId4" imgW="3746160" imgH="1373040" progId="Excel.Sheet.8">
                  <p:embed/>
                </p:oleObj>
              </mc:Choice>
              <mc:Fallback>
                <p:oleObj name="Worksheet" r:id="rId4" imgW="3746160" imgH="137304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67000"/>
                        <a:ext cx="3746500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>
            <a:normAutofit fontScale="90000"/>
          </a:bodyPr>
          <a:lstStyle/>
          <a:p>
            <a:r>
              <a:rPr lang="en-US" altLang="sk-SK" sz="5400" b="1"/>
              <a:t>Exponential Trend Model</a:t>
            </a:r>
            <a:endParaRPr lang="en-US" altLang="sk-SK"/>
          </a:p>
        </p:txBody>
      </p:sp>
      <p:graphicFrame>
        <p:nvGraphicFramePr>
          <p:cNvPr id="25498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1752600"/>
          <a:ext cx="231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0" name="Equation" r:id="rId6" imgW="2311200" imgH="698400" progId="Equation.3">
                  <p:embed/>
                </p:oleObj>
              </mc:Choice>
              <mc:Fallback>
                <p:oleObj name="Equation" r:id="rId6" imgW="2311200" imgH="6984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2311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430588" y="1754188"/>
            <a:ext cx="9112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3200">
                <a:solidFill>
                  <a:srgbClr val="FEE1AC"/>
                </a:solidFill>
              </a:rPr>
              <a:t>or</a:t>
            </a:r>
          </a:p>
        </p:txBody>
      </p:sp>
      <p:graphicFrame>
        <p:nvGraphicFramePr>
          <p:cNvPr id="25498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1752600"/>
          <a:ext cx="5054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1" name="Equation" r:id="rId8" imgW="5054400" imgH="699840" progId="Equation.3">
                  <p:embed/>
                </p:oleObj>
              </mc:Choice>
              <mc:Fallback>
                <p:oleObj name="Equation" r:id="rId8" imgW="5054400" imgH="69984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5054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4343400" y="4038600"/>
            <a:ext cx="418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chemeClr val="hlink"/>
                </a:solidFill>
              </a:rPr>
              <a:t>Excel Output of Values in logs</a:t>
            </a:r>
          </a:p>
        </p:txBody>
      </p:sp>
      <p:graphicFrame>
        <p:nvGraphicFramePr>
          <p:cNvPr id="25498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19600" y="5562600"/>
          <a:ext cx="45751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2" name="Equation" r:id="rId10" imgW="4574880" imgH="873000" progId="Equation.3">
                  <p:embed/>
                </p:oleObj>
              </mc:Choice>
              <mc:Fallback>
                <p:oleObj name="Equation" r:id="rId10" imgW="4574880" imgH="87300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562600"/>
                        <a:ext cx="45751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5" name="Line 9"/>
          <p:cNvSpPr>
            <a:spLocks noChangeShapeType="1"/>
          </p:cNvSpPr>
          <p:nvPr/>
        </p:nvSpPr>
        <p:spPr bwMode="auto">
          <a:xfrm flipV="1">
            <a:off x="6292850" y="2351088"/>
            <a:ext cx="17463" cy="9969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06388" y="2439988"/>
            <a:ext cx="319722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Year  Coded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Sales</a:t>
            </a:r>
            <a:endParaRPr lang="en-US" altLang="sk-SK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94	    0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95	    1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96	    2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97	    3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 2</a:t>
            </a:r>
            <a:endParaRPr lang="en-US" altLang="sk-SK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98	    4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99	    5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92113" y="2895600"/>
            <a:ext cx="2884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54988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43400" y="4495800"/>
          <a:ext cx="4127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3" name="Worksheet" r:id="rId12" imgW="4127400" imgH="1002960" progId="Excel.Sheet.8">
                  <p:embed/>
                </p:oleObj>
              </mc:Choice>
              <mc:Fallback>
                <p:oleObj name="Worksheet" r:id="rId12" imgW="4127400" imgH="1002960" progId="Excel.Sheet.8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4127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3527425" y="1892300"/>
            <a:ext cx="2090738" cy="819150"/>
          </a:xfrm>
          <a:custGeom>
            <a:avLst/>
            <a:gdLst>
              <a:gd name="T0" fmla="*/ 0 w 1317"/>
              <a:gd name="T1" fmla="*/ 515 h 516"/>
              <a:gd name="T2" fmla="*/ 1316 w 1317"/>
              <a:gd name="T3" fmla="*/ 515 h 516"/>
              <a:gd name="T4" fmla="*/ 1316 w 1317"/>
              <a:gd name="T5" fmla="*/ 0 h 516"/>
              <a:gd name="T6" fmla="*/ 0 w 1317"/>
              <a:gd name="T7" fmla="*/ 0 h 516"/>
              <a:gd name="T8" fmla="*/ 0 w 1317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516">
                <a:moveTo>
                  <a:pt x="0" y="515"/>
                </a:moveTo>
                <a:lnTo>
                  <a:pt x="1316" y="515"/>
                </a:lnTo>
                <a:lnTo>
                  <a:pt x="1316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600450" y="1885950"/>
            <a:ext cx="195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Quantitative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16325" y="2249488"/>
            <a:ext cx="1920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Forecasting</a:t>
            </a:r>
          </a:p>
        </p:txBody>
      </p:sp>
    </p:spTree>
  </p:cSld>
  <p:clrMapOvr>
    <a:masterClrMapping/>
  </p:clrMapOvr>
  <p:transition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Autoregressive Modeling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Time Series Forecasting</a:t>
            </a:r>
            <a:endParaRPr lang="en-US" altLang="sk-SK"/>
          </a:p>
        </p:txBody>
      </p:sp>
      <p:graphicFrame>
        <p:nvGraphicFramePr>
          <p:cNvPr id="181253" name="Object 5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396875" y="1697038"/>
          <a:ext cx="8329613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6" name="VISIO" r:id="rId4" imgW="8364240" imgH="4598640" progId="Visio.Drawing.4">
                  <p:embed/>
                </p:oleObj>
              </mc:Choice>
              <mc:Fallback>
                <p:oleObj name="VISIO" r:id="rId4" imgW="8364240" imgH="45986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697038"/>
                        <a:ext cx="8329613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5400" b="1"/>
              <a:t>Autoregressive Modeling</a:t>
            </a:r>
            <a:endParaRPr lang="en-US" altLang="sk-SK"/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Used for forecasting trend</a:t>
            </a:r>
          </a:p>
          <a:p>
            <a:r>
              <a:rPr lang="en-US" altLang="sk-SK"/>
              <a:t>Like regression model</a:t>
            </a:r>
          </a:p>
          <a:p>
            <a:pPr lvl="1"/>
            <a:r>
              <a:rPr lang="en-US" altLang="sk-SK"/>
              <a:t>Independent variables are lagged response variables </a:t>
            </a:r>
            <a:r>
              <a:rPr lang="en-US" altLang="sk-SK" i="1"/>
              <a:t>Y</a:t>
            </a:r>
            <a:r>
              <a:rPr lang="en-US" altLang="sk-SK" i="1" baseline="-25000"/>
              <a:t>i</a:t>
            </a:r>
            <a:r>
              <a:rPr lang="en-US" altLang="sk-SK" baseline="-25000"/>
              <a:t>-1</a:t>
            </a:r>
            <a:r>
              <a:rPr lang="en-US" altLang="sk-SK"/>
              <a:t>, </a:t>
            </a:r>
            <a:r>
              <a:rPr lang="en-US" altLang="sk-SK" i="1"/>
              <a:t>Y</a:t>
            </a:r>
            <a:r>
              <a:rPr lang="en-US" altLang="sk-SK" i="1" baseline="-25000"/>
              <a:t>i</a:t>
            </a:r>
            <a:r>
              <a:rPr lang="en-US" altLang="sk-SK" baseline="-25000"/>
              <a:t>-2</a:t>
            </a:r>
            <a:r>
              <a:rPr lang="en-US" altLang="sk-SK"/>
              <a:t>,</a:t>
            </a:r>
            <a:r>
              <a:rPr lang="en-US" altLang="sk-SK" baseline="-25000"/>
              <a:t> </a:t>
            </a:r>
            <a:r>
              <a:rPr lang="en-US" altLang="sk-SK" i="1"/>
              <a:t>Y</a:t>
            </a:r>
            <a:r>
              <a:rPr lang="en-US" altLang="sk-SK" i="1" baseline="-25000"/>
              <a:t>i</a:t>
            </a:r>
            <a:r>
              <a:rPr lang="en-US" altLang="sk-SK" baseline="-25000"/>
              <a:t>-3</a:t>
            </a:r>
            <a:r>
              <a:rPr lang="en-US" altLang="sk-SK" i="1" baseline="-25000"/>
              <a:t> </a:t>
            </a:r>
            <a:r>
              <a:rPr lang="en-US" altLang="sk-SK"/>
              <a:t>etc. </a:t>
            </a:r>
          </a:p>
          <a:p>
            <a:r>
              <a:rPr lang="en-US" altLang="sk-SK"/>
              <a:t>Assumes data are correlated with past data values</a:t>
            </a:r>
          </a:p>
          <a:p>
            <a:pPr lvl="1"/>
            <a:r>
              <a:rPr lang="en-US" altLang="sk-SK"/>
              <a:t>1</a:t>
            </a:r>
            <a:r>
              <a:rPr lang="en-US" altLang="sk-SK" baseline="30000"/>
              <a:t>st</a:t>
            </a:r>
            <a:r>
              <a:rPr lang="en-US" altLang="sk-SK"/>
              <a:t> Order: Correlated with prior period</a:t>
            </a:r>
          </a:p>
          <a:p>
            <a:r>
              <a:rPr lang="en-US" altLang="sk-SK"/>
              <a:t>Estimate with ordinary least squares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Time Series Data Plot</a:t>
            </a:r>
            <a:endParaRPr lang="en-US" altLang="sk-SK" sz="5400" b="1"/>
          </a:p>
        </p:txBody>
      </p:sp>
      <p:graphicFrame>
        <p:nvGraphicFramePr>
          <p:cNvPr id="283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4275" y="2057400"/>
          <a:ext cx="42100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4" name="Picture" r:id="rId3" imgW="4873680" imgH="4675680" progId="Word.Picture.8">
                  <p:embed/>
                </p:oleObj>
              </mc:Choice>
              <mc:Fallback>
                <p:oleObj name="Picture" r:id="rId3" imgW="4873680" imgH="46756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057400"/>
                        <a:ext cx="42100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Auto-correlation Plot</a:t>
            </a:r>
            <a:endParaRPr lang="en-US" altLang="sk-SK"/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49500" y="1676400"/>
          <a:ext cx="436721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icture" r:id="rId3" imgW="4873680" imgH="5187600" progId="Word.Picture.8">
                  <p:embed/>
                </p:oleObj>
              </mc:Choice>
              <mc:Fallback>
                <p:oleObj name="Picture" r:id="rId3" imgW="4873680" imgH="51876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676400"/>
                        <a:ext cx="4367213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Autoregressive Model    </a:t>
            </a:r>
            <a:r>
              <a:rPr lang="en-US" altLang="sk-SK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[An Example]</a:t>
            </a:r>
            <a:endParaRPr lang="en-US" altLang="sk-SK"/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>
            <a:off x="1916113" y="3581400"/>
            <a:ext cx="1385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590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53000" y="3352800"/>
          <a:ext cx="29083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1" name="Clip" r:id="rId4" imgW="2908080" imgH="2842920" progId="MS_ClipArt_Gallery.2">
                  <p:embed/>
                </p:oleObj>
              </mc:Choice>
              <mc:Fallback>
                <p:oleObj name="Clip" r:id="rId4" imgW="2908080" imgH="284292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29083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1588" y="1754188"/>
            <a:ext cx="91408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2800"/>
              <a:t>The Office Concept Corp. has acquired a number of office units (in thousands of square feet) over the last 8 years. Develop the 2nd order Autoregressive models.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905000" y="3200400"/>
            <a:ext cx="22066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Year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Units</a:t>
            </a:r>
            <a:r>
              <a:rPr lang="en-US" altLang="sk-SK" sz="2000" b="1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 </a:t>
            </a:r>
            <a:r>
              <a:rPr lang="en-US" altLang="sk-SK" sz="2000" b="1">
                <a:latin typeface="Arial" panose="020B0604020202020204" pitchFamily="34" charset="0"/>
              </a:rPr>
              <a:t> 92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         4	</a:t>
            </a:r>
            <a:endParaRPr lang="en-US" altLang="sk-SK" sz="2000" b="1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93	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3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94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 2	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95       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3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96	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2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97	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2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latin typeface="Arial" panose="020B0604020202020204" pitchFamily="34" charset="0"/>
              </a:rPr>
              <a:t>  98	  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 </a:t>
            </a:r>
            <a:r>
              <a:rPr lang="en-US" altLang="sk-SK" sz="2000" b="1">
                <a:latin typeface="Arial" panose="020B0604020202020204" pitchFamily="34" charset="0"/>
              </a:rPr>
              <a:t> 99</a:t>
            </a:r>
            <a:r>
              <a:rPr lang="en-US" altLang="sk-SK" sz="2000" b="1">
                <a:solidFill>
                  <a:srgbClr val="A7FFA7"/>
                </a:solidFill>
                <a:latin typeface="Arial" panose="020B0604020202020204" pitchFamily="34" charset="0"/>
              </a:rPr>
              <a:t>         6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295400"/>
          </a:xfrm>
          <a:noFill/>
          <a:ln/>
        </p:spPr>
        <p:txBody>
          <a:bodyPr lIns="90488" tIns="44450" rIns="90488" bIns="44450" anchorCtr="1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Autoregressive Model </a:t>
            </a:r>
            <a:r>
              <a:rPr lang="en-US" altLang="sk-SK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[Example Solution]</a:t>
            </a:r>
            <a:endParaRPr lang="en-US" altLang="sk-SK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5106988" y="1677988"/>
            <a:ext cx="4035425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Year	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Y</a:t>
            </a:r>
            <a:r>
              <a:rPr lang="en-US" altLang="sk-SK" b="1" baseline="-25000">
                <a:solidFill>
                  <a:srgbClr val="A7FFA7"/>
                </a:solidFill>
                <a:latin typeface="Arial" panose="020B0604020202020204" pitchFamily="34" charset="0"/>
              </a:rPr>
              <a:t>i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	</a:t>
            </a:r>
            <a:r>
              <a:rPr lang="en-US" altLang="sk-SK" b="1">
                <a:latin typeface="Arial" panose="020B0604020202020204" pitchFamily="34" charset="0"/>
              </a:rPr>
              <a:t>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en-US" altLang="sk-SK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i-1</a:t>
            </a:r>
            <a:r>
              <a:rPr lang="en-US" altLang="sk-SK" b="1">
                <a:latin typeface="Arial" panose="020B0604020202020204" pitchFamily="34" charset="0"/>
              </a:rPr>
              <a:t>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Y</a:t>
            </a:r>
            <a:r>
              <a:rPr lang="en-US" altLang="sk-SK" b="1" baseline="-25000">
                <a:solidFill>
                  <a:schemeClr val="hlink"/>
                </a:solidFill>
                <a:latin typeface="Arial" panose="020B0604020202020204" pitchFamily="34" charset="0"/>
              </a:rPr>
              <a:t>i-2</a:t>
            </a:r>
            <a:endParaRPr lang="en-US" altLang="sk-SK" b="1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</a:t>
            </a:r>
            <a:r>
              <a:rPr lang="en-US" altLang="sk-SK" b="1">
                <a:latin typeface="Arial" panose="020B0604020202020204" pitchFamily="34" charset="0"/>
              </a:rPr>
              <a:t>92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	    4	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---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---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</a:t>
            </a:r>
            <a:r>
              <a:rPr lang="en-US" altLang="sk-SK" b="1">
                <a:latin typeface="Arial" panose="020B0604020202020204" pitchFamily="34" charset="0"/>
              </a:rPr>
              <a:t>93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	    3	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4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---</a:t>
            </a:r>
            <a:endParaRPr lang="en-US" altLang="sk-SK" b="1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94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2	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3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95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3	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2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96     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2     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97	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2     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2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  <a:endParaRPr lang="en-US" altLang="sk-SK" b="1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98	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4     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2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sk-SK" b="1">
                <a:latin typeface="Arial" panose="020B0604020202020204" pitchFamily="34" charset="0"/>
              </a:rPr>
              <a:t>  99	   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6          </a:t>
            </a:r>
            <a:r>
              <a:rPr lang="en-US" altLang="sk-SK" b="1">
                <a:solidFill>
                  <a:schemeClr val="accent2"/>
                </a:solidFill>
                <a:latin typeface="Arial" panose="020B0604020202020204" pitchFamily="34" charset="0"/>
              </a:rPr>
              <a:t>4 </a:t>
            </a:r>
            <a:r>
              <a:rPr lang="en-US" altLang="sk-SK" b="1">
                <a:solidFill>
                  <a:srgbClr val="A7FFA7"/>
                </a:solidFill>
                <a:latin typeface="Arial" panose="020B0604020202020204" pitchFamily="34" charset="0"/>
              </a:rPr>
              <a:t>        </a:t>
            </a:r>
            <a:r>
              <a:rPr lang="en-US" altLang="sk-SK" b="1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5192713" y="2057400"/>
            <a:ext cx="3646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61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" y="4038600"/>
          <a:ext cx="36703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4" name="Worksheet" r:id="rId4" imgW="3670200" imgH="1603080" progId="Excel.Sheet.8">
                  <p:embed/>
                </p:oleObj>
              </mc:Choice>
              <mc:Fallback>
                <p:oleObj name="Worksheet" r:id="rId4" imgW="3670200" imgH="1603080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36703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839788" y="3582988"/>
            <a:ext cx="3273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chemeClr val="hlink"/>
                </a:solidFill>
              </a:rPr>
              <a:t>Excel Output</a:t>
            </a:r>
          </a:p>
        </p:txBody>
      </p:sp>
      <p:graphicFrame>
        <p:nvGraphicFramePr>
          <p:cNvPr id="26112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09800" y="5562600"/>
          <a:ext cx="58039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5" name="Equation" r:id="rId6" imgW="5803560" imgH="655560" progId="Equation.3">
                  <p:embed/>
                </p:oleObj>
              </mc:Choice>
              <mc:Fallback>
                <p:oleObj name="Equation" r:id="rId6" imgW="5803560" imgH="65556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62600"/>
                        <a:ext cx="58039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458788" y="1601788"/>
            <a:ext cx="418782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sk-SK" b="1">
                <a:latin typeface="Arial" panose="020B0604020202020204" pitchFamily="34" charset="0"/>
              </a:rPr>
              <a:t>Develop the 2nd order 		table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sk-SK" b="1">
                <a:latin typeface="Arial" panose="020B0604020202020204" pitchFamily="34" charset="0"/>
              </a:rPr>
              <a:t>Use Excel to run a 		regression model</a:t>
            </a:r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4202113" y="5040313"/>
            <a:ext cx="522287" cy="5222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Evaluating Forecasts</a:t>
            </a:r>
            <a:endParaRPr lang="en-US" altLang="sk-SK" sz="4400"/>
          </a:p>
        </p:txBody>
      </p:sp>
    </p:spTree>
  </p:cSld>
  <p:clrMapOvr>
    <a:masterClrMapping/>
  </p:clrMapOvr>
  <p:transition>
    <p:zo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/>
              <a:t> </a:t>
            </a:r>
            <a:r>
              <a:rPr lang="en-US" altLang="sk-SK" sz="5400" b="1"/>
              <a:t>Quantitative </a:t>
            </a:r>
            <a:br>
              <a:rPr lang="en-US" altLang="sk-SK" sz="5400" b="1"/>
            </a:br>
            <a:r>
              <a:rPr lang="en-US" altLang="sk-SK" sz="5400" b="1"/>
              <a:t>Forecasting Steps</a:t>
            </a:r>
            <a:r>
              <a:rPr lang="en-US" altLang="sk-SK"/>
              <a:t> 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07720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>
                <a:solidFill>
                  <a:schemeClr val="folHlink"/>
                </a:solidFill>
              </a:rPr>
              <a:t>Select several forecasting methods</a:t>
            </a:r>
          </a:p>
          <a:p>
            <a:r>
              <a:rPr lang="en-US" altLang="sk-SK">
                <a:solidFill>
                  <a:schemeClr val="folHlink"/>
                </a:solidFill>
              </a:rPr>
              <a:t>‘Forecast’ the past</a:t>
            </a:r>
          </a:p>
          <a:p>
            <a:r>
              <a:rPr lang="en-US" altLang="sk-SK" sz="3600"/>
              <a:t>Evaluate forecasts </a:t>
            </a:r>
            <a:endParaRPr lang="en-US" altLang="sk-SK"/>
          </a:p>
          <a:p>
            <a:r>
              <a:rPr lang="en-US" altLang="sk-SK">
                <a:solidFill>
                  <a:schemeClr val="folHlink"/>
                </a:solidFill>
              </a:rPr>
              <a:t>Select best method</a:t>
            </a:r>
          </a:p>
          <a:p>
            <a:r>
              <a:rPr lang="en-US" altLang="sk-SK">
                <a:solidFill>
                  <a:schemeClr val="folHlink"/>
                </a:solidFill>
              </a:rPr>
              <a:t>Forecast the future</a:t>
            </a:r>
          </a:p>
          <a:p>
            <a:r>
              <a:rPr lang="en-US" altLang="sk-SK">
                <a:solidFill>
                  <a:schemeClr val="folHlink"/>
                </a:solidFill>
              </a:rPr>
              <a:t>Monitor continuously forecast accuracy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90488" y="3108325"/>
            <a:ext cx="8334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panose="05000000000000000000" pitchFamily="2" charset="2"/>
              </a:rPr>
              <a:t></a:t>
            </a:r>
          </a:p>
        </p:txBody>
      </p:sp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Forecasting Guidelines</a:t>
            </a:r>
            <a:endParaRPr lang="en-US" altLang="sk-SK"/>
          </a:p>
        </p:txBody>
      </p:sp>
      <p:sp>
        <p:nvSpPr>
          <p:cNvPr id="20173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36725"/>
            <a:ext cx="83820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/>
              <a:t>No pattern or direction in forecast error</a:t>
            </a:r>
          </a:p>
          <a:p>
            <a:pPr lvl="1"/>
            <a:r>
              <a:rPr lang="en-US" altLang="sk-SK" i="1"/>
              <a:t>e</a:t>
            </a:r>
            <a:r>
              <a:rPr lang="en-US" altLang="sk-SK" i="1" baseline="-25000"/>
              <a:t>i</a:t>
            </a:r>
            <a:r>
              <a:rPr lang="en-US" altLang="sk-SK"/>
              <a:t> = (Actual </a:t>
            </a:r>
            <a:r>
              <a:rPr lang="en-US" altLang="sk-SK" i="1"/>
              <a:t>Y</a:t>
            </a:r>
            <a:r>
              <a:rPr lang="en-US" altLang="sk-SK" baseline="-25000"/>
              <a:t>i</a:t>
            </a:r>
            <a:r>
              <a:rPr lang="en-US" altLang="sk-SK"/>
              <a:t> - Forecast </a:t>
            </a:r>
            <a:r>
              <a:rPr lang="en-US" altLang="sk-SK" i="1"/>
              <a:t>Y</a:t>
            </a:r>
            <a:r>
              <a:rPr lang="en-US" altLang="sk-SK" i="1" baseline="-25000"/>
              <a:t>i</a:t>
            </a:r>
            <a:r>
              <a:rPr lang="en-US" altLang="sk-SK"/>
              <a:t>)</a:t>
            </a:r>
          </a:p>
          <a:p>
            <a:pPr lvl="1"/>
            <a:r>
              <a:rPr lang="en-US" altLang="sk-SK"/>
              <a:t>Seen in plots of errors over time</a:t>
            </a:r>
          </a:p>
          <a:p>
            <a:r>
              <a:rPr lang="en-US" altLang="sk-SK"/>
              <a:t>Smallest forecast error</a:t>
            </a:r>
          </a:p>
          <a:p>
            <a:pPr lvl="1"/>
            <a:r>
              <a:rPr lang="en-US" altLang="sk-SK"/>
              <a:t>Measured by mean absolute deviation</a:t>
            </a:r>
          </a:p>
          <a:p>
            <a:r>
              <a:rPr lang="en-US" altLang="sk-SK"/>
              <a:t>Simplest model</a:t>
            </a:r>
          </a:p>
          <a:p>
            <a:pPr lvl="1"/>
            <a:r>
              <a:rPr lang="en-US" altLang="sk-SK"/>
              <a:t>Called principle of parsimony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1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1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1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1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sk-SK" sz="4800" b="1"/>
              <a:t>Quantitative Forecasting Methods</a:t>
            </a:r>
            <a:endParaRPr lang="en-US" altLang="sk-SK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3527425" y="1892300"/>
            <a:ext cx="2090738" cy="819150"/>
          </a:xfrm>
          <a:custGeom>
            <a:avLst/>
            <a:gdLst>
              <a:gd name="T0" fmla="*/ 0 w 1317"/>
              <a:gd name="T1" fmla="*/ 515 h 516"/>
              <a:gd name="T2" fmla="*/ 1316 w 1317"/>
              <a:gd name="T3" fmla="*/ 515 h 516"/>
              <a:gd name="T4" fmla="*/ 1316 w 1317"/>
              <a:gd name="T5" fmla="*/ 0 h 516"/>
              <a:gd name="T6" fmla="*/ 0 w 1317"/>
              <a:gd name="T7" fmla="*/ 0 h 516"/>
              <a:gd name="T8" fmla="*/ 0 w 1317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516">
                <a:moveTo>
                  <a:pt x="0" y="515"/>
                </a:moveTo>
                <a:lnTo>
                  <a:pt x="1316" y="515"/>
                </a:lnTo>
                <a:lnTo>
                  <a:pt x="1316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600450" y="1885950"/>
            <a:ext cx="195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Quantitative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616325" y="2249488"/>
            <a:ext cx="1920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Forecasting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2409825" y="3208338"/>
            <a:ext cx="1817688" cy="819150"/>
          </a:xfrm>
          <a:custGeom>
            <a:avLst/>
            <a:gdLst>
              <a:gd name="T0" fmla="*/ 0 w 1145"/>
              <a:gd name="T1" fmla="*/ 515 h 516"/>
              <a:gd name="T2" fmla="*/ 1144 w 1145"/>
              <a:gd name="T3" fmla="*/ 515 h 516"/>
              <a:gd name="T4" fmla="*/ 1144 w 1145"/>
              <a:gd name="T5" fmla="*/ 0 h 516"/>
              <a:gd name="T6" fmla="*/ 0 w 1145"/>
              <a:gd name="T7" fmla="*/ 0 h 516"/>
              <a:gd name="T8" fmla="*/ 0 w 1145"/>
              <a:gd name="T9" fmla="*/ 5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516">
                <a:moveTo>
                  <a:pt x="0" y="515"/>
                </a:moveTo>
                <a:lnTo>
                  <a:pt x="1144" y="515"/>
                </a:lnTo>
                <a:lnTo>
                  <a:pt x="1144" y="0"/>
                </a:lnTo>
                <a:lnTo>
                  <a:pt x="0" y="0"/>
                </a:lnTo>
                <a:lnTo>
                  <a:pt x="0" y="515"/>
                </a:lnTo>
              </a:path>
            </a:pathLst>
          </a:custGeom>
          <a:solidFill>
            <a:schemeClr val="accent2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368550" y="3201988"/>
            <a:ext cx="1905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Time Series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698750" y="3565525"/>
            <a:ext cx="12430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sk-SK" b="1">
                <a:solidFill>
                  <a:srgbClr val="1A1A1A"/>
                </a:solidFill>
                <a:latin typeface="Arial" panose="020B0604020202020204" pitchFamily="34" charset="0"/>
              </a:rPr>
              <a:t>Models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572000" y="2744788"/>
            <a:ext cx="0" cy="1968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3309938" y="2967038"/>
            <a:ext cx="1219200" cy="120650"/>
          </a:xfrm>
          <a:custGeom>
            <a:avLst/>
            <a:gdLst>
              <a:gd name="T0" fmla="*/ 767 w 768"/>
              <a:gd name="T1" fmla="*/ 0 h 76"/>
              <a:gd name="T2" fmla="*/ 691 w 768"/>
              <a:gd name="T3" fmla="*/ 0 h 76"/>
              <a:gd name="T4" fmla="*/ 0 w 768"/>
              <a:gd name="T5" fmla="*/ 0 h 76"/>
              <a:gd name="T6" fmla="*/ 0 w 768"/>
              <a:gd name="T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76">
                <a:moveTo>
                  <a:pt x="767" y="0"/>
                </a:moveTo>
                <a:lnTo>
                  <a:pt x="691" y="0"/>
                </a:lnTo>
                <a:lnTo>
                  <a:pt x="0" y="0"/>
                </a:lnTo>
                <a:lnTo>
                  <a:pt x="0" y="7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3222625" y="3043238"/>
            <a:ext cx="177800" cy="177800"/>
          </a:xfrm>
          <a:custGeom>
            <a:avLst/>
            <a:gdLst>
              <a:gd name="T0" fmla="*/ 111 w 112"/>
              <a:gd name="T1" fmla="*/ 0 h 112"/>
              <a:gd name="T2" fmla="*/ 57 w 112"/>
              <a:gd name="T3" fmla="*/ 111 h 112"/>
              <a:gd name="T4" fmla="*/ 0 w 112"/>
              <a:gd name="T5" fmla="*/ 0 h 112"/>
              <a:gd name="T6" fmla="*/ 111 w 112"/>
              <a:gd name="T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111" y="0"/>
                </a:moveTo>
                <a:lnTo>
                  <a:pt x="57" y="111"/>
                </a:lnTo>
                <a:lnTo>
                  <a:pt x="0" y="0"/>
                </a:lnTo>
                <a:lnTo>
                  <a:pt x="111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/>
              <a:t>Pattern of Forecast Error</a:t>
            </a:r>
            <a:endParaRPr lang="en-US" altLang="sk-SK"/>
          </a:p>
        </p:txBody>
      </p:sp>
      <p:graphicFrame>
        <p:nvGraphicFramePr>
          <p:cNvPr id="203782" name="Object 6">
            <a:hlinkClick r:id="" action="ppaction://ole?verb=0"/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5615359"/>
              </p:ext>
            </p:extLst>
          </p:nvPr>
        </p:nvGraphicFramePr>
        <p:xfrm>
          <a:off x="1255712" y="1885046"/>
          <a:ext cx="37369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2" name="VISIO" r:id="rId4" imgW="3786120" imgH="2230200" progId="Visio.Drawing.4">
                  <p:embed/>
                </p:oleObj>
              </mc:Choice>
              <mc:Fallback>
                <p:oleObj name="VISIO" r:id="rId4" imgW="3786120" imgH="2230200" progId="Visio.Drawing.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2" y="1885046"/>
                        <a:ext cx="3736975" cy="1981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5176838" y="4684493"/>
            <a:ext cx="32861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Trend Not Fully Accounted for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5176838" y="2646363"/>
            <a:ext cx="32861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Desired Pattern</a:t>
            </a:r>
          </a:p>
        </p:txBody>
      </p:sp>
      <p:graphicFrame>
        <p:nvGraphicFramePr>
          <p:cNvPr id="203784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914655"/>
              </p:ext>
            </p:extLst>
          </p:nvPr>
        </p:nvGraphicFramePr>
        <p:xfrm>
          <a:off x="305506" y="4509120"/>
          <a:ext cx="9699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3" name="Clip" r:id="rId6" imgW="6527520" imgH="6238800" progId="MS_ClipArt_Gallery.2">
                  <p:embed/>
                </p:oleObj>
              </mc:Choice>
              <mc:Fallback>
                <p:oleObj name="Clip" r:id="rId6" imgW="6527520" imgH="6238800" progId="MS_ClipArt_Gallery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06" y="4509120"/>
                        <a:ext cx="9699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5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81087"/>
              </p:ext>
            </p:extLst>
          </p:nvPr>
        </p:nvGraphicFramePr>
        <p:xfrm>
          <a:off x="1255712" y="3998693"/>
          <a:ext cx="37369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4" name="VISIO" r:id="rId8" imgW="3786120" imgH="2230200" progId="Visio.Drawing.4">
                  <p:embed/>
                </p:oleObj>
              </mc:Choice>
              <mc:Fallback>
                <p:oleObj name="VISIO" r:id="rId8" imgW="3786120" imgH="2230200" progId="Visio.Drawing.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2" y="3998693"/>
                        <a:ext cx="3736975" cy="22034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Residual Analysis</a:t>
            </a:r>
            <a:r>
              <a:rPr lang="en-US" altLang="sk-SK"/>
              <a:t> </a:t>
            </a:r>
          </a:p>
        </p:txBody>
      </p:sp>
      <p:sp>
        <p:nvSpPr>
          <p:cNvPr id="269315" name="Line 3"/>
          <p:cNvSpPr>
            <a:spLocks noChangeShapeType="1"/>
          </p:cNvSpPr>
          <p:nvPr/>
        </p:nvSpPr>
        <p:spPr bwMode="auto">
          <a:xfrm>
            <a:off x="609600" y="1763713"/>
            <a:ext cx="0" cy="1741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696913" y="3581400"/>
            <a:ext cx="2960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4800600" y="1763713"/>
            <a:ext cx="0" cy="1741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4887913" y="3581400"/>
            <a:ext cx="3722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609600" y="4354513"/>
            <a:ext cx="0" cy="1741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4876800" y="4278313"/>
            <a:ext cx="0" cy="1741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696913" y="6172200"/>
            <a:ext cx="3036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>
            <a:off x="4964113" y="6096000"/>
            <a:ext cx="3722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1068388" y="3582988"/>
            <a:ext cx="2511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rgbClr val="FFCC99"/>
                </a:solidFill>
              </a:rPr>
              <a:t>Random errors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11188" y="6173788"/>
            <a:ext cx="350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rgbClr val="FFCC99"/>
                </a:solidFill>
              </a:rPr>
              <a:t>Trend not accounted for</a:t>
            </a:r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4344988" y="3582988"/>
            <a:ext cx="479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b="1">
                <a:solidFill>
                  <a:srgbClr val="FFCC99"/>
                </a:solidFill>
              </a:rPr>
              <a:t>Cyclical effects not accounted for</a:t>
            </a:r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4497388" y="6173788"/>
            <a:ext cx="464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>
                <a:solidFill>
                  <a:srgbClr val="FFCC99"/>
                </a:solidFill>
              </a:rPr>
              <a:t>Seasonal effects not accounted for</a:t>
            </a:r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3735388" y="3354388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/>
              <a:t>T</a:t>
            </a:r>
          </a:p>
        </p:txBody>
      </p: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8688388" y="3278188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/>
              <a:t>T</a:t>
            </a:r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3811588" y="5868988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/>
              <a:t>T</a:t>
            </a: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8688388" y="5792788"/>
            <a:ext cx="45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b="1"/>
              <a:t>T</a:t>
            </a:r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306388" y="15255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/>
              <a:t>e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4497388" y="15255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/>
              <a:t>e</a:t>
            </a:r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306388" y="40401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/>
              <a:t>e</a:t>
            </a:r>
          </a:p>
        </p:txBody>
      </p:sp>
      <p:sp>
        <p:nvSpPr>
          <p:cNvPr id="269334" name="Rectangle 22"/>
          <p:cNvSpPr>
            <a:spLocks noChangeArrowheads="1"/>
          </p:cNvSpPr>
          <p:nvPr/>
        </p:nvSpPr>
        <p:spPr bwMode="auto">
          <a:xfrm>
            <a:off x="4573588" y="39639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/>
              <a:t>e</a:t>
            </a:r>
          </a:p>
        </p:txBody>
      </p:sp>
      <p:sp>
        <p:nvSpPr>
          <p:cNvPr id="269335" name="Line 23"/>
          <p:cNvSpPr>
            <a:spLocks noChangeShapeType="1"/>
          </p:cNvSpPr>
          <p:nvPr/>
        </p:nvSpPr>
        <p:spPr bwMode="auto">
          <a:xfrm>
            <a:off x="696913" y="2590800"/>
            <a:ext cx="29606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306388" y="22875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69337" name="Rectangle 25"/>
          <p:cNvSpPr>
            <a:spLocks noChangeArrowheads="1"/>
          </p:cNvSpPr>
          <p:nvPr/>
        </p:nvSpPr>
        <p:spPr bwMode="auto">
          <a:xfrm>
            <a:off x="4497388" y="22875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69338" name="Line 26"/>
          <p:cNvSpPr>
            <a:spLocks noChangeShapeType="1"/>
          </p:cNvSpPr>
          <p:nvPr/>
        </p:nvSpPr>
        <p:spPr bwMode="auto">
          <a:xfrm>
            <a:off x="4887913" y="2590800"/>
            <a:ext cx="37226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39" name="Line 27"/>
          <p:cNvSpPr>
            <a:spLocks noChangeShapeType="1"/>
          </p:cNvSpPr>
          <p:nvPr/>
        </p:nvSpPr>
        <p:spPr bwMode="auto">
          <a:xfrm>
            <a:off x="696913" y="5105400"/>
            <a:ext cx="28082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0" name="Line 28"/>
          <p:cNvSpPr>
            <a:spLocks noChangeShapeType="1"/>
          </p:cNvSpPr>
          <p:nvPr/>
        </p:nvSpPr>
        <p:spPr bwMode="auto">
          <a:xfrm>
            <a:off x="4964113" y="5105400"/>
            <a:ext cx="36464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306388" y="48021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69342" name="Rectangle 30"/>
          <p:cNvSpPr>
            <a:spLocks noChangeArrowheads="1"/>
          </p:cNvSpPr>
          <p:nvPr/>
        </p:nvSpPr>
        <p:spPr bwMode="auto">
          <a:xfrm>
            <a:off x="4573588" y="4802188"/>
            <a:ext cx="5302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28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69343" name="Oval 31"/>
          <p:cNvSpPr>
            <a:spLocks noChangeArrowheads="1"/>
          </p:cNvSpPr>
          <p:nvPr/>
        </p:nvSpPr>
        <p:spPr bwMode="auto">
          <a:xfrm>
            <a:off x="990600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4" name="Oval 32"/>
          <p:cNvSpPr>
            <a:spLocks noChangeArrowheads="1"/>
          </p:cNvSpPr>
          <p:nvPr/>
        </p:nvSpPr>
        <p:spPr bwMode="auto">
          <a:xfrm>
            <a:off x="1295400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5" name="Oval 33"/>
          <p:cNvSpPr>
            <a:spLocks noChangeArrowheads="1"/>
          </p:cNvSpPr>
          <p:nvPr/>
        </p:nvSpPr>
        <p:spPr bwMode="auto">
          <a:xfrm>
            <a:off x="1600200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6" name="Oval 34"/>
          <p:cNvSpPr>
            <a:spLocks noChangeArrowheads="1"/>
          </p:cNvSpPr>
          <p:nvPr/>
        </p:nvSpPr>
        <p:spPr bwMode="auto">
          <a:xfrm>
            <a:off x="1828800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7" name="Oval 35"/>
          <p:cNvSpPr>
            <a:spLocks noChangeArrowheads="1"/>
          </p:cNvSpPr>
          <p:nvPr/>
        </p:nvSpPr>
        <p:spPr bwMode="auto">
          <a:xfrm>
            <a:off x="2209800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8" name="Oval 36"/>
          <p:cNvSpPr>
            <a:spLocks noChangeArrowheads="1"/>
          </p:cNvSpPr>
          <p:nvPr/>
        </p:nvSpPr>
        <p:spPr bwMode="auto">
          <a:xfrm>
            <a:off x="2590800" y="2057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49" name="Oval 37"/>
          <p:cNvSpPr>
            <a:spLocks noChangeArrowheads="1"/>
          </p:cNvSpPr>
          <p:nvPr/>
        </p:nvSpPr>
        <p:spPr bwMode="auto">
          <a:xfrm>
            <a:off x="2819400" y="3124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0" name="Oval 38"/>
          <p:cNvSpPr>
            <a:spLocks noChangeArrowheads="1"/>
          </p:cNvSpPr>
          <p:nvPr/>
        </p:nvSpPr>
        <p:spPr bwMode="auto">
          <a:xfrm>
            <a:off x="3048000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1" name="Oval 39"/>
          <p:cNvSpPr>
            <a:spLocks noChangeArrowheads="1"/>
          </p:cNvSpPr>
          <p:nvPr/>
        </p:nvSpPr>
        <p:spPr bwMode="auto">
          <a:xfrm>
            <a:off x="6705600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2" name="Oval 40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3" name="Oval 41"/>
          <p:cNvSpPr>
            <a:spLocks noChangeArrowheads="1"/>
          </p:cNvSpPr>
          <p:nvPr/>
        </p:nvSpPr>
        <p:spPr bwMode="auto">
          <a:xfrm>
            <a:off x="5029200" y="2133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4" name="Oval 42"/>
          <p:cNvSpPr>
            <a:spLocks noChangeArrowheads="1"/>
          </p:cNvSpPr>
          <p:nvPr/>
        </p:nvSpPr>
        <p:spPr bwMode="auto">
          <a:xfrm>
            <a:off x="6019800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5" name="Oval 43"/>
          <p:cNvSpPr>
            <a:spLocks noChangeArrowheads="1"/>
          </p:cNvSpPr>
          <p:nvPr/>
        </p:nvSpPr>
        <p:spPr bwMode="auto">
          <a:xfrm>
            <a:off x="6324600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6" name="Oval 44"/>
          <p:cNvSpPr>
            <a:spLocks noChangeArrowheads="1"/>
          </p:cNvSpPr>
          <p:nvPr/>
        </p:nvSpPr>
        <p:spPr bwMode="auto">
          <a:xfrm>
            <a:off x="7239000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7" name="Oval 45"/>
          <p:cNvSpPr>
            <a:spLocks noChangeArrowheads="1"/>
          </p:cNvSpPr>
          <p:nvPr/>
        </p:nvSpPr>
        <p:spPr bwMode="auto">
          <a:xfrm>
            <a:off x="7543800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8" name="Oval 46"/>
          <p:cNvSpPr>
            <a:spLocks noChangeArrowheads="1"/>
          </p:cNvSpPr>
          <p:nvPr/>
        </p:nvSpPr>
        <p:spPr bwMode="auto">
          <a:xfrm>
            <a:off x="5715000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59" name="Oval 47"/>
          <p:cNvSpPr>
            <a:spLocks noChangeArrowheads="1"/>
          </p:cNvSpPr>
          <p:nvPr/>
        </p:nvSpPr>
        <p:spPr bwMode="auto">
          <a:xfrm>
            <a:off x="838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0" name="Oval 48"/>
          <p:cNvSpPr>
            <a:spLocks noChangeArrowheads="1"/>
          </p:cNvSpPr>
          <p:nvPr/>
        </p:nvSpPr>
        <p:spPr bwMode="auto">
          <a:xfrm>
            <a:off x="1447800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1" name="Oval 49"/>
          <p:cNvSpPr>
            <a:spLocks noChangeArrowheads="1"/>
          </p:cNvSpPr>
          <p:nvPr/>
        </p:nvSpPr>
        <p:spPr bwMode="auto">
          <a:xfrm>
            <a:off x="1219200" y="4343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2" name="Oval 50"/>
          <p:cNvSpPr>
            <a:spLocks noChangeArrowheads="1"/>
          </p:cNvSpPr>
          <p:nvPr/>
        </p:nvSpPr>
        <p:spPr bwMode="auto">
          <a:xfrm>
            <a:off x="1828800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3" name="Oval 51"/>
          <p:cNvSpPr>
            <a:spLocks noChangeArrowheads="1"/>
          </p:cNvSpPr>
          <p:nvPr/>
        </p:nvSpPr>
        <p:spPr bwMode="auto">
          <a:xfrm>
            <a:off x="2133600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4" name="Oval 52"/>
          <p:cNvSpPr>
            <a:spLocks noChangeArrowheads="1"/>
          </p:cNvSpPr>
          <p:nvPr/>
        </p:nvSpPr>
        <p:spPr bwMode="auto">
          <a:xfrm>
            <a:off x="2743200" y="5562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5" name="Oval 53"/>
          <p:cNvSpPr>
            <a:spLocks noChangeArrowheads="1"/>
          </p:cNvSpPr>
          <p:nvPr/>
        </p:nvSpPr>
        <p:spPr bwMode="auto">
          <a:xfrm>
            <a:off x="2362200" y="5334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6" name="Oval 54"/>
          <p:cNvSpPr>
            <a:spLocks noChangeArrowheads="1"/>
          </p:cNvSpPr>
          <p:nvPr/>
        </p:nvSpPr>
        <p:spPr bwMode="auto">
          <a:xfrm>
            <a:off x="3048000" y="5715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7" name="Oval 55"/>
          <p:cNvSpPr>
            <a:spLocks noChangeArrowheads="1"/>
          </p:cNvSpPr>
          <p:nvPr/>
        </p:nvSpPr>
        <p:spPr bwMode="auto">
          <a:xfrm>
            <a:off x="6019800" y="5562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8" name="Oval 56"/>
          <p:cNvSpPr>
            <a:spLocks noChangeArrowheads="1"/>
          </p:cNvSpPr>
          <p:nvPr/>
        </p:nvSpPr>
        <p:spPr bwMode="auto">
          <a:xfrm>
            <a:off x="5410200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69" name="Oval 57"/>
          <p:cNvSpPr>
            <a:spLocks noChangeArrowheads="1"/>
          </p:cNvSpPr>
          <p:nvPr/>
        </p:nvSpPr>
        <p:spPr bwMode="auto">
          <a:xfrm>
            <a:off x="5105400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0" name="Oval 58"/>
          <p:cNvSpPr>
            <a:spLocks noChangeArrowheads="1"/>
          </p:cNvSpPr>
          <p:nvPr/>
        </p:nvSpPr>
        <p:spPr bwMode="auto">
          <a:xfrm>
            <a:off x="4800600" y="5334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1" name="Oval 59"/>
          <p:cNvSpPr>
            <a:spLocks noChangeArrowheads="1"/>
          </p:cNvSpPr>
          <p:nvPr/>
        </p:nvSpPr>
        <p:spPr bwMode="auto">
          <a:xfrm>
            <a:off x="5715000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2" name="Oval 60"/>
          <p:cNvSpPr>
            <a:spLocks noChangeArrowheads="1"/>
          </p:cNvSpPr>
          <p:nvPr/>
        </p:nvSpPr>
        <p:spPr bwMode="auto">
          <a:xfrm>
            <a:off x="6248400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3" name="Oval 61"/>
          <p:cNvSpPr>
            <a:spLocks noChangeArrowheads="1"/>
          </p:cNvSpPr>
          <p:nvPr/>
        </p:nvSpPr>
        <p:spPr bwMode="auto">
          <a:xfrm>
            <a:off x="6553200" y="4495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4" name="Oval 62"/>
          <p:cNvSpPr>
            <a:spLocks noChangeArrowheads="1"/>
          </p:cNvSpPr>
          <p:nvPr/>
        </p:nvSpPr>
        <p:spPr bwMode="auto">
          <a:xfrm>
            <a:off x="6858000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5" name="Oval 63"/>
          <p:cNvSpPr>
            <a:spLocks noChangeArrowheads="1"/>
          </p:cNvSpPr>
          <p:nvPr/>
        </p:nvSpPr>
        <p:spPr bwMode="auto">
          <a:xfrm>
            <a:off x="7162800" y="548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6" name="Oval 64"/>
          <p:cNvSpPr>
            <a:spLocks noChangeArrowheads="1"/>
          </p:cNvSpPr>
          <p:nvPr/>
        </p:nvSpPr>
        <p:spPr bwMode="auto">
          <a:xfrm>
            <a:off x="7391400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7" name="Oval 65"/>
          <p:cNvSpPr>
            <a:spLocks noChangeArrowheads="1"/>
          </p:cNvSpPr>
          <p:nvPr/>
        </p:nvSpPr>
        <p:spPr bwMode="auto">
          <a:xfrm>
            <a:off x="7620000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8" name="Oval 66"/>
          <p:cNvSpPr>
            <a:spLocks noChangeArrowheads="1"/>
          </p:cNvSpPr>
          <p:nvPr/>
        </p:nvSpPr>
        <p:spPr bwMode="auto">
          <a:xfrm>
            <a:off x="8001000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79" name="Oval 67"/>
          <p:cNvSpPr>
            <a:spLocks noChangeArrowheads="1"/>
          </p:cNvSpPr>
          <p:nvPr/>
        </p:nvSpPr>
        <p:spPr bwMode="auto">
          <a:xfrm>
            <a:off x="7848600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80" name="Oval 68"/>
          <p:cNvSpPr>
            <a:spLocks noChangeArrowheads="1"/>
          </p:cNvSpPr>
          <p:nvPr/>
        </p:nvSpPr>
        <p:spPr bwMode="auto">
          <a:xfrm>
            <a:off x="8229600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9381" name="Oval 69"/>
          <p:cNvSpPr>
            <a:spLocks noChangeArrowheads="1"/>
          </p:cNvSpPr>
          <p:nvPr/>
        </p:nvSpPr>
        <p:spPr bwMode="auto">
          <a:xfrm>
            <a:off x="8305800" y="5410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 altLang="sk-SK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Principal of Parsimony</a:t>
            </a:r>
            <a:endParaRPr lang="en-US" altLang="sk-SK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848600" cy="4495800"/>
          </a:xfrm>
          <a:noFill/>
          <a:ln/>
        </p:spPr>
        <p:txBody>
          <a:bodyPr lIns="90488" tIns="44450" rIns="90488" bIns="44450"/>
          <a:lstStyle/>
          <a:p>
            <a:pPr marL="571500" indent="-571500">
              <a:lnSpc>
                <a:spcPct val="90000"/>
              </a:lnSpc>
            </a:pPr>
            <a:r>
              <a:rPr lang="en-US" altLang="sk-SK" dirty="0"/>
              <a:t>Suppose two or more models provide good fit for </a:t>
            </a:r>
            <a:r>
              <a:rPr lang="en-US" altLang="sk-SK" dirty="0" smtClean="0"/>
              <a:t>data</a:t>
            </a:r>
            <a:endParaRPr lang="sk-SK" altLang="sk-SK" dirty="0" smtClean="0"/>
          </a:p>
          <a:p>
            <a:pPr marL="571500" indent="-571500"/>
            <a:r>
              <a:rPr lang="en-US" altLang="sk-SK" dirty="0"/>
              <a:t>Parsimony refers to the quality of economy or frugality in the use of resources.</a:t>
            </a:r>
          </a:p>
          <a:p>
            <a:pPr marL="571500" indent="-571500">
              <a:lnSpc>
                <a:spcPct val="90000"/>
              </a:lnSpc>
            </a:pPr>
            <a:r>
              <a:rPr lang="en-US" altLang="sk-SK" dirty="0"/>
              <a:t>Select the Simplest Model</a:t>
            </a:r>
          </a:p>
          <a:p>
            <a:pPr marL="971550" lvl="1">
              <a:lnSpc>
                <a:spcPct val="90000"/>
              </a:lnSpc>
            </a:pPr>
            <a:r>
              <a:rPr lang="en-US" altLang="sk-SK" dirty="0">
                <a:solidFill>
                  <a:srgbClr val="66FF33"/>
                </a:solidFill>
              </a:rPr>
              <a:t>Simplest model types:</a:t>
            </a:r>
          </a:p>
          <a:p>
            <a:pPr marL="1314450" lvl="2">
              <a:lnSpc>
                <a:spcPct val="90000"/>
              </a:lnSpc>
            </a:pPr>
            <a:r>
              <a:rPr lang="en-US" altLang="sk-SK" dirty="0">
                <a:solidFill>
                  <a:srgbClr val="1FFFEA"/>
                </a:solidFill>
              </a:rPr>
              <a:t>least-squares linear</a:t>
            </a:r>
          </a:p>
          <a:p>
            <a:pPr marL="1314450" lvl="2">
              <a:lnSpc>
                <a:spcPct val="90000"/>
              </a:lnSpc>
            </a:pPr>
            <a:r>
              <a:rPr lang="en-US" altLang="sk-SK" dirty="0">
                <a:solidFill>
                  <a:srgbClr val="1FFFEA"/>
                </a:solidFill>
              </a:rPr>
              <a:t>least-square quadratic</a:t>
            </a:r>
          </a:p>
          <a:p>
            <a:pPr marL="1314450" lvl="2">
              <a:lnSpc>
                <a:spcPct val="90000"/>
              </a:lnSpc>
            </a:pPr>
            <a:r>
              <a:rPr lang="en-US" altLang="sk-SK" dirty="0">
                <a:solidFill>
                  <a:srgbClr val="1FFFEA"/>
                </a:solidFill>
              </a:rPr>
              <a:t>1st order autoregressive</a:t>
            </a:r>
            <a:endParaRPr lang="en-US" altLang="sk-SK" dirty="0"/>
          </a:p>
          <a:p>
            <a:pPr marL="971550" lvl="1">
              <a:lnSpc>
                <a:spcPct val="90000"/>
              </a:lnSpc>
            </a:pPr>
            <a:r>
              <a:rPr lang="en-US" altLang="sk-SK" dirty="0">
                <a:solidFill>
                  <a:srgbClr val="66FF33"/>
                </a:solidFill>
              </a:rPr>
              <a:t>More complex types:</a:t>
            </a:r>
          </a:p>
          <a:p>
            <a:pPr marL="1314450" lvl="2">
              <a:lnSpc>
                <a:spcPct val="90000"/>
              </a:lnSpc>
            </a:pPr>
            <a:r>
              <a:rPr lang="en-US" altLang="sk-SK" dirty="0">
                <a:solidFill>
                  <a:srgbClr val="1FFFEA"/>
                </a:solidFill>
              </a:rPr>
              <a:t>2nd and 3rd order autoregressive</a:t>
            </a:r>
          </a:p>
          <a:p>
            <a:pPr marL="1314450" lvl="2">
              <a:lnSpc>
                <a:spcPct val="90000"/>
              </a:lnSpc>
            </a:pPr>
            <a:r>
              <a:rPr lang="en-US" altLang="sk-SK" dirty="0">
                <a:solidFill>
                  <a:srgbClr val="1FFFEA"/>
                </a:solidFill>
              </a:rPr>
              <a:t>least-squares exponential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sk-SK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en-US" altLang="sk-SK"/>
          </a:p>
        </p:txBody>
      </p:sp>
      <p:sp>
        <p:nvSpPr>
          <p:cNvPr id="2160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78000"/>
            <a:ext cx="8305800" cy="439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40000"/>
              </a:spcBef>
            </a:pPr>
            <a:r>
              <a:rPr lang="en-US" altLang="sk-SK"/>
              <a:t>Described what forecasting is</a:t>
            </a:r>
          </a:p>
          <a:p>
            <a:pPr>
              <a:spcBef>
                <a:spcPct val="40000"/>
              </a:spcBef>
            </a:pPr>
            <a:r>
              <a:rPr lang="en-US" altLang="sk-SK"/>
              <a:t>Explained time series &amp; its components</a:t>
            </a:r>
          </a:p>
          <a:p>
            <a:pPr>
              <a:spcBef>
                <a:spcPct val="40000"/>
              </a:spcBef>
            </a:pPr>
            <a:r>
              <a:rPr lang="en-US" altLang="sk-SK"/>
              <a:t>Smoothed a data series</a:t>
            </a:r>
          </a:p>
          <a:p>
            <a:pPr lvl="1"/>
            <a:r>
              <a:rPr lang="en-US" altLang="sk-SK"/>
              <a:t>Moving average</a:t>
            </a:r>
          </a:p>
          <a:p>
            <a:pPr lvl="1"/>
            <a:r>
              <a:rPr lang="en-US" altLang="sk-SK"/>
              <a:t>Exponential smoothing</a:t>
            </a:r>
          </a:p>
          <a:p>
            <a:pPr>
              <a:spcBef>
                <a:spcPct val="40000"/>
              </a:spcBef>
            </a:pPr>
            <a:r>
              <a:rPr lang="en-US" altLang="sk-SK"/>
              <a:t>Forecasted using trend models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b"/>
          <a:lstStyle/>
          <a:p>
            <a:r>
              <a:rPr lang="en-US" altLang="sk-SK" sz="6600" b="1"/>
              <a:t>Questions</a:t>
            </a:r>
            <a:r>
              <a:rPr lang="en-US" altLang="sk-SK" sz="4800"/>
              <a:t>?</a:t>
            </a:r>
          </a:p>
        </p:txBody>
      </p:sp>
      <p:graphicFrame>
        <p:nvGraphicFramePr>
          <p:cNvPr id="289795" name="Object 3"/>
          <p:cNvGraphicFramePr>
            <a:graphicFrameLocks noGrp="1"/>
          </p:cNvGraphicFramePr>
          <p:nvPr>
            <p:ph idx="1"/>
          </p:nvPr>
        </p:nvGraphicFramePr>
        <p:xfrm>
          <a:off x="2066925" y="1985963"/>
          <a:ext cx="41052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8" name="Clip" r:id="rId3" imgW="8321400" imgH="8321400" progId="MS_ClipArt_Gallery.2">
                  <p:embed/>
                </p:oleObj>
              </mc:Choice>
              <mc:Fallback>
                <p:oleObj name="Clip" r:id="rId3" imgW="8321400" imgH="832140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1985963"/>
                        <a:ext cx="410527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sk-SK" sz="4400"/>
              <a:t>Source of Elaborate Slides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sk-SK" sz="3200"/>
              <a:t>Prentice Hall, Inc</a:t>
            </a:r>
          </a:p>
          <a:p>
            <a:r>
              <a:rPr lang="en-US" altLang="sk-SK" sz="3200"/>
              <a:t>Levine, et. all, First Edition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k-SK" sz="5400" b="1"/>
              <a:t>ANOVA</a:t>
            </a:r>
            <a:endParaRPr lang="en-US" altLang="sk-SK"/>
          </a:p>
        </p:txBody>
      </p:sp>
      <p:sp>
        <p:nvSpPr>
          <p:cNvPr id="287747" name="Rectangle 3"/>
          <p:cNvSpPr>
            <a:spLocks noGrp="1" noChangeAspect="1" noChangeArrowheads="1"/>
          </p:cNvSpPr>
          <p:nvPr>
            <p:ph type="clipArt" sz="half" idx="1"/>
          </p:nvPr>
        </p:nvSpPr>
        <p:spPr/>
      </p:sp>
      <p:sp>
        <p:nvSpPr>
          <p:cNvPr id="287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k-SK" altLang="sk-SK" sz="2800"/>
          </a:p>
        </p:txBody>
      </p:sp>
      <p:pic>
        <p:nvPicPr>
          <p:cNvPr id="287749" name="Picture 5" descr="E:\professor d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altLang="sk-SK" sz="4400">
                <a:solidFill>
                  <a:srgbClr val="000000"/>
                </a:solidFill>
                <a:latin typeface="Zurich Blk BT" charset="0"/>
              </a:rPr>
              <a:t>End of Chapter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242</TotalTime>
  <Words>1618</Words>
  <Application>Microsoft Office PowerPoint</Application>
  <PresentationFormat>Prezentácia na obrazovke (4:3)</PresentationFormat>
  <Paragraphs>646</Paragraphs>
  <Slides>97</Slides>
  <Notes>82</Notes>
  <HiddenSlides>22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7</vt:i4>
      </vt:variant>
      <vt:variant>
        <vt:lpstr>Nadpisy snímok</vt:lpstr>
      </vt:variant>
      <vt:variant>
        <vt:i4>97</vt:i4>
      </vt:variant>
    </vt:vector>
  </HeadingPairs>
  <TitlesOfParts>
    <vt:vector size="112" baseType="lpstr">
      <vt:lpstr>Arial</vt:lpstr>
      <vt:lpstr>Book Antiqua</vt:lpstr>
      <vt:lpstr>Corbel</vt:lpstr>
      <vt:lpstr>Symbol</vt:lpstr>
      <vt:lpstr>Times New Roman</vt:lpstr>
      <vt:lpstr>Wingdings</vt:lpstr>
      <vt:lpstr>Zurich Blk BT</vt:lpstr>
      <vt:lpstr>Základ</vt:lpstr>
      <vt:lpstr>Clip</vt:lpstr>
      <vt:lpstr>VISIO</vt:lpstr>
      <vt:lpstr>Document</vt:lpstr>
      <vt:lpstr>Picture</vt:lpstr>
      <vt:lpstr>Equation</vt:lpstr>
      <vt:lpstr>Chart</vt:lpstr>
      <vt:lpstr>Worksheet</vt:lpstr>
      <vt:lpstr>Time Series</vt:lpstr>
      <vt:lpstr>Learning Objectives</vt:lpstr>
      <vt:lpstr>What Is Forecasting?</vt:lpstr>
      <vt:lpstr>Forecasting Approaches</vt:lpstr>
      <vt:lpstr>Forecasting Approaches</vt:lpstr>
      <vt:lpstr> Quantitative Forecasting</vt:lpstr>
      <vt:lpstr>Quantitative Forecasting Methods</vt:lpstr>
      <vt:lpstr>Quantitative Forecasting Methods</vt:lpstr>
      <vt:lpstr>Quantitative Forecasting Methods</vt:lpstr>
      <vt:lpstr>Quantitative Forecasting Methods</vt:lpstr>
      <vt:lpstr>Quantitative Forecasting Methods</vt:lpstr>
      <vt:lpstr>Quantitative Forecasting Methods</vt:lpstr>
      <vt:lpstr>Quantitative Forecasting Methods</vt:lpstr>
      <vt:lpstr>What is a Time Series?</vt:lpstr>
      <vt:lpstr>Time Series vs.  Cross Sectional Data </vt:lpstr>
      <vt:lpstr>Time Series vs.  Cross Sectional Data </vt:lpstr>
      <vt:lpstr>Time Series vs.  Cross Sectional Data </vt:lpstr>
      <vt:lpstr>Time Series vs.  Cross Sectional Data </vt:lpstr>
      <vt:lpstr>Time Series Components</vt:lpstr>
      <vt:lpstr>Time Series Components</vt:lpstr>
      <vt:lpstr>Time Series Components</vt:lpstr>
      <vt:lpstr>Time Series Components</vt:lpstr>
      <vt:lpstr>Time Series Components</vt:lpstr>
      <vt:lpstr>Trend Component</vt:lpstr>
      <vt:lpstr>Trend Component</vt:lpstr>
      <vt:lpstr>Cyclical Component</vt:lpstr>
      <vt:lpstr>Cyclical Component</vt:lpstr>
      <vt:lpstr>Seasonal Component</vt:lpstr>
      <vt:lpstr>Seasonal Component</vt:lpstr>
      <vt:lpstr>Irregular Component</vt:lpstr>
      <vt:lpstr>Random or Irregular Component</vt:lpstr>
      <vt:lpstr>Time Series Forecasting</vt:lpstr>
      <vt:lpstr>Time Series Forecasting</vt:lpstr>
      <vt:lpstr>Time Series Forecasting</vt:lpstr>
      <vt:lpstr>Time Series Forecasting</vt:lpstr>
      <vt:lpstr>Time Series Forecasting</vt:lpstr>
      <vt:lpstr>Time Series Forecasting</vt:lpstr>
      <vt:lpstr>Time Series Forecasting</vt:lpstr>
      <vt:lpstr>Time Series Analysis</vt:lpstr>
      <vt:lpstr>Plotting Time Series Data</vt:lpstr>
      <vt:lpstr>Moving Average Method</vt:lpstr>
      <vt:lpstr>Time Series Forecasting</vt:lpstr>
      <vt:lpstr>Moving Average Method</vt:lpstr>
      <vt:lpstr>Moving Average Method</vt:lpstr>
      <vt:lpstr>Moving Average Graph</vt:lpstr>
      <vt:lpstr>Moving Average  [An Example]</vt:lpstr>
      <vt:lpstr>Moving Average  [Solution]</vt:lpstr>
      <vt:lpstr>Moving Average </vt:lpstr>
      <vt:lpstr>Exponential Smoothing Method</vt:lpstr>
      <vt:lpstr>Time Series Forecasting</vt:lpstr>
      <vt:lpstr>Exponential Smoothing Method</vt:lpstr>
      <vt:lpstr>Exponential Smoothing  [An Example]</vt:lpstr>
      <vt:lpstr>Exponential Smoothing</vt:lpstr>
      <vt:lpstr>Exponential Smoothing [Graph]</vt:lpstr>
      <vt:lpstr>Forecast Effect of Smoothing Coefficient (W)</vt:lpstr>
      <vt:lpstr>Linear Time-Series Forecasting Model</vt:lpstr>
      <vt:lpstr>Time Series Forecasting</vt:lpstr>
      <vt:lpstr>Linear Time-Series Forecasting Model</vt:lpstr>
      <vt:lpstr>Linear Time-Series Model</vt:lpstr>
      <vt:lpstr>Linear Time-Series Model [An Example]</vt:lpstr>
      <vt:lpstr>Linear Time-Series [Example]</vt:lpstr>
      <vt:lpstr>The Linear Trend Model</vt:lpstr>
      <vt:lpstr>Time Series Plot</vt:lpstr>
      <vt:lpstr>Time Series Plot [Revised]</vt:lpstr>
      <vt:lpstr>Seasonality Plot</vt:lpstr>
      <vt:lpstr>Trend Analysis</vt:lpstr>
      <vt:lpstr>Quadratic Time-Series Forecasting Model</vt:lpstr>
      <vt:lpstr>Time Series Forecasting</vt:lpstr>
      <vt:lpstr>Quadratic Time-Series Forecasting Model</vt:lpstr>
      <vt:lpstr>Quadratic Time-Series Forecasting Model</vt:lpstr>
      <vt:lpstr>Quadratic Time-Series Model Relationships</vt:lpstr>
      <vt:lpstr>Quadratic Trend Model</vt:lpstr>
      <vt:lpstr>Exponential Time-Series Model</vt:lpstr>
      <vt:lpstr>Time Series Forecasting</vt:lpstr>
      <vt:lpstr>Exponential Time-Series Forecasting Model</vt:lpstr>
      <vt:lpstr>Exponential Time-Series Forecasting Model</vt:lpstr>
      <vt:lpstr>Exponential Time-Series Model Relationships</vt:lpstr>
      <vt:lpstr>Exponential Weight [Example Graph]</vt:lpstr>
      <vt:lpstr>Exponential Trend Model</vt:lpstr>
      <vt:lpstr>Autoregressive Modeling</vt:lpstr>
      <vt:lpstr>Time Series Forecasting</vt:lpstr>
      <vt:lpstr>Autoregressive Modeling</vt:lpstr>
      <vt:lpstr>Time Series Data Plot</vt:lpstr>
      <vt:lpstr>Auto-correlation Plot</vt:lpstr>
      <vt:lpstr>Autoregressive Model    [An Example]</vt:lpstr>
      <vt:lpstr>Autoregressive Model [Example Solution]</vt:lpstr>
      <vt:lpstr>Evaluating Forecasts</vt:lpstr>
      <vt:lpstr> Quantitative  Forecasting Steps </vt:lpstr>
      <vt:lpstr>Forecasting Guidelines</vt:lpstr>
      <vt:lpstr>Pattern of Forecast Error</vt:lpstr>
      <vt:lpstr>Residual Analysis </vt:lpstr>
      <vt:lpstr>Principal of Parsimony</vt:lpstr>
      <vt:lpstr>Summary</vt:lpstr>
      <vt:lpstr>Questions?</vt:lpstr>
      <vt:lpstr>Source of Elaborate Slides</vt:lpstr>
      <vt:lpstr>ANOVA</vt:lpstr>
      <vt:lpstr>Prezentácia programu PowerPoint</vt:lpstr>
    </vt:vector>
  </TitlesOfParts>
  <Company>CSUS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Charlotte</dc:creator>
  <cp:lastModifiedBy>mPriezvisko</cp:lastModifiedBy>
  <cp:revision>22</cp:revision>
  <cp:lastPrinted>1999-10-06T05:28:53Z</cp:lastPrinted>
  <dcterms:created xsi:type="dcterms:W3CDTF">1999-10-05T20:19:45Z</dcterms:created>
  <dcterms:modified xsi:type="dcterms:W3CDTF">2018-05-03T12:10:53Z</dcterms:modified>
</cp:coreProperties>
</file>