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70" r:id="rId14"/>
    <p:sldId id="268" r:id="rId15"/>
    <p:sldId id="271" r:id="rId16"/>
    <p:sldId id="269" r:id="rId17"/>
    <p:sldId id="272" r:id="rId18"/>
    <p:sldId id="273" r:id="rId19"/>
    <p:sldId id="274" r:id="rId20"/>
    <p:sldId id="275" r:id="rId21"/>
    <p:sldId id="276" r:id="rId22"/>
    <p:sldId id="277" r:id="rId23"/>
    <p:sldId id="278" r:id="rId24"/>
    <p:sldId id="279" r:id="rId25"/>
    <p:sldId id="286" r:id="rId26"/>
    <p:sldId id="280" r:id="rId27"/>
    <p:sldId id="281" r:id="rId28"/>
    <p:sldId id="285" r:id="rId29"/>
    <p:sldId id="282" r:id="rId30"/>
    <p:sldId id="283" r:id="rId31"/>
    <p:sldId id="284" r:id="rId32"/>
    <p:sldId id="297" r:id="rId33"/>
    <p:sldId id="287" r:id="rId34"/>
    <p:sldId id="298" r:id="rId35"/>
    <p:sldId id="288" r:id="rId36"/>
    <p:sldId id="289" r:id="rId37"/>
    <p:sldId id="290" r:id="rId38"/>
    <p:sldId id="291" r:id="rId39"/>
    <p:sldId id="292" r:id="rId40"/>
    <p:sldId id="293" r:id="rId41"/>
    <p:sldId id="294" r:id="rId42"/>
    <p:sldId id="296" r:id="rId43"/>
    <p:sldId id="299" r:id="rId44"/>
    <p:sldId id="301" r:id="rId45"/>
    <p:sldId id="300" r:id="rId46"/>
    <p:sldId id="303" r:id="rId47"/>
    <p:sldId id="302" r:id="rId48"/>
    <p:sldId id="304" r:id="rId49"/>
    <p:sldId id="305" r:id="rId50"/>
    <p:sldId id="306" r:id="rId51"/>
    <p:sldId id="309" r:id="rId52"/>
    <p:sldId id="310" r:id="rId53"/>
    <p:sldId id="311" r:id="rId54"/>
    <p:sldId id="308" r:id="rId55"/>
    <p:sldId id="307" r:id="rId56"/>
    <p:sldId id="312" r:id="rId57"/>
    <p:sldId id="313" r:id="rId58"/>
    <p:sldId id="314" r:id="rId59"/>
    <p:sldId id="315" r:id="rId60"/>
    <p:sldId id="316" r:id="rId61"/>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k-SK" smtClean="0"/>
              <a:t>Upravte štýly predlohy textu</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B20FB3C-A020-451D-A982-75439F8CFCF1}" type="datetimeFigureOut">
              <a:rPr lang="sk-SK" smtClean="0"/>
              <a:t>4. 10. 2018</a:t>
            </a:fld>
            <a:endParaRPr lang="sk-SK"/>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sk-SK"/>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2C4A917-51A7-4E92-92AA-7CE9448C6EBF}" type="slidenum">
              <a:rPr lang="sk-SK" smtClean="0"/>
              <a:t>‹#›</a:t>
            </a:fld>
            <a:endParaRPr lang="sk-SK"/>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334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B20FB3C-A020-451D-A982-75439F8CFCF1}" type="datetimeFigureOut">
              <a:rPr lang="sk-SK" smtClean="0"/>
              <a:t>4. 10. 2018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1893005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B20FB3C-A020-451D-A982-75439F8CFCF1}" type="datetimeFigureOut">
              <a:rPr lang="sk-SK" smtClean="0"/>
              <a:t>4. 10. 2018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249418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B20FB3C-A020-451D-A982-75439F8CFCF1}" type="datetimeFigureOut">
              <a:rPr lang="sk-SK" smtClean="0"/>
              <a:t>4. 10. 2018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1213029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k-SK" smtClean="0"/>
              <a:t>Upravte štýly predlohy textu</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6B20FB3C-A020-451D-A982-75439F8CFCF1}" type="datetimeFigureOut">
              <a:rPr lang="sk-SK" smtClean="0"/>
              <a:t>4. 10. 2018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2C4A917-51A7-4E92-92AA-7CE9448C6EBF}" type="slidenum">
              <a:rPr lang="sk-SK" smtClean="0"/>
              <a:t>‹#›</a:t>
            </a:fld>
            <a:endParaRPr lang="sk-SK"/>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3407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6B20FB3C-A020-451D-A982-75439F8CFCF1}" type="datetimeFigureOut">
              <a:rPr lang="sk-SK" smtClean="0"/>
              <a:t>4. 10. 2018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453819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6B20FB3C-A020-451D-A982-75439F8CFCF1}" type="datetimeFigureOut">
              <a:rPr lang="sk-SK" smtClean="0"/>
              <a:t>4. 10. 2018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2225583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6B20FB3C-A020-451D-A982-75439F8CFCF1}" type="datetimeFigureOut">
              <a:rPr lang="sk-SK" smtClean="0"/>
              <a:t>4. 10. 2018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400837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20FB3C-A020-451D-A982-75439F8CFCF1}" type="datetimeFigureOut">
              <a:rPr lang="sk-SK" smtClean="0"/>
              <a:t>4. 10. 2018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3430979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k-SK" smtClean="0"/>
              <a:t>Upravte štýly predlohy textu</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6B20FB3C-A020-451D-A982-75439F8CFCF1}" type="datetimeFigureOut">
              <a:rPr lang="sk-SK" smtClean="0"/>
              <a:t>4. 10. 2018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139016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6B20FB3C-A020-451D-A982-75439F8CFCF1}" type="datetimeFigureOut">
              <a:rPr lang="sk-SK" smtClean="0"/>
              <a:t>4. 10. 2018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2C4A917-51A7-4E92-92AA-7CE9448C6EBF}" type="slidenum">
              <a:rPr lang="sk-SK" smtClean="0"/>
              <a:t>‹#›</a:t>
            </a:fld>
            <a:endParaRPr lang="sk-SK"/>
          </a:p>
        </p:txBody>
      </p:sp>
    </p:spTree>
    <p:extLst>
      <p:ext uri="{BB962C8B-B14F-4D97-AF65-F5344CB8AC3E}">
        <p14:creationId xmlns:p14="http://schemas.microsoft.com/office/powerpoint/2010/main" val="1359111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6B20FB3C-A020-451D-A982-75439F8CFCF1}" type="datetimeFigureOut">
              <a:rPr lang="sk-SK" smtClean="0"/>
              <a:t>4. 10. 2018</a:t>
            </a:fld>
            <a:endParaRPr lang="sk-SK"/>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sk-SK"/>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2C4A917-51A7-4E92-92AA-7CE9448C6EBF}" type="slidenum">
              <a:rPr lang="sk-SK" smtClean="0"/>
              <a:t>‹#›</a:t>
            </a:fld>
            <a:endParaRPr lang="sk-SK"/>
          </a:p>
        </p:txBody>
      </p:sp>
    </p:spTree>
    <p:extLst>
      <p:ext uri="{BB962C8B-B14F-4D97-AF65-F5344CB8AC3E}">
        <p14:creationId xmlns:p14="http://schemas.microsoft.com/office/powerpoint/2010/main" val="20897139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a:latin typeface="Corbel" panose="020B0503020204020204" pitchFamily="34" charset="0"/>
              </a:rPr>
              <a:t>Ú</a:t>
            </a:r>
            <a:r>
              <a:rPr lang="sk-SK" dirty="0" smtClean="0">
                <a:latin typeface="Corbel" panose="020B0503020204020204" pitchFamily="34" charset="0"/>
              </a:rPr>
              <a:t>daje</a:t>
            </a:r>
            <a:endParaRPr lang="sk-SK" dirty="0">
              <a:latin typeface="Corbel" panose="020B0503020204020204" pitchFamily="34" charset="0"/>
            </a:endParaRPr>
          </a:p>
        </p:txBody>
      </p:sp>
      <p:sp>
        <p:nvSpPr>
          <p:cNvPr id="3" name="Podnadpis 2"/>
          <p:cNvSpPr>
            <a:spLocks noGrp="1"/>
          </p:cNvSpPr>
          <p:nvPr>
            <p:ph type="subTitle" idx="1"/>
          </p:nvPr>
        </p:nvSpPr>
        <p:spPr/>
        <p:txBody>
          <a:bodyPr/>
          <a:lstStyle/>
          <a:p>
            <a:r>
              <a:rPr lang="sk-SK" dirty="0"/>
              <a:t>p</a:t>
            </a:r>
            <a:r>
              <a:rPr lang="sk-SK" dirty="0" smtClean="0"/>
              <a:t>rednáška </a:t>
            </a:r>
            <a:endParaRPr lang="sk-SK" dirty="0"/>
          </a:p>
        </p:txBody>
      </p:sp>
    </p:spTree>
    <p:extLst>
      <p:ext uri="{BB962C8B-B14F-4D97-AF65-F5344CB8AC3E}">
        <p14:creationId xmlns:p14="http://schemas.microsoft.com/office/powerpoint/2010/main" val="1566817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numerické atribúty </a:t>
            </a:r>
          </a:p>
          <a:p>
            <a:r>
              <a:rPr lang="sk-SK" dirty="0">
                <a:latin typeface="Corbel" panose="020B0503020204020204" pitchFamily="34" charset="0"/>
              </a:rPr>
              <a:t>s</a:t>
            </a:r>
            <a:r>
              <a:rPr lang="sk-SK" dirty="0" smtClean="0">
                <a:latin typeface="Corbel" panose="020B0503020204020204" pitchFamily="34" charset="0"/>
              </a:rPr>
              <a:t>ymbolické atribúty</a:t>
            </a:r>
          </a:p>
          <a:p>
            <a:r>
              <a:rPr lang="sk-SK" b="1" dirty="0" smtClean="0">
                <a:solidFill>
                  <a:srgbClr val="FF0000"/>
                </a:solidFill>
                <a:latin typeface="Corbel" panose="020B0503020204020204" pitchFamily="34" charset="0"/>
              </a:rPr>
              <a:t>zložené typy dát</a:t>
            </a:r>
          </a:p>
          <a:p>
            <a:r>
              <a:rPr lang="sk-SK" dirty="0" smtClean="0">
                <a:latin typeface="Corbel" panose="020B0503020204020204" pitchFamily="34" charset="0"/>
              </a:rPr>
              <a:t>ordinálne atribúty</a:t>
            </a:r>
          </a:p>
          <a:p>
            <a:r>
              <a:rPr lang="sk-SK" dirty="0" smtClean="0">
                <a:latin typeface="Corbel" panose="020B0503020204020204" pitchFamily="34" charset="0"/>
              </a:rPr>
              <a:t>nominálne atribúty</a:t>
            </a:r>
          </a:p>
          <a:p>
            <a:r>
              <a:rPr lang="sk-SK" dirty="0" smtClean="0">
                <a:latin typeface="Corbel" panose="020B0503020204020204" pitchFamily="34" charset="0"/>
              </a:rPr>
              <a:t>binárne atribúty</a:t>
            </a:r>
            <a:endParaRPr lang="sk-SK" dirty="0">
              <a:latin typeface="Corbel" panose="020B0503020204020204" pitchFamily="34" charset="0"/>
            </a:endParaRPr>
          </a:p>
        </p:txBody>
      </p:sp>
    </p:spTree>
    <p:extLst>
      <p:ext uri="{BB962C8B-B14F-4D97-AF65-F5344CB8AC3E}">
        <p14:creationId xmlns:p14="http://schemas.microsoft.com/office/powerpoint/2010/main" val="2694329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zložené 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atribúty ktoré tvoria nejakú hierarchiu konceptov (napr. miesto trvalého bydliska</a:t>
            </a:r>
            <a:endParaRPr lang="sk-SK" dirty="0">
              <a:latin typeface="Corbel" panose="020B0503020204020204" pitchFamily="34" charset="0"/>
            </a:endParaRPr>
          </a:p>
        </p:txBody>
      </p:sp>
      <p:pic>
        <p:nvPicPr>
          <p:cNvPr id="4" name="Obrázok 3"/>
          <p:cNvPicPr>
            <a:picLocks noChangeAspect="1"/>
          </p:cNvPicPr>
          <p:nvPr/>
        </p:nvPicPr>
        <p:blipFill rotWithShape="1">
          <a:blip r:embed="rId2"/>
          <a:srcRect l="24962" t="52594" r="22445" b="28888"/>
          <a:stretch/>
        </p:blipFill>
        <p:spPr>
          <a:xfrm>
            <a:off x="2692400" y="3149600"/>
            <a:ext cx="8881744" cy="2501900"/>
          </a:xfrm>
          <a:prstGeom prst="rect">
            <a:avLst/>
          </a:prstGeom>
        </p:spPr>
      </p:pic>
    </p:spTree>
    <p:extLst>
      <p:ext uri="{BB962C8B-B14F-4D97-AF65-F5344CB8AC3E}">
        <p14:creationId xmlns:p14="http://schemas.microsoft.com/office/powerpoint/2010/main" val="120955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numerické atribúty </a:t>
            </a:r>
          </a:p>
          <a:p>
            <a:r>
              <a:rPr lang="sk-SK" dirty="0">
                <a:latin typeface="Corbel" panose="020B0503020204020204" pitchFamily="34" charset="0"/>
              </a:rPr>
              <a:t>s</a:t>
            </a:r>
            <a:r>
              <a:rPr lang="sk-SK" dirty="0" smtClean="0">
                <a:latin typeface="Corbel" panose="020B0503020204020204" pitchFamily="34" charset="0"/>
              </a:rPr>
              <a:t>ymbolické atribúty</a:t>
            </a:r>
          </a:p>
          <a:p>
            <a:r>
              <a:rPr lang="sk-SK" dirty="0" smtClean="0">
                <a:latin typeface="Corbel" panose="020B0503020204020204" pitchFamily="34" charset="0"/>
              </a:rPr>
              <a:t>zložené typy dát</a:t>
            </a:r>
          </a:p>
          <a:p>
            <a:r>
              <a:rPr lang="sk-SK" b="1" dirty="0" smtClean="0">
                <a:solidFill>
                  <a:srgbClr val="FF0000"/>
                </a:solidFill>
                <a:latin typeface="Corbel" panose="020B0503020204020204" pitchFamily="34" charset="0"/>
              </a:rPr>
              <a:t>ordinálne atribúty</a:t>
            </a:r>
          </a:p>
          <a:p>
            <a:r>
              <a:rPr lang="sk-SK" dirty="0" smtClean="0">
                <a:latin typeface="Corbel" panose="020B0503020204020204" pitchFamily="34" charset="0"/>
              </a:rPr>
              <a:t>nominálne atribúty</a:t>
            </a:r>
          </a:p>
          <a:p>
            <a:r>
              <a:rPr lang="sk-SK" dirty="0" smtClean="0">
                <a:latin typeface="Corbel" panose="020B0503020204020204" pitchFamily="34" charset="0"/>
              </a:rPr>
              <a:t>binárne atribúty</a:t>
            </a:r>
            <a:endParaRPr lang="sk-SK" dirty="0">
              <a:latin typeface="Corbel" panose="020B0503020204020204" pitchFamily="34" charset="0"/>
            </a:endParaRPr>
          </a:p>
        </p:txBody>
      </p:sp>
    </p:spTree>
    <p:extLst>
      <p:ext uri="{BB962C8B-B14F-4D97-AF65-F5344CB8AC3E}">
        <p14:creationId xmlns:p14="http://schemas.microsoft.com/office/powerpoint/2010/main" val="1599973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Ordinálne atribúty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a:latin typeface="Corbel" panose="020B0503020204020204" pitchFamily="34" charset="0"/>
              </a:rPr>
              <a:t>definičné obory symbolických atribútov vytvárajú prirodzené usporiadanie</a:t>
            </a:r>
          </a:p>
        </p:txBody>
      </p:sp>
      <p:pic>
        <p:nvPicPr>
          <p:cNvPr id="1026" name="Picture 2" descr="http://smartvia.sk/wp-content/uploads/ordinalny_atribu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5925" y="2794000"/>
            <a:ext cx="7524750" cy="300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554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numerické atribúty </a:t>
            </a:r>
          </a:p>
          <a:p>
            <a:r>
              <a:rPr lang="sk-SK" dirty="0">
                <a:latin typeface="Corbel" panose="020B0503020204020204" pitchFamily="34" charset="0"/>
              </a:rPr>
              <a:t>s</a:t>
            </a:r>
            <a:r>
              <a:rPr lang="sk-SK" dirty="0" smtClean="0">
                <a:latin typeface="Corbel" panose="020B0503020204020204" pitchFamily="34" charset="0"/>
              </a:rPr>
              <a:t>ymbolické atribúty</a:t>
            </a:r>
          </a:p>
          <a:p>
            <a:r>
              <a:rPr lang="sk-SK" dirty="0" smtClean="0">
                <a:latin typeface="Corbel" panose="020B0503020204020204" pitchFamily="34" charset="0"/>
              </a:rPr>
              <a:t>zložené typy dát</a:t>
            </a:r>
          </a:p>
          <a:p>
            <a:r>
              <a:rPr lang="sk-SK" dirty="0" smtClean="0">
                <a:latin typeface="Corbel" panose="020B0503020204020204" pitchFamily="34" charset="0"/>
              </a:rPr>
              <a:t>ordinálne atribúty</a:t>
            </a:r>
          </a:p>
          <a:p>
            <a:r>
              <a:rPr lang="sk-SK" b="1" dirty="0" smtClean="0">
                <a:solidFill>
                  <a:srgbClr val="FF0000"/>
                </a:solidFill>
                <a:latin typeface="Corbel" panose="020B0503020204020204" pitchFamily="34" charset="0"/>
              </a:rPr>
              <a:t>nominálne atribúty</a:t>
            </a:r>
          </a:p>
          <a:p>
            <a:r>
              <a:rPr lang="sk-SK" dirty="0" smtClean="0">
                <a:latin typeface="Corbel" panose="020B0503020204020204" pitchFamily="34" charset="0"/>
              </a:rPr>
              <a:t>binárne atribúty</a:t>
            </a:r>
            <a:endParaRPr lang="sk-SK" dirty="0">
              <a:latin typeface="Corbel" panose="020B0503020204020204" pitchFamily="34" charset="0"/>
            </a:endParaRPr>
          </a:p>
        </p:txBody>
      </p:sp>
    </p:spTree>
    <p:extLst>
      <p:ext uri="{BB962C8B-B14F-4D97-AF65-F5344CB8AC3E}">
        <p14:creationId xmlns:p14="http://schemas.microsoft.com/office/powerpoint/2010/main" val="80867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Nominálne atribúty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a:latin typeface="Corbel" panose="020B0503020204020204" pitchFamily="34" charset="0"/>
              </a:rPr>
              <a:t>definičné obory symbolických atribútov nevytvárajú prirodzené usporiadanie</a:t>
            </a:r>
          </a:p>
        </p:txBody>
      </p:sp>
      <p:pic>
        <p:nvPicPr>
          <p:cNvPr id="2050" name="Picture 2" descr="nominalny atrib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6775" y="2900362"/>
            <a:ext cx="6150318" cy="262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226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numerické atribúty </a:t>
            </a:r>
          </a:p>
          <a:p>
            <a:r>
              <a:rPr lang="sk-SK" dirty="0">
                <a:latin typeface="Corbel" panose="020B0503020204020204" pitchFamily="34" charset="0"/>
              </a:rPr>
              <a:t>s</a:t>
            </a:r>
            <a:r>
              <a:rPr lang="sk-SK" dirty="0" smtClean="0">
                <a:latin typeface="Corbel" panose="020B0503020204020204" pitchFamily="34" charset="0"/>
              </a:rPr>
              <a:t>ymbolické atribúty</a:t>
            </a:r>
          </a:p>
          <a:p>
            <a:r>
              <a:rPr lang="sk-SK" dirty="0" smtClean="0">
                <a:latin typeface="Corbel" panose="020B0503020204020204" pitchFamily="34" charset="0"/>
              </a:rPr>
              <a:t>zložené typy dát</a:t>
            </a:r>
          </a:p>
          <a:p>
            <a:r>
              <a:rPr lang="sk-SK" dirty="0" smtClean="0">
                <a:latin typeface="Corbel" panose="020B0503020204020204" pitchFamily="34" charset="0"/>
              </a:rPr>
              <a:t>ordinálne atribúty</a:t>
            </a:r>
          </a:p>
          <a:p>
            <a:r>
              <a:rPr lang="sk-SK" dirty="0" smtClean="0">
                <a:latin typeface="Corbel" panose="020B0503020204020204" pitchFamily="34" charset="0"/>
              </a:rPr>
              <a:t>nominálne atribúty</a:t>
            </a:r>
          </a:p>
          <a:p>
            <a:r>
              <a:rPr lang="sk-SK" b="1" dirty="0" smtClean="0">
                <a:solidFill>
                  <a:srgbClr val="FF0000"/>
                </a:solidFill>
                <a:latin typeface="Corbel" panose="020B0503020204020204" pitchFamily="34" charset="0"/>
              </a:rPr>
              <a:t>binárne atribúty</a:t>
            </a:r>
            <a:endParaRPr lang="sk-SK" b="1" dirty="0">
              <a:solidFill>
                <a:srgbClr val="FF0000"/>
              </a:solidFill>
              <a:latin typeface="Corbel" panose="020B0503020204020204" pitchFamily="34" charset="0"/>
            </a:endParaRPr>
          </a:p>
        </p:txBody>
      </p:sp>
    </p:spTree>
    <p:extLst>
      <p:ext uri="{BB962C8B-B14F-4D97-AF65-F5344CB8AC3E}">
        <p14:creationId xmlns:p14="http://schemas.microsoft.com/office/powerpoint/2010/main" val="4141640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Binárne atribúty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sú </a:t>
            </a:r>
            <a:r>
              <a:rPr lang="sk-SK" dirty="0">
                <a:latin typeface="Corbel" panose="020B0503020204020204" pitchFamily="34" charset="0"/>
              </a:rPr>
              <a:t>dvojhodnotové nominálne atribúty</a:t>
            </a:r>
            <a:r>
              <a:rPr lang="sk-SK" dirty="0" smtClean="0">
                <a:latin typeface="Corbel" panose="020B0503020204020204" pitchFamily="34" charset="0"/>
              </a:rPr>
              <a:t>(s dvojicou hodnôt </a:t>
            </a:r>
            <a:r>
              <a:rPr lang="sk-SK" dirty="0" err="1" smtClean="0">
                <a:latin typeface="Corbel" panose="020B0503020204020204" pitchFamily="34" charset="0"/>
              </a:rPr>
              <a:t>true</a:t>
            </a:r>
            <a:r>
              <a:rPr lang="sk-SK" dirty="0" smtClean="0">
                <a:latin typeface="Corbel" panose="020B0503020204020204" pitchFamily="34" charset="0"/>
              </a:rPr>
              <a:t>, </a:t>
            </a:r>
            <a:r>
              <a:rPr lang="sk-SK" dirty="0" err="1" smtClean="0">
                <a:latin typeface="Corbel" panose="020B0503020204020204" pitchFamily="34" charset="0"/>
              </a:rPr>
              <a:t>false</a:t>
            </a:r>
            <a:r>
              <a:rPr lang="sk-SK" dirty="0" smtClean="0">
                <a:latin typeface="Corbel" panose="020B0503020204020204" pitchFamily="34" charset="0"/>
              </a:rPr>
              <a:t>, resp. áno, nie), ktoré môžu byť za určitých okolností tiež považované za numerické atribúty (reprezentované dvojicou hodnôt 1, 0)</a:t>
            </a:r>
            <a:endParaRPr lang="sk-SK" dirty="0">
              <a:latin typeface="Corbel" panose="020B0503020204020204" pitchFamily="34" charset="0"/>
            </a:endParaRPr>
          </a:p>
        </p:txBody>
      </p:sp>
    </p:spTree>
    <p:extLst>
      <p:ext uri="{BB962C8B-B14F-4D97-AF65-F5344CB8AC3E}">
        <p14:creationId xmlns:p14="http://schemas.microsoft.com/office/powerpoint/2010/main" val="1927787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2 Základné charakteristiky dát</a:t>
            </a:r>
            <a:endParaRPr lang="sk-SK" dirty="0">
              <a:latin typeface="Corbel" panose="020B0503020204020204" pitchFamily="34" charset="0"/>
            </a:endParaRPr>
          </a:p>
        </p:txBody>
      </p:sp>
      <p:sp>
        <p:nvSpPr>
          <p:cNvPr id="3" name="Zástupný symbol obsahu 2"/>
          <p:cNvSpPr>
            <a:spLocks noGrp="1"/>
          </p:cNvSpPr>
          <p:nvPr>
            <p:ph idx="1"/>
          </p:nvPr>
        </p:nvSpPr>
        <p:spPr/>
        <p:txBody>
          <a:bodyPr>
            <a:normAutofit/>
          </a:bodyPr>
          <a:lstStyle/>
          <a:p>
            <a:r>
              <a:rPr lang="sk-SK" dirty="0" smtClean="0">
                <a:latin typeface="Corbel" panose="020B0503020204020204" pitchFamily="34" charset="0"/>
              </a:rPr>
              <a:t>Skôr ako je možné vyjadriť sa ku kvalite a základným vlastnostiam určitej množiny dát, je potrebné sa s dátami bližšie oboznámiť. </a:t>
            </a:r>
          </a:p>
          <a:p>
            <a:r>
              <a:rPr lang="sk-SK" dirty="0" smtClean="0">
                <a:latin typeface="Corbel" panose="020B0503020204020204" pitchFamily="34" charset="0"/>
              </a:rPr>
              <a:t>Keďže objemy dát, s ktorými sa v procese KDD narába sú veľké, nemožno očakávať, že na objektívne oboznámenie sa s dátami bude stačiť napr. pohľad do databázy. </a:t>
            </a:r>
          </a:p>
          <a:p>
            <a:r>
              <a:rPr lang="sk-SK" dirty="0" smtClean="0">
                <a:latin typeface="Corbel" panose="020B0503020204020204" pitchFamily="34" charset="0"/>
              </a:rPr>
              <a:t>Pre prvé priblíženie dostupných dát najlepšie poslúžia rôzne štatistické charakteristiky, z ktorých najdôležitejšie uvedieme.</a:t>
            </a:r>
            <a:endParaRPr lang="sk-SK" dirty="0">
              <a:latin typeface="Corbel" panose="020B0503020204020204" pitchFamily="34" charset="0"/>
            </a:endParaRPr>
          </a:p>
        </p:txBody>
      </p:sp>
    </p:spTree>
    <p:extLst>
      <p:ext uri="{BB962C8B-B14F-4D97-AF65-F5344CB8AC3E}">
        <p14:creationId xmlns:p14="http://schemas.microsoft.com/office/powerpoint/2010/main" val="3429606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2.1 Charakteristiky pre jednotlivé atribúty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Početnosť výskytu jednotlivých hodnôt a atribútu X – f(a), </a:t>
            </a:r>
            <a:r>
              <a:rPr lang="sk-SK" dirty="0" err="1" smtClean="0">
                <a:latin typeface="Corbel" panose="020B0503020204020204" pitchFamily="34" charset="0"/>
              </a:rPr>
              <a:t>t.j</a:t>
            </a:r>
            <a:r>
              <a:rPr lang="sk-SK" dirty="0" smtClean="0">
                <a:latin typeface="Corbel" panose="020B0503020204020204" pitchFamily="34" charset="0"/>
              </a:rPr>
              <a:t>. koľkokrát sa daná hodnota a atribútu X vyskytla v databáze. Je možné použiť aj relatívnu frekvenciu výskytu hodnôt, </a:t>
            </a:r>
            <a:r>
              <a:rPr lang="sk-SK" dirty="0" err="1" smtClean="0">
                <a:latin typeface="Corbel" panose="020B0503020204020204" pitchFamily="34" charset="0"/>
              </a:rPr>
              <a:t>t.j</a:t>
            </a:r>
            <a:r>
              <a:rPr lang="sk-SK" dirty="0" smtClean="0">
                <a:latin typeface="Corbel" panose="020B0503020204020204" pitchFamily="34" charset="0"/>
              </a:rPr>
              <a:t>. f(a)/n.</a:t>
            </a:r>
          </a:p>
          <a:p>
            <a:r>
              <a:rPr lang="sk-SK" dirty="0" smtClean="0">
                <a:latin typeface="Corbel" panose="020B0503020204020204" pitchFamily="34" charset="0"/>
              </a:rPr>
              <a:t>Veľmi vhodnú vizualizáciu tejto charakteristiky poskytuje </a:t>
            </a:r>
            <a:r>
              <a:rPr lang="sk-SK" dirty="0" err="1" smtClean="0">
                <a:latin typeface="Corbel" panose="020B0503020204020204" pitchFamily="34" charset="0"/>
              </a:rPr>
              <a:t>histogram</a:t>
            </a:r>
            <a:r>
              <a:rPr lang="sk-SK" dirty="0" smtClean="0">
                <a:latin typeface="Corbel" panose="020B0503020204020204" pitchFamily="34" charset="0"/>
              </a:rPr>
              <a:t>.</a:t>
            </a:r>
          </a:p>
          <a:p>
            <a:r>
              <a:rPr lang="sk-SK" dirty="0" smtClean="0">
                <a:latin typeface="Corbel" panose="020B0503020204020204" pitchFamily="34" charset="0"/>
              </a:rPr>
              <a:t>Modus – </a:t>
            </a:r>
            <a:r>
              <a:rPr lang="sk-SK" dirty="0" err="1" smtClean="0">
                <a:latin typeface="Corbel" panose="020B0503020204020204" pitchFamily="34" charset="0"/>
              </a:rPr>
              <a:t>xmod</a:t>
            </a:r>
            <a:r>
              <a:rPr lang="sk-SK" dirty="0" smtClean="0">
                <a:latin typeface="Corbel" panose="020B0503020204020204" pitchFamily="34" charset="0"/>
              </a:rPr>
              <a:t> je najčastejšie sa vyskytujúca hodnota atribútu v danej databáze</a:t>
            </a:r>
          </a:p>
          <a:p>
            <a:r>
              <a:rPr lang="sk-SK" dirty="0" smtClean="0">
                <a:latin typeface="Corbel" panose="020B0503020204020204" pitchFamily="34" charset="0"/>
              </a:rPr>
              <a:t>Aritmetický priemer</a:t>
            </a:r>
          </a:p>
          <a:p>
            <a:r>
              <a:rPr lang="sk-SK" dirty="0" smtClean="0">
                <a:latin typeface="Corbel" panose="020B0503020204020204" pitchFamily="34" charset="0"/>
              </a:rPr>
              <a:t>Medián – med x Ak predpokladáme, že jednotlivé namerané hodnoty x1, x2, ..., </a:t>
            </a:r>
            <a:r>
              <a:rPr lang="sk-SK" dirty="0" err="1" smtClean="0">
                <a:latin typeface="Corbel" panose="020B0503020204020204" pitchFamily="34" charset="0"/>
              </a:rPr>
              <a:t>xn</a:t>
            </a:r>
            <a:r>
              <a:rPr lang="sk-SK" dirty="0" smtClean="0">
                <a:latin typeface="Corbel" panose="020B0503020204020204" pitchFamily="34" charset="0"/>
              </a:rPr>
              <a:t> atribútu X sú usporiadané vzostupne</a:t>
            </a:r>
            <a:endParaRPr lang="sk-SK" dirty="0">
              <a:latin typeface="Corbel" panose="020B0503020204020204" pitchFamily="34" charset="0"/>
            </a:endParaRPr>
          </a:p>
        </p:txBody>
      </p:sp>
    </p:spTree>
    <p:extLst>
      <p:ext uri="{BB962C8B-B14F-4D97-AF65-F5344CB8AC3E}">
        <p14:creationId xmlns:p14="http://schemas.microsoft.com/office/powerpoint/2010/main" val="103849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Základné premisy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Dáta skúmame s cieľom objaviť znalosti o svete. </a:t>
            </a:r>
          </a:p>
          <a:p>
            <a:r>
              <a:rPr lang="sk-SK" dirty="0" smtClean="0">
                <a:latin typeface="Corbel" panose="020B0503020204020204" pitchFamily="34" charset="0"/>
              </a:rPr>
              <a:t>K tomu, aby sa na základe dát objavené znalosti mohli považovať za hodnoverný obraz reálneho sveta, nutne predpokladáme nasledovné skutočnosti</a:t>
            </a:r>
          </a:p>
          <a:p>
            <a:pPr marL="0" indent="0">
              <a:buNone/>
            </a:pPr>
            <a:r>
              <a:rPr lang="sk-SK" dirty="0" smtClean="0">
                <a:latin typeface="Corbel" panose="020B0503020204020204" pitchFamily="34" charset="0"/>
              </a:rPr>
              <a:t>• Znalosti je možné objaviť v množine dát. </a:t>
            </a:r>
          </a:p>
          <a:p>
            <a:pPr marL="0" indent="0">
              <a:buNone/>
            </a:pPr>
            <a:r>
              <a:rPr lang="sk-SK" dirty="0" smtClean="0">
                <a:latin typeface="Corbel" panose="020B0503020204020204" pitchFamily="34" charset="0"/>
              </a:rPr>
              <a:t>• Objavené znalosti sú užitočné a použiteľné vo svete. </a:t>
            </a:r>
          </a:p>
          <a:p>
            <a:pPr marL="0" indent="0">
              <a:buNone/>
            </a:pPr>
            <a:r>
              <a:rPr lang="sk-SK" dirty="0" smtClean="0">
                <a:latin typeface="Corbel" panose="020B0503020204020204" pitchFamily="34" charset="0"/>
              </a:rPr>
              <a:t>• Dáta majú trvalý vzťah (reláciu) k svetu, z ktorého boli získané. </a:t>
            </a:r>
          </a:p>
          <a:p>
            <a:pPr marL="0" indent="0">
              <a:buNone/>
            </a:pPr>
            <a:r>
              <a:rPr lang="sk-SK" dirty="0" smtClean="0">
                <a:latin typeface="Corbel" panose="020B0503020204020204" pitchFamily="34" charset="0"/>
              </a:rPr>
              <a:t>• Vzťahy vyskytujúce sa v dátach môžu byť zmysluplne vzťahované k fenoménom reálneho sveta</a:t>
            </a:r>
            <a:endParaRPr lang="sk-SK" dirty="0">
              <a:latin typeface="Corbel" panose="020B0503020204020204" pitchFamily="34" charset="0"/>
            </a:endParaRPr>
          </a:p>
        </p:txBody>
      </p:sp>
    </p:spTree>
    <p:extLst>
      <p:ext uri="{BB962C8B-B14F-4D97-AF65-F5344CB8AC3E}">
        <p14:creationId xmlns:p14="http://schemas.microsoft.com/office/powerpoint/2010/main" val="3105528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2.2 Charakteristiky pre jednotlivé atribúty</a:t>
            </a:r>
            <a:endParaRPr lang="sk-SK" dirty="0">
              <a:latin typeface="Corbel" panose="020B0503020204020204" pitchFamily="34" charset="0"/>
            </a:endParaRPr>
          </a:p>
        </p:txBody>
      </p:sp>
      <p:sp>
        <p:nvSpPr>
          <p:cNvPr id="3" name="Zástupný symbol obsahu 2"/>
          <p:cNvSpPr>
            <a:spLocks noGrp="1"/>
          </p:cNvSpPr>
          <p:nvPr>
            <p:ph idx="1"/>
          </p:nvPr>
        </p:nvSpPr>
        <p:spPr/>
        <p:txBody>
          <a:bodyPr>
            <a:normAutofit fontScale="92500" lnSpcReduction="10000"/>
          </a:bodyPr>
          <a:lstStyle/>
          <a:p>
            <a:r>
              <a:rPr lang="sk-SK" dirty="0" smtClean="0">
                <a:latin typeface="Corbel" panose="020B0503020204020204" pitchFamily="34" charset="0"/>
              </a:rPr>
              <a:t>Rozptyl</a:t>
            </a:r>
          </a:p>
          <a:p>
            <a:r>
              <a:rPr lang="sk-SK" dirty="0" smtClean="0">
                <a:latin typeface="Corbel" panose="020B0503020204020204" pitchFamily="34" charset="0"/>
              </a:rPr>
              <a:t>Štandardná odchýlka</a:t>
            </a:r>
          </a:p>
          <a:p>
            <a:r>
              <a:rPr lang="sk-SK" dirty="0" err="1" smtClean="0">
                <a:latin typeface="Corbel" panose="020B0503020204020204" pitchFamily="34" charset="0"/>
              </a:rPr>
              <a:t>Percentily</a:t>
            </a:r>
            <a:r>
              <a:rPr lang="sk-SK" dirty="0" smtClean="0">
                <a:latin typeface="Corbel" panose="020B0503020204020204" pitchFamily="34" charset="0"/>
              </a:rPr>
              <a:t> zase slúžia ako analógia štandardnej odchýlky pre medián. Medián je taká hodnota atribútu X v databáze, pre ktorú platí, že 50% ostatných hodnôt tohto atribútu leží pod touto hodnotou.</a:t>
            </a:r>
          </a:p>
          <a:p>
            <a:r>
              <a:rPr lang="sk-SK" dirty="0" smtClean="0">
                <a:latin typeface="Corbel" panose="020B0503020204020204" pitchFamily="34" charset="0"/>
              </a:rPr>
              <a:t>Charakteristiky šikmosti udávajú, či sú hodnoty okolo zvoleného stredu rozložené súmerne, alebo je rozdelenie hodnôt zošikmené na jednu alebo druhú stranu (pri pohľade napr. na </a:t>
            </a:r>
            <a:r>
              <a:rPr lang="sk-SK" dirty="0" err="1" smtClean="0">
                <a:latin typeface="Corbel" panose="020B0503020204020204" pitchFamily="34" charset="0"/>
              </a:rPr>
              <a:t>histogram</a:t>
            </a:r>
            <a:r>
              <a:rPr lang="sk-SK" dirty="0" smtClean="0">
                <a:latin typeface="Corbel" panose="020B0503020204020204" pitchFamily="34" charset="0"/>
              </a:rPr>
              <a:t>). Všetky charakteristiky šikmosti nejakým spôsobom využívajú vzťah medzi aritmetickým priemerom, mediánom a modusom. </a:t>
            </a:r>
          </a:p>
          <a:p>
            <a:r>
              <a:rPr lang="sk-SK" dirty="0" smtClean="0">
                <a:latin typeface="Corbel" panose="020B0503020204020204" pitchFamily="34" charset="0"/>
              </a:rPr>
              <a:t>Charakteristiky špicatosti udávajú, aký priebeh má graf rozdelenia hodnôt okolo zvoleného stredu rozdelenia. Čím je rozdelenie špicatejšie, tým sú hodnoty viac sústredené okolo daného stredu rozdelenia.</a:t>
            </a:r>
            <a:endParaRPr lang="sk-SK" dirty="0">
              <a:latin typeface="Corbel" panose="020B0503020204020204" pitchFamily="34" charset="0"/>
            </a:endParaRPr>
          </a:p>
        </p:txBody>
      </p:sp>
    </p:spTree>
    <p:extLst>
      <p:ext uri="{BB962C8B-B14F-4D97-AF65-F5344CB8AC3E}">
        <p14:creationId xmlns:p14="http://schemas.microsoft.com/office/powerpoint/2010/main" val="3155839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3 Závislosť medzi jednotlivými atribútmi</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Pri skúmaní závislosti medzi dvoma atribútmi sa používajú u symbolických atribútov tzv. kontingenčné tabuľky a u numerických rôzne korelačné koeficienty</a:t>
            </a:r>
          </a:p>
          <a:p>
            <a:pPr marL="0" indent="0">
              <a:buNone/>
            </a:pPr>
            <a:r>
              <a:rPr lang="sk-SK" dirty="0" smtClean="0">
                <a:latin typeface="Corbel" panose="020B0503020204020204" pitchFamily="34" charset="0"/>
              </a:rPr>
              <a:t>Používa sa pritom </a:t>
            </a:r>
            <a:r>
              <a:rPr lang="el-GR" dirty="0" smtClean="0">
                <a:latin typeface="Corbel" panose="020B0503020204020204" pitchFamily="34" charset="0"/>
              </a:rPr>
              <a:t>χ 2 -</a:t>
            </a:r>
            <a:r>
              <a:rPr lang="sk-SK" dirty="0" smtClean="0">
                <a:latin typeface="Corbel" panose="020B0503020204020204" pitchFamily="34" charset="0"/>
              </a:rPr>
              <a:t>test nezávislosti</a:t>
            </a:r>
            <a:endParaRPr lang="sk-SK" dirty="0">
              <a:latin typeface="Corbel" panose="020B0503020204020204" pitchFamily="34" charset="0"/>
            </a:endParaRPr>
          </a:p>
        </p:txBody>
      </p:sp>
    </p:spTree>
    <p:extLst>
      <p:ext uri="{BB962C8B-B14F-4D97-AF65-F5344CB8AC3E}">
        <p14:creationId xmlns:p14="http://schemas.microsoft.com/office/powerpoint/2010/main" val="1806918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 Predspracovanie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normAutofit lnSpcReduction="10000"/>
          </a:bodyPr>
          <a:lstStyle/>
          <a:p>
            <a:pPr marL="0" indent="0">
              <a:buNone/>
            </a:pPr>
            <a:r>
              <a:rPr lang="sk-SK" dirty="0" smtClean="0">
                <a:latin typeface="Corbel" panose="020B0503020204020204" pitchFamily="34" charset="0"/>
              </a:rPr>
              <a:t>K základným operáciám, ktoré sa spravidla v tejto fáze na dátach realizujú patria nasledovné:</a:t>
            </a:r>
          </a:p>
          <a:p>
            <a:pPr marL="0" indent="0">
              <a:buNone/>
            </a:pPr>
            <a:r>
              <a:rPr lang="sk-SK" dirty="0" smtClean="0">
                <a:latin typeface="Corbel" panose="020B0503020204020204" pitchFamily="34" charset="0"/>
              </a:rPr>
              <a:t>Čistenie dát je zamerané na odstránenie chýbajúcich hodnôt, vyhladenie šumov, odstránenie výrazne odchýlených hodnôt a korekciu </a:t>
            </a:r>
            <a:r>
              <a:rPr lang="sk-SK" dirty="0" err="1" smtClean="0">
                <a:latin typeface="Corbel" panose="020B0503020204020204" pitchFamily="34" charset="0"/>
              </a:rPr>
              <a:t>nekonzistentností</a:t>
            </a:r>
            <a:r>
              <a:rPr lang="sk-SK" dirty="0" smtClean="0">
                <a:latin typeface="Corbel" panose="020B0503020204020204" pitchFamily="34" charset="0"/>
              </a:rPr>
              <a:t> v dátach. </a:t>
            </a:r>
          </a:p>
          <a:p>
            <a:pPr marL="0" indent="0">
              <a:buNone/>
            </a:pPr>
            <a:r>
              <a:rPr lang="sk-SK" dirty="0" smtClean="0">
                <a:latin typeface="Corbel" panose="020B0503020204020204" pitchFamily="34" charset="0"/>
              </a:rPr>
              <a:t>Integrácia dát z viacerých zdrojov je často nevyhnutným krokom pre získanie všetkých relevantných dát. </a:t>
            </a:r>
          </a:p>
          <a:p>
            <a:pPr marL="0" indent="0">
              <a:buNone/>
            </a:pPr>
            <a:r>
              <a:rPr lang="sk-SK" dirty="0" smtClean="0">
                <a:latin typeface="Corbel" panose="020B0503020204020204" pitchFamily="34" charset="0"/>
              </a:rPr>
              <a:t>Transformácia dát predstavuje aplikovanie takých operácií ako normalizácia, </a:t>
            </a:r>
            <a:r>
              <a:rPr lang="sk-SK" dirty="0" err="1" smtClean="0">
                <a:latin typeface="Corbel" panose="020B0503020204020204" pitchFamily="34" charset="0"/>
              </a:rPr>
              <a:t>agregácia</a:t>
            </a:r>
            <a:r>
              <a:rPr lang="sk-SK" dirty="0" smtClean="0">
                <a:latin typeface="Corbel" panose="020B0503020204020204" pitchFamily="34" charset="0"/>
              </a:rPr>
              <a:t>, alebo generalizácia, s cieľom dosiahnuť čo najlepší výsledok vo fáze dolovania v dátach. </a:t>
            </a:r>
          </a:p>
          <a:p>
            <a:pPr marL="0" indent="0">
              <a:buNone/>
            </a:pPr>
            <a:r>
              <a:rPr lang="sk-SK" dirty="0" smtClean="0">
                <a:latin typeface="Corbel" panose="020B0503020204020204" pitchFamily="34" charset="0"/>
              </a:rPr>
              <a:t>Redukcia dát sa snaží zredukovať často obrovské množstvo dát takým spôsobom, aby sa zachovali (prakticky) rovnaké výsledky analýzy</a:t>
            </a:r>
            <a:endParaRPr lang="sk-SK" dirty="0">
              <a:latin typeface="Corbel" panose="020B0503020204020204" pitchFamily="34" charset="0"/>
            </a:endParaRPr>
          </a:p>
        </p:txBody>
      </p:sp>
    </p:spTree>
    <p:extLst>
      <p:ext uri="{BB962C8B-B14F-4D97-AF65-F5344CB8AC3E}">
        <p14:creationId xmlns:p14="http://schemas.microsoft.com/office/powerpoint/2010/main" val="1636685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lstStyle/>
          <a:p>
            <a:pPr marL="0" indent="0">
              <a:buNone/>
            </a:pPr>
            <a:r>
              <a:rPr lang="sk-SK" dirty="0" smtClean="0"/>
              <a:t>Niektoré operácie môžu mať rôzne ciele (napríklad vyhladzovanie dát je možné robiť s cieľom odstrániť šumy, alebo s cieľom dáta zredukovať, resp. </a:t>
            </a:r>
            <a:r>
              <a:rPr lang="sk-SK" dirty="0" err="1" smtClean="0"/>
              <a:t>diskretizovať</a:t>
            </a:r>
            <a:r>
              <a:rPr lang="sk-SK" dirty="0" smtClean="0"/>
              <a:t> a pod.), preto sa môžu spomínať na viacerých miestach v rámci nasledujúceho podrobnejšieho rozboru. </a:t>
            </a:r>
          </a:p>
          <a:p>
            <a:pPr marL="0" indent="0">
              <a:buNone/>
            </a:pPr>
            <a:r>
              <a:rPr lang="sk-SK" dirty="0" smtClean="0"/>
              <a:t>Každá metóda je však podrobnejšie popísaná vždy len na jednom mieste, podľa kontextu, v ktorom sa najčastejšie využíva.</a:t>
            </a:r>
            <a:endParaRPr lang="sk-SK" dirty="0"/>
          </a:p>
        </p:txBody>
      </p:sp>
    </p:spTree>
    <p:extLst>
      <p:ext uri="{BB962C8B-B14F-4D97-AF65-F5344CB8AC3E}">
        <p14:creationId xmlns:p14="http://schemas.microsoft.com/office/powerpoint/2010/main" val="2557779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4.1 Čistenie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a:latin typeface="Corbel" panose="020B0503020204020204" pitchFamily="34" charset="0"/>
              </a:rPr>
              <a:t>C</a:t>
            </a:r>
            <a:r>
              <a:rPr lang="sk-SK" dirty="0" smtClean="0">
                <a:latin typeface="Corbel" panose="020B0503020204020204" pitchFamily="34" charset="0"/>
              </a:rPr>
              <a:t>hýbajúce hodnoty</a:t>
            </a:r>
          </a:p>
          <a:p>
            <a:r>
              <a:rPr lang="sk-SK" dirty="0"/>
              <a:t>V</a:t>
            </a:r>
            <a:r>
              <a:rPr lang="sk-SK" dirty="0" smtClean="0"/>
              <a:t>yhladenie šumu v dátach</a:t>
            </a:r>
          </a:p>
          <a:p>
            <a:r>
              <a:rPr lang="sk-SK" dirty="0" smtClean="0"/>
              <a:t>Výrazne odchýlené hodnoty (</a:t>
            </a:r>
            <a:r>
              <a:rPr lang="sk-SK" dirty="0" err="1" smtClean="0"/>
              <a:t>outliers</a:t>
            </a:r>
            <a:r>
              <a:rPr lang="sk-SK" dirty="0" smtClean="0"/>
              <a:t>)</a:t>
            </a:r>
          </a:p>
          <a:p>
            <a:r>
              <a:rPr lang="sk-SK" dirty="0" err="1" smtClean="0"/>
              <a:t>Nekonzistentnosť</a:t>
            </a:r>
            <a:r>
              <a:rPr lang="sk-SK" dirty="0" smtClean="0"/>
              <a:t> dát</a:t>
            </a:r>
            <a:endParaRPr lang="sk-SK" dirty="0" smtClean="0">
              <a:latin typeface="Corbel" panose="020B0503020204020204" pitchFamily="34" charset="0"/>
            </a:endParaRPr>
          </a:p>
          <a:p>
            <a:pPr marL="0" indent="0">
              <a:buNone/>
            </a:pPr>
            <a:endParaRPr lang="sk-SK" dirty="0"/>
          </a:p>
        </p:txBody>
      </p:sp>
    </p:spTree>
    <p:extLst>
      <p:ext uri="{BB962C8B-B14F-4D97-AF65-F5344CB8AC3E}">
        <p14:creationId xmlns:p14="http://schemas.microsoft.com/office/powerpoint/2010/main" val="320593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4.1 Čistenie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b="1" dirty="0">
                <a:latin typeface="Corbel" panose="020B0503020204020204" pitchFamily="34" charset="0"/>
              </a:rPr>
              <a:t>C</a:t>
            </a:r>
            <a:r>
              <a:rPr lang="sk-SK" b="1" dirty="0" smtClean="0">
                <a:latin typeface="Corbel" panose="020B0503020204020204" pitchFamily="34" charset="0"/>
              </a:rPr>
              <a:t>hýbajúce hodnoty</a:t>
            </a:r>
          </a:p>
          <a:p>
            <a:r>
              <a:rPr lang="sk-SK" dirty="0"/>
              <a:t>V</a:t>
            </a:r>
            <a:r>
              <a:rPr lang="sk-SK" dirty="0" smtClean="0"/>
              <a:t>yhladenie šumu v dátach</a:t>
            </a:r>
          </a:p>
          <a:p>
            <a:r>
              <a:rPr lang="sk-SK" dirty="0" smtClean="0"/>
              <a:t>Výrazne odchýlené hodnoty (</a:t>
            </a:r>
            <a:r>
              <a:rPr lang="sk-SK" dirty="0" err="1" smtClean="0"/>
              <a:t>outliers</a:t>
            </a:r>
            <a:r>
              <a:rPr lang="sk-SK" dirty="0" smtClean="0"/>
              <a:t>)</a:t>
            </a:r>
          </a:p>
          <a:p>
            <a:r>
              <a:rPr lang="sk-SK" dirty="0" err="1" smtClean="0"/>
              <a:t>Nekonzistentnosť</a:t>
            </a:r>
            <a:r>
              <a:rPr lang="sk-SK" dirty="0" smtClean="0"/>
              <a:t> dát</a:t>
            </a:r>
            <a:endParaRPr lang="sk-SK" dirty="0" smtClean="0">
              <a:latin typeface="Corbel" panose="020B0503020204020204" pitchFamily="34" charset="0"/>
            </a:endParaRPr>
          </a:p>
          <a:p>
            <a:pPr marL="0" indent="0">
              <a:buNone/>
            </a:pPr>
            <a:endParaRPr lang="sk-SK" dirty="0"/>
          </a:p>
        </p:txBody>
      </p:sp>
    </p:spTree>
    <p:extLst>
      <p:ext uri="{BB962C8B-B14F-4D97-AF65-F5344CB8AC3E}">
        <p14:creationId xmlns:p14="http://schemas.microsoft.com/office/powerpoint/2010/main" val="823357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Chýbajúce hodnoty</a:t>
            </a:r>
            <a:endParaRPr lang="sk-SK" dirty="0"/>
          </a:p>
        </p:txBody>
      </p:sp>
      <p:sp>
        <p:nvSpPr>
          <p:cNvPr id="3" name="Zástupný symbol obsahu 2"/>
          <p:cNvSpPr>
            <a:spLocks noGrp="1"/>
          </p:cNvSpPr>
          <p:nvPr>
            <p:ph idx="1"/>
          </p:nvPr>
        </p:nvSpPr>
        <p:spPr>
          <a:xfrm>
            <a:off x="838200" y="1447800"/>
            <a:ext cx="10515600" cy="4729163"/>
          </a:xfrm>
        </p:spPr>
        <p:txBody>
          <a:bodyPr>
            <a:normAutofit fontScale="92500" lnSpcReduction="10000"/>
          </a:bodyPr>
          <a:lstStyle/>
          <a:p>
            <a:pPr marL="0" indent="0">
              <a:buNone/>
            </a:pPr>
            <a:r>
              <a:rPr lang="sk-SK" dirty="0" smtClean="0">
                <a:latin typeface="Corbel" panose="020B0503020204020204" pitchFamily="34" charset="0"/>
              </a:rPr>
              <a:t>• </a:t>
            </a:r>
            <a:r>
              <a:rPr lang="sk-SK" b="1" dirty="0" smtClean="0">
                <a:latin typeface="Corbel" panose="020B0503020204020204" pitchFamily="34" charset="0"/>
              </a:rPr>
              <a:t>Ignorovať záznam (objekt), </a:t>
            </a:r>
            <a:r>
              <a:rPr lang="sk-SK" dirty="0" smtClean="0">
                <a:latin typeface="Corbel" panose="020B0503020204020204" pitchFamily="34" charset="0"/>
              </a:rPr>
              <a:t>v ktorom sa chýbajúca hodnota vyskytla. Toto nie je veľmi efektívna metóda, pokiaľ záznam neobsahuje viacero chýbajúcich hodnôt. Je problematická najmä vtedy, keď počet záznamov s chýbajúcimi hodnotami je percentuálne väčší. </a:t>
            </a:r>
          </a:p>
          <a:p>
            <a:pPr marL="0" indent="0">
              <a:buNone/>
            </a:pPr>
            <a:r>
              <a:rPr lang="sk-SK" dirty="0" smtClean="0">
                <a:latin typeface="Corbel" panose="020B0503020204020204" pitchFamily="34" charset="0"/>
              </a:rPr>
              <a:t>• </a:t>
            </a:r>
            <a:r>
              <a:rPr lang="sk-SK" b="1" dirty="0" smtClean="0">
                <a:latin typeface="Corbel" panose="020B0503020204020204" pitchFamily="34" charset="0"/>
              </a:rPr>
              <a:t>Vyplniť chýbajúce hodnoty manuálne </a:t>
            </a:r>
            <a:r>
              <a:rPr lang="sk-SK" dirty="0" smtClean="0">
                <a:latin typeface="Corbel" panose="020B0503020204020204" pitchFamily="34" charset="0"/>
              </a:rPr>
              <a:t>– je realizovateľné len pri veľmi malom počte chýbajúcich hodnôt; časovo náročné. </a:t>
            </a:r>
          </a:p>
          <a:p>
            <a:pPr marL="0" indent="0">
              <a:buNone/>
            </a:pPr>
            <a:r>
              <a:rPr lang="sk-SK" dirty="0" smtClean="0">
                <a:latin typeface="Corbel" panose="020B0503020204020204" pitchFamily="34" charset="0"/>
              </a:rPr>
              <a:t>• </a:t>
            </a:r>
            <a:r>
              <a:rPr lang="sk-SK" b="1" dirty="0" smtClean="0">
                <a:latin typeface="Corbel" panose="020B0503020204020204" pitchFamily="34" charset="0"/>
              </a:rPr>
              <a:t>Použiť konštantnú hodnotu </a:t>
            </a:r>
            <a:r>
              <a:rPr lang="sk-SK" dirty="0" smtClean="0">
                <a:latin typeface="Corbel" panose="020B0503020204020204" pitchFamily="34" charset="0"/>
              </a:rPr>
              <a:t>na vyplnenie chýbajúcich hodnôt daného atribútu v celej databáze, napr. hodnotou „neznáme“. Tu je však nebezpečenstvo, že algoritmus dolovania v dátach chybne interpretuje takýto reťazec. </a:t>
            </a:r>
          </a:p>
          <a:p>
            <a:pPr marL="0" indent="0">
              <a:buNone/>
            </a:pPr>
            <a:r>
              <a:rPr lang="sk-SK" dirty="0" smtClean="0">
                <a:latin typeface="Corbel" panose="020B0503020204020204" pitchFamily="34" charset="0"/>
              </a:rPr>
              <a:t>• </a:t>
            </a:r>
            <a:r>
              <a:rPr lang="sk-SK" b="1" dirty="0" smtClean="0">
                <a:latin typeface="Corbel" panose="020B0503020204020204" pitchFamily="34" charset="0"/>
              </a:rPr>
              <a:t>Použiť aritmetický priemer hodnôt </a:t>
            </a:r>
            <a:r>
              <a:rPr lang="sk-SK" dirty="0" smtClean="0">
                <a:latin typeface="Corbel" panose="020B0503020204020204" pitchFamily="34" charset="0"/>
              </a:rPr>
              <a:t>daného atribútu pre vyplnenie chýbajúcich hodnôt. </a:t>
            </a:r>
          </a:p>
          <a:p>
            <a:pPr marL="0" indent="0">
              <a:buNone/>
            </a:pPr>
            <a:r>
              <a:rPr lang="sk-SK" dirty="0" smtClean="0">
                <a:latin typeface="Corbel" panose="020B0503020204020204" pitchFamily="34" charset="0"/>
              </a:rPr>
              <a:t>• </a:t>
            </a:r>
            <a:r>
              <a:rPr lang="sk-SK" b="1" dirty="0" smtClean="0">
                <a:latin typeface="Corbel" panose="020B0503020204020204" pitchFamily="34" charset="0"/>
              </a:rPr>
              <a:t>Použiť aritmetický priemer hodnôt </a:t>
            </a:r>
            <a:r>
              <a:rPr lang="sk-SK" dirty="0" smtClean="0">
                <a:latin typeface="Corbel" panose="020B0503020204020204" pitchFamily="34" charset="0"/>
              </a:rPr>
              <a:t>príkladov patriacich do tej istej triedy ako záznam, u ktorého hodnota daného atribútu chýba. Toto je možné aplikovať napr. u klasifikačných úloh, kde je k dispozícii informácia o triede. </a:t>
            </a:r>
          </a:p>
          <a:p>
            <a:pPr marL="0" indent="0">
              <a:buNone/>
            </a:pPr>
            <a:r>
              <a:rPr lang="sk-SK" dirty="0" smtClean="0">
                <a:latin typeface="Corbel" panose="020B0503020204020204" pitchFamily="34" charset="0"/>
              </a:rPr>
              <a:t>• </a:t>
            </a:r>
            <a:r>
              <a:rPr lang="sk-SK" b="1" dirty="0" smtClean="0">
                <a:latin typeface="Corbel" panose="020B0503020204020204" pitchFamily="34" charset="0"/>
              </a:rPr>
              <a:t>Použiť najpravdepodobnejšiu hodnotu </a:t>
            </a:r>
            <a:r>
              <a:rPr lang="sk-SK" dirty="0" smtClean="0">
                <a:latin typeface="Corbel" panose="020B0503020204020204" pitchFamily="34" charset="0"/>
              </a:rPr>
              <a:t>pre doplnenie chýbajúcej hodnoty. Táto môže byť vypočítaná napr. regresiou, </a:t>
            </a:r>
            <a:r>
              <a:rPr lang="sk-SK" dirty="0" err="1" smtClean="0">
                <a:latin typeface="Corbel" panose="020B0503020204020204" pitchFamily="34" charset="0"/>
              </a:rPr>
              <a:t>Bayesovským</a:t>
            </a:r>
            <a:r>
              <a:rPr lang="sk-SK" dirty="0" smtClean="0">
                <a:latin typeface="Corbel" panose="020B0503020204020204" pitchFamily="34" charset="0"/>
              </a:rPr>
              <a:t> </a:t>
            </a:r>
            <a:r>
              <a:rPr lang="sk-SK" dirty="0" err="1" smtClean="0">
                <a:latin typeface="Corbel" panose="020B0503020204020204" pitchFamily="34" charset="0"/>
              </a:rPr>
              <a:t>klasifikátorom</a:t>
            </a:r>
            <a:r>
              <a:rPr lang="sk-SK" dirty="0" smtClean="0">
                <a:latin typeface="Corbel" panose="020B0503020204020204" pitchFamily="34" charset="0"/>
              </a:rPr>
              <a:t>, alebo indukciou rozhodovacích stromov</a:t>
            </a:r>
            <a:endParaRPr lang="sk-SK" dirty="0">
              <a:latin typeface="Corbel" panose="020B0503020204020204" pitchFamily="34" charset="0"/>
            </a:endParaRPr>
          </a:p>
        </p:txBody>
      </p:sp>
    </p:spTree>
    <p:extLst>
      <p:ext uri="{BB962C8B-B14F-4D97-AF65-F5344CB8AC3E}">
        <p14:creationId xmlns:p14="http://schemas.microsoft.com/office/powerpoint/2010/main" val="69534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Chýbajúce hodnoty</a:t>
            </a:r>
            <a:endParaRPr lang="sk-SK" dirty="0"/>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Posledné štyri uvedené prístupy vnášajú do dát určitý </a:t>
            </a:r>
            <a:r>
              <a:rPr lang="sk-SK" dirty="0" err="1" smtClean="0">
                <a:latin typeface="Corbel" panose="020B0503020204020204" pitchFamily="34" charset="0"/>
              </a:rPr>
              <a:t>bias</a:t>
            </a:r>
            <a:r>
              <a:rPr lang="sk-SK" dirty="0" smtClean="0">
                <a:latin typeface="Corbel" panose="020B0503020204020204" pitchFamily="34" charset="0"/>
              </a:rPr>
              <a:t>, lebo nahradené hodnoty nemusia byť správne. </a:t>
            </a:r>
          </a:p>
          <a:p>
            <a:pPr marL="0" indent="0">
              <a:buNone/>
            </a:pPr>
            <a:r>
              <a:rPr lang="sk-SK" dirty="0" smtClean="0">
                <a:latin typeface="Corbel" panose="020B0503020204020204" pitchFamily="34" charset="0"/>
              </a:rPr>
              <a:t>Vzniknutá chyba je spravidla najmenšia pri použití posledného prístupu, keďže ten využíva pri stanovení náhradnej hodnoty informácie z ostatných atribútov (predposledný prístup využíva informáciu z atribútu trieda).</a:t>
            </a:r>
            <a:endParaRPr lang="sk-SK" dirty="0">
              <a:latin typeface="Corbel" panose="020B0503020204020204" pitchFamily="34" charset="0"/>
            </a:endParaRPr>
          </a:p>
        </p:txBody>
      </p:sp>
    </p:spTree>
    <p:extLst>
      <p:ext uri="{BB962C8B-B14F-4D97-AF65-F5344CB8AC3E}">
        <p14:creationId xmlns:p14="http://schemas.microsoft.com/office/powerpoint/2010/main" val="1197221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4.1 Čistenie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a:latin typeface="Corbel" panose="020B0503020204020204" pitchFamily="34" charset="0"/>
              </a:rPr>
              <a:t>C</a:t>
            </a:r>
            <a:r>
              <a:rPr lang="sk-SK" dirty="0" smtClean="0">
                <a:latin typeface="Corbel" panose="020B0503020204020204" pitchFamily="34" charset="0"/>
              </a:rPr>
              <a:t>hýbajúce hodnoty</a:t>
            </a:r>
          </a:p>
          <a:p>
            <a:r>
              <a:rPr lang="sk-SK" b="1" dirty="0">
                <a:latin typeface="Corbel" panose="020B0503020204020204" pitchFamily="34" charset="0"/>
              </a:rPr>
              <a:t>V</a:t>
            </a:r>
            <a:r>
              <a:rPr lang="sk-SK" b="1" dirty="0" smtClean="0">
                <a:latin typeface="Corbel" panose="020B0503020204020204" pitchFamily="34" charset="0"/>
              </a:rPr>
              <a:t>yhladenie šumu v dátach</a:t>
            </a:r>
          </a:p>
          <a:p>
            <a:r>
              <a:rPr lang="sk-SK" dirty="0" smtClean="0">
                <a:latin typeface="Corbel" panose="020B0503020204020204" pitchFamily="34" charset="0"/>
              </a:rPr>
              <a:t>Výrazne odchýlené hodnoty (</a:t>
            </a:r>
            <a:r>
              <a:rPr lang="sk-SK" dirty="0" err="1" smtClean="0">
                <a:latin typeface="Corbel" panose="020B0503020204020204" pitchFamily="34" charset="0"/>
              </a:rPr>
              <a:t>outliers</a:t>
            </a:r>
            <a:r>
              <a:rPr lang="sk-SK" dirty="0" smtClean="0">
                <a:latin typeface="Corbel" panose="020B0503020204020204" pitchFamily="34" charset="0"/>
              </a:rPr>
              <a:t>)</a:t>
            </a:r>
          </a:p>
          <a:p>
            <a:r>
              <a:rPr lang="sk-SK" dirty="0" err="1" smtClean="0">
                <a:latin typeface="Corbel" panose="020B0503020204020204" pitchFamily="34" charset="0"/>
              </a:rPr>
              <a:t>Nekonzistentnosť</a:t>
            </a:r>
            <a:r>
              <a:rPr lang="sk-SK" dirty="0" smtClean="0">
                <a:latin typeface="Corbel" panose="020B0503020204020204" pitchFamily="34" charset="0"/>
              </a:rPr>
              <a:t> dát</a:t>
            </a:r>
          </a:p>
          <a:p>
            <a:pPr marL="0" indent="0">
              <a:buNone/>
            </a:pPr>
            <a:endParaRPr lang="sk-SK" dirty="0"/>
          </a:p>
        </p:txBody>
      </p:sp>
    </p:spTree>
    <p:extLst>
      <p:ext uri="{BB962C8B-B14F-4D97-AF65-F5344CB8AC3E}">
        <p14:creationId xmlns:p14="http://schemas.microsoft.com/office/powerpoint/2010/main" val="3885018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latin typeface="Corbel" panose="020B0503020204020204" pitchFamily="34" charset="0"/>
              </a:rPr>
              <a:t>V</a:t>
            </a:r>
            <a:r>
              <a:rPr lang="sk-SK" dirty="0" smtClean="0">
                <a:latin typeface="Corbel" panose="020B0503020204020204" pitchFamily="34" charset="0"/>
              </a:rPr>
              <a:t>yhladenie šumu v dátach</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sa zvyknú používať rôzne techniky „</a:t>
            </a:r>
            <a:r>
              <a:rPr lang="sk-SK" dirty="0" err="1" smtClean="0">
                <a:latin typeface="Corbel" panose="020B0503020204020204" pitchFamily="34" charset="0"/>
              </a:rPr>
              <a:t>binningu</a:t>
            </a:r>
            <a:r>
              <a:rPr lang="sk-SK" dirty="0" smtClean="0">
                <a:latin typeface="Corbel" panose="020B0503020204020204" pitchFamily="34" charset="0"/>
              </a:rPr>
              <a:t>“.</a:t>
            </a:r>
          </a:p>
          <a:p>
            <a:pPr marL="0" indent="0">
              <a:buNone/>
            </a:pPr>
            <a:r>
              <a:rPr lang="sk-SK" dirty="0" err="1" smtClean="0">
                <a:latin typeface="Corbel" panose="020B0503020204020204" pitchFamily="34" charset="0"/>
              </a:rPr>
              <a:t>Binning</a:t>
            </a:r>
            <a:r>
              <a:rPr lang="sk-SK" dirty="0" smtClean="0">
                <a:latin typeface="Corbel" panose="020B0503020204020204" pitchFamily="34" charset="0"/>
              </a:rPr>
              <a:t> - ide o metódu, pri ktorej sa vyhladzovanie dát robí na základe ich usporiadanej postupnosti, ktorá sa následne rozdelí na intervaly (akoby sa dáta rozdelili do samostatných nádob – podľa angl. „bin“). Všetky pôvodné hodnoty sa potom nahradia novými, ktorých počet je spravidla výrazne nižší ako pôvodný počet hodnôt. Keďže pôvodné hodnoty sa nahrádzajú novými, ktoré sú odvodené len od vlastností príslušného intervalu, preto sa táto technika nazýva aj lokálne vyhladzovanie.</a:t>
            </a:r>
            <a:endParaRPr lang="sk-SK" dirty="0">
              <a:latin typeface="Corbel" panose="020B0503020204020204" pitchFamily="34" charset="0"/>
            </a:endParaRPr>
          </a:p>
        </p:txBody>
      </p:sp>
    </p:spTree>
    <p:extLst>
      <p:ext uri="{BB962C8B-B14F-4D97-AF65-F5344CB8AC3E}">
        <p14:creationId xmlns:p14="http://schemas.microsoft.com/office/powerpoint/2010/main" val="3020764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838200" y="1054100"/>
            <a:ext cx="10515600" cy="5122863"/>
          </a:xfrm>
        </p:spPr>
        <p:txBody>
          <a:bodyPr>
            <a:normAutofit/>
          </a:bodyPr>
          <a:lstStyle/>
          <a:p>
            <a:r>
              <a:rPr lang="sk-SK" dirty="0" smtClean="0">
                <a:latin typeface="Corbel" panose="020B0503020204020204" pitchFamily="34" charset="0"/>
              </a:rPr>
              <a:t>Objekty identifikujeme spravidla na základe množiny ich vlastností, ktoré je možné merať. </a:t>
            </a:r>
          </a:p>
          <a:p>
            <a:r>
              <a:rPr lang="sk-SK" dirty="0" smtClean="0">
                <a:latin typeface="Corbel" panose="020B0503020204020204" pitchFamily="34" charset="0"/>
              </a:rPr>
              <a:t>Napríklad pivo s piatimi vlastnosťami – značka, chuť, cena, veľkosť balenia/gramáž, obsah alkoholu</a:t>
            </a:r>
          </a:p>
          <a:p>
            <a:r>
              <a:rPr lang="sk-SK" dirty="0" smtClean="0">
                <a:latin typeface="Corbel" panose="020B0503020204020204" pitchFamily="34" charset="0"/>
              </a:rPr>
              <a:t>dispozícia daného objektu teda predstavuje množinu konkrétnych, nameraných hodnôt vlastností za určitých overujúcich okolností</a:t>
            </a:r>
          </a:p>
          <a:p>
            <a:r>
              <a:rPr lang="sk-SK" dirty="0" smtClean="0">
                <a:latin typeface="Corbel" panose="020B0503020204020204" pitchFamily="34" charset="0"/>
              </a:rPr>
              <a:t>Je potrebné si uvedomiť, že pri meraní vznikajú rôzne druhy chýb. </a:t>
            </a:r>
          </a:p>
          <a:p>
            <a:r>
              <a:rPr lang="sk-SK" dirty="0" smtClean="0">
                <a:latin typeface="Corbel" panose="020B0503020204020204" pitchFamily="34" charset="0"/>
              </a:rPr>
              <a:t>Okrem chýb meraní, s ktorými sa stretávame, je tu ešte jeden dôležitý fenomén, a to sú chýbajúce dáta. Je však potrebné rozlišovať medzi skutočne chýbajúcimi a prázdnymi hodnotami.</a:t>
            </a:r>
            <a:endParaRPr lang="sk-SK" dirty="0">
              <a:latin typeface="Corbel" panose="020B0503020204020204" pitchFamily="34" charset="0"/>
            </a:endParaRPr>
          </a:p>
        </p:txBody>
      </p:sp>
    </p:spTree>
    <p:extLst>
      <p:ext uri="{BB962C8B-B14F-4D97-AF65-F5344CB8AC3E}">
        <p14:creationId xmlns:p14="http://schemas.microsoft.com/office/powerpoint/2010/main" val="995333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Vyhladenie šumu v dátach</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Podľa spôsobu vytvárania intervalov na usporiadanej množine dát a výberu spôsobu, akým sa nahradia pôvodné hodnoty v rámci intervalu vznikajú rôzne varianty </a:t>
            </a:r>
            <a:r>
              <a:rPr lang="sk-SK" dirty="0" err="1" smtClean="0">
                <a:latin typeface="Corbel" panose="020B0503020204020204" pitchFamily="34" charset="0"/>
              </a:rPr>
              <a:t>binningu</a:t>
            </a:r>
            <a:r>
              <a:rPr lang="sk-SK" dirty="0" smtClean="0">
                <a:latin typeface="Corbel" panose="020B0503020204020204" pitchFamily="34" charset="0"/>
              </a:rPr>
              <a:t>. </a:t>
            </a:r>
          </a:p>
          <a:p>
            <a:pPr marL="0" indent="0">
              <a:buNone/>
            </a:pPr>
            <a:r>
              <a:rPr lang="sk-SK" dirty="0" smtClean="0">
                <a:latin typeface="Corbel" panose="020B0503020204020204" pitchFamily="34" charset="0"/>
              </a:rPr>
              <a:t>Z hľadiska vytvárania intervalov z usporiadanej postupnosti hodnôt možno použiť tieto prístupy: </a:t>
            </a:r>
          </a:p>
          <a:p>
            <a:pPr marL="0" indent="0">
              <a:buNone/>
            </a:pPr>
            <a:r>
              <a:rPr lang="sk-SK" dirty="0" smtClean="0">
                <a:latin typeface="Corbel" panose="020B0503020204020204" pitchFamily="34" charset="0"/>
              </a:rPr>
              <a:t>• Rozdelenie na rovnakú hĺbku intervalu (</a:t>
            </a:r>
            <a:r>
              <a:rPr lang="sk-SK" dirty="0" err="1" smtClean="0">
                <a:latin typeface="Corbel" panose="020B0503020204020204" pitchFamily="34" charset="0"/>
              </a:rPr>
              <a:t>t.j</a:t>
            </a:r>
            <a:r>
              <a:rPr lang="sk-SK" dirty="0" smtClean="0">
                <a:latin typeface="Corbel" panose="020B0503020204020204" pitchFamily="34" charset="0"/>
              </a:rPr>
              <a:t>. každý interval obsahuje rovnaký počet hodnôt). </a:t>
            </a:r>
          </a:p>
          <a:p>
            <a:pPr marL="0" indent="0">
              <a:buNone/>
            </a:pPr>
            <a:r>
              <a:rPr lang="sk-SK" dirty="0" smtClean="0">
                <a:latin typeface="Corbel" panose="020B0503020204020204" pitchFamily="34" charset="0"/>
              </a:rPr>
              <a:t>• Rozdelenie na rovnakú šírku intervalu (</a:t>
            </a:r>
            <a:r>
              <a:rPr lang="sk-SK" dirty="0" err="1" smtClean="0">
                <a:latin typeface="Corbel" panose="020B0503020204020204" pitchFamily="34" charset="0"/>
              </a:rPr>
              <a:t>t.j</a:t>
            </a:r>
            <a:r>
              <a:rPr lang="sk-SK" dirty="0" smtClean="0">
                <a:latin typeface="Corbel" panose="020B0503020204020204" pitchFamily="34" charset="0"/>
              </a:rPr>
              <a:t>. každý interval má rovnakú šírku, bez ohľadu na to, koľko hodnôt do neho spadá).</a:t>
            </a:r>
            <a:endParaRPr lang="sk-SK" dirty="0">
              <a:latin typeface="Corbel" panose="020B0503020204020204" pitchFamily="34" charset="0"/>
            </a:endParaRPr>
          </a:p>
        </p:txBody>
      </p:sp>
    </p:spTree>
    <p:extLst>
      <p:ext uri="{BB962C8B-B14F-4D97-AF65-F5344CB8AC3E}">
        <p14:creationId xmlns:p14="http://schemas.microsoft.com/office/powerpoint/2010/main" val="20378184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Vyhladenie šumu v dátach</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Spôsoby, akými je možné nahrádzať pôvodné hodnoty novými, sú napríklad tieto: </a:t>
            </a:r>
          </a:p>
          <a:p>
            <a:pPr marL="0" indent="0">
              <a:buNone/>
            </a:pPr>
            <a:r>
              <a:rPr lang="sk-SK" dirty="0" smtClean="0">
                <a:latin typeface="Corbel" panose="020B0503020204020204" pitchFamily="34" charset="0"/>
              </a:rPr>
              <a:t>• Vyhladzovanie na stred intervalov, </a:t>
            </a:r>
            <a:r>
              <a:rPr lang="sk-SK" dirty="0" err="1" smtClean="0">
                <a:latin typeface="Corbel" panose="020B0503020204020204" pitchFamily="34" charset="0"/>
              </a:rPr>
              <a:t>t.j</a:t>
            </a:r>
            <a:r>
              <a:rPr lang="sk-SK" dirty="0" smtClean="0">
                <a:latin typeface="Corbel" panose="020B0503020204020204" pitchFamily="34" charset="0"/>
              </a:rPr>
              <a:t>. všetky hodnoty z daného intervalu sa nahradia jedinou, a to aritmetickým stredom daného intervalu. </a:t>
            </a:r>
          </a:p>
          <a:p>
            <a:pPr marL="0" indent="0">
              <a:buNone/>
            </a:pPr>
            <a:r>
              <a:rPr lang="sk-SK" dirty="0" smtClean="0">
                <a:latin typeface="Corbel" panose="020B0503020204020204" pitchFamily="34" charset="0"/>
              </a:rPr>
              <a:t>• Vyhladzovanie podľa mediánov, </a:t>
            </a:r>
            <a:r>
              <a:rPr lang="sk-SK" dirty="0" err="1" smtClean="0">
                <a:latin typeface="Corbel" panose="020B0503020204020204" pitchFamily="34" charset="0"/>
              </a:rPr>
              <a:t>t.j</a:t>
            </a:r>
            <a:r>
              <a:rPr lang="sk-SK" dirty="0" smtClean="0">
                <a:latin typeface="Corbel" panose="020B0503020204020204" pitchFamily="34" charset="0"/>
              </a:rPr>
              <a:t>. všetky hodnoty z daného intervalu sa nahradia jeho mediánom. </a:t>
            </a:r>
          </a:p>
          <a:p>
            <a:pPr marL="0" indent="0">
              <a:buNone/>
            </a:pPr>
            <a:r>
              <a:rPr lang="sk-SK" dirty="0" smtClean="0">
                <a:latin typeface="Corbel" panose="020B0503020204020204" pitchFamily="34" charset="0"/>
              </a:rPr>
              <a:t>• Vyhladzovanie podľa hraníc intervalov, </a:t>
            </a:r>
            <a:r>
              <a:rPr lang="sk-SK" dirty="0" err="1" smtClean="0">
                <a:latin typeface="Corbel" panose="020B0503020204020204" pitchFamily="34" charset="0"/>
              </a:rPr>
              <a:t>t.j</a:t>
            </a:r>
            <a:r>
              <a:rPr lang="sk-SK" dirty="0" smtClean="0">
                <a:latin typeface="Corbel" panose="020B0503020204020204" pitchFamily="34" charset="0"/>
              </a:rPr>
              <a:t>. každá hodnota v intervale sa nahradí tou z hraníc daného intervalu, ktorá je k nej bližšie.</a:t>
            </a:r>
            <a:endParaRPr lang="sk-SK" dirty="0">
              <a:latin typeface="Corbel" panose="020B0503020204020204" pitchFamily="34" charset="0"/>
            </a:endParaRPr>
          </a:p>
        </p:txBody>
      </p:sp>
    </p:spTree>
    <p:extLst>
      <p:ext uri="{BB962C8B-B14F-4D97-AF65-F5344CB8AC3E}">
        <p14:creationId xmlns:p14="http://schemas.microsoft.com/office/powerpoint/2010/main" val="98941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4.1 Čistenie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a:latin typeface="Corbel" panose="020B0503020204020204" pitchFamily="34" charset="0"/>
              </a:rPr>
              <a:t>C</a:t>
            </a:r>
            <a:r>
              <a:rPr lang="sk-SK" dirty="0" smtClean="0">
                <a:latin typeface="Corbel" panose="020B0503020204020204" pitchFamily="34" charset="0"/>
              </a:rPr>
              <a:t>hýbajúce hodnoty</a:t>
            </a:r>
          </a:p>
          <a:p>
            <a:r>
              <a:rPr lang="sk-SK" dirty="0">
                <a:latin typeface="Corbel" panose="020B0503020204020204" pitchFamily="34" charset="0"/>
              </a:rPr>
              <a:t>V</a:t>
            </a:r>
            <a:r>
              <a:rPr lang="sk-SK" dirty="0" smtClean="0">
                <a:latin typeface="Corbel" panose="020B0503020204020204" pitchFamily="34" charset="0"/>
              </a:rPr>
              <a:t>yhladenie šumu v dátach</a:t>
            </a:r>
          </a:p>
          <a:p>
            <a:r>
              <a:rPr lang="sk-SK" b="1" dirty="0" smtClean="0">
                <a:latin typeface="Corbel" panose="020B0503020204020204" pitchFamily="34" charset="0"/>
              </a:rPr>
              <a:t>Výrazne odchýlené hodnoty (</a:t>
            </a:r>
            <a:r>
              <a:rPr lang="sk-SK" b="1" dirty="0" err="1" smtClean="0">
                <a:latin typeface="Corbel" panose="020B0503020204020204" pitchFamily="34" charset="0"/>
              </a:rPr>
              <a:t>outliers</a:t>
            </a:r>
            <a:r>
              <a:rPr lang="sk-SK" b="1" dirty="0" smtClean="0">
                <a:latin typeface="Corbel" panose="020B0503020204020204" pitchFamily="34" charset="0"/>
              </a:rPr>
              <a:t>)</a:t>
            </a:r>
          </a:p>
          <a:p>
            <a:r>
              <a:rPr lang="sk-SK" dirty="0" err="1" smtClean="0">
                <a:latin typeface="Corbel" panose="020B0503020204020204" pitchFamily="34" charset="0"/>
              </a:rPr>
              <a:t>Nekonzistentnosť</a:t>
            </a:r>
            <a:r>
              <a:rPr lang="sk-SK" dirty="0" smtClean="0">
                <a:latin typeface="Corbel" panose="020B0503020204020204" pitchFamily="34" charset="0"/>
              </a:rPr>
              <a:t> dát</a:t>
            </a:r>
          </a:p>
          <a:p>
            <a:pPr marL="0" indent="0">
              <a:buNone/>
            </a:pPr>
            <a:endParaRPr lang="sk-SK" dirty="0"/>
          </a:p>
        </p:txBody>
      </p:sp>
    </p:spTree>
    <p:extLst>
      <p:ext uri="{BB962C8B-B14F-4D97-AF65-F5344CB8AC3E}">
        <p14:creationId xmlns:p14="http://schemas.microsoft.com/office/powerpoint/2010/main" val="4078186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Výrazne odchýlené hodnoty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je možné odhaliť aplikovaním metód zhlukovania, v rámci ktorého sa identifikujú skupiny „podobných“ záznamov (objektov). </a:t>
            </a:r>
          </a:p>
          <a:p>
            <a:r>
              <a:rPr lang="sk-SK" dirty="0" smtClean="0">
                <a:latin typeface="Corbel" panose="020B0503020204020204" pitchFamily="34" charset="0"/>
              </a:rPr>
              <a:t>Tie záznamy, ktoré nepatria do žiadneho zhluku, sú považované za výrazne odchýlené a v určitých aplikáciách KDD (ako napr. segmentácia trhu, analýza väčších skupín zákazníkov) je možné ich odstrániť. V iných zase sa ďalšia analýza sústreďuje práve na </a:t>
            </a:r>
            <a:r>
              <a:rPr lang="sk-SK" dirty="0" err="1" smtClean="0">
                <a:latin typeface="Corbel" panose="020B0503020204020204" pitchFamily="34" charset="0"/>
              </a:rPr>
              <a:t>ne</a:t>
            </a:r>
            <a:r>
              <a:rPr lang="sk-SK" dirty="0" smtClean="0">
                <a:latin typeface="Corbel" panose="020B0503020204020204" pitchFamily="34" charset="0"/>
              </a:rPr>
              <a:t> (odhaľovanie podvodov). </a:t>
            </a:r>
          </a:p>
        </p:txBody>
      </p:sp>
    </p:spTree>
    <p:extLst>
      <p:ext uri="{BB962C8B-B14F-4D97-AF65-F5344CB8AC3E}">
        <p14:creationId xmlns:p14="http://schemas.microsoft.com/office/powerpoint/2010/main" val="3878280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4.1 Čistenie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a:latin typeface="Corbel" panose="020B0503020204020204" pitchFamily="34" charset="0"/>
              </a:rPr>
              <a:t>C</a:t>
            </a:r>
            <a:r>
              <a:rPr lang="sk-SK" dirty="0" smtClean="0">
                <a:latin typeface="Corbel" panose="020B0503020204020204" pitchFamily="34" charset="0"/>
              </a:rPr>
              <a:t>hýbajúce hodnoty</a:t>
            </a:r>
          </a:p>
          <a:p>
            <a:r>
              <a:rPr lang="sk-SK" dirty="0">
                <a:latin typeface="Corbel" panose="020B0503020204020204" pitchFamily="34" charset="0"/>
              </a:rPr>
              <a:t>V</a:t>
            </a:r>
            <a:r>
              <a:rPr lang="sk-SK" dirty="0" smtClean="0">
                <a:latin typeface="Corbel" panose="020B0503020204020204" pitchFamily="34" charset="0"/>
              </a:rPr>
              <a:t>yhladenie šumu v dátach</a:t>
            </a:r>
          </a:p>
          <a:p>
            <a:r>
              <a:rPr lang="sk-SK" dirty="0" smtClean="0">
                <a:latin typeface="Corbel" panose="020B0503020204020204" pitchFamily="34" charset="0"/>
              </a:rPr>
              <a:t>Výrazne odchýlené hodnoty (</a:t>
            </a:r>
            <a:r>
              <a:rPr lang="sk-SK" dirty="0" err="1" smtClean="0">
                <a:latin typeface="Corbel" panose="020B0503020204020204" pitchFamily="34" charset="0"/>
              </a:rPr>
              <a:t>outliers</a:t>
            </a:r>
            <a:r>
              <a:rPr lang="sk-SK" dirty="0" smtClean="0">
                <a:latin typeface="Corbel" panose="020B0503020204020204" pitchFamily="34" charset="0"/>
              </a:rPr>
              <a:t>)</a:t>
            </a:r>
          </a:p>
          <a:p>
            <a:r>
              <a:rPr lang="sk-SK" b="1" dirty="0" err="1" smtClean="0">
                <a:latin typeface="Corbel" panose="020B0503020204020204" pitchFamily="34" charset="0"/>
              </a:rPr>
              <a:t>Nekonzistentnosť</a:t>
            </a:r>
            <a:r>
              <a:rPr lang="sk-SK" b="1" dirty="0" smtClean="0">
                <a:latin typeface="Corbel" panose="020B0503020204020204" pitchFamily="34" charset="0"/>
              </a:rPr>
              <a:t> dát</a:t>
            </a:r>
          </a:p>
          <a:p>
            <a:pPr marL="0" indent="0">
              <a:buNone/>
            </a:pPr>
            <a:endParaRPr lang="sk-SK" dirty="0"/>
          </a:p>
        </p:txBody>
      </p:sp>
    </p:spTree>
    <p:extLst>
      <p:ext uri="{BB962C8B-B14F-4D97-AF65-F5344CB8AC3E}">
        <p14:creationId xmlns:p14="http://schemas.microsoft.com/office/powerpoint/2010/main" val="1965577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latin typeface="Corbel" panose="020B0503020204020204" pitchFamily="34" charset="0"/>
              </a:rPr>
              <a:t>Nekonzistentnosť</a:t>
            </a:r>
            <a:r>
              <a:rPr lang="sk-SK" dirty="0" smtClean="0">
                <a:latin typeface="Corbel" panose="020B0503020204020204" pitchFamily="34" charset="0"/>
              </a:rPr>
              <a:t>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je možné odhaliť samozrejme ručne (použitím externých informácií a zdrojov), alebo znalostným prístupom. </a:t>
            </a:r>
          </a:p>
          <a:p>
            <a:r>
              <a:rPr lang="sk-SK" dirty="0" smtClean="0">
                <a:latin typeface="Corbel" panose="020B0503020204020204" pitchFamily="34" charset="0"/>
              </a:rPr>
              <a:t>Ak sú napríklad známe určité funkčné závislosti medzi atribútmi, potom na ich základe je možné nájsť všetky hodnoty, ktoré odporujú daným funkčným ohraničeniam.</a:t>
            </a:r>
            <a:endParaRPr lang="sk-SK" dirty="0">
              <a:latin typeface="Corbel" panose="020B0503020204020204" pitchFamily="34" charset="0"/>
            </a:endParaRPr>
          </a:p>
        </p:txBody>
      </p:sp>
    </p:spTree>
    <p:extLst>
      <p:ext uri="{BB962C8B-B14F-4D97-AF65-F5344CB8AC3E}">
        <p14:creationId xmlns:p14="http://schemas.microsoft.com/office/powerpoint/2010/main" val="1975848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4.2 Integrácia dát</a:t>
            </a:r>
            <a:endParaRPr lang="sk-SK" dirty="0">
              <a:latin typeface="Corbel" panose="020B0503020204020204" pitchFamily="34" charset="0"/>
            </a:endParaRPr>
          </a:p>
        </p:txBody>
      </p:sp>
      <p:sp>
        <p:nvSpPr>
          <p:cNvPr id="3" name="Zástupný symbol obsahu 2"/>
          <p:cNvSpPr>
            <a:spLocks noGrp="1"/>
          </p:cNvSpPr>
          <p:nvPr>
            <p:ph idx="1"/>
          </p:nvPr>
        </p:nvSpPr>
        <p:spPr/>
        <p:txBody>
          <a:bodyPr>
            <a:normAutofit/>
          </a:bodyPr>
          <a:lstStyle/>
          <a:p>
            <a:pPr marL="0" indent="0">
              <a:buNone/>
            </a:pPr>
            <a:r>
              <a:rPr lang="sk-SK" dirty="0" smtClean="0">
                <a:latin typeface="Corbel" panose="020B0503020204020204" pitchFamily="34" charset="0"/>
              </a:rPr>
              <a:t>Integrácia dát je veľmi dôležitým procesom najmä v prípade, ak je snahou integrovať historické údaje do dátového skladu pre analytické účely a pre podporu rozhodovania manažmentu. </a:t>
            </a:r>
          </a:p>
          <a:p>
            <a:pPr marL="0" indent="0">
              <a:buNone/>
            </a:pPr>
            <a:r>
              <a:rPr lang="sk-SK" dirty="0" smtClean="0">
                <a:latin typeface="Corbel" panose="020B0503020204020204" pitchFamily="34" charset="0"/>
              </a:rPr>
              <a:t>Dátové sklady ([3], [6]) a operácie OLAP (on-line </a:t>
            </a:r>
            <a:r>
              <a:rPr lang="sk-SK" dirty="0" err="1" smtClean="0">
                <a:latin typeface="Corbel" panose="020B0503020204020204" pitchFamily="34" charset="0"/>
              </a:rPr>
              <a:t>analytical</a:t>
            </a:r>
            <a:r>
              <a:rPr lang="sk-SK" dirty="0" smtClean="0">
                <a:latin typeface="Corbel" panose="020B0503020204020204" pitchFamily="34" charset="0"/>
              </a:rPr>
              <a:t> </a:t>
            </a:r>
            <a:r>
              <a:rPr lang="sk-SK" dirty="0" err="1" smtClean="0">
                <a:latin typeface="Corbel" panose="020B0503020204020204" pitchFamily="34" charset="0"/>
              </a:rPr>
              <a:t>processing</a:t>
            </a:r>
            <a:r>
              <a:rPr lang="sk-SK" dirty="0" smtClean="0">
                <a:latin typeface="Corbel" panose="020B0503020204020204" pitchFamily="34" charset="0"/>
              </a:rPr>
              <a:t>) pre prístup k sumarizovaným dátam dátových skladov niektorí dokonca nazývajú manuálnym dolovaním </a:t>
            </a:r>
            <a:r>
              <a:rPr lang="sk-SK" dirty="0" err="1" smtClean="0">
                <a:latin typeface="Corbel" panose="020B0503020204020204" pitchFamily="34" charset="0"/>
              </a:rPr>
              <a:t>vdátach</a:t>
            </a:r>
            <a:r>
              <a:rPr lang="sk-SK" dirty="0" smtClean="0">
                <a:latin typeface="Corbel" panose="020B0503020204020204" pitchFamily="34" charset="0"/>
              </a:rPr>
              <a:t> ([3]). </a:t>
            </a:r>
          </a:p>
          <a:p>
            <a:pPr marL="0" indent="0">
              <a:buNone/>
            </a:pPr>
            <a:r>
              <a:rPr lang="sk-SK" dirty="0" smtClean="0">
                <a:latin typeface="Corbel" panose="020B0503020204020204" pitchFamily="34" charset="0"/>
              </a:rPr>
              <a:t>Pri integrácii je potrebné riešiť viacero problémov. Jedným z nich je napríklad problém identifikácie rovnakých entít.</a:t>
            </a:r>
          </a:p>
        </p:txBody>
      </p:sp>
    </p:spTree>
    <p:extLst>
      <p:ext uri="{BB962C8B-B14F-4D97-AF65-F5344CB8AC3E}">
        <p14:creationId xmlns:p14="http://schemas.microsoft.com/office/powerpoint/2010/main" val="23329965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latin typeface="Corbel" panose="020B0503020204020204" pitchFamily="34" charset="0"/>
              </a:rPr>
              <a:t>I</a:t>
            </a:r>
            <a:r>
              <a:rPr lang="sk-SK" dirty="0" smtClean="0">
                <a:latin typeface="Corbel" panose="020B0503020204020204" pitchFamily="34" charset="0"/>
              </a:rPr>
              <a:t>dentifikácie rovnakých entít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Ide o to, akým spôsobom identifikovať rovnaké reálne entity vo viacerých dátových zdrojoch. </a:t>
            </a:r>
          </a:p>
          <a:p>
            <a:pPr marL="0" indent="0">
              <a:buNone/>
            </a:pPr>
            <a:r>
              <a:rPr lang="sk-SK" dirty="0" smtClean="0">
                <a:latin typeface="Corbel" panose="020B0503020204020204" pitchFamily="34" charset="0"/>
              </a:rPr>
              <a:t>Ako si môže byť analytik istý, že napr. atribút </a:t>
            </a:r>
            <a:r>
              <a:rPr lang="sk-SK" dirty="0" err="1" smtClean="0">
                <a:latin typeface="Corbel" panose="020B0503020204020204" pitchFamily="34" charset="0"/>
              </a:rPr>
              <a:t>customer_id</a:t>
            </a:r>
            <a:r>
              <a:rPr lang="sk-SK" dirty="0" smtClean="0">
                <a:latin typeface="Corbel" panose="020B0503020204020204" pitchFamily="34" charset="0"/>
              </a:rPr>
              <a:t> v jednej databáze sa odkazuje na tú istú entitu ako </a:t>
            </a:r>
            <a:r>
              <a:rPr lang="sk-SK" dirty="0" err="1" smtClean="0">
                <a:latin typeface="Corbel" panose="020B0503020204020204" pitchFamily="34" charset="0"/>
              </a:rPr>
              <a:t>cust_number</a:t>
            </a:r>
            <a:r>
              <a:rPr lang="sk-SK" dirty="0" smtClean="0">
                <a:latin typeface="Corbel" panose="020B0503020204020204" pitchFamily="34" charset="0"/>
              </a:rPr>
              <a:t> v inej databáze? </a:t>
            </a:r>
          </a:p>
          <a:p>
            <a:pPr marL="0" indent="0">
              <a:buNone/>
            </a:pPr>
            <a:r>
              <a:rPr lang="sk-SK" dirty="0" smtClean="0">
                <a:latin typeface="Corbel" panose="020B0503020204020204" pitchFamily="34" charset="0"/>
              </a:rPr>
              <a:t>Na riešenie takýchto problémov pri integrácii schém sa využívajú metadáta, ktoré obsahuje každá databáza i dátový sklad. </a:t>
            </a:r>
          </a:p>
          <a:p>
            <a:pPr marL="0" indent="0">
              <a:buNone/>
            </a:pPr>
            <a:r>
              <a:rPr lang="sk-SK" dirty="0" smtClean="0">
                <a:latin typeface="Corbel" panose="020B0503020204020204" pitchFamily="34" charset="0"/>
              </a:rPr>
              <a:t>Okrem identifikácie redundantných atribútov tu pristupuje aj identifikácia tých istých objektov v rôznych databázach, prípadne rovnakých (duplicitných) záznamov.</a:t>
            </a:r>
            <a:endParaRPr lang="sk-SK" dirty="0">
              <a:latin typeface="Corbel" panose="020B0503020204020204" pitchFamily="34" charset="0"/>
            </a:endParaRPr>
          </a:p>
        </p:txBody>
      </p:sp>
    </p:spTree>
    <p:extLst>
      <p:ext uri="{BB962C8B-B14F-4D97-AF65-F5344CB8AC3E}">
        <p14:creationId xmlns:p14="http://schemas.microsoft.com/office/powerpoint/2010/main" val="42199495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Redundancia</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t>Niektorý atribút môže byť redundantný (nadbytočný), keď sa dá odvodiť z inej tabuľky (napr. čistý príjem možno odvodiť z hrubého po odčítaní odvodov a dane). </a:t>
            </a:r>
          </a:p>
          <a:p>
            <a:pPr marL="0" indent="0">
              <a:buNone/>
            </a:pPr>
            <a:r>
              <a:rPr lang="sk-SK" dirty="0" smtClean="0"/>
              <a:t>Niektoré redundancie možno odvodiť aj korelačnou analýzou</a:t>
            </a:r>
            <a:endParaRPr lang="sk-SK" dirty="0"/>
          </a:p>
        </p:txBody>
      </p:sp>
    </p:spTree>
    <p:extLst>
      <p:ext uri="{BB962C8B-B14F-4D97-AF65-F5344CB8AC3E}">
        <p14:creationId xmlns:p14="http://schemas.microsoft.com/office/powerpoint/2010/main" val="350533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latin typeface="Corbel" panose="020B0503020204020204" pitchFamily="34" charset="0"/>
              </a:rPr>
              <a:t>O</a:t>
            </a:r>
            <a:r>
              <a:rPr lang="sk-SK" dirty="0" smtClean="0">
                <a:latin typeface="Corbel" panose="020B0503020204020204" pitchFamily="34" charset="0"/>
              </a:rPr>
              <a:t>dstránenie rozdielov v dátach spôsobených rôznymi veličinami</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Napríklad pri integrovaní databáz z oblastí, kde sa používajú iné metrické systémy (napr. britský).</a:t>
            </a:r>
          </a:p>
          <a:p>
            <a:pPr marL="0" indent="0">
              <a:buNone/>
            </a:pPr>
            <a:r>
              <a:rPr lang="sk-SK" dirty="0" smtClean="0">
                <a:latin typeface="Corbel" panose="020B0503020204020204" pitchFamily="34" charset="0"/>
              </a:rPr>
              <a:t> Ale rozdiely môžu vznikať aj z iných dôvodov. Napríklad niektoré hotely účtujú cenu izby vrátane raňajok, iné zase zvlášť. </a:t>
            </a:r>
          </a:p>
          <a:p>
            <a:pPr marL="0" indent="0">
              <a:buNone/>
            </a:pPr>
            <a:r>
              <a:rPr lang="sk-SK" dirty="0" smtClean="0">
                <a:latin typeface="Corbel" panose="020B0503020204020204" pitchFamily="34" charset="0"/>
              </a:rPr>
              <a:t>Aj takúto sémantickú heterogénnosť je potrebné riešiť pri integrácii dát.</a:t>
            </a:r>
            <a:endParaRPr lang="sk-SK" dirty="0">
              <a:latin typeface="Corbel" panose="020B0503020204020204" pitchFamily="34" charset="0"/>
            </a:endParaRPr>
          </a:p>
        </p:txBody>
      </p:sp>
    </p:spTree>
    <p:extLst>
      <p:ext uri="{BB962C8B-B14F-4D97-AF65-F5344CB8AC3E}">
        <p14:creationId xmlns:p14="http://schemas.microsoft.com/office/powerpoint/2010/main" val="417322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838200" y="825500"/>
            <a:ext cx="10515600" cy="5351463"/>
          </a:xfrm>
        </p:spPr>
        <p:txBody>
          <a:bodyPr>
            <a:normAutofit/>
          </a:bodyPr>
          <a:lstStyle/>
          <a:p>
            <a:r>
              <a:rPr lang="sk-SK" b="1" dirty="0" smtClean="0">
                <a:latin typeface="Corbel" panose="020B0503020204020204" pitchFamily="34" charset="0"/>
              </a:rPr>
              <a:t>Chýbajúce hodnoty </a:t>
            </a:r>
            <a:r>
              <a:rPr lang="sk-SK" dirty="0" smtClean="0">
                <a:latin typeface="Corbel" panose="020B0503020204020204" pitchFamily="34" charset="0"/>
              </a:rPr>
              <a:t>sú také, ktoré síce v dátach nie sú uvedené, ale určite existujú v reálnom svete, kde meranie prebiehalo. Príkladom môže byť atribút pohlavie, ktorý pri zbieraní údajov o zákazníkoch zabudol predavač zaznamenať pri predávaní tovaru. </a:t>
            </a:r>
          </a:p>
          <a:p>
            <a:r>
              <a:rPr lang="sk-SK" b="1" dirty="0" smtClean="0">
                <a:latin typeface="Corbel" panose="020B0503020204020204" pitchFamily="34" charset="0"/>
              </a:rPr>
              <a:t>Prázdne hodnoty </a:t>
            </a:r>
            <a:r>
              <a:rPr lang="sk-SK" dirty="0" smtClean="0">
                <a:latin typeface="Corbel" panose="020B0503020204020204" pitchFamily="34" charset="0"/>
              </a:rPr>
              <a:t>prichádzajú do úvahy u premenných, kde nemožno očakávať reálnu hodnotu, resp. jej nevyplnenie nesie špecifickú informáciu. Ak je napríklad sledovanou premennou typ šalátu, ktorý si zamestnanec kúpi k obedu. To, že hodnota takýto atribút pre daný záznam nenadobúda žiadnu hodnotu neznamená že ide o chýbajúci hodnotu, ale že zamestnanec si šalát nekúpil. Takáto hodnota je prázdna a tiež nesie určitú informáciu.</a:t>
            </a:r>
            <a:endParaRPr lang="sk-SK" dirty="0">
              <a:latin typeface="Corbel" panose="020B0503020204020204" pitchFamily="34" charset="0"/>
            </a:endParaRPr>
          </a:p>
        </p:txBody>
      </p:sp>
    </p:spTree>
    <p:extLst>
      <p:ext uri="{BB962C8B-B14F-4D97-AF65-F5344CB8AC3E}">
        <p14:creationId xmlns:p14="http://schemas.microsoft.com/office/powerpoint/2010/main" val="39354520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4.3 Transformácia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Cieľom transformácie dát je vhodnými operáciami s dátami dosiahnuť takú ich podobu, aby bolo možné aplikovať zvolenú metódu dolovania v dátach (napr. niektoré metódy vedia pracovať len so symbolickými, resp. iba s numerickými atribútmi, iné zase vyžadujú aby tieto boli normalizované a pod.). </a:t>
            </a:r>
          </a:p>
          <a:p>
            <a:pPr marL="0" indent="0">
              <a:buNone/>
            </a:pPr>
            <a:r>
              <a:rPr lang="sk-SK" dirty="0" smtClean="0">
                <a:latin typeface="Corbel" panose="020B0503020204020204" pitchFamily="34" charset="0"/>
              </a:rPr>
              <a:t>Naviac je snaha dosiahnuť čo najlepšiu kvalitu získaných znalostí (presnosť klasifikačného modelu, spoľahlivosť asociačných pravidiel a pod.).</a:t>
            </a:r>
            <a:endParaRPr lang="sk-SK" dirty="0">
              <a:latin typeface="Corbel" panose="020B0503020204020204" pitchFamily="34" charset="0"/>
            </a:endParaRPr>
          </a:p>
        </p:txBody>
      </p:sp>
    </p:spTree>
    <p:extLst>
      <p:ext uri="{BB962C8B-B14F-4D97-AF65-F5344CB8AC3E}">
        <p14:creationId xmlns:p14="http://schemas.microsoft.com/office/powerpoint/2010/main" val="4078300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Metódy transformácie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Vyhladzovanie</a:t>
            </a:r>
          </a:p>
          <a:p>
            <a:r>
              <a:rPr lang="sk-SK" dirty="0" smtClean="0">
                <a:latin typeface="Corbel" panose="020B0503020204020204" pitchFamily="34" charset="0"/>
              </a:rPr>
              <a:t>Generalizácia</a:t>
            </a:r>
          </a:p>
          <a:p>
            <a:r>
              <a:rPr lang="sk-SK" dirty="0" err="1" smtClean="0">
                <a:latin typeface="Corbel" panose="020B0503020204020204" pitchFamily="34" charset="0"/>
              </a:rPr>
              <a:t>Diskretizácia</a:t>
            </a:r>
            <a:endParaRPr lang="sk-SK" dirty="0" smtClean="0">
              <a:latin typeface="Corbel" panose="020B0503020204020204" pitchFamily="34" charset="0"/>
            </a:endParaRPr>
          </a:p>
          <a:p>
            <a:r>
              <a:rPr lang="sk-SK" dirty="0" smtClean="0">
                <a:latin typeface="Corbel" panose="020B0503020204020204" pitchFamily="34" charset="0"/>
              </a:rPr>
              <a:t>Normalizácia</a:t>
            </a:r>
          </a:p>
          <a:p>
            <a:r>
              <a:rPr lang="sk-SK" dirty="0" smtClean="0">
                <a:latin typeface="Corbel" panose="020B0503020204020204" pitchFamily="34" charset="0"/>
              </a:rPr>
              <a:t>Konštrukcia atribútov</a:t>
            </a:r>
            <a:endParaRPr lang="sk-SK" dirty="0">
              <a:latin typeface="Corbel" panose="020B0503020204020204" pitchFamily="34" charset="0"/>
            </a:endParaRPr>
          </a:p>
        </p:txBody>
      </p:sp>
    </p:spTree>
    <p:extLst>
      <p:ext uri="{BB962C8B-B14F-4D97-AF65-F5344CB8AC3E}">
        <p14:creationId xmlns:p14="http://schemas.microsoft.com/office/powerpoint/2010/main" val="36613145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Metódy transformácie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b="1" dirty="0" smtClean="0">
                <a:latin typeface="Corbel" panose="020B0503020204020204" pitchFamily="34" charset="0"/>
              </a:rPr>
              <a:t>Vyhladzovanie</a:t>
            </a:r>
          </a:p>
          <a:p>
            <a:r>
              <a:rPr lang="sk-SK" dirty="0" smtClean="0">
                <a:latin typeface="Corbel" panose="020B0503020204020204" pitchFamily="34" charset="0"/>
              </a:rPr>
              <a:t>Generalizácia</a:t>
            </a:r>
          </a:p>
          <a:p>
            <a:r>
              <a:rPr lang="sk-SK" dirty="0" err="1" smtClean="0">
                <a:latin typeface="Corbel" panose="020B0503020204020204" pitchFamily="34" charset="0"/>
              </a:rPr>
              <a:t>Diskretizácia</a:t>
            </a:r>
            <a:endParaRPr lang="sk-SK" dirty="0" smtClean="0">
              <a:latin typeface="Corbel" panose="020B0503020204020204" pitchFamily="34" charset="0"/>
            </a:endParaRPr>
          </a:p>
          <a:p>
            <a:r>
              <a:rPr lang="sk-SK" dirty="0" smtClean="0">
                <a:latin typeface="Corbel" panose="020B0503020204020204" pitchFamily="34" charset="0"/>
              </a:rPr>
              <a:t>Normalizácia</a:t>
            </a:r>
          </a:p>
          <a:p>
            <a:r>
              <a:rPr lang="sk-SK" dirty="0" smtClean="0">
                <a:latin typeface="Corbel" panose="020B0503020204020204" pitchFamily="34" charset="0"/>
              </a:rPr>
              <a:t>Konštrukcia atribútov</a:t>
            </a:r>
            <a:endParaRPr lang="sk-SK" dirty="0">
              <a:latin typeface="Corbel" panose="020B0503020204020204" pitchFamily="34" charset="0"/>
            </a:endParaRPr>
          </a:p>
        </p:txBody>
      </p:sp>
    </p:spTree>
    <p:extLst>
      <p:ext uri="{BB962C8B-B14F-4D97-AF65-F5344CB8AC3E}">
        <p14:creationId xmlns:p14="http://schemas.microsoft.com/office/powerpoint/2010/main" val="1959740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Vyhladzovanie</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t>využívajúce techniky ako </a:t>
            </a:r>
            <a:r>
              <a:rPr lang="sk-SK" dirty="0" err="1" smtClean="0"/>
              <a:t>binning</a:t>
            </a:r>
            <a:r>
              <a:rPr lang="sk-SK" dirty="0" smtClean="0"/>
              <a:t>, zhlukovanie, alebo regresie</a:t>
            </a:r>
          </a:p>
        </p:txBody>
      </p:sp>
    </p:spTree>
    <p:extLst>
      <p:ext uri="{BB962C8B-B14F-4D97-AF65-F5344CB8AC3E}">
        <p14:creationId xmlns:p14="http://schemas.microsoft.com/office/powerpoint/2010/main" val="33533491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Metódy transformácie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Vyhladzovanie</a:t>
            </a:r>
          </a:p>
          <a:p>
            <a:r>
              <a:rPr lang="sk-SK" b="1" dirty="0" smtClean="0">
                <a:latin typeface="Corbel" panose="020B0503020204020204" pitchFamily="34" charset="0"/>
              </a:rPr>
              <a:t>Generalizácia</a:t>
            </a:r>
          </a:p>
          <a:p>
            <a:r>
              <a:rPr lang="sk-SK" dirty="0" err="1" smtClean="0">
                <a:latin typeface="Corbel" panose="020B0503020204020204" pitchFamily="34" charset="0"/>
              </a:rPr>
              <a:t>Diskretizácia</a:t>
            </a:r>
            <a:endParaRPr lang="sk-SK" dirty="0" smtClean="0">
              <a:latin typeface="Corbel" panose="020B0503020204020204" pitchFamily="34" charset="0"/>
            </a:endParaRPr>
          </a:p>
          <a:p>
            <a:r>
              <a:rPr lang="sk-SK" dirty="0" smtClean="0">
                <a:latin typeface="Corbel" panose="020B0503020204020204" pitchFamily="34" charset="0"/>
              </a:rPr>
              <a:t>Normalizácia</a:t>
            </a:r>
          </a:p>
          <a:p>
            <a:r>
              <a:rPr lang="sk-SK" dirty="0" smtClean="0">
                <a:latin typeface="Corbel" panose="020B0503020204020204" pitchFamily="34" charset="0"/>
              </a:rPr>
              <a:t>Konštrukcia atribútov</a:t>
            </a:r>
            <a:endParaRPr lang="sk-SK" dirty="0">
              <a:latin typeface="Corbel" panose="020B0503020204020204" pitchFamily="34" charset="0"/>
            </a:endParaRPr>
          </a:p>
        </p:txBody>
      </p:sp>
    </p:spTree>
    <p:extLst>
      <p:ext uri="{BB962C8B-B14F-4D97-AF65-F5344CB8AC3E}">
        <p14:creationId xmlns:p14="http://schemas.microsoft.com/office/powerpoint/2010/main" val="3879338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Generalizácia</a:t>
            </a:r>
            <a:br>
              <a:rPr lang="sk-SK" dirty="0" smtClean="0">
                <a:latin typeface="Corbel" panose="020B0503020204020204" pitchFamily="34" charset="0"/>
              </a:rPr>
            </a:br>
            <a:endParaRPr lang="sk-SK" dirty="0"/>
          </a:p>
        </p:txBody>
      </p:sp>
      <p:sp>
        <p:nvSpPr>
          <p:cNvPr id="3" name="Zástupný symbol obsahu 2"/>
          <p:cNvSpPr>
            <a:spLocks noGrp="1"/>
          </p:cNvSpPr>
          <p:nvPr>
            <p:ph idx="1"/>
          </p:nvPr>
        </p:nvSpPr>
        <p:spPr/>
        <p:txBody>
          <a:bodyPr>
            <a:normAutofit/>
          </a:bodyPr>
          <a:lstStyle/>
          <a:p>
            <a:r>
              <a:rPr lang="sk-SK" dirty="0" smtClean="0"/>
              <a:t>kedy dáta na nižšej úrovni abstrakcie sú nahrádzané všeobecnejšími konceptami. </a:t>
            </a:r>
          </a:p>
          <a:p>
            <a:r>
              <a:rPr lang="sk-SK" dirty="0" smtClean="0"/>
              <a:t>Napr. symbolický atribút „ulica“ môže byť nahradený všeobecnejšími ako „mesto“, alebo „kraj“. </a:t>
            </a:r>
          </a:p>
          <a:p>
            <a:r>
              <a:rPr lang="sk-SK" dirty="0" smtClean="0"/>
              <a:t>Podobne numerické atribúty ako napr. „vek“ v rokoch môže byť </a:t>
            </a:r>
            <a:r>
              <a:rPr lang="sk-SK" dirty="0" err="1" smtClean="0"/>
              <a:t>namapovaný</a:t>
            </a:r>
            <a:r>
              <a:rPr lang="sk-SK" dirty="0" smtClean="0"/>
              <a:t> na všeobecnejšie koncepty ako mladý, stredný vek, senior a pod</a:t>
            </a:r>
          </a:p>
          <a:p>
            <a:r>
              <a:rPr lang="sk-SK" dirty="0" smtClean="0"/>
              <a:t>Generalizácia veľmi často využíva existenciu nejakej hierarchie konceptov. Hierarchia konceptov definuje postupnosť mapovaní z množiny konceptov nižšej úrovne (špecifickejšie koncepty) na množinu konceptov vyššej úrovne (všeobecnejšie).</a:t>
            </a:r>
            <a:endParaRPr lang="sk-SK" dirty="0"/>
          </a:p>
        </p:txBody>
      </p:sp>
    </p:spTree>
    <p:extLst>
      <p:ext uri="{BB962C8B-B14F-4D97-AF65-F5344CB8AC3E}">
        <p14:creationId xmlns:p14="http://schemas.microsoft.com/office/powerpoint/2010/main" val="32163103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Metódy transformácie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Vyhladzovanie</a:t>
            </a:r>
          </a:p>
          <a:p>
            <a:r>
              <a:rPr lang="sk-SK" dirty="0" smtClean="0">
                <a:latin typeface="Corbel" panose="020B0503020204020204" pitchFamily="34" charset="0"/>
              </a:rPr>
              <a:t>Generalizácia</a:t>
            </a:r>
          </a:p>
          <a:p>
            <a:r>
              <a:rPr lang="sk-SK" b="1" dirty="0" err="1" smtClean="0">
                <a:latin typeface="Corbel" panose="020B0503020204020204" pitchFamily="34" charset="0"/>
              </a:rPr>
              <a:t>Diskretizácia</a:t>
            </a:r>
            <a:endParaRPr lang="sk-SK" b="1" dirty="0" smtClean="0">
              <a:latin typeface="Corbel" panose="020B0503020204020204" pitchFamily="34" charset="0"/>
            </a:endParaRPr>
          </a:p>
          <a:p>
            <a:r>
              <a:rPr lang="sk-SK" dirty="0" smtClean="0">
                <a:latin typeface="Corbel" panose="020B0503020204020204" pitchFamily="34" charset="0"/>
              </a:rPr>
              <a:t>Normalizácia</a:t>
            </a:r>
          </a:p>
          <a:p>
            <a:r>
              <a:rPr lang="sk-SK" dirty="0" smtClean="0">
                <a:latin typeface="Corbel" panose="020B0503020204020204" pitchFamily="34" charset="0"/>
              </a:rPr>
              <a:t>Konštrukcia atribútov</a:t>
            </a:r>
            <a:endParaRPr lang="sk-SK" dirty="0">
              <a:latin typeface="Corbel" panose="020B0503020204020204" pitchFamily="34" charset="0"/>
            </a:endParaRPr>
          </a:p>
        </p:txBody>
      </p:sp>
    </p:spTree>
    <p:extLst>
      <p:ext uri="{BB962C8B-B14F-4D97-AF65-F5344CB8AC3E}">
        <p14:creationId xmlns:p14="http://schemas.microsoft.com/office/powerpoint/2010/main" val="14469563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latin typeface="Corbel" panose="020B0503020204020204" pitchFamily="34" charset="0"/>
              </a:rPr>
              <a:t>Diskretizácia</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t> je vlastne proces transformácie numerického atribútu na symbolický.</a:t>
            </a:r>
          </a:p>
          <a:p>
            <a:pPr marL="0" indent="0">
              <a:buNone/>
            </a:pPr>
            <a:r>
              <a:rPr lang="sk-SK" dirty="0" smtClean="0"/>
              <a:t>Ide o operáciu ktorá je nevyhnutná v prípade, ak algoritmus dolovania v dátach je schopný narábať len so symbolickými atribútmi (mnohé algoritmy strojového učenia na objavovanie napr. klasifikačných modelov). </a:t>
            </a:r>
          </a:p>
          <a:p>
            <a:pPr marL="0" indent="0">
              <a:buNone/>
            </a:pPr>
            <a:r>
              <a:rPr lang="sk-SK" dirty="0" smtClean="0"/>
              <a:t>Okrem toho sa využíva aj ako redukčná metóda, podobne ako generalizácia, keďže znižuje počet hodnôt daného spojitého numerického atribútu jeho rozdelením na intervaly.</a:t>
            </a:r>
            <a:endParaRPr lang="sk-SK" dirty="0"/>
          </a:p>
        </p:txBody>
      </p:sp>
    </p:spTree>
    <p:extLst>
      <p:ext uri="{BB962C8B-B14F-4D97-AF65-F5344CB8AC3E}">
        <p14:creationId xmlns:p14="http://schemas.microsoft.com/office/powerpoint/2010/main" val="34891464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584200" y="1003299"/>
            <a:ext cx="10515600" cy="3687763"/>
          </a:xfrm>
        </p:spPr>
        <p:txBody>
          <a:bodyPr/>
          <a:lstStyle/>
          <a:p>
            <a:r>
              <a:rPr lang="sk-SK" dirty="0" smtClean="0"/>
              <a:t>Mnohé </a:t>
            </a:r>
            <a:r>
              <a:rPr lang="sk-SK" dirty="0" err="1" smtClean="0"/>
              <a:t>diskretizačné</a:t>
            </a:r>
            <a:r>
              <a:rPr lang="sk-SK" dirty="0" smtClean="0"/>
              <a:t> techniky sa aplikujú rekurzívne s cieľom poskytnúť možnosť rozlíšenia hodnôt atribútu na viacerých úrovniach všeobecnosti, </a:t>
            </a:r>
            <a:r>
              <a:rPr lang="sk-SK" dirty="0" err="1" smtClean="0"/>
              <a:t>t.j</a:t>
            </a:r>
            <a:r>
              <a:rPr lang="sk-SK" dirty="0" smtClean="0"/>
              <a:t>. vyššie uvedené hierarchie konceptov. </a:t>
            </a:r>
          </a:p>
          <a:p>
            <a:r>
              <a:rPr lang="sk-SK" dirty="0" smtClean="0"/>
              <a:t>Hierarchia konceptov pre daný numerický atribút definuje vlastne jeho </a:t>
            </a:r>
            <a:r>
              <a:rPr lang="sk-SK" dirty="0" err="1" smtClean="0"/>
              <a:t>diskretizáciu</a:t>
            </a:r>
            <a:r>
              <a:rPr lang="sk-SK" dirty="0" smtClean="0"/>
              <a:t>. </a:t>
            </a:r>
          </a:p>
          <a:p>
            <a:r>
              <a:rPr lang="sk-SK" dirty="0" smtClean="0"/>
              <a:t>Numerické hodnoty (nachádzajú sa na najnižšej úrovni v hierarchii), je potom možné nahradiť konceptami vyššej úrovne. Takto </a:t>
            </a:r>
            <a:r>
              <a:rPr lang="sk-SK" dirty="0" err="1" smtClean="0"/>
              <a:t>diskretizované</a:t>
            </a:r>
            <a:r>
              <a:rPr lang="sk-SK" dirty="0" smtClean="0"/>
              <a:t> dáta sú vlastne všeobecnejšie a tým pádom často aj zrozumiteľnejšie. Príkladom môže byť hierarchia konceptov pre atribút „cena“</a:t>
            </a:r>
            <a:endParaRPr lang="sk-SK" dirty="0"/>
          </a:p>
        </p:txBody>
      </p:sp>
      <p:pic>
        <p:nvPicPr>
          <p:cNvPr id="4" name="Obrázok 3"/>
          <p:cNvPicPr>
            <a:picLocks noChangeAspect="1"/>
          </p:cNvPicPr>
          <p:nvPr/>
        </p:nvPicPr>
        <p:blipFill rotWithShape="1">
          <a:blip r:embed="rId2"/>
          <a:srcRect l="27037" t="13333" r="21111" b="68519"/>
          <a:stretch/>
        </p:blipFill>
        <p:spPr>
          <a:xfrm>
            <a:off x="4991099" y="4381500"/>
            <a:ext cx="7030357" cy="1968500"/>
          </a:xfrm>
          <a:prstGeom prst="rect">
            <a:avLst/>
          </a:prstGeom>
        </p:spPr>
      </p:pic>
    </p:spTree>
    <p:extLst>
      <p:ext uri="{BB962C8B-B14F-4D97-AF65-F5344CB8AC3E}">
        <p14:creationId xmlns:p14="http://schemas.microsoft.com/office/powerpoint/2010/main" val="35054303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latin typeface="Corbel" panose="020B0503020204020204" pitchFamily="34" charset="0"/>
              </a:rPr>
              <a:t>Diskretizácia</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t>Ručné definovanie takýchto hierarchií konceptov môže byť časovo náročné, preto sú často používané automaticky generované hierarchie, alebo dynamicky spresňované na základe štatistickej analýzy dát (napr. vyššie uvedené metódy </a:t>
            </a:r>
            <a:r>
              <a:rPr lang="sk-SK" dirty="0" err="1" smtClean="0"/>
              <a:t>binning</a:t>
            </a:r>
            <a:r>
              <a:rPr lang="sk-SK" dirty="0" smtClean="0"/>
              <a:t>, </a:t>
            </a:r>
            <a:r>
              <a:rPr lang="sk-SK" dirty="0" err="1" smtClean="0"/>
              <a:t>histogramy</a:t>
            </a:r>
            <a:r>
              <a:rPr lang="sk-SK" dirty="0" smtClean="0"/>
              <a:t>, alebo zhlukovanie). </a:t>
            </a:r>
          </a:p>
          <a:p>
            <a:r>
              <a:rPr lang="sk-SK" dirty="0" smtClean="0"/>
              <a:t>Často sa zvykne v praxi používať aj tzv. pravidlo 3-4-5. Toto pravidlo vedie na segmentáciu numerických dát do relatívne „prirodzených“ intervalov. Podľa tohoto pravidla dané rozpätie numerických dát sa rozdelí na 3, 4 alebo 5 intervalov rovnakej šírky podľa hodnoty cifry na najvýznamnejšom mieste</a:t>
            </a:r>
            <a:endParaRPr lang="sk-SK" dirty="0"/>
          </a:p>
        </p:txBody>
      </p:sp>
    </p:spTree>
    <p:extLst>
      <p:ext uri="{BB962C8B-B14F-4D97-AF65-F5344CB8AC3E}">
        <p14:creationId xmlns:p14="http://schemas.microsoft.com/office/powerpoint/2010/main" val="1049146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1 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numerické atribúty </a:t>
            </a:r>
          </a:p>
          <a:p>
            <a:r>
              <a:rPr lang="sk-SK" dirty="0">
                <a:latin typeface="Corbel" panose="020B0503020204020204" pitchFamily="34" charset="0"/>
              </a:rPr>
              <a:t>s</a:t>
            </a:r>
            <a:r>
              <a:rPr lang="sk-SK" dirty="0" smtClean="0">
                <a:latin typeface="Corbel" panose="020B0503020204020204" pitchFamily="34" charset="0"/>
              </a:rPr>
              <a:t>ymbolické atribúty</a:t>
            </a:r>
          </a:p>
          <a:p>
            <a:r>
              <a:rPr lang="sk-SK" dirty="0" smtClean="0">
                <a:latin typeface="Corbel" panose="020B0503020204020204" pitchFamily="34" charset="0"/>
              </a:rPr>
              <a:t>zložené typy dát</a:t>
            </a:r>
          </a:p>
          <a:p>
            <a:r>
              <a:rPr lang="sk-SK" dirty="0" smtClean="0">
                <a:latin typeface="Corbel" panose="020B0503020204020204" pitchFamily="34" charset="0"/>
              </a:rPr>
              <a:t>ordinálne atribúty</a:t>
            </a:r>
          </a:p>
          <a:p>
            <a:r>
              <a:rPr lang="sk-SK" dirty="0" smtClean="0">
                <a:latin typeface="Corbel" panose="020B0503020204020204" pitchFamily="34" charset="0"/>
              </a:rPr>
              <a:t>nominálne atribúty</a:t>
            </a:r>
          </a:p>
          <a:p>
            <a:r>
              <a:rPr lang="sk-SK" dirty="0" smtClean="0">
                <a:latin typeface="Corbel" panose="020B0503020204020204" pitchFamily="34" charset="0"/>
              </a:rPr>
              <a:t>binárne atribúty</a:t>
            </a:r>
            <a:endParaRPr lang="sk-SK" dirty="0">
              <a:latin typeface="Corbel" panose="020B0503020204020204" pitchFamily="34" charset="0"/>
            </a:endParaRPr>
          </a:p>
        </p:txBody>
      </p:sp>
    </p:spTree>
    <p:extLst>
      <p:ext uri="{BB962C8B-B14F-4D97-AF65-F5344CB8AC3E}">
        <p14:creationId xmlns:p14="http://schemas.microsoft.com/office/powerpoint/2010/main" val="30092563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latin typeface="Corbel" panose="020B0503020204020204" pitchFamily="34" charset="0"/>
              </a:rPr>
              <a:t>Diskretizácia</a:t>
            </a:r>
            <a:endParaRPr lang="sk-SK" dirty="0"/>
          </a:p>
        </p:txBody>
      </p:sp>
      <p:sp>
        <p:nvSpPr>
          <p:cNvPr id="3" name="Zástupný symbol obsahu 2"/>
          <p:cNvSpPr>
            <a:spLocks noGrp="1"/>
          </p:cNvSpPr>
          <p:nvPr>
            <p:ph idx="1"/>
          </p:nvPr>
        </p:nvSpPr>
        <p:spPr/>
        <p:txBody>
          <a:bodyPr>
            <a:normAutofit/>
          </a:bodyPr>
          <a:lstStyle/>
          <a:p>
            <a:r>
              <a:rPr lang="sk-SK" dirty="0" smtClean="0"/>
              <a:t>Ak daný interval pokrýva 3, 6, 7, alebo 9 rôznych hodnôt na mieste najvýznamnejšej cifry, potom sa rozdelí na 3 intervaly (pre 3, 6 a 9 to znamená tri intervaly s rovnakou šírkou, resp. v prípade 7-ky sú to 3 intervaly so zoskupením 2-3-2 rôznych hodnôt na ráde najvýznamnejšej cifry). </a:t>
            </a:r>
          </a:p>
          <a:p>
            <a:pPr marL="0" indent="0">
              <a:buNone/>
            </a:pPr>
            <a:r>
              <a:rPr lang="sk-SK" dirty="0" smtClean="0"/>
              <a:t>• Ak daný interval pokrýva 2, 4, alebo 8 rôznych hodnôt na mieste najvýznamnejšej cifry, potom sa rozdelí na 4 intervaly rovnakej šírky. </a:t>
            </a:r>
          </a:p>
          <a:p>
            <a:pPr marL="0" indent="0">
              <a:buNone/>
            </a:pPr>
            <a:r>
              <a:rPr lang="sk-SK" dirty="0" smtClean="0"/>
              <a:t>• Ak daný interval pokrýva 1, 5, alebo 10 rôznych hodnôt na mieste najvýznamnejšej cifry, potom sa rozdelí na 5 intervalov rovnakej šírky.</a:t>
            </a:r>
            <a:endParaRPr lang="sk-SK" dirty="0"/>
          </a:p>
        </p:txBody>
      </p:sp>
    </p:spTree>
    <p:extLst>
      <p:ext uri="{BB962C8B-B14F-4D97-AF65-F5344CB8AC3E}">
        <p14:creationId xmlns:p14="http://schemas.microsoft.com/office/powerpoint/2010/main" val="22612305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Metódy transformácie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Vyhladzovanie</a:t>
            </a:r>
          </a:p>
          <a:p>
            <a:r>
              <a:rPr lang="sk-SK" dirty="0" smtClean="0">
                <a:latin typeface="Corbel" panose="020B0503020204020204" pitchFamily="34" charset="0"/>
              </a:rPr>
              <a:t>Generalizácia</a:t>
            </a:r>
          </a:p>
          <a:p>
            <a:r>
              <a:rPr lang="sk-SK" dirty="0" err="1" smtClean="0">
                <a:latin typeface="Corbel" panose="020B0503020204020204" pitchFamily="34" charset="0"/>
              </a:rPr>
              <a:t>Diskretizácia</a:t>
            </a:r>
            <a:endParaRPr lang="sk-SK" dirty="0" smtClean="0">
              <a:latin typeface="Corbel" panose="020B0503020204020204" pitchFamily="34" charset="0"/>
            </a:endParaRPr>
          </a:p>
          <a:p>
            <a:r>
              <a:rPr lang="sk-SK" b="1" dirty="0" smtClean="0">
                <a:latin typeface="Corbel" panose="020B0503020204020204" pitchFamily="34" charset="0"/>
              </a:rPr>
              <a:t>Normalizácia</a:t>
            </a:r>
          </a:p>
          <a:p>
            <a:r>
              <a:rPr lang="sk-SK" dirty="0" smtClean="0">
                <a:latin typeface="Corbel" panose="020B0503020204020204" pitchFamily="34" charset="0"/>
              </a:rPr>
              <a:t>Konštrukcia atribútov</a:t>
            </a:r>
            <a:endParaRPr lang="sk-SK" dirty="0">
              <a:latin typeface="Corbel" panose="020B0503020204020204" pitchFamily="34" charset="0"/>
            </a:endParaRPr>
          </a:p>
        </p:txBody>
      </p:sp>
    </p:spTree>
    <p:extLst>
      <p:ext uri="{BB962C8B-B14F-4D97-AF65-F5344CB8AC3E}">
        <p14:creationId xmlns:p14="http://schemas.microsoft.com/office/powerpoint/2010/main" val="12201167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Normalizácia</a:t>
            </a:r>
            <a:endParaRPr lang="sk-SK" dirty="0"/>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kde hodnoty atribútu sú preškálované na malý, vopred špecifikovaný rozsah, napr. interval &lt;-1,1&gt;</a:t>
            </a:r>
          </a:p>
          <a:p>
            <a:pPr marL="0" indent="0">
              <a:buNone/>
            </a:pPr>
            <a:r>
              <a:rPr lang="sk-SK" dirty="0" smtClean="0">
                <a:latin typeface="Corbel" panose="020B0503020204020204" pitchFamily="34" charset="0"/>
              </a:rPr>
              <a:t>Táto operácia je veľmi dôležitá napr. pri použití neurónových sietí (napr. na predikciu), ale aj pri použití metód založených na meraní vzdialeností (klasifikácia založená na k najbližších susedov – </a:t>
            </a:r>
            <a:r>
              <a:rPr lang="sk-SK" dirty="0" err="1" smtClean="0">
                <a:latin typeface="Corbel" panose="020B0503020204020204" pitchFamily="34" charset="0"/>
              </a:rPr>
              <a:t>kNN</a:t>
            </a:r>
            <a:r>
              <a:rPr lang="sk-SK" dirty="0" smtClean="0">
                <a:latin typeface="Corbel" panose="020B0503020204020204" pitchFamily="34" charset="0"/>
              </a:rPr>
              <a:t>, alebo niektoré algoritmy zhlukovania), kde sa takto eliminuje vplyv atribútov s najvyššími absolútnymi hodnotami na úkor atribútov s malými nominálnymi hodnotami</a:t>
            </a:r>
            <a:endParaRPr lang="sk-SK" dirty="0">
              <a:latin typeface="Corbel" panose="020B0503020204020204" pitchFamily="34" charset="0"/>
            </a:endParaRPr>
          </a:p>
        </p:txBody>
      </p:sp>
    </p:spTree>
    <p:extLst>
      <p:ext uri="{BB962C8B-B14F-4D97-AF65-F5344CB8AC3E}">
        <p14:creationId xmlns:p14="http://schemas.microsoft.com/office/powerpoint/2010/main" val="183511887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Tri </a:t>
            </a:r>
            <a:r>
              <a:rPr lang="sk-SK" dirty="0"/>
              <a:t>techniky </a:t>
            </a:r>
            <a:r>
              <a:rPr lang="sk-SK" dirty="0" smtClean="0"/>
              <a:t>normalizácie</a:t>
            </a:r>
            <a:endParaRPr lang="sk-SK" dirty="0"/>
          </a:p>
        </p:txBody>
      </p:sp>
      <p:sp>
        <p:nvSpPr>
          <p:cNvPr id="3" name="Zástupný symbol obsahu 2"/>
          <p:cNvSpPr>
            <a:spLocks noGrp="1"/>
          </p:cNvSpPr>
          <p:nvPr>
            <p:ph idx="1"/>
          </p:nvPr>
        </p:nvSpPr>
        <p:spPr>
          <a:xfrm>
            <a:off x="1143000" y="1816100"/>
            <a:ext cx="9872871" cy="4279900"/>
          </a:xfrm>
        </p:spPr>
        <p:txBody>
          <a:bodyPr>
            <a:normAutofit fontScale="92500"/>
          </a:bodyPr>
          <a:lstStyle/>
          <a:p>
            <a:r>
              <a:rPr lang="sk-SK" dirty="0"/>
              <a:t>Min-max </a:t>
            </a:r>
            <a:r>
              <a:rPr lang="sk-SK" dirty="0" smtClean="0"/>
              <a:t>normalizácia</a:t>
            </a:r>
          </a:p>
          <a:p>
            <a:r>
              <a:rPr lang="sk-SK" dirty="0"/>
              <a:t>Normalizácia na nulový stred </a:t>
            </a:r>
            <a:endParaRPr lang="sk-SK" dirty="0" smtClean="0"/>
          </a:p>
          <a:p>
            <a:pPr marL="45720" indent="0">
              <a:buNone/>
            </a:pPr>
            <a:r>
              <a:rPr lang="sk-SK" dirty="0"/>
              <a:t>Tento spôsob normalizácie je vhodný najmä vtedy, ak nie sú známe minimálne a maximálne možné hodnoty atribútu A, alebo ak by pri normalizácii min-max dominovali výrazne odchýlené hodnoty.</a:t>
            </a:r>
            <a:endParaRPr lang="sk-SK" dirty="0" smtClean="0"/>
          </a:p>
          <a:p>
            <a:r>
              <a:rPr lang="sk-SK" dirty="0"/>
              <a:t>Normalizácia decimálnym </a:t>
            </a:r>
            <a:r>
              <a:rPr lang="sk-SK" dirty="0" smtClean="0"/>
              <a:t>škálovaním</a:t>
            </a:r>
          </a:p>
          <a:p>
            <a:pPr marL="45720" indent="0">
              <a:buNone/>
            </a:pPr>
            <a:r>
              <a:rPr lang="sk-SK" dirty="0"/>
              <a:t>normalizuje posunom desatinnej čiarky v hodnotách atribútu A. Počet desatinných miest, o ktoré sa desatinná čiarka posunie, závisí na maximálnej absolútnej hodnote A</a:t>
            </a:r>
            <a:r>
              <a:rPr lang="sk-SK" dirty="0" smtClean="0"/>
              <a:t>.</a:t>
            </a:r>
          </a:p>
          <a:p>
            <a:pPr marL="45720" indent="0">
              <a:buNone/>
            </a:pPr>
            <a:r>
              <a:rPr lang="sk-SK" b="1" dirty="0"/>
              <a:t>Je potrebné zdôrazniť, že normalizácia môže značným spôsobom zmeniť dáta. Naviac pri normalizácii na nulový stred a pri decimálnom škálovaní je nevyhnutné uložiť použité parametre normalizácie, aby bolo možné rovnakým spôsobom normalizovať aj budúce dáta.</a:t>
            </a:r>
          </a:p>
        </p:txBody>
      </p:sp>
    </p:spTree>
    <p:extLst>
      <p:ext uri="{BB962C8B-B14F-4D97-AF65-F5344CB8AC3E}">
        <p14:creationId xmlns:p14="http://schemas.microsoft.com/office/powerpoint/2010/main" val="26858325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Metódy transformácie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Vyhladzovanie</a:t>
            </a:r>
          </a:p>
          <a:p>
            <a:r>
              <a:rPr lang="sk-SK" dirty="0" smtClean="0">
                <a:latin typeface="Corbel" panose="020B0503020204020204" pitchFamily="34" charset="0"/>
              </a:rPr>
              <a:t>Generalizácia</a:t>
            </a:r>
          </a:p>
          <a:p>
            <a:r>
              <a:rPr lang="sk-SK" dirty="0" err="1" smtClean="0">
                <a:latin typeface="Corbel" panose="020B0503020204020204" pitchFamily="34" charset="0"/>
              </a:rPr>
              <a:t>Diskretizácia</a:t>
            </a:r>
            <a:endParaRPr lang="sk-SK" dirty="0" smtClean="0">
              <a:latin typeface="Corbel" panose="020B0503020204020204" pitchFamily="34" charset="0"/>
            </a:endParaRPr>
          </a:p>
          <a:p>
            <a:r>
              <a:rPr lang="sk-SK" dirty="0" smtClean="0">
                <a:latin typeface="Corbel" panose="020B0503020204020204" pitchFamily="34" charset="0"/>
              </a:rPr>
              <a:t>Normalizácia</a:t>
            </a:r>
          </a:p>
          <a:p>
            <a:r>
              <a:rPr lang="sk-SK" b="1" dirty="0" smtClean="0">
                <a:latin typeface="Corbel" panose="020B0503020204020204" pitchFamily="34" charset="0"/>
              </a:rPr>
              <a:t>Konštrukcia atribútov</a:t>
            </a:r>
            <a:endParaRPr lang="sk-SK" b="1" dirty="0">
              <a:latin typeface="Corbel" panose="020B0503020204020204" pitchFamily="34" charset="0"/>
            </a:endParaRPr>
          </a:p>
        </p:txBody>
      </p:sp>
    </p:spTree>
    <p:extLst>
      <p:ext uri="{BB962C8B-B14F-4D97-AF65-F5344CB8AC3E}">
        <p14:creationId xmlns:p14="http://schemas.microsoft.com/office/powerpoint/2010/main" val="11434382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Konštrukcia atribútov</a:t>
            </a:r>
            <a:endParaRPr lang="sk-SK" dirty="0"/>
          </a:p>
        </p:txBody>
      </p:sp>
      <p:sp>
        <p:nvSpPr>
          <p:cNvPr id="3" name="Zástupný symbol obsahu 2"/>
          <p:cNvSpPr>
            <a:spLocks noGrp="1"/>
          </p:cNvSpPr>
          <p:nvPr>
            <p:ph idx="1"/>
          </p:nvPr>
        </p:nvSpPr>
        <p:spPr/>
        <p:txBody>
          <a:bodyPr/>
          <a:lstStyle/>
          <a:p>
            <a:pPr marL="0" indent="0">
              <a:buNone/>
            </a:pPr>
            <a:r>
              <a:rPr lang="sk-SK" dirty="0" smtClean="0"/>
              <a:t>keď sa z existujúcich atribútov skonštruuje a pridá k nim nový, s cieľom napomôcť procesu dolovania v dátach zvýšením presnosti a porozumenia mnohorozmerným dátam. </a:t>
            </a:r>
          </a:p>
          <a:p>
            <a:pPr marL="0" indent="0">
              <a:buNone/>
            </a:pPr>
            <a:r>
              <a:rPr lang="sk-SK" dirty="0" smtClean="0"/>
              <a:t>Binárne atribúty možno spájať napr. logickým operátorom AND, numerické zas napríklad pomocou aritmetického súčinu (napr. ak máme atribúty výška a šírka, ich súčinom je možné vytvoriť nový atribút plocha).</a:t>
            </a:r>
            <a:endParaRPr lang="sk-SK" dirty="0"/>
          </a:p>
        </p:txBody>
      </p:sp>
    </p:spTree>
    <p:extLst>
      <p:ext uri="{BB962C8B-B14F-4D97-AF65-F5344CB8AC3E}">
        <p14:creationId xmlns:p14="http://schemas.microsoft.com/office/powerpoint/2010/main" val="14639419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4.4 Redukcia dát</a:t>
            </a:r>
          </a:p>
        </p:txBody>
      </p:sp>
      <p:sp>
        <p:nvSpPr>
          <p:cNvPr id="3" name="Zástupný symbol obsahu 2"/>
          <p:cNvSpPr>
            <a:spLocks noGrp="1"/>
          </p:cNvSpPr>
          <p:nvPr>
            <p:ph idx="1"/>
          </p:nvPr>
        </p:nvSpPr>
        <p:spPr/>
        <p:txBody>
          <a:bodyPr/>
          <a:lstStyle/>
          <a:p>
            <a:r>
              <a:rPr lang="sk-SK" dirty="0"/>
              <a:t>Pri aplikácii procesu KDD je potrebné spravidla spracovať obrovské množstvá </a:t>
            </a:r>
            <a:r>
              <a:rPr lang="sk-SK" dirty="0" smtClean="0"/>
              <a:t>dát.</a:t>
            </a:r>
          </a:p>
          <a:p>
            <a:r>
              <a:rPr lang="sk-SK" dirty="0" smtClean="0"/>
              <a:t>Analýza </a:t>
            </a:r>
            <a:r>
              <a:rPr lang="sk-SK" dirty="0"/>
              <a:t>veľkého množstva zložitých dát môže trvať dlhý čas, čo je nepraktické, alebo niekedy dokonca až nerealizovateľné. </a:t>
            </a:r>
            <a:endParaRPr lang="sk-SK" dirty="0" smtClean="0"/>
          </a:p>
          <a:p>
            <a:r>
              <a:rPr lang="sk-SK" dirty="0" smtClean="0"/>
              <a:t>Techniky </a:t>
            </a:r>
            <a:r>
              <a:rPr lang="sk-SK" dirty="0"/>
              <a:t>redukcie dát slúžia na to, aby sa z pôvodných dát získala ich primerane redukovaná reprezentácia, ktorá ale zachováva vlastnosti pôvodných dát. </a:t>
            </a:r>
            <a:endParaRPr lang="sk-SK" dirty="0" smtClean="0"/>
          </a:p>
          <a:p>
            <a:r>
              <a:rPr lang="sk-SK" dirty="0" smtClean="0"/>
              <a:t>Pritom </a:t>
            </a:r>
            <a:r>
              <a:rPr lang="sk-SK" dirty="0"/>
              <a:t>sa zvyknú využívať nasledovné metódy.</a:t>
            </a:r>
          </a:p>
        </p:txBody>
      </p:sp>
    </p:spTree>
    <p:extLst>
      <p:ext uri="{BB962C8B-B14F-4D97-AF65-F5344CB8AC3E}">
        <p14:creationId xmlns:p14="http://schemas.microsoft.com/office/powerpoint/2010/main" val="15820851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Agregácia</a:t>
            </a:r>
            <a:endParaRPr lang="sk-SK" dirty="0"/>
          </a:p>
        </p:txBody>
      </p:sp>
      <p:sp>
        <p:nvSpPr>
          <p:cNvPr id="3" name="Zástupný symbol obsahu 2"/>
          <p:cNvSpPr>
            <a:spLocks noGrp="1"/>
          </p:cNvSpPr>
          <p:nvPr>
            <p:ph idx="1"/>
          </p:nvPr>
        </p:nvSpPr>
        <p:spPr/>
        <p:txBody>
          <a:bodyPr/>
          <a:lstStyle/>
          <a:p>
            <a:r>
              <a:rPr lang="sk-SK" dirty="0"/>
              <a:t>sa najčastejšie využíva v procese konštrukcie dátovej kocky v dátovom sklade. Deje sa tak vlastne výberom vyššej úrovne abstrakcie v hierarchii konceptov asociovanej s niektorou z dimenzií dátovej kocky. Výsledkom je sumarizácia všetkých hodnôt na nižšej úrovni abstrakcie na hodnoty zodpovedajúce zvolenej vyššej úrovni. Napr. ak máme dátový sklad s údajmi o predajoch s dimenziou čas (ktorej je priradená hierarchia konceptov podľa Obr. 2.5), môžeme prechodom z úrovne štvrťrokov na úroveň rokov získať zosumarizované údaje, kde pre každý rok sú vlastne spočítané údaje za všetky jeho štyri štvrťroky</a:t>
            </a:r>
          </a:p>
        </p:txBody>
      </p:sp>
    </p:spTree>
    <p:extLst>
      <p:ext uri="{BB962C8B-B14F-4D97-AF65-F5344CB8AC3E}">
        <p14:creationId xmlns:p14="http://schemas.microsoft.com/office/powerpoint/2010/main" val="890202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Redukcia </a:t>
            </a:r>
            <a:r>
              <a:rPr lang="sk-SK" dirty="0" smtClean="0"/>
              <a:t>dimenzií</a:t>
            </a:r>
            <a:endParaRPr lang="sk-SK" dirty="0"/>
          </a:p>
        </p:txBody>
      </p:sp>
      <p:sp>
        <p:nvSpPr>
          <p:cNvPr id="3" name="Zástupný symbol obsahu 2"/>
          <p:cNvSpPr>
            <a:spLocks noGrp="1"/>
          </p:cNvSpPr>
          <p:nvPr>
            <p:ph idx="1"/>
          </p:nvPr>
        </p:nvSpPr>
        <p:spPr/>
        <p:txBody>
          <a:bodyPr/>
          <a:lstStyle/>
          <a:p>
            <a:r>
              <a:rPr lang="sk-SK" dirty="0"/>
              <a:t>kde sa zisťujú a následne odstraňujú atribúty (resp. v prípade dátových skladov dimenzie), ktoré nie sú relevantné, sú slabo relevantné, alebo redundantné v danej úlohe DM. </a:t>
            </a:r>
            <a:endParaRPr lang="sk-SK" dirty="0" smtClean="0"/>
          </a:p>
          <a:p>
            <a:r>
              <a:rPr lang="sk-SK" dirty="0" smtClean="0"/>
              <a:t>Ponechanie </a:t>
            </a:r>
            <a:r>
              <a:rPr lang="sk-SK" dirty="0"/>
              <a:t>takýchto atribútov môže byť škodlivé, lebo často nepriaznivo ovplyvňuje algoritmus dolovania v dátach a vedie k výsledkom slabej </a:t>
            </a:r>
            <a:r>
              <a:rPr lang="sk-SK" dirty="0" smtClean="0"/>
              <a:t>kvality.</a:t>
            </a:r>
          </a:p>
          <a:p>
            <a:r>
              <a:rPr lang="sk-SK" dirty="0" smtClean="0"/>
              <a:t>Okrem </a:t>
            </a:r>
            <a:r>
              <a:rPr lang="sk-SK" dirty="0"/>
              <a:t>toho samozrejme takéto redundantné atribúty zväčšujú zbytočne objem dát, ktoré je potrebné spracovať a preto spomaľujú dolovanie v dátach</a:t>
            </a:r>
            <a:r>
              <a:rPr lang="sk-SK" dirty="0" smtClean="0"/>
              <a:t>.</a:t>
            </a:r>
          </a:p>
          <a:p>
            <a:r>
              <a:rPr lang="sk-SK" dirty="0"/>
              <a:t>Naviac výsledky DM dosiahnuté s menším počtom atribútov sú často jednoduchšie, a teda zrozumiteľnejšie.</a:t>
            </a:r>
          </a:p>
        </p:txBody>
      </p:sp>
    </p:spTree>
    <p:extLst>
      <p:ext uri="{BB962C8B-B14F-4D97-AF65-F5344CB8AC3E}">
        <p14:creationId xmlns:p14="http://schemas.microsoft.com/office/powerpoint/2010/main" val="295747713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Redukcia početnosti </a:t>
            </a:r>
            <a:r>
              <a:rPr lang="sk-SK" dirty="0" smtClean="0"/>
              <a:t>dát</a:t>
            </a:r>
            <a:endParaRPr lang="sk-SK" dirty="0"/>
          </a:p>
        </p:txBody>
      </p:sp>
      <p:sp>
        <p:nvSpPr>
          <p:cNvPr id="3" name="Zástupný symbol obsahu 2"/>
          <p:cNvSpPr>
            <a:spLocks noGrp="1"/>
          </p:cNvSpPr>
          <p:nvPr>
            <p:ph idx="1"/>
          </p:nvPr>
        </p:nvSpPr>
        <p:spPr/>
        <p:txBody>
          <a:bodyPr>
            <a:normAutofit lnSpcReduction="10000"/>
          </a:bodyPr>
          <a:lstStyle/>
          <a:p>
            <a:r>
              <a:rPr lang="sk-SK" dirty="0"/>
              <a:t>kde sú pôvodné dáta nahradené alternatívnou, menšou reprezentáciou, a to buď parametricky alebo neparametricky. </a:t>
            </a:r>
            <a:endParaRPr lang="sk-SK" dirty="0" smtClean="0"/>
          </a:p>
          <a:p>
            <a:r>
              <a:rPr lang="sk-SK" dirty="0" smtClean="0"/>
              <a:t>V </a:t>
            </a:r>
            <a:r>
              <a:rPr lang="sk-SK" dirty="0"/>
              <a:t>prípade parametrickej redukcie dát sa ukladajú len parametre modelu, napr. parametre regresnej krivky popisujúcej funkčnú závislosť medzi dvoma alebo viacerými atribútmi. </a:t>
            </a:r>
            <a:endParaRPr lang="sk-SK" dirty="0" smtClean="0"/>
          </a:p>
          <a:p>
            <a:r>
              <a:rPr lang="sk-SK" dirty="0" smtClean="0"/>
              <a:t>Okrem </a:t>
            </a:r>
            <a:r>
              <a:rPr lang="sk-SK" dirty="0"/>
              <a:t>nich sa môžu ukladať aj výrazne sa odchyľujúce príklady. K neparametrickým metódam redukcie patria vzorkovanie (</a:t>
            </a:r>
            <a:r>
              <a:rPr lang="sk-SK" dirty="0" err="1"/>
              <a:t>sampling</a:t>
            </a:r>
            <a:r>
              <a:rPr lang="sk-SK" dirty="0"/>
              <a:t>), zhlukovanie a použitie </a:t>
            </a:r>
            <a:r>
              <a:rPr lang="sk-SK" dirty="0" err="1"/>
              <a:t>histogramov</a:t>
            </a:r>
            <a:r>
              <a:rPr lang="sk-SK" dirty="0"/>
              <a:t>. </a:t>
            </a:r>
            <a:endParaRPr lang="sk-SK" dirty="0" smtClean="0"/>
          </a:p>
          <a:p>
            <a:r>
              <a:rPr lang="sk-SK" dirty="0"/>
              <a:t>Výhodou uvedených metód vzorkovania je jednak to, že nevnášajú do dát žiaden umelý </a:t>
            </a:r>
            <a:r>
              <a:rPr lang="sk-SK" dirty="0" err="1"/>
              <a:t>bias</a:t>
            </a:r>
            <a:r>
              <a:rPr lang="sk-SK" dirty="0"/>
              <a:t> (keďže ide o náhodný výber, nie systematický) a tiež to, že ich časová zložitosť je priamo úmerná veľkosti vzorky n nie veľkosti celej databázy N. Nevýhodou je nutnosť stanoviť hodnotu n vopred.</a:t>
            </a:r>
            <a:endParaRPr lang="sk-SK" dirty="0" smtClean="0"/>
          </a:p>
        </p:txBody>
      </p:sp>
    </p:spTree>
    <p:extLst>
      <p:ext uri="{BB962C8B-B14F-4D97-AF65-F5344CB8AC3E}">
        <p14:creationId xmlns:p14="http://schemas.microsoft.com/office/powerpoint/2010/main" val="373393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b="1" dirty="0" smtClean="0">
                <a:solidFill>
                  <a:srgbClr val="FF0000"/>
                </a:solidFill>
                <a:latin typeface="Corbel" panose="020B0503020204020204" pitchFamily="34" charset="0"/>
              </a:rPr>
              <a:t>numerické atribúty </a:t>
            </a:r>
          </a:p>
          <a:p>
            <a:r>
              <a:rPr lang="sk-SK" dirty="0">
                <a:latin typeface="Corbel" panose="020B0503020204020204" pitchFamily="34" charset="0"/>
              </a:rPr>
              <a:t>s</a:t>
            </a:r>
            <a:r>
              <a:rPr lang="sk-SK" dirty="0" smtClean="0">
                <a:latin typeface="Corbel" panose="020B0503020204020204" pitchFamily="34" charset="0"/>
              </a:rPr>
              <a:t>ymbolické atribúty</a:t>
            </a:r>
          </a:p>
          <a:p>
            <a:r>
              <a:rPr lang="sk-SK" dirty="0" smtClean="0">
                <a:latin typeface="Corbel" panose="020B0503020204020204" pitchFamily="34" charset="0"/>
              </a:rPr>
              <a:t>zložené typy dát</a:t>
            </a:r>
          </a:p>
          <a:p>
            <a:r>
              <a:rPr lang="sk-SK" dirty="0" smtClean="0">
                <a:latin typeface="Corbel" panose="020B0503020204020204" pitchFamily="34" charset="0"/>
              </a:rPr>
              <a:t>ordinálne atribúty</a:t>
            </a:r>
          </a:p>
          <a:p>
            <a:r>
              <a:rPr lang="sk-SK" dirty="0" smtClean="0">
                <a:latin typeface="Corbel" panose="020B0503020204020204" pitchFamily="34" charset="0"/>
              </a:rPr>
              <a:t>nominálne atribúty</a:t>
            </a:r>
          </a:p>
          <a:p>
            <a:r>
              <a:rPr lang="sk-SK" dirty="0" smtClean="0">
                <a:latin typeface="Corbel" panose="020B0503020204020204" pitchFamily="34" charset="0"/>
              </a:rPr>
              <a:t>binárne atribúty</a:t>
            </a:r>
            <a:endParaRPr lang="sk-SK" dirty="0">
              <a:latin typeface="Corbel" panose="020B0503020204020204" pitchFamily="34" charset="0"/>
            </a:endParaRPr>
          </a:p>
        </p:txBody>
      </p:sp>
    </p:spTree>
    <p:extLst>
      <p:ext uri="{BB962C8B-B14F-4D97-AF65-F5344CB8AC3E}">
        <p14:creationId xmlns:p14="http://schemas.microsoft.com/office/powerpoint/2010/main" val="36000509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it-IT" dirty="0"/>
              <a:t>Diskretizácia a generovanie hierarchie konceptov</a:t>
            </a:r>
            <a:endParaRPr lang="sk-SK" dirty="0"/>
          </a:p>
        </p:txBody>
      </p:sp>
      <p:sp>
        <p:nvSpPr>
          <p:cNvPr id="3" name="Zástupný symbol obsahu 2"/>
          <p:cNvSpPr>
            <a:spLocks noGrp="1"/>
          </p:cNvSpPr>
          <p:nvPr>
            <p:ph idx="1"/>
          </p:nvPr>
        </p:nvSpPr>
        <p:spPr/>
        <p:txBody>
          <a:bodyPr/>
          <a:lstStyle/>
          <a:p>
            <a:r>
              <a:rPr lang="sk-SK" dirty="0"/>
              <a:t>kde pôvodné dáta sú nahrádzané intervalmi, alebo konceptami na vyššej úrovni všeobecnosti.</a:t>
            </a:r>
          </a:p>
        </p:txBody>
      </p:sp>
    </p:spTree>
    <p:extLst>
      <p:ext uri="{BB962C8B-B14F-4D97-AF65-F5344CB8AC3E}">
        <p14:creationId xmlns:p14="http://schemas.microsoft.com/office/powerpoint/2010/main" val="1989417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numerické atribúty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spravidla predstavujú číselné údaje (napr. výška 185 cm), vektory čísel (číselné vyjadrenie RGB zložiek farebného odtieňa), alebo vo všeobecnosti mnohorozmerné polia čísel (satelitný snímok určitého územia v niekoľkých frekvenčných kanáloch). </a:t>
            </a:r>
          </a:p>
          <a:p>
            <a:pPr marL="0" indent="0">
              <a:buNone/>
            </a:pPr>
            <a:r>
              <a:rPr lang="sk-SK" dirty="0" smtClean="0">
                <a:latin typeface="Corbel" panose="020B0503020204020204" pitchFamily="34" charset="0"/>
              </a:rPr>
              <a:t>Pritom definičné obory hodnôt numerických atribútov môžu byť alebo </a:t>
            </a:r>
            <a:r>
              <a:rPr lang="sk-SK" b="1" dirty="0" smtClean="0">
                <a:latin typeface="Corbel" panose="020B0503020204020204" pitchFamily="34" charset="0"/>
              </a:rPr>
              <a:t>spojité</a:t>
            </a:r>
            <a:r>
              <a:rPr lang="sk-SK" dirty="0" smtClean="0">
                <a:latin typeface="Corbel" panose="020B0503020204020204" pitchFamily="34" charset="0"/>
              </a:rPr>
              <a:t> (ak ide o množinu reálnych, prípadne racionálnych čísel), alebo </a:t>
            </a:r>
            <a:r>
              <a:rPr lang="sk-SK" b="1" dirty="0" smtClean="0">
                <a:latin typeface="Corbel" panose="020B0503020204020204" pitchFamily="34" charset="0"/>
              </a:rPr>
              <a:t>diskrétne</a:t>
            </a:r>
            <a:r>
              <a:rPr lang="sk-SK" dirty="0" smtClean="0">
                <a:latin typeface="Corbel" panose="020B0503020204020204" pitchFamily="34" charset="0"/>
              </a:rPr>
              <a:t> (v prípade množiny celých čísel).</a:t>
            </a:r>
            <a:endParaRPr lang="sk-SK" dirty="0">
              <a:latin typeface="Corbel" panose="020B0503020204020204" pitchFamily="34" charset="0"/>
            </a:endParaRPr>
          </a:p>
        </p:txBody>
      </p:sp>
    </p:spTree>
    <p:extLst>
      <p:ext uri="{BB962C8B-B14F-4D97-AF65-F5344CB8AC3E}">
        <p14:creationId xmlns:p14="http://schemas.microsoft.com/office/powerpoint/2010/main" val="1465964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Typy dát</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r>
              <a:rPr lang="sk-SK" dirty="0" smtClean="0">
                <a:latin typeface="Corbel" panose="020B0503020204020204" pitchFamily="34" charset="0"/>
              </a:rPr>
              <a:t>numerické atribúty </a:t>
            </a:r>
          </a:p>
          <a:p>
            <a:r>
              <a:rPr lang="sk-SK" b="1" dirty="0">
                <a:solidFill>
                  <a:srgbClr val="FF0000"/>
                </a:solidFill>
                <a:latin typeface="Corbel" panose="020B0503020204020204" pitchFamily="34" charset="0"/>
              </a:rPr>
              <a:t>s</a:t>
            </a:r>
            <a:r>
              <a:rPr lang="sk-SK" b="1" dirty="0" smtClean="0">
                <a:solidFill>
                  <a:srgbClr val="FF0000"/>
                </a:solidFill>
                <a:latin typeface="Corbel" panose="020B0503020204020204" pitchFamily="34" charset="0"/>
              </a:rPr>
              <a:t>ymbolické atribúty</a:t>
            </a:r>
          </a:p>
          <a:p>
            <a:r>
              <a:rPr lang="sk-SK" dirty="0" smtClean="0">
                <a:latin typeface="Corbel" panose="020B0503020204020204" pitchFamily="34" charset="0"/>
              </a:rPr>
              <a:t>zložené typy dát</a:t>
            </a:r>
          </a:p>
          <a:p>
            <a:r>
              <a:rPr lang="sk-SK" dirty="0" smtClean="0">
                <a:latin typeface="Corbel" panose="020B0503020204020204" pitchFamily="34" charset="0"/>
              </a:rPr>
              <a:t>ordinálne atribúty</a:t>
            </a:r>
          </a:p>
          <a:p>
            <a:r>
              <a:rPr lang="sk-SK" dirty="0" smtClean="0">
                <a:latin typeface="Corbel" panose="020B0503020204020204" pitchFamily="34" charset="0"/>
              </a:rPr>
              <a:t>nominálne atribúty</a:t>
            </a:r>
          </a:p>
          <a:p>
            <a:r>
              <a:rPr lang="sk-SK" dirty="0" smtClean="0">
                <a:latin typeface="Corbel" panose="020B0503020204020204" pitchFamily="34" charset="0"/>
              </a:rPr>
              <a:t>binárne atribúty</a:t>
            </a:r>
            <a:endParaRPr lang="sk-SK" dirty="0">
              <a:latin typeface="Corbel" panose="020B0503020204020204" pitchFamily="34" charset="0"/>
            </a:endParaRPr>
          </a:p>
        </p:txBody>
      </p:sp>
    </p:spTree>
    <p:extLst>
      <p:ext uri="{BB962C8B-B14F-4D97-AF65-F5344CB8AC3E}">
        <p14:creationId xmlns:p14="http://schemas.microsoft.com/office/powerpoint/2010/main" val="296238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latin typeface="Corbel" panose="020B0503020204020204" pitchFamily="34" charset="0"/>
              </a:rPr>
              <a:t>Symbolické atribúty</a:t>
            </a:r>
            <a:endParaRPr lang="sk-SK" dirty="0">
              <a:latin typeface="Corbel" panose="020B0503020204020204" pitchFamily="34" charset="0"/>
            </a:endParaRPr>
          </a:p>
        </p:txBody>
      </p:sp>
      <p:sp>
        <p:nvSpPr>
          <p:cNvPr id="3" name="Zástupný symbol obsahu 2"/>
          <p:cNvSpPr>
            <a:spLocks noGrp="1"/>
          </p:cNvSpPr>
          <p:nvPr>
            <p:ph idx="1"/>
          </p:nvPr>
        </p:nvSpPr>
        <p:spPr/>
        <p:txBody>
          <a:bodyPr/>
          <a:lstStyle/>
          <a:p>
            <a:pPr marL="0" indent="0">
              <a:buNone/>
            </a:pPr>
            <a:r>
              <a:rPr lang="sk-SK" dirty="0" smtClean="0">
                <a:latin typeface="Corbel" panose="020B0503020204020204" pitchFamily="34" charset="0"/>
              </a:rPr>
              <a:t>sa používajú pre popis nejakých kvalitatívnych vlastností (napr. hodnoty atribútu viditeľnosť môžu byť výborná, dobrá, zhoršená, obmedzená, zlá a pod.)</a:t>
            </a:r>
            <a:endParaRPr lang="sk-SK" dirty="0">
              <a:latin typeface="Corbel" panose="020B0503020204020204" pitchFamily="34" charset="0"/>
            </a:endParaRPr>
          </a:p>
        </p:txBody>
      </p:sp>
    </p:spTree>
    <p:extLst>
      <p:ext uri="{BB962C8B-B14F-4D97-AF65-F5344CB8AC3E}">
        <p14:creationId xmlns:p14="http://schemas.microsoft.com/office/powerpoint/2010/main" val="1477844249"/>
      </p:ext>
    </p:extLst>
  </p:cSld>
  <p:clrMapOvr>
    <a:masterClrMapping/>
  </p:clrMapOvr>
</p:sld>
</file>

<file path=ppt/theme/theme1.xml><?xml version="1.0" encoding="utf-8"?>
<a:theme xmlns:a="http://schemas.openxmlformats.org/drawingml/2006/main" name="Základ">
  <a:themeElements>
    <a:clrScheme name="Zákla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Základ</Template>
  <TotalTime>89</TotalTime>
  <Words>3226</Words>
  <Application>Microsoft Office PowerPoint</Application>
  <PresentationFormat>Širokouhlá</PresentationFormat>
  <Paragraphs>267</Paragraphs>
  <Slides>60</Slides>
  <Notes>0</Notes>
  <HiddenSlides>0</HiddenSlides>
  <MMClips>0</MMClips>
  <ScaleCrop>false</ScaleCrop>
  <HeadingPairs>
    <vt:vector size="6" baseType="variant">
      <vt:variant>
        <vt:lpstr>Použité písma</vt:lpstr>
      </vt:variant>
      <vt:variant>
        <vt:i4>2</vt:i4>
      </vt:variant>
      <vt:variant>
        <vt:lpstr>Motív</vt:lpstr>
      </vt:variant>
      <vt:variant>
        <vt:i4>1</vt:i4>
      </vt:variant>
      <vt:variant>
        <vt:lpstr>Nadpisy snímok</vt:lpstr>
      </vt:variant>
      <vt:variant>
        <vt:i4>60</vt:i4>
      </vt:variant>
    </vt:vector>
  </HeadingPairs>
  <TitlesOfParts>
    <vt:vector size="63" baseType="lpstr">
      <vt:lpstr>Arial</vt:lpstr>
      <vt:lpstr>Corbel</vt:lpstr>
      <vt:lpstr>Základ</vt:lpstr>
      <vt:lpstr>Údaje</vt:lpstr>
      <vt:lpstr>Základné premisy</vt:lpstr>
      <vt:lpstr>Prezentácia programu PowerPoint</vt:lpstr>
      <vt:lpstr>Prezentácia programu PowerPoint</vt:lpstr>
      <vt:lpstr>1 Typy dát</vt:lpstr>
      <vt:lpstr>Typy dát</vt:lpstr>
      <vt:lpstr>numerické atribúty</vt:lpstr>
      <vt:lpstr>Typy dát</vt:lpstr>
      <vt:lpstr>Symbolické atribúty</vt:lpstr>
      <vt:lpstr>Typy dát</vt:lpstr>
      <vt:lpstr>zložené typy dát</vt:lpstr>
      <vt:lpstr>Typy dát</vt:lpstr>
      <vt:lpstr>Ordinálne atribúty</vt:lpstr>
      <vt:lpstr>Typy dát</vt:lpstr>
      <vt:lpstr>Nominálne atribúty</vt:lpstr>
      <vt:lpstr>Typy dát</vt:lpstr>
      <vt:lpstr>Binárne atribúty</vt:lpstr>
      <vt:lpstr>2 Základné charakteristiky dát</vt:lpstr>
      <vt:lpstr>2.1 Charakteristiky pre jednotlivé atribúty</vt:lpstr>
      <vt:lpstr>2.2 Charakteristiky pre jednotlivé atribúty</vt:lpstr>
      <vt:lpstr>3 Závislosť medzi jednotlivými atribútmi</vt:lpstr>
      <vt:lpstr>4 Predspracovanie dát</vt:lpstr>
      <vt:lpstr>Prezentácia programu PowerPoint</vt:lpstr>
      <vt:lpstr>4.1 Čistenie dát</vt:lpstr>
      <vt:lpstr>4.1 Čistenie dát</vt:lpstr>
      <vt:lpstr>Chýbajúce hodnoty</vt:lpstr>
      <vt:lpstr>Chýbajúce hodnoty</vt:lpstr>
      <vt:lpstr>4.1 Čistenie dát</vt:lpstr>
      <vt:lpstr>Vyhladenie šumu v dátach</vt:lpstr>
      <vt:lpstr>Vyhladenie šumu v dátach</vt:lpstr>
      <vt:lpstr>Vyhladenie šumu v dátach</vt:lpstr>
      <vt:lpstr>4.1 Čistenie dát</vt:lpstr>
      <vt:lpstr>Výrazne odchýlené hodnoty</vt:lpstr>
      <vt:lpstr>4.1 Čistenie dát</vt:lpstr>
      <vt:lpstr>Nekonzistentnosť dát</vt:lpstr>
      <vt:lpstr>4.2 Integrácia dát</vt:lpstr>
      <vt:lpstr>Identifikácie rovnakých entít</vt:lpstr>
      <vt:lpstr>Redundancia</vt:lpstr>
      <vt:lpstr>Odstránenie rozdielov v dátach spôsobených rôznymi veličinami</vt:lpstr>
      <vt:lpstr>4.3 Transformácia dát</vt:lpstr>
      <vt:lpstr>Metódy transformácie dát</vt:lpstr>
      <vt:lpstr>Metódy transformácie dát</vt:lpstr>
      <vt:lpstr>Vyhladzovanie</vt:lpstr>
      <vt:lpstr>Metódy transformácie dát</vt:lpstr>
      <vt:lpstr>Generalizácia </vt:lpstr>
      <vt:lpstr>Metódy transformácie dát</vt:lpstr>
      <vt:lpstr>Diskretizácia</vt:lpstr>
      <vt:lpstr>Prezentácia programu PowerPoint</vt:lpstr>
      <vt:lpstr>Diskretizácia</vt:lpstr>
      <vt:lpstr>Diskretizácia</vt:lpstr>
      <vt:lpstr>Metódy transformácie dát</vt:lpstr>
      <vt:lpstr>Normalizácia</vt:lpstr>
      <vt:lpstr>Tri techniky normalizácie</vt:lpstr>
      <vt:lpstr>Metódy transformácie dát</vt:lpstr>
      <vt:lpstr>Konštrukcia atribútov</vt:lpstr>
      <vt:lpstr>4.4 Redukcia dát</vt:lpstr>
      <vt:lpstr>Agregácia</vt:lpstr>
      <vt:lpstr>Redukcia dimenzií</vt:lpstr>
      <vt:lpstr>Redukcia početnosti dát</vt:lpstr>
      <vt:lpstr>Diskretizácia a generovanie hierarchie konceptov</vt:lpstr>
    </vt:vector>
  </TitlesOfParts>
  <Company>SPU Nitra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údaje</dc:title>
  <dc:creator>mPriezvisko</dc:creator>
  <cp:lastModifiedBy>mPriezvisko</cp:lastModifiedBy>
  <cp:revision>11</cp:revision>
  <dcterms:created xsi:type="dcterms:W3CDTF">2018-10-04T07:54:29Z</dcterms:created>
  <dcterms:modified xsi:type="dcterms:W3CDTF">2018-10-04T09:23:55Z</dcterms:modified>
</cp:coreProperties>
</file>