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8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222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814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452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5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561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727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610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631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30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72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BD43057-50CF-4C59-8B7A-17FFBE76ADDF}" type="datetimeFigureOut">
              <a:rPr lang="sk-SK" smtClean="0"/>
              <a:t>20. 10. 2022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35C7FE7-DFCA-477F-A9CF-6C96FE75DF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252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Popisné dolovanie v dátach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73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1.2 Atribútovo </a:t>
            </a:r>
            <a:r>
              <a:rPr lang="sk-SK" dirty="0"/>
              <a:t>orientovaná indukcia - formálny popis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Nech R je relácia d R ⊆ D1 xD2 </a:t>
            </a:r>
            <a:r>
              <a:rPr lang="sk-SK" dirty="0" err="1"/>
              <a:t>xKxD</a:t>
            </a:r>
            <a:r>
              <a:rPr lang="sk-SK" dirty="0"/>
              <a:t> s atribútmi A1, A2, ..., Ad, pričom D1, ..., </a:t>
            </a:r>
            <a:r>
              <a:rPr lang="sk-SK" dirty="0" err="1"/>
              <a:t>Dd</a:t>
            </a:r>
            <a:r>
              <a:rPr lang="sk-SK" dirty="0"/>
              <a:t> sú domény alebo definičné obory ich hodnôt. V ďalšom sa predpokladá, že pre každý atribút </a:t>
            </a:r>
            <a:r>
              <a:rPr lang="sk-SK" dirty="0" err="1"/>
              <a:t>Ai</a:t>
            </a:r>
            <a:r>
              <a:rPr lang="sk-SK" dirty="0"/>
              <a:t> je definovaná hierarchia konceptov </a:t>
            </a:r>
            <a:r>
              <a:rPr lang="sk-SK" dirty="0" err="1"/>
              <a:t>Ci</a:t>
            </a:r>
            <a:r>
              <a:rPr lang="sk-SK" dirty="0"/>
              <a:t>. Nech R označuje počet záznamov (riadkov) v relácii R a mi je počet rôznych hodnôt atribútu </a:t>
            </a:r>
            <a:r>
              <a:rPr lang="sk-SK" dirty="0" err="1"/>
              <a:t>Ai</a:t>
            </a:r>
            <a:r>
              <a:rPr lang="sk-SK" dirty="0"/>
              <a:t>, 1 ≤ i ≤ d v R</a:t>
            </a:r>
            <a:r>
              <a:rPr lang="sk-SK" dirty="0" smtClean="0"/>
              <a:t>.</a:t>
            </a:r>
          </a:p>
          <a:p>
            <a:r>
              <a:rPr lang="sk-SK" dirty="0"/>
              <a:t>Podpora (početnosť) záznamu je definovaná ako počet záznamov z R, ktoré boli na daný (zovšeobecnený) záznam generalizované. Všetky záznamy v základnej relácii majú podporu 1</a:t>
            </a:r>
            <a:r>
              <a:rPr lang="sk-SK" dirty="0" smtClean="0"/>
              <a:t>.</a:t>
            </a:r>
          </a:p>
          <a:p>
            <a:r>
              <a:rPr lang="sk-SK" dirty="0"/>
              <a:t>R sa nazýva základnou reláciou, keď všetky jej atribúty majú stupeň generalizácie 0, </a:t>
            </a:r>
            <a:r>
              <a:rPr lang="sk-SK" dirty="0" err="1"/>
              <a:t>t.j</a:t>
            </a:r>
            <a:r>
              <a:rPr lang="sk-SK" dirty="0"/>
              <a:t>. ešte nebola vykonaná žiadna generalizácia. R sa nazýva generalizovanou reláciou, ak jej stupeň generalizácie je väčší ako 0 (GR &gt; 0). Každá generalizovaná relácia obsahuje jeden dodatočný atribút, ktorý vyjadruje podporu jednotlivých záznamov (</a:t>
            </a:r>
            <a:r>
              <a:rPr lang="sk-SK" dirty="0" err="1"/>
              <a:t>t.j</a:t>
            </a:r>
            <a:r>
              <a:rPr lang="sk-SK" dirty="0"/>
              <a:t>. počet záznamov základnej relácie, ktoré sa generalizáciou premietli na daný záznam generalizovanej relácie).</a:t>
            </a:r>
          </a:p>
        </p:txBody>
      </p:sp>
    </p:spTree>
    <p:extLst>
      <p:ext uri="{BB962C8B-B14F-4D97-AF65-F5344CB8AC3E}">
        <p14:creationId xmlns:p14="http://schemas.microsoft.com/office/powerpoint/2010/main" val="19612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1.2 Atribútovo orientovaná indukcia - formálny popis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/>
              <a:t>Pre výber nasledujúceho atribútu je možné použiť rôzne stratégie, napríklad: 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• </a:t>
            </a:r>
            <a:r>
              <a:rPr lang="sk-SK" dirty="0"/>
              <a:t>Ak je cieľom minimálny stupeň generalizácie výslednej relácie, potom je vhodné vyberať atribút, ktorého generalizácia povedie k najväčšej redukcii počtu záznamov. Dobrou stratégiou môže byť vyberať atribút s maximálnou aktuálnou hodnotou mi. • Ak je cieľom podobný stupeň generalizácie u všetkých atribútov, potom je potrebné vyberať taký atribút </a:t>
            </a:r>
            <a:r>
              <a:rPr lang="sk-SK" dirty="0" err="1"/>
              <a:t>Ai</a:t>
            </a:r>
            <a:r>
              <a:rPr lang="sk-SK" dirty="0"/>
              <a:t>, ktorý má minimálny stupeň generalizácie </a:t>
            </a:r>
            <a:r>
              <a:rPr lang="sk-SK" dirty="0" err="1"/>
              <a:t>gi</a:t>
            </a:r>
            <a:r>
              <a:rPr lang="sk-SK" dirty="0" smtClean="0"/>
              <a:t>.</a:t>
            </a:r>
          </a:p>
          <a:p>
            <a:pPr marL="45720" indent="0">
              <a:buNone/>
            </a:pPr>
            <a:r>
              <a:rPr lang="sk-SK" dirty="0"/>
              <a:t>• Používateľ si môže na základe konkrétnej aplikácie stanoviť iné pravidlá výberu atribútu na generalizáciu.</a:t>
            </a:r>
          </a:p>
        </p:txBody>
      </p:sp>
    </p:spTree>
    <p:extLst>
      <p:ext uri="{BB962C8B-B14F-4D97-AF65-F5344CB8AC3E}">
        <p14:creationId xmlns:p14="http://schemas.microsoft.com/office/powerpoint/2010/main" val="3822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6909" t="23925" r="29800" b="53084"/>
          <a:stretch/>
        </p:blipFill>
        <p:spPr>
          <a:xfrm>
            <a:off x="1701800" y="2164197"/>
            <a:ext cx="9080500" cy="382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09" t="45856" r="29800" b="22429"/>
          <a:stretch/>
        </p:blipFill>
        <p:spPr>
          <a:xfrm>
            <a:off x="1718325" y="1965960"/>
            <a:ext cx="7374875" cy="43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28" t="34906" r="28537" b="30188"/>
          <a:stretch/>
        </p:blipFill>
        <p:spPr>
          <a:xfrm>
            <a:off x="1981200" y="1965960"/>
            <a:ext cx="7531100" cy="46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0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44" t="45598" r="29544" b="9434"/>
          <a:stretch/>
        </p:blipFill>
        <p:spPr>
          <a:xfrm>
            <a:off x="3273669" y="609600"/>
            <a:ext cx="6733931" cy="57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30148" t="29630" r="32222" b="54629"/>
          <a:stretch/>
        </p:blipFill>
        <p:spPr>
          <a:xfrm>
            <a:off x="2197100" y="2628900"/>
            <a:ext cx="6388100" cy="21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2.1 Metóda porovnávania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V prípade automatického porovnávania (diskriminácie) je postup veľmi podobný charakterizácii s tým rozdielom, že sa paralelne generalizujú rovnakým spôsobom dve, prípadne viac základných relácií, z ktorých každá reprezentuje inú skupinu dát. </a:t>
            </a:r>
            <a:endParaRPr lang="sk-SK" dirty="0" smtClean="0"/>
          </a:p>
          <a:p>
            <a:r>
              <a:rPr lang="sk-SK" dirty="0" smtClean="0"/>
              <a:t>Cieľom </a:t>
            </a:r>
            <a:r>
              <a:rPr lang="sk-SK" dirty="0"/>
              <a:t>je vlastne porovnanie dvoch alebo viacerých skupín objektov z pohľadu ich spoločných, resp. rozdielnych vlastností. </a:t>
            </a:r>
            <a:endParaRPr lang="sk-SK" dirty="0" smtClean="0"/>
          </a:p>
          <a:p>
            <a:r>
              <a:rPr lang="sk-SK" dirty="0" smtClean="0"/>
              <a:t>Rozdiel </a:t>
            </a:r>
            <a:r>
              <a:rPr lang="sk-SK" dirty="0"/>
              <a:t>je najmä v spôsobe spracovania a prezentácii výsledkov, teda úplne generalizovaných relácií. </a:t>
            </a:r>
            <a:endParaRPr lang="sk-SK" dirty="0" smtClean="0"/>
          </a:p>
          <a:p>
            <a:r>
              <a:rPr lang="sk-SK" dirty="0" smtClean="0"/>
              <a:t>Ak </a:t>
            </a:r>
            <a:r>
              <a:rPr lang="sk-SK" dirty="0"/>
              <a:t>sú napr. porovnávané skupiny dve, je potrebné spracovať výsledky porovnávania do podoby klasifikačných. </a:t>
            </a:r>
            <a:endParaRPr lang="sk-SK" dirty="0" smtClean="0"/>
          </a:p>
          <a:p>
            <a:r>
              <a:rPr lang="sk-SK" dirty="0" smtClean="0"/>
              <a:t>Podobne</a:t>
            </a:r>
            <a:r>
              <a:rPr lang="sk-SK" dirty="0"/>
              <a:t>, ako v predchádzajúcej časti, táto metóda bude najprv predstavená neformálne, potom vo forme presného algoritmu</a:t>
            </a:r>
          </a:p>
        </p:txBody>
      </p:sp>
    </p:spTree>
    <p:extLst>
      <p:ext uri="{BB962C8B-B14F-4D97-AF65-F5344CB8AC3E}">
        <p14:creationId xmlns:p14="http://schemas.microsoft.com/office/powerpoint/2010/main" val="37151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Porovnávanie atribútovo orientovanou indukciou - neformálny popis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Celý postup je v prvej časti zhodný s postupom pri charakterizácii s tým rozdielom, že na začiatku je potrebné vybrať dve relevantné množiny dát – cieľovú a kontrastnú, tzv. cieľová relácia a kontrastná relácia, obe nad rovnakou množinou atribútov. </a:t>
            </a:r>
            <a:endParaRPr lang="sk-SK" dirty="0" smtClean="0"/>
          </a:p>
          <a:p>
            <a:r>
              <a:rPr lang="sk-SK" dirty="0" smtClean="0"/>
              <a:t>Potom </a:t>
            </a:r>
            <a:r>
              <a:rPr lang="sk-SK" dirty="0"/>
              <a:t>je potrebné preskúmať stupeň generalizácie dát v oboch reláciách, </a:t>
            </a:r>
            <a:r>
              <a:rPr lang="sk-SK" dirty="0" err="1"/>
              <a:t>t.j</a:t>
            </a:r>
            <a:r>
              <a:rPr lang="sk-SK" dirty="0"/>
              <a:t>. zistiť počet navzájom rôznych hodnôt pre jednotlivé atribúty, ako aj ich existujúce hierarchie konceptov a vykonať generalizáciu rovnakým spôsobom ako v prípade charakterizácie, ale jednotlivé kroky generalizácie musia prebiehať rovnakým spôsobom paralelne v oboch reláciách, teda cieľovej i kontrastnej. </a:t>
            </a:r>
            <a:endParaRPr lang="sk-SK" dirty="0" smtClean="0"/>
          </a:p>
          <a:p>
            <a:r>
              <a:rPr lang="sk-SK" dirty="0" smtClean="0"/>
              <a:t>Po </a:t>
            </a:r>
            <a:r>
              <a:rPr lang="sk-SK" dirty="0"/>
              <a:t>získaní výsledných generalizovaných relácií sa najprv vyznačia prekrývajúce sa záznamy. </a:t>
            </a:r>
            <a:endParaRPr lang="sk-SK" dirty="0" smtClean="0"/>
          </a:p>
          <a:p>
            <a:r>
              <a:rPr lang="sk-SK" dirty="0" smtClean="0"/>
              <a:t>Nakoniec </a:t>
            </a:r>
            <a:r>
              <a:rPr lang="sk-SK" dirty="0"/>
              <a:t>sa vygenerujú klasifikačné pravidlá a určí sa ich spoľahlivosť na základe ich podpory v cieľovej, resp. kontrastnej relácii.</a:t>
            </a:r>
          </a:p>
        </p:txBody>
      </p:sp>
    </p:spTree>
    <p:extLst>
      <p:ext uri="{BB962C8B-B14F-4D97-AF65-F5344CB8AC3E}">
        <p14:creationId xmlns:p14="http://schemas.microsoft.com/office/powerpoint/2010/main" val="42022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Porovnávanie atribútovo orientovanou indukciou - formálny popis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Nech sú dané dve relácie – cieľová C a kontrastná K, obe s atribútmi A1, A2, ..., Ad. Pre jednotlivé atribúty </a:t>
            </a:r>
            <a:r>
              <a:rPr lang="sk-SK" dirty="0" err="1"/>
              <a:t>Ai</a:t>
            </a:r>
            <a:r>
              <a:rPr lang="sk-SK" dirty="0"/>
              <a:t> môže byť definovaná hierarchia konceptov </a:t>
            </a:r>
            <a:r>
              <a:rPr lang="sk-SK" dirty="0" err="1" smtClean="0"/>
              <a:t>Ci</a:t>
            </a:r>
            <a:endParaRPr lang="sk-SK" dirty="0" smtClean="0"/>
          </a:p>
          <a:p>
            <a:r>
              <a:rPr lang="sk-SK" dirty="0"/>
              <a:t>Cieľom je nájsť klasifikačné pravidlá a ich spoľahlivosť. Záznam sa nazýva prekrývajúci, ak je obsiahnutý tak v cieľovej relácii C, ako aj v kontrastnej relácii K.</a:t>
            </a:r>
          </a:p>
        </p:txBody>
      </p:sp>
    </p:spTree>
    <p:extLst>
      <p:ext uri="{BB962C8B-B14F-4D97-AF65-F5344CB8AC3E}">
        <p14:creationId xmlns:p14="http://schemas.microsoft.com/office/powerpoint/2010/main" val="502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Popisné dolovanie v </a:t>
            </a:r>
            <a:r>
              <a:rPr lang="sk-SK" dirty="0" smtClean="0"/>
              <a:t>sa </a:t>
            </a:r>
            <a:r>
              <a:rPr lang="sk-SK" dirty="0"/>
              <a:t>snaží popísať určitú dátovú množinu stručným a výstižným spôsobom. Ide teda vlastne o generalizáciu (zovšeobecňovanie</a:t>
            </a:r>
            <a:r>
              <a:rPr lang="sk-SK" dirty="0" smtClean="0"/>
              <a:t>).</a:t>
            </a:r>
          </a:p>
          <a:p>
            <a:r>
              <a:rPr lang="sk-SK" dirty="0"/>
              <a:t>Generalizácia je proces abstrakcie veľkej množiny dát z databázy relevantných pre danú úlohu z relatívne nízkej konceptuálnej úrovne na vyššie konceptuálne </a:t>
            </a:r>
            <a:r>
              <a:rPr lang="sk-SK" dirty="0" smtClean="0"/>
              <a:t>úrovne.</a:t>
            </a:r>
          </a:p>
          <a:p>
            <a:r>
              <a:rPr lang="sk-SK" dirty="0" smtClean="0"/>
              <a:t>Generalizácia </a:t>
            </a:r>
            <a:r>
              <a:rPr lang="sk-SK" dirty="0"/>
              <a:t>ako metóda predspracovania dát bola stručne popísaná v druhej kapitole. Táto kapitola sa však zameriava na popis, ako cieľ procesu KDD a na automatické metódy pre jeho získanie.</a:t>
            </a:r>
          </a:p>
        </p:txBody>
      </p:sp>
    </p:spTree>
    <p:extLst>
      <p:ext uri="{BB962C8B-B14F-4D97-AF65-F5344CB8AC3E}">
        <p14:creationId xmlns:p14="http://schemas.microsoft.com/office/powerpoint/2010/main" val="34156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Cieľom je vyznačenie </a:t>
            </a:r>
            <a:r>
              <a:rPr lang="sk-SK" dirty="0"/>
              <a:t>prekrývajúcich sa záznamov. V tomto prípade sú takéto záznamy dva, a síce muži v strednom veku so stredne vysokým príjmom a to tak Kanaďania, ako aj cudzinci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7333" t="49074" r="30889" b="23889"/>
          <a:stretch/>
        </p:blipFill>
        <p:spPr>
          <a:xfrm>
            <a:off x="4813300" y="2919577"/>
            <a:ext cx="6311900" cy="32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Príklad-výsledok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Nakoniec je potrebné vygenerovať klasifikačné pravidlá a určiť ich spoľahlivosť. Pre každý záznam generalizovanej cieľovej relácie Cieľ je možné vygenerovať jedno klasifikačné pravidlo. </a:t>
            </a:r>
            <a:endParaRPr lang="sk-SK" dirty="0" smtClean="0"/>
          </a:p>
          <a:p>
            <a:r>
              <a:rPr lang="sk-SK" dirty="0" smtClean="0"/>
              <a:t>Jeho </a:t>
            </a:r>
            <a:r>
              <a:rPr lang="sk-SK" dirty="0"/>
              <a:t>spoľahlivosť bude 100% (v prípade, že ide o neprekrývajúci sa záznam), alebo percentuálny podiel podpory záznamu v Cieľ voči všetkým záznamom (teda voči súčtu podpory tohto záznamu v Cieľ </a:t>
            </a:r>
            <a:r>
              <a:rPr lang="sk-SK" dirty="0" smtClean="0"/>
              <a:t>a sním </a:t>
            </a:r>
            <a:r>
              <a:rPr lang="sk-SK" dirty="0"/>
              <a:t>sa prekrývajúceho záznamu v Kontrast</a:t>
            </a:r>
            <a:r>
              <a:rPr lang="sk-SK" dirty="0" smtClean="0"/>
              <a:t>)</a:t>
            </a:r>
          </a:p>
          <a:p>
            <a:r>
              <a:rPr lang="sk-SK" dirty="0"/>
              <a:t>Tak napríklad v prípade prvého a druhého záznamu relácie Cieľ (neprekrývajúce sa záznamy) budú mať vygenerované klasifikačné pravidlá stopercentnú spoľahlivosť a budú vyzerať nasledovne. </a:t>
            </a:r>
            <a:endParaRPr lang="sk-SK" dirty="0" smtClean="0"/>
          </a:p>
          <a:p>
            <a:r>
              <a:rPr lang="sk-SK" dirty="0" smtClean="0"/>
              <a:t>Sex=</a:t>
            </a:r>
            <a:r>
              <a:rPr lang="sk-SK" dirty="0" err="1" smtClean="0"/>
              <a:t>male</a:t>
            </a:r>
            <a:r>
              <a:rPr lang="sk-SK" dirty="0" smtClean="0"/>
              <a:t> </a:t>
            </a:r>
            <a:r>
              <a:rPr lang="sk-SK" dirty="0"/>
              <a:t>∧ </a:t>
            </a:r>
            <a:r>
              <a:rPr lang="sk-SK" dirty="0" err="1"/>
              <a:t>Age</a:t>
            </a:r>
            <a:r>
              <a:rPr lang="sk-SK" dirty="0"/>
              <a:t>=</a:t>
            </a:r>
            <a:r>
              <a:rPr lang="sk-SK" dirty="0" err="1"/>
              <a:t>old</a:t>
            </a:r>
            <a:r>
              <a:rPr lang="sk-SK" dirty="0"/>
              <a:t> ∧ </a:t>
            </a:r>
            <a:r>
              <a:rPr lang="sk-SK" dirty="0" err="1"/>
              <a:t>Birth</a:t>
            </a:r>
            <a:r>
              <a:rPr lang="sk-SK" dirty="0"/>
              <a:t> </a:t>
            </a:r>
            <a:r>
              <a:rPr lang="sk-SK" dirty="0" err="1"/>
              <a:t>place</a:t>
            </a:r>
            <a:r>
              <a:rPr lang="sk-SK" dirty="0"/>
              <a:t>=</a:t>
            </a:r>
            <a:r>
              <a:rPr lang="sk-SK" dirty="0" err="1"/>
              <a:t>Canada</a:t>
            </a:r>
            <a:r>
              <a:rPr lang="sk-SK" dirty="0"/>
              <a:t> ∧ </a:t>
            </a:r>
            <a:r>
              <a:rPr lang="sk-SK" dirty="0" err="1"/>
              <a:t>Salary</a:t>
            </a:r>
            <a:r>
              <a:rPr lang="sk-SK" dirty="0"/>
              <a:t>=</a:t>
            </a:r>
            <a:r>
              <a:rPr lang="sk-SK" dirty="0" err="1"/>
              <a:t>High</a:t>
            </a:r>
            <a:r>
              <a:rPr lang="sk-SK" dirty="0"/>
              <a:t> → </a:t>
            </a:r>
            <a:r>
              <a:rPr lang="sk-SK" dirty="0" err="1"/>
              <a:t>Professor</a:t>
            </a:r>
            <a:r>
              <a:rPr lang="sk-SK" dirty="0"/>
              <a:t> (100%) Sex=</a:t>
            </a:r>
            <a:r>
              <a:rPr lang="sk-SK" dirty="0" err="1"/>
              <a:t>male</a:t>
            </a:r>
            <a:r>
              <a:rPr lang="sk-SK" dirty="0"/>
              <a:t> ∧ </a:t>
            </a:r>
            <a:r>
              <a:rPr lang="sk-SK" dirty="0" err="1"/>
              <a:t>Age</a:t>
            </a:r>
            <a:r>
              <a:rPr lang="sk-SK" dirty="0"/>
              <a:t>=</a:t>
            </a:r>
            <a:r>
              <a:rPr lang="sk-SK" dirty="0" err="1"/>
              <a:t>old</a:t>
            </a:r>
            <a:r>
              <a:rPr lang="sk-SK" dirty="0"/>
              <a:t> ∧ </a:t>
            </a:r>
            <a:r>
              <a:rPr lang="sk-SK" dirty="0" err="1"/>
              <a:t>Birth</a:t>
            </a:r>
            <a:r>
              <a:rPr lang="sk-SK" dirty="0"/>
              <a:t> </a:t>
            </a:r>
            <a:r>
              <a:rPr lang="sk-SK" dirty="0" err="1"/>
              <a:t>place</a:t>
            </a:r>
            <a:r>
              <a:rPr lang="sk-SK" dirty="0"/>
              <a:t>=</a:t>
            </a:r>
            <a:r>
              <a:rPr lang="sk-SK" dirty="0" err="1"/>
              <a:t>foreign</a:t>
            </a:r>
            <a:r>
              <a:rPr lang="sk-SK" dirty="0"/>
              <a:t> ∧ </a:t>
            </a:r>
            <a:r>
              <a:rPr lang="sk-SK" dirty="0" err="1"/>
              <a:t>Salary</a:t>
            </a:r>
            <a:r>
              <a:rPr lang="sk-SK" dirty="0"/>
              <a:t>=</a:t>
            </a:r>
            <a:r>
              <a:rPr lang="sk-SK" dirty="0" err="1"/>
              <a:t>High</a:t>
            </a:r>
            <a:r>
              <a:rPr lang="sk-SK" dirty="0"/>
              <a:t> → </a:t>
            </a:r>
            <a:r>
              <a:rPr lang="sk-SK" dirty="0" err="1"/>
              <a:t>Professor</a:t>
            </a:r>
            <a:r>
              <a:rPr lang="sk-SK" dirty="0"/>
              <a:t> (100%)</a:t>
            </a:r>
          </a:p>
        </p:txBody>
      </p:sp>
    </p:spTree>
    <p:extLst>
      <p:ext uri="{BB962C8B-B14F-4D97-AF65-F5344CB8AC3E}">
        <p14:creationId xmlns:p14="http://schemas.microsoft.com/office/powerpoint/2010/main" val="12103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Príklad-výsledok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V prípade tretieho a štvrtého záznamu v Cieľ ide o prekrývajúce sa záznamy, keďže rovnaké záznamy sa vyskytujú aj v relácii Kontrast. </a:t>
            </a:r>
            <a:endParaRPr lang="sk-SK" dirty="0" smtClean="0"/>
          </a:p>
          <a:p>
            <a:r>
              <a:rPr lang="sk-SK" dirty="0" smtClean="0"/>
              <a:t>Spoľahlivosť </a:t>
            </a:r>
            <a:r>
              <a:rPr lang="sk-SK" dirty="0"/>
              <a:t>z nich vygenerovaných klasifikačných pravidiel preto už nebude 100%, ale v prípade tretieho záznamu </a:t>
            </a:r>
            <a:r>
              <a:rPr lang="sk-SK" dirty="0" smtClean="0"/>
              <a:t> </a:t>
            </a:r>
            <a:r>
              <a:rPr lang="sk-SK" dirty="0"/>
              <a:t>75 </a:t>
            </a:r>
            <a:r>
              <a:rPr lang="sk-SK" dirty="0" smtClean="0"/>
              <a:t>/25 +75 </a:t>
            </a:r>
            <a:r>
              <a:rPr lang="sk-SK" dirty="0"/>
              <a:t>= </a:t>
            </a:r>
            <a:r>
              <a:rPr lang="sk-SK" dirty="0" smtClean="0"/>
              <a:t>75% </a:t>
            </a:r>
            <a:r>
              <a:rPr lang="sk-SK" dirty="0"/>
              <a:t>a v prípade štvrtého záznamu potom </a:t>
            </a:r>
            <a:r>
              <a:rPr lang="sk-SK" dirty="0" smtClean="0"/>
              <a:t>130 /10 +130 </a:t>
            </a:r>
            <a:r>
              <a:rPr lang="sk-SK" dirty="0"/>
              <a:t>= </a:t>
            </a:r>
            <a:r>
              <a:rPr lang="sk-SK" dirty="0" smtClean="0"/>
              <a:t>93% 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Takže</a:t>
            </a:r>
            <a:r>
              <a:rPr lang="sk-SK" dirty="0"/>
              <a:t>: Sex=</a:t>
            </a:r>
            <a:r>
              <a:rPr lang="sk-SK" dirty="0" err="1"/>
              <a:t>male</a:t>
            </a:r>
            <a:r>
              <a:rPr lang="sk-SK" dirty="0"/>
              <a:t> ∧ </a:t>
            </a:r>
            <a:r>
              <a:rPr lang="sk-SK" dirty="0" err="1"/>
              <a:t>Age</a:t>
            </a:r>
            <a:r>
              <a:rPr lang="sk-SK" dirty="0"/>
              <a:t>=</a:t>
            </a:r>
            <a:r>
              <a:rPr lang="sk-SK" dirty="0" err="1"/>
              <a:t>mid-age</a:t>
            </a:r>
            <a:r>
              <a:rPr lang="sk-SK" dirty="0"/>
              <a:t>∧ </a:t>
            </a:r>
            <a:r>
              <a:rPr lang="sk-SK" dirty="0" err="1"/>
              <a:t>Birth</a:t>
            </a:r>
            <a:r>
              <a:rPr lang="sk-SK" dirty="0"/>
              <a:t> </a:t>
            </a:r>
            <a:r>
              <a:rPr lang="sk-SK" dirty="0" err="1"/>
              <a:t>place</a:t>
            </a:r>
            <a:r>
              <a:rPr lang="sk-SK" dirty="0"/>
              <a:t>=</a:t>
            </a:r>
            <a:r>
              <a:rPr lang="sk-SK" dirty="0" err="1"/>
              <a:t>Canada</a:t>
            </a:r>
            <a:r>
              <a:rPr lang="sk-SK" dirty="0"/>
              <a:t> ∧ </a:t>
            </a:r>
            <a:r>
              <a:rPr lang="sk-SK" dirty="0" err="1"/>
              <a:t>Salary</a:t>
            </a:r>
            <a:r>
              <a:rPr lang="sk-SK" dirty="0"/>
              <a:t>=</a:t>
            </a:r>
            <a:r>
              <a:rPr lang="sk-SK" dirty="0" err="1"/>
              <a:t>Medium</a:t>
            </a:r>
            <a:r>
              <a:rPr lang="sk-SK" dirty="0"/>
              <a:t> → </a:t>
            </a:r>
            <a:r>
              <a:rPr lang="sk-SK" dirty="0" err="1"/>
              <a:t>Professor</a:t>
            </a:r>
            <a:r>
              <a:rPr lang="sk-SK" dirty="0"/>
              <a:t> (75</a:t>
            </a:r>
            <a:r>
              <a:rPr lang="sk-SK" dirty="0" smtClean="0"/>
              <a:t>%)</a:t>
            </a:r>
          </a:p>
          <a:p>
            <a:r>
              <a:rPr lang="sk-SK" dirty="0" smtClean="0"/>
              <a:t> Sex=</a:t>
            </a:r>
            <a:r>
              <a:rPr lang="sk-SK" dirty="0" err="1" smtClean="0"/>
              <a:t>female</a:t>
            </a:r>
            <a:r>
              <a:rPr lang="sk-SK" dirty="0" smtClean="0"/>
              <a:t> </a:t>
            </a:r>
            <a:r>
              <a:rPr lang="sk-SK" dirty="0"/>
              <a:t>∧ </a:t>
            </a:r>
            <a:r>
              <a:rPr lang="sk-SK" dirty="0" err="1"/>
              <a:t>Age</a:t>
            </a:r>
            <a:r>
              <a:rPr lang="sk-SK" dirty="0"/>
              <a:t>=</a:t>
            </a:r>
            <a:r>
              <a:rPr lang="sk-SK" dirty="0" err="1"/>
              <a:t>mid-age</a:t>
            </a:r>
            <a:r>
              <a:rPr lang="sk-SK" dirty="0"/>
              <a:t> ∧ </a:t>
            </a:r>
            <a:r>
              <a:rPr lang="sk-SK" dirty="0" err="1"/>
              <a:t>Birth</a:t>
            </a:r>
            <a:r>
              <a:rPr lang="sk-SK" dirty="0"/>
              <a:t> </a:t>
            </a:r>
            <a:r>
              <a:rPr lang="sk-SK" dirty="0" err="1"/>
              <a:t>place</a:t>
            </a:r>
            <a:r>
              <a:rPr lang="sk-SK" dirty="0"/>
              <a:t>=</a:t>
            </a:r>
            <a:r>
              <a:rPr lang="sk-SK" dirty="0" err="1"/>
              <a:t>foreign</a:t>
            </a:r>
            <a:r>
              <a:rPr lang="sk-SK" dirty="0"/>
              <a:t> ∧ </a:t>
            </a:r>
            <a:r>
              <a:rPr lang="sk-SK" dirty="0" err="1"/>
              <a:t>Salary</a:t>
            </a:r>
            <a:r>
              <a:rPr lang="sk-SK" dirty="0"/>
              <a:t>=</a:t>
            </a:r>
            <a:r>
              <a:rPr lang="sk-SK" dirty="0" err="1"/>
              <a:t>Medium</a:t>
            </a:r>
            <a:r>
              <a:rPr lang="sk-SK" dirty="0"/>
              <a:t> → </a:t>
            </a:r>
            <a:r>
              <a:rPr lang="sk-SK" dirty="0" err="1"/>
              <a:t>Professor</a:t>
            </a:r>
            <a:r>
              <a:rPr lang="sk-SK" dirty="0"/>
              <a:t> (93%) </a:t>
            </a:r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/>
              <a:t>nakoniec z piateho záznamu bude opäť odvodené klasifikačné pravidlo so stopercentnou spoľahlivosťou, keďže ide o neprekrývajúci sa záznam. </a:t>
            </a:r>
            <a:endParaRPr lang="sk-SK" dirty="0" smtClean="0"/>
          </a:p>
          <a:p>
            <a:r>
              <a:rPr lang="sk-SK" dirty="0" smtClean="0"/>
              <a:t>Sex=</a:t>
            </a:r>
            <a:r>
              <a:rPr lang="sk-SK" dirty="0" err="1" smtClean="0"/>
              <a:t>female</a:t>
            </a:r>
            <a:r>
              <a:rPr lang="sk-SK" dirty="0" smtClean="0"/>
              <a:t> </a:t>
            </a:r>
            <a:r>
              <a:rPr lang="sk-SK" dirty="0"/>
              <a:t>∧ </a:t>
            </a:r>
            <a:r>
              <a:rPr lang="sk-SK" dirty="0" err="1"/>
              <a:t>Age</a:t>
            </a:r>
            <a:r>
              <a:rPr lang="sk-SK" dirty="0"/>
              <a:t>=</a:t>
            </a:r>
            <a:r>
              <a:rPr lang="sk-SK" dirty="0" err="1"/>
              <a:t>mid-age</a:t>
            </a:r>
            <a:r>
              <a:rPr lang="sk-SK" dirty="0"/>
              <a:t> ∧ </a:t>
            </a:r>
            <a:r>
              <a:rPr lang="sk-SK" dirty="0" err="1"/>
              <a:t>Birth</a:t>
            </a:r>
            <a:r>
              <a:rPr lang="sk-SK" dirty="0"/>
              <a:t> </a:t>
            </a:r>
            <a:r>
              <a:rPr lang="sk-SK" dirty="0" err="1"/>
              <a:t>place</a:t>
            </a:r>
            <a:r>
              <a:rPr lang="sk-SK" dirty="0"/>
              <a:t>=</a:t>
            </a:r>
            <a:r>
              <a:rPr lang="sk-SK" dirty="0" err="1"/>
              <a:t>Canada</a:t>
            </a:r>
            <a:r>
              <a:rPr lang="sk-SK" dirty="0"/>
              <a:t> ∧ </a:t>
            </a:r>
            <a:r>
              <a:rPr lang="sk-SK" dirty="0" err="1"/>
              <a:t>Salary</a:t>
            </a:r>
            <a:r>
              <a:rPr lang="sk-SK" dirty="0"/>
              <a:t>=</a:t>
            </a:r>
            <a:r>
              <a:rPr lang="sk-SK" dirty="0" err="1"/>
              <a:t>Medium</a:t>
            </a:r>
            <a:r>
              <a:rPr lang="sk-SK" dirty="0"/>
              <a:t> → </a:t>
            </a:r>
            <a:r>
              <a:rPr lang="sk-SK" dirty="0" err="1"/>
              <a:t>Professor</a:t>
            </a:r>
            <a:r>
              <a:rPr lang="sk-SK" dirty="0"/>
              <a:t> (100%)</a:t>
            </a:r>
          </a:p>
        </p:txBody>
      </p:sp>
    </p:spTree>
    <p:extLst>
      <p:ext uri="{BB962C8B-B14F-4D97-AF65-F5344CB8AC3E}">
        <p14:creationId xmlns:p14="http://schemas.microsoft.com/office/powerpoint/2010/main" val="29735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 Prezentácia získaných znalostí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b="1" dirty="0" smtClean="0"/>
              <a:t>Charakterizácia</a:t>
            </a:r>
          </a:p>
          <a:p>
            <a:pPr marL="45720" indent="0">
              <a:buNone/>
            </a:pPr>
            <a:r>
              <a:rPr lang="sk-SK" dirty="0" smtClean="0"/>
              <a:t>Okrem priameho zobrazenia generalizovanej relácie sú aj ďalšie možnosti prezentácie znalostí získaných atribútovo orientovanou indukciou.</a:t>
            </a:r>
          </a:p>
          <a:p>
            <a:pPr marL="45720" indent="0">
              <a:buNone/>
            </a:pPr>
            <a:r>
              <a:rPr lang="sk-SK" dirty="0" smtClean="0"/>
              <a:t>-krížové tabuľky</a:t>
            </a:r>
          </a:p>
          <a:p>
            <a:pPr marL="45720" indent="0">
              <a:buNone/>
            </a:pPr>
            <a:r>
              <a:rPr lang="sk-SK" dirty="0"/>
              <a:t>-grafy -</a:t>
            </a:r>
            <a:r>
              <a:rPr lang="sk-SK" dirty="0" smtClean="0"/>
              <a:t>použitie </a:t>
            </a:r>
            <a:r>
              <a:rPr lang="sk-SK" dirty="0"/>
              <a:t>stĺpcových, alebo kruhových grafov.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-logické pravidlá</a:t>
            </a:r>
          </a:p>
          <a:p>
            <a:pPr marL="45720" indent="0">
              <a:buNone/>
            </a:pPr>
            <a:r>
              <a:rPr lang="sk-SK" dirty="0"/>
              <a:t>-Kvantitatívne charakteristické pravidlo</a:t>
            </a:r>
          </a:p>
        </p:txBody>
      </p:sp>
    </p:spTree>
    <p:extLst>
      <p:ext uri="{BB962C8B-B14F-4D97-AF65-F5344CB8AC3E}">
        <p14:creationId xmlns:p14="http://schemas.microsoft.com/office/powerpoint/2010/main" val="676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krížové </a:t>
            </a:r>
            <a:r>
              <a:rPr lang="sk-SK" dirty="0" smtClean="0"/>
              <a:t>tabuľky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dvojrozmernej krížovej tabuľke každý riadok reprezentuje hodnotu jedného atribútu a každý stĺpec reprezentuje hodnotu iného atribútu. 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n-rozmernej krížovej tabuľke (n &gt; 2) stĺpec môže reprezentovať kombináciu hodnôt viac ako jedného atribútu, pričom hodnota v tabuľke vyjadruje súčet pre určité zoskupenie dvojíc atribút – hodnota. </a:t>
            </a:r>
            <a:endParaRPr lang="sk-SK" dirty="0" smtClean="0"/>
          </a:p>
          <a:p>
            <a:r>
              <a:rPr lang="sk-SK" dirty="0" smtClean="0"/>
              <a:t>Táto </a:t>
            </a:r>
            <a:r>
              <a:rPr lang="sk-SK" dirty="0"/>
              <a:t>reprezentácia je veľmi podobná tabuľkovému procesoru. Je jednoduché mapovať priamo hodnoty z dátového skladu na bunky krížovej tabuľky, čo využívajú aj mnohé komerčné nástroje OLAP.</a:t>
            </a:r>
          </a:p>
        </p:txBody>
      </p:sp>
    </p:spTree>
    <p:extLst>
      <p:ext uri="{BB962C8B-B14F-4D97-AF65-F5344CB8AC3E}">
        <p14:creationId xmlns:p14="http://schemas.microsoft.com/office/powerpoint/2010/main" val="22897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Logické pravidlá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Každý záznam v generalizovanej relácii reprezentuje jednu alternatívu disjunkcie. Nakoľko jeden záznam obvykle nepokrýva všetky príklady z databázy (základnej relácie), je potrebné pridať kvantitatívnu informáciu o tom, aké percento záznamov spĺňa ľavú a pravú stranu daného pravidla. </a:t>
            </a:r>
            <a:r>
              <a:rPr lang="sk-SK" dirty="0" smtClean="0"/>
              <a:t> </a:t>
            </a:r>
            <a:r>
              <a:rPr lang="sk-SK" dirty="0"/>
              <a:t>Logické pravidlo je takto asociované s kvantitatívnou informáciou a preto sa nazýva kvantitatívne pravidlo a je definované nasledovne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1037" t="61667" r="29703" b="22407"/>
          <a:stretch/>
        </p:blipFill>
        <p:spPr>
          <a:xfrm>
            <a:off x="2095500" y="3701403"/>
            <a:ext cx="7378700" cy="239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Kvantitatívne charakteristické </a:t>
            </a:r>
            <a:r>
              <a:rPr lang="sk-SK" dirty="0" smtClean="0"/>
              <a:t>pravidlo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 podobe logického pravidla, kde každý člen disjunkcie pokrývajúci cieľovú triedu má asociovanú t-váhu. 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• </a:t>
            </a:r>
            <a:r>
              <a:rPr lang="sk-SK" dirty="0"/>
              <a:t>Vo forme relačnej tabuľky (úplne generalizovaná relácia), prípadne krížovej tabuľky, kde sú hodnoty podpory nahradené zodpovedajúcimi t-váhami</a:t>
            </a:r>
            <a:r>
              <a:rPr lang="sk-SK" dirty="0" smtClean="0"/>
              <a:t>.</a:t>
            </a:r>
          </a:p>
          <a:p>
            <a:pPr marL="45720" indent="0">
              <a:buNone/>
            </a:pPr>
            <a:r>
              <a:rPr lang="sk-SK" dirty="0"/>
              <a:t>Každý člen disjunkcie v kvantitatívnom charakteristickom pravidle predstavuje určitú podmienku. Tieto podmienky vo všeobecnosti tvoria nutnú podmienku cieľovej triedy C (</a:t>
            </a:r>
            <a:r>
              <a:rPr lang="sk-SK" dirty="0" err="1"/>
              <a:t>t.j</a:t>
            </a:r>
            <a:r>
              <a:rPr lang="sk-SK" dirty="0"/>
              <a:t>. hodnoty záznamu musia vyhovovať jednému z členov disjunkcie, aby daný záznam popisoval objekt z cieľovej triedy), avšak nemusia tvoriť aj postačujúcu podmienku, keďže záznam splňujúci podmienku niektorého z členov disjunkcie môže ešte patriť aj do inej než cieľovej triedy. 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0519" t="40185" r="28962" b="56113"/>
          <a:stretch/>
        </p:blipFill>
        <p:spPr>
          <a:xfrm>
            <a:off x="1143000" y="5689600"/>
            <a:ext cx="8547100" cy="6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35" t="18868" r="30047" b="51572"/>
          <a:stretch/>
        </p:blipFill>
        <p:spPr>
          <a:xfrm>
            <a:off x="2251710" y="1803399"/>
            <a:ext cx="7658100" cy="42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48112" r="29292" b="11950"/>
          <a:stretch/>
        </p:blipFill>
        <p:spPr>
          <a:xfrm>
            <a:off x="3111500" y="1287780"/>
            <a:ext cx="6698700" cy="47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Porovnanie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Prvé tri spôsoby prezentácie výsledkov uvedené v predchádzajúcej časti pre charakterizáciu platia rovnako aj pre prípad porovnávania dvoch alebo viacerých skupín objektov. </a:t>
            </a:r>
            <a:endParaRPr lang="sk-SK" dirty="0" smtClean="0"/>
          </a:p>
          <a:p>
            <a:r>
              <a:rPr lang="sk-SK" dirty="0" smtClean="0"/>
              <a:t>Ide </a:t>
            </a:r>
            <a:r>
              <a:rPr lang="sk-SK" dirty="0"/>
              <a:t>o priame zobrazenie úplne generalizovaných relácií vo forme tabuliek, použitie krížových tabuliek a grafov. </a:t>
            </a:r>
            <a:endParaRPr lang="sk-SK" dirty="0" smtClean="0"/>
          </a:p>
          <a:p>
            <a:r>
              <a:rPr lang="sk-SK" dirty="0" smtClean="0"/>
              <a:t>Čo </a:t>
            </a:r>
            <a:r>
              <a:rPr lang="sk-SK" dirty="0"/>
              <a:t>sa týka logických pravidiel, pre porovnanie sa používajú tzv. kvantitatívne diskriminačné pravidlá, ktoré každému záznamu z úplne generalizovanej relácie priradia ešte tzv. d-váhu </a:t>
            </a:r>
            <a:r>
              <a:rPr lang="sk-SK" dirty="0" err="1"/>
              <a:t>dw</a:t>
            </a:r>
            <a:r>
              <a:rPr lang="sk-SK" dirty="0"/>
              <a:t>. Váha </a:t>
            </a:r>
            <a:r>
              <a:rPr lang="sk-SK" dirty="0" err="1"/>
              <a:t>dw</a:t>
            </a:r>
            <a:r>
              <a:rPr lang="sk-SK" dirty="0"/>
              <a:t> vyjadruje pomer medzi podporou daného záznamu v cieľovej triede k celkovej podpore tohto záznamu vo všetkých triedach (v cieľovej aj v kontrastných triedach).</a:t>
            </a:r>
          </a:p>
        </p:txBody>
      </p:sp>
    </p:spTree>
    <p:extLst>
      <p:ext uri="{BB962C8B-B14F-4D97-AF65-F5344CB8AC3E}">
        <p14:creationId xmlns:p14="http://schemas.microsoft.com/office/powerpoint/2010/main" val="27526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/>
              <a:t>Popis môže mať dve základné formy: </a:t>
            </a:r>
            <a:endParaRPr lang="sk-SK" dirty="0" smtClean="0"/>
          </a:p>
          <a:p>
            <a:r>
              <a:rPr lang="sk-SK" dirty="0" smtClean="0"/>
              <a:t>Charakterizácia</a:t>
            </a:r>
            <a:r>
              <a:rPr lang="sk-SK" dirty="0"/>
              <a:t>, </a:t>
            </a:r>
            <a:r>
              <a:rPr lang="sk-SK" dirty="0" err="1"/>
              <a:t>t.j</a:t>
            </a:r>
            <a:r>
              <a:rPr lang="sk-SK" dirty="0"/>
              <a:t>. stručný a výstižný popis danej množiny dát (sumarizácia), alebo 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/>
              <a:t>Porovnanie (diskriminácia), </a:t>
            </a:r>
            <a:r>
              <a:rPr lang="sk-SK" dirty="0" err="1"/>
              <a:t>t.j</a:t>
            </a:r>
            <a:r>
              <a:rPr lang="sk-SK" dirty="0"/>
              <a:t>. popis porovnávajúci 2 alebo viac množín dát.</a:t>
            </a:r>
          </a:p>
        </p:txBody>
      </p:sp>
    </p:spTree>
    <p:extLst>
      <p:ext uri="{BB962C8B-B14F-4D97-AF65-F5344CB8AC3E}">
        <p14:creationId xmlns:p14="http://schemas.microsoft.com/office/powerpoint/2010/main" val="28724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Charakterizácia a porovnanie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1701800"/>
            <a:ext cx="9872871" cy="4394200"/>
          </a:xfrm>
        </p:spPr>
        <p:txBody>
          <a:bodyPr>
            <a:normAutofit/>
          </a:bodyPr>
          <a:lstStyle/>
          <a:p>
            <a:r>
              <a:rPr lang="sk-SK" smtClean="0"/>
              <a:t>Charakterizáciu </a:t>
            </a:r>
            <a:r>
              <a:rPr lang="sk-SK" dirty="0"/>
              <a:t>a porovnanie je možné prezentovať aj súčasne. A to napríklad pomocou spoločnej krížovej </a:t>
            </a:r>
            <a:r>
              <a:rPr lang="sk-SK" dirty="0" smtClean="0"/>
              <a:t>tabuľky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pPr marL="45720" indent="0">
              <a:buNone/>
            </a:pPr>
            <a:endParaRPr lang="sk-SK" dirty="0"/>
          </a:p>
          <a:p>
            <a:r>
              <a:rPr lang="sk-SK" dirty="0"/>
              <a:t>Podobne možno kombinovať prezentáciu charakteristických a diskriminačných kvantitatívnych pravidiel do spoločného zápisu pre popis vybranej cieľovej relácie objektov. Takéto pravidlá sa nazývajú kvantitatívne popisné pravidlá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0000" t="60370" r="24963" b="19444"/>
          <a:stretch/>
        </p:blipFill>
        <p:spPr>
          <a:xfrm>
            <a:off x="3419818" y="2514599"/>
            <a:ext cx="7057682" cy="22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 Metódy </a:t>
            </a:r>
            <a:r>
              <a:rPr lang="sk-SK" dirty="0"/>
              <a:t>charakterizácie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 určitej miery aj operácie OLAP (On-line analytické spracovanie, </a:t>
            </a:r>
            <a:r>
              <a:rPr lang="sk-SK" dirty="0" err="1"/>
              <a:t>t.j</a:t>
            </a:r>
            <a:r>
              <a:rPr lang="sk-SK" dirty="0"/>
              <a:t>. Online </a:t>
            </a:r>
            <a:r>
              <a:rPr lang="sk-SK" dirty="0" err="1"/>
              <a:t>Analytical</a:t>
            </a:r>
            <a:r>
              <a:rPr lang="sk-SK" dirty="0"/>
              <a:t> </a:t>
            </a:r>
            <a:r>
              <a:rPr lang="sk-SK" dirty="0" err="1"/>
              <a:t>Processing</a:t>
            </a:r>
            <a:r>
              <a:rPr lang="sk-SK" dirty="0"/>
              <a:t>) nad dátovými skladmi. </a:t>
            </a:r>
            <a:endParaRPr lang="sk-SK" dirty="0" smtClean="0"/>
          </a:p>
          <a:p>
            <a:r>
              <a:rPr lang="sk-SK" dirty="0"/>
              <a:t>V</a:t>
            </a:r>
            <a:r>
              <a:rPr lang="sk-SK" dirty="0" smtClean="0"/>
              <a:t> </a:t>
            </a:r>
            <a:r>
              <a:rPr lang="sk-SK" dirty="0"/>
              <a:t>tomto prípade ide o tzv. manuálne zovšeobecňovanie, keďže používateľ riadi krok po kroku celý proces generalizácie výberom jednotlivých operácií a </a:t>
            </a:r>
            <a:r>
              <a:rPr lang="sk-SK" dirty="0" smtClean="0"/>
              <a:t>pohľadov.</a:t>
            </a:r>
          </a:p>
          <a:p>
            <a:r>
              <a:rPr lang="sk-SK" dirty="0" smtClean="0"/>
              <a:t>Dôležitým </a:t>
            </a:r>
            <a:r>
              <a:rPr lang="sk-SK" dirty="0"/>
              <a:t>obmedzením tohto prístupu je rozsah dátových typov, keďže operácie OLAP je možné vykonávať len nad numerickými dátami. Veličiny v dátových skladoch sú vždy numerické atribúty, dimenzie sú popisované nenumerickými </a:t>
            </a:r>
            <a:r>
              <a:rPr lang="sk-SK" dirty="0" smtClean="0"/>
              <a:t>dátami.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33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 </a:t>
            </a:r>
            <a:r>
              <a:rPr lang="sk-SK" dirty="0"/>
              <a:t>Metódy charakterizácie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Druhú skupinu tvoria metódy automatickej generalizácie, kde je proces zovšeobecňovania riadený algoritmom, ktorý používa parametre nastavené používateľom. </a:t>
            </a:r>
            <a:endParaRPr lang="sk-SK" dirty="0" smtClean="0"/>
          </a:p>
          <a:p>
            <a:r>
              <a:rPr lang="sk-SK" dirty="0" smtClean="0"/>
              <a:t>Najdôležitejšou </a:t>
            </a:r>
            <a:r>
              <a:rPr lang="sk-SK" dirty="0"/>
              <a:t>metódou z tejto skupiny je atribútovo orientovaná indukcia. </a:t>
            </a:r>
            <a:endParaRPr lang="sk-SK" dirty="0" smtClean="0"/>
          </a:p>
          <a:p>
            <a:r>
              <a:rPr lang="sk-SK" dirty="0" smtClean="0"/>
              <a:t>Táto </a:t>
            </a:r>
            <a:r>
              <a:rPr lang="sk-SK" dirty="0"/>
              <a:t>metóda bude najprv predstavená </a:t>
            </a:r>
            <a:r>
              <a:rPr lang="sk-SK" dirty="0" smtClean="0"/>
              <a:t>neformálne, </a:t>
            </a:r>
            <a:r>
              <a:rPr lang="sk-SK" dirty="0"/>
              <a:t>potom vo forme presného </a:t>
            </a:r>
            <a:r>
              <a:rPr lang="sk-SK" dirty="0" smtClean="0"/>
              <a:t>algoritmu </a:t>
            </a:r>
            <a:r>
              <a:rPr lang="sk-SK" dirty="0"/>
              <a:t>a nakoniec vysvetlená na konkrétnom príklade.</a:t>
            </a:r>
          </a:p>
        </p:txBody>
      </p:sp>
    </p:spTree>
    <p:extLst>
      <p:ext uri="{BB962C8B-B14F-4D97-AF65-F5344CB8AC3E}">
        <p14:creationId xmlns:p14="http://schemas.microsoft.com/office/powerpoint/2010/main" val="25396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1.1 </a:t>
            </a:r>
            <a:r>
              <a:rPr lang="sk-SK" b="1" dirty="0" smtClean="0"/>
              <a:t>Atribútovo </a:t>
            </a:r>
            <a:r>
              <a:rPr lang="sk-SK" b="1" dirty="0"/>
              <a:t>orientovaná indukcia - formálny popis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13" t="38281" r="33749" b="21875"/>
          <a:stretch/>
        </p:blipFill>
        <p:spPr>
          <a:xfrm>
            <a:off x="942151" y="1965960"/>
            <a:ext cx="6515161" cy="38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1.1 </a:t>
            </a:r>
            <a:r>
              <a:rPr lang="sk-SK" b="1" dirty="0"/>
              <a:t>Atribútovo orientovaná indukcia - formálny popis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84" t="43359" r="33021" b="16016"/>
          <a:stretch/>
        </p:blipFill>
        <p:spPr>
          <a:xfrm>
            <a:off x="1346200" y="2095500"/>
            <a:ext cx="66167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1.1 Atribútovo orientovaná indukcia - neformálny popis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sk-SK" dirty="0"/>
              <a:t>Celý postup začína výberom relevantnej množiny dát (tzv. základná relácia), </a:t>
            </a:r>
            <a:r>
              <a:rPr lang="sk-SK" dirty="0" err="1"/>
              <a:t>t.j</a:t>
            </a:r>
            <a:r>
              <a:rPr lang="sk-SK" dirty="0"/>
              <a:t>. napr. cieleným SQL dotazom do relačnej databázy, ktorý vyselektuje cieľovú skupinu dát. </a:t>
            </a:r>
            <a:endParaRPr lang="sk-SK" dirty="0" smtClean="0"/>
          </a:p>
          <a:p>
            <a:pPr marL="502920" indent="-457200">
              <a:buFont typeface="+mj-lt"/>
              <a:buAutoNum type="arabicPeriod"/>
            </a:pPr>
            <a:r>
              <a:rPr lang="sk-SK" dirty="0" smtClean="0"/>
              <a:t>Môže </a:t>
            </a:r>
            <a:r>
              <a:rPr lang="sk-SK" dirty="0"/>
              <a:t>ísť napríklad o skupinu zákazníkov s určitými vlastnosťami, množinu podozrivých transakcií v databáze, množinu vysokoškolských učiteľov v danom regióne a pod</a:t>
            </a:r>
            <a:r>
              <a:rPr lang="sk-SK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sk-SK" dirty="0"/>
              <a:t>Potom je potrebné preskúmať stupeň generalizácie dát v základnej relácii vytvorenej v predchádzajúcom kroku, </a:t>
            </a:r>
            <a:r>
              <a:rPr lang="sk-SK" dirty="0" err="1"/>
              <a:t>t.j</a:t>
            </a:r>
            <a:r>
              <a:rPr lang="sk-SK" dirty="0"/>
              <a:t>. zistiť počet navzájom rôznych hodnôt pre jednotlivé atribúty, ako aj ich existujúce hierarchie konceptov</a:t>
            </a:r>
            <a:r>
              <a:rPr lang="sk-SK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sk-SK" dirty="0"/>
              <a:t>Posledným krokom je zobrazenie výslednej generalizovanej relácie. Tu existuje niekoľko spôsobov, ako zovšeobecnenú reláciu prezentovať (napr. grafom, alebo pravidlami).</a:t>
            </a:r>
          </a:p>
        </p:txBody>
      </p:sp>
    </p:spTree>
    <p:extLst>
      <p:ext uri="{BB962C8B-B14F-4D97-AF65-F5344CB8AC3E}">
        <p14:creationId xmlns:p14="http://schemas.microsoft.com/office/powerpoint/2010/main" val="24795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Samotná generalizácia sa realizuje potom postupne aplikáciou dvoch možných krokov.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Odstránenie atribútu v prípade, ak je u neho veľké množstvo navzájom rôznych hodnôt a súčasne buď neexistuje hierarchia konceptov pre tento atribút (napr. atribút poradové alebo telefónne číslo, meno a pod.), alebo sú koncepty vyššej úrovne vyjadrené prostredníctvom iných atribútov. </a:t>
            </a:r>
            <a:endParaRPr lang="sk-SK" dirty="0" smtClean="0"/>
          </a:p>
          <a:p>
            <a:r>
              <a:rPr lang="sk-SK" dirty="0" smtClean="0"/>
              <a:t>Generalizácia </a:t>
            </a:r>
            <a:r>
              <a:rPr lang="sk-SK" dirty="0"/>
              <a:t>atribútu v aktuálnej relácii, ak je u neho veľa rôznych hodnôt a súčasne existuje hierarchia konceptov, tak sa hodnoty v aktuálnej relácii nahradia hodnotami na vyššej úrovni všeobecnosti podľa hierarchie konceptov</a:t>
            </a:r>
            <a:r>
              <a:rPr lang="sk-SK" dirty="0" smtClean="0"/>
              <a:t>.</a:t>
            </a:r>
          </a:p>
          <a:p>
            <a:pPr marL="45720" indent="0">
              <a:buNone/>
            </a:pPr>
            <a:r>
              <a:rPr lang="sk-SK" dirty="0"/>
              <a:t>V prípade aplikovania generalizácie atribútu sa následne zlúčia všetky rovnaké záznamy (riadky) v takto získanej relácii a pridá sa údaj o ich počte.</a:t>
            </a:r>
          </a:p>
        </p:txBody>
      </p:sp>
    </p:spTree>
    <p:extLst>
      <p:ext uri="{BB962C8B-B14F-4D97-AF65-F5344CB8AC3E}">
        <p14:creationId xmlns:p14="http://schemas.microsoft.com/office/powerpoint/2010/main" val="28786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178</TotalTime>
  <Words>1841</Words>
  <Application>Microsoft Office PowerPoint</Application>
  <PresentationFormat>Widescreen</PresentationFormat>
  <Paragraphs>102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Corbel</vt:lpstr>
      <vt:lpstr>Základ</vt:lpstr>
      <vt:lpstr>Popisné dolovanie v dátach</vt:lpstr>
      <vt:lpstr>úvodom</vt:lpstr>
      <vt:lpstr>PowerPoint Presentation</vt:lpstr>
      <vt:lpstr>1 Metódy charakterizácie</vt:lpstr>
      <vt:lpstr>1 Metódy charakterizácie</vt:lpstr>
      <vt:lpstr>1.1 Atribútovo orientovaná indukcia - formálny popis</vt:lpstr>
      <vt:lpstr>1.1 Atribútovo orientovaná indukcia - formálny popis</vt:lpstr>
      <vt:lpstr>1.1 Atribútovo orientovaná indukcia - neformálny popis</vt:lpstr>
      <vt:lpstr>Samotná generalizácia sa realizuje potom postupne aplikáciou dvoch možných krokov.</vt:lpstr>
      <vt:lpstr>1.2 Atribútovo orientovaná indukcia - formálny popis</vt:lpstr>
      <vt:lpstr>1.2 Atribútovo orientovaná indukcia - formálny popis</vt:lpstr>
      <vt:lpstr>Príklad</vt:lpstr>
      <vt:lpstr>Príklad</vt:lpstr>
      <vt:lpstr>Príklad</vt:lpstr>
      <vt:lpstr>Príklad</vt:lpstr>
      <vt:lpstr>Príklad</vt:lpstr>
      <vt:lpstr>2.1 Metóda porovnávania</vt:lpstr>
      <vt:lpstr>Porovnávanie atribútovo orientovanou indukciou - neformálny popis</vt:lpstr>
      <vt:lpstr>Porovnávanie atribútovo orientovanou indukciou - formálny popis</vt:lpstr>
      <vt:lpstr>Príklad</vt:lpstr>
      <vt:lpstr>Príklad-výsledok</vt:lpstr>
      <vt:lpstr>Príklad-výsledok</vt:lpstr>
      <vt:lpstr>3 Prezentácia získaných znalostí</vt:lpstr>
      <vt:lpstr>krížové tabuľky</vt:lpstr>
      <vt:lpstr>Logické pravidlá</vt:lpstr>
      <vt:lpstr>Kvantitatívne charakteristické pravidlo</vt:lpstr>
      <vt:lpstr>Príklad</vt:lpstr>
      <vt:lpstr>Príklad</vt:lpstr>
      <vt:lpstr>Porovnanie</vt:lpstr>
      <vt:lpstr>Charakterizácia a porovnanie</vt:lpstr>
    </vt:vector>
  </TitlesOfParts>
  <Company>SPU Nitra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Popisné dolovanie v dátach</dc:title>
  <dc:creator>mPriezvisko</dc:creator>
  <cp:lastModifiedBy>Renáta Benda Prokeinová</cp:lastModifiedBy>
  <cp:revision>9</cp:revision>
  <dcterms:created xsi:type="dcterms:W3CDTF">2018-10-11T07:59:36Z</dcterms:created>
  <dcterms:modified xsi:type="dcterms:W3CDTF">2022-10-20T06:23:56Z</dcterms:modified>
</cp:coreProperties>
</file>