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73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8" r:id="rId9"/>
    <p:sldId id="319" r:id="rId10"/>
    <p:sldId id="320" r:id="rId11"/>
    <p:sldId id="321" r:id="rId12"/>
    <p:sldId id="257" r:id="rId13"/>
    <p:sldId id="322" r:id="rId14"/>
    <p:sldId id="323" r:id="rId15"/>
    <p:sldId id="324" r:id="rId16"/>
    <p:sldId id="338" r:id="rId17"/>
    <p:sldId id="325" r:id="rId18"/>
    <p:sldId id="262" r:id="rId19"/>
    <p:sldId id="263" r:id="rId20"/>
    <p:sldId id="264" r:id="rId21"/>
    <p:sldId id="265" r:id="rId22"/>
    <p:sldId id="266" r:id="rId23"/>
    <p:sldId id="278" r:id="rId24"/>
    <p:sldId id="279" r:id="rId25"/>
    <p:sldId id="280" r:id="rId26"/>
    <p:sldId id="281" r:id="rId27"/>
    <p:sldId id="282" r:id="rId28"/>
    <p:sldId id="327" r:id="rId29"/>
    <p:sldId id="328" r:id="rId30"/>
    <p:sldId id="329" r:id="rId31"/>
    <p:sldId id="330" r:id="rId32"/>
    <p:sldId id="331" r:id="rId33"/>
    <p:sldId id="326" r:id="rId34"/>
    <p:sldId id="283" r:id="rId35"/>
    <p:sldId id="284" r:id="rId36"/>
    <p:sldId id="285" r:id="rId37"/>
    <p:sldId id="267" r:id="rId38"/>
    <p:sldId id="268" r:id="rId39"/>
    <p:sldId id="269" r:id="rId40"/>
    <p:sldId id="270" r:id="rId41"/>
    <p:sldId id="335" r:id="rId42"/>
    <p:sldId id="271" r:id="rId43"/>
    <p:sldId id="272" r:id="rId44"/>
    <p:sldId id="275" r:id="rId45"/>
    <p:sldId id="336" r:id="rId46"/>
    <p:sldId id="273" r:id="rId47"/>
    <p:sldId id="337" r:id="rId48"/>
    <p:sldId id="274" r:id="rId49"/>
    <p:sldId id="276" r:id="rId50"/>
    <p:sldId id="277" r:id="rId51"/>
    <p:sldId id="286" r:id="rId52"/>
    <p:sldId id="287" r:id="rId53"/>
    <p:sldId id="288" r:id="rId54"/>
    <p:sldId id="289" r:id="rId55"/>
    <p:sldId id="290" r:id="rId56"/>
    <p:sldId id="291" r:id="rId57"/>
    <p:sldId id="292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06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9CCEF-64D9-426D-9B22-7366E0DAD2BF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23AF7-E906-4BAD-B623-86F470568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69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A7867-3418-4C4A-A2CA-28E429ED42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57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A7867-3418-4C4A-A2CA-28E429ED42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8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It is commonly believed that sensitivity</a:t>
            </a:r>
            <a:r>
              <a:rPr lang="sk-SK" altLang="en-US" smtClean="0"/>
              <a:t> </a:t>
            </a:r>
            <a:r>
              <a:rPr lang="en-US" altLang="en-US" smtClean="0"/>
              <a:t>and specificity are properties of a test and are not subject to</a:t>
            </a:r>
            <a:r>
              <a:rPr lang="sk-SK" altLang="en-US" smtClean="0"/>
              <a:t> </a:t>
            </a:r>
            <a:r>
              <a:rPr lang="en-US" altLang="en-US" smtClean="0"/>
              <a:t>alteration by prevalence of disease, as are the positive and</a:t>
            </a:r>
            <a:r>
              <a:rPr lang="sk-SK" altLang="en-US" smtClean="0"/>
              <a:t> </a:t>
            </a:r>
            <a:r>
              <a:rPr lang="en-US" altLang="en-US" smtClean="0"/>
              <a:t>negative predicted values. This has been shown to be false,</a:t>
            </a:r>
            <a:r>
              <a:rPr lang="sk-SK" altLang="en-US" smtClean="0"/>
              <a:t> </a:t>
            </a:r>
            <a:r>
              <a:rPr lang="en-US" altLang="en-US" smtClean="0"/>
              <a:t>however, both theoretically and clinically.</a:t>
            </a:r>
            <a:r>
              <a:rPr lang="sk-SK" altLang="en-US" smtClean="0"/>
              <a:t> </a:t>
            </a:r>
            <a:r>
              <a:rPr lang="en-US" altLang="en-US" smtClean="0"/>
              <a:t>Both sensitivity</a:t>
            </a:r>
            <a:r>
              <a:rPr lang="sk-SK" altLang="en-US" smtClean="0"/>
              <a:t> </a:t>
            </a:r>
            <a:r>
              <a:rPr lang="en-US" altLang="en-US" smtClean="0"/>
              <a:t>and specificity can be influenced by case mix, disease</a:t>
            </a:r>
            <a:r>
              <a:rPr lang="sk-SK" altLang="en-US" smtClean="0"/>
              <a:t> </a:t>
            </a:r>
            <a:r>
              <a:rPr lang="en-US" altLang="en-US" smtClean="0"/>
              <a:t>severity, or risk factors for disease. For example, a test is</a:t>
            </a:r>
            <a:r>
              <a:rPr lang="sk-SK" altLang="en-US" smtClean="0"/>
              <a:t> </a:t>
            </a:r>
            <a:r>
              <a:rPr lang="en-US" altLang="en-US" smtClean="0"/>
              <a:t>likely to be more sensitive among more severe than among</a:t>
            </a:r>
            <a:r>
              <a:rPr lang="sk-SK" altLang="en-US" smtClean="0"/>
              <a:t> </a:t>
            </a:r>
            <a:r>
              <a:rPr lang="en-US" altLang="en-US" smtClean="0"/>
              <a:t>milder cases of disease. Similarly, specificity can depend on</a:t>
            </a:r>
            <a:r>
              <a:rPr lang="sk-SK" altLang="en-US" smtClean="0"/>
              <a:t> </a:t>
            </a:r>
            <a:r>
              <a:rPr lang="en-US" altLang="en-US" smtClean="0"/>
              <a:t>characteristics of noncases, such as gender, age, or prevalence</a:t>
            </a:r>
          </a:p>
          <a:p>
            <a:r>
              <a:rPr lang="sk-SK" altLang="en-US" smtClean="0"/>
              <a:t>of concomitant risk factors.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23FC0-6E3C-4F0E-A7E9-7A141EC4B6F2}" type="slidenum">
              <a:rPr lang="en-US" altLang="en-US" sz="1200">
                <a:latin typeface="Comic Sans MS" panose="030F0702030302020204" pitchFamily="66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3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123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4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3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C562A-A159-46C1-AC1E-A982A7E657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37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11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88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3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2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55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731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3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03DA889-09DD-4AEF-A344-70EA2D527238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A7FE7BA-516A-4C60-BC0F-54D656C54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8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rec.isb-sib.ch/~darlene/ms/SIB-ROC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Prediktívne dolovanie v dátach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Nástroje klasifikácie v </a:t>
            </a:r>
            <a:r>
              <a:rPr lang="sk-SK" dirty="0" err="1"/>
              <a:t>data</a:t>
            </a:r>
            <a:r>
              <a:rPr lang="sk-SK" dirty="0"/>
              <a:t> </a:t>
            </a:r>
            <a:r>
              <a:rPr lang="sk-SK" dirty="0" err="1"/>
              <a:t>miningu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3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30570" t="51643" r="26763" b="34085"/>
          <a:stretch/>
        </p:blipFill>
        <p:spPr>
          <a:xfrm>
            <a:off x="1854558" y="1738648"/>
            <a:ext cx="9336498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91485" y="1949003"/>
            <a:ext cx="9875520" cy="1356360"/>
          </a:xfrm>
        </p:spPr>
        <p:txBody>
          <a:bodyPr/>
          <a:lstStyle/>
          <a:p>
            <a:r>
              <a:rPr lang="sk-SK" dirty="0" err="1"/>
              <a:t>Bayesovská</a:t>
            </a:r>
            <a:r>
              <a:rPr lang="sk-SK" dirty="0"/>
              <a:t> klasifikácia</a:t>
            </a:r>
          </a:p>
        </p:txBody>
      </p:sp>
    </p:spTree>
    <p:extLst>
      <p:ext uri="{BB962C8B-B14F-4D97-AF65-F5344CB8AC3E}">
        <p14:creationId xmlns:p14="http://schemas.microsoft.com/office/powerpoint/2010/main" val="67200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Bayesov</a:t>
            </a:r>
            <a:r>
              <a:rPr lang="sk-SK" dirty="0" smtClean="0"/>
              <a:t> </a:t>
            </a:r>
            <a:r>
              <a:rPr lang="sk-SK" dirty="0" err="1" smtClean="0"/>
              <a:t>klasifikátor</a:t>
            </a:r>
            <a:r>
              <a:rPr lang="sk-SK" dirty="0" smtClean="0"/>
              <a:t> - popis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Bayesovské</a:t>
            </a:r>
            <a:r>
              <a:rPr lang="en-US" dirty="0" smtClean="0"/>
              <a:t> </a:t>
            </a:r>
            <a:r>
              <a:rPr lang="en-US" dirty="0" err="1" smtClean="0"/>
              <a:t>klasifikátory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štatistické</a:t>
            </a:r>
            <a:r>
              <a:rPr lang="en-US" dirty="0" smtClean="0"/>
              <a:t> </a:t>
            </a:r>
            <a:r>
              <a:rPr lang="en-US" dirty="0" err="1" smtClean="0"/>
              <a:t>klasifikátory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predikujú</a:t>
            </a:r>
            <a:r>
              <a:rPr lang="en-US" dirty="0" smtClean="0"/>
              <a:t> </a:t>
            </a:r>
            <a:r>
              <a:rPr lang="en-US" dirty="0" err="1" smtClean="0"/>
              <a:t>pravdepodobnosti</a:t>
            </a:r>
            <a:r>
              <a:rPr lang="en-US" dirty="0" smtClean="0"/>
              <a:t>, s </a:t>
            </a:r>
            <a:r>
              <a:rPr lang="en-US" dirty="0" err="1" smtClean="0"/>
              <a:t>ktorými</a:t>
            </a:r>
            <a:r>
              <a:rPr lang="en-US" dirty="0" smtClean="0"/>
              <a:t> </a:t>
            </a:r>
            <a:r>
              <a:rPr lang="en-US" dirty="0" err="1" smtClean="0"/>
              <a:t>daný</a:t>
            </a:r>
            <a:r>
              <a:rPr lang="en-US" dirty="0" smtClean="0"/>
              <a:t> </a:t>
            </a:r>
            <a:r>
              <a:rPr lang="en-US" dirty="0" err="1" smtClean="0"/>
              <a:t>príklad</a:t>
            </a:r>
            <a:r>
              <a:rPr lang="en-US" dirty="0" smtClean="0"/>
              <a:t> </a:t>
            </a:r>
            <a:r>
              <a:rPr lang="en-US" dirty="0" err="1" smtClean="0"/>
              <a:t>patrí</a:t>
            </a:r>
            <a:r>
              <a:rPr lang="en-US" dirty="0" smtClean="0"/>
              <a:t> do </a:t>
            </a:r>
            <a:r>
              <a:rPr lang="en-US" dirty="0" err="1" smtClean="0"/>
              <a:t>tej</a:t>
            </a:r>
            <a:r>
              <a:rPr lang="en-US" dirty="0" smtClean="0"/>
              <a:t> – </a:t>
            </a:r>
            <a:r>
              <a:rPr lang="en-US" dirty="0" err="1" smtClean="0"/>
              <a:t>ktorej</a:t>
            </a:r>
            <a:r>
              <a:rPr lang="en-US" dirty="0" smtClean="0"/>
              <a:t> </a:t>
            </a:r>
            <a:r>
              <a:rPr lang="en-US" dirty="0" err="1" smtClean="0"/>
              <a:t>triedy</a:t>
            </a:r>
            <a:r>
              <a:rPr lang="en-US" dirty="0" smtClean="0"/>
              <a:t>. </a:t>
            </a:r>
            <a:r>
              <a:rPr lang="en-US" dirty="0" err="1" smtClean="0"/>
              <a:t>Vychádzajú</a:t>
            </a:r>
            <a:r>
              <a:rPr lang="en-US" dirty="0" smtClean="0"/>
              <a:t> </a:t>
            </a:r>
            <a:r>
              <a:rPr lang="en-US" dirty="0" err="1" smtClean="0"/>
              <a:t>pritom</a:t>
            </a:r>
            <a:r>
              <a:rPr lang="en-US" dirty="0" smtClean="0"/>
              <a:t> z </a:t>
            </a:r>
            <a:r>
              <a:rPr lang="en-US" dirty="0" err="1" smtClean="0"/>
              <a:t>určenia</a:t>
            </a:r>
            <a:r>
              <a:rPr lang="en-US" dirty="0" smtClean="0"/>
              <a:t> </a:t>
            </a:r>
            <a:r>
              <a:rPr lang="en-US" dirty="0" err="1" smtClean="0"/>
              <a:t>podmienených</a:t>
            </a:r>
            <a:r>
              <a:rPr lang="en-US" dirty="0" smtClean="0"/>
              <a:t> </a:t>
            </a:r>
            <a:r>
              <a:rPr lang="en-US" dirty="0" err="1" smtClean="0"/>
              <a:t>pravdepodobností</a:t>
            </a:r>
            <a:r>
              <a:rPr lang="en-US" dirty="0" smtClean="0"/>
              <a:t>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hodnôt</a:t>
            </a:r>
            <a:r>
              <a:rPr lang="en-US" dirty="0" smtClean="0"/>
              <a:t> </a:t>
            </a:r>
            <a:r>
              <a:rPr lang="en-US" dirty="0" err="1" smtClean="0"/>
              <a:t>atribútov</a:t>
            </a:r>
            <a:r>
              <a:rPr lang="en-US" dirty="0" smtClean="0"/>
              <a:t> pre </a:t>
            </a:r>
            <a:r>
              <a:rPr lang="en-US" dirty="0" err="1" smtClean="0"/>
              <a:t>rôzne</a:t>
            </a:r>
            <a:r>
              <a:rPr lang="en-US" dirty="0" smtClean="0"/>
              <a:t> </a:t>
            </a:r>
            <a:r>
              <a:rPr lang="en-US" dirty="0" err="1" smtClean="0"/>
              <a:t>triedy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 smtClean="0"/>
              <a:t>Naivný</a:t>
            </a:r>
            <a:r>
              <a:rPr lang="en-US" dirty="0" smtClean="0"/>
              <a:t> </a:t>
            </a:r>
            <a:r>
              <a:rPr lang="en-US" dirty="0" err="1" smtClean="0"/>
              <a:t>Bayesovský</a:t>
            </a:r>
            <a:r>
              <a:rPr lang="en-US" dirty="0" smtClean="0"/>
              <a:t> </a:t>
            </a:r>
            <a:r>
              <a:rPr lang="en-US" dirty="0" err="1" smtClean="0"/>
              <a:t>klasifikátor</a:t>
            </a:r>
            <a:r>
              <a:rPr lang="en-US" dirty="0" smtClean="0"/>
              <a:t> </a:t>
            </a:r>
            <a:r>
              <a:rPr lang="en-US" dirty="0" err="1" smtClean="0"/>
              <a:t>vychádza</a:t>
            </a:r>
            <a:r>
              <a:rPr lang="en-US" dirty="0" smtClean="0"/>
              <a:t> z </a:t>
            </a:r>
            <a:r>
              <a:rPr lang="en-US" dirty="0" err="1" smtClean="0"/>
              <a:t>predpokladu</a:t>
            </a:r>
            <a:r>
              <a:rPr lang="en-US" dirty="0" smtClean="0"/>
              <a:t> </a:t>
            </a:r>
            <a:r>
              <a:rPr lang="en-US" dirty="0" err="1" smtClean="0"/>
              <a:t>nezávislosti</a:t>
            </a:r>
            <a:r>
              <a:rPr lang="en-US" dirty="0" smtClean="0"/>
              <a:t> </a:t>
            </a:r>
            <a:r>
              <a:rPr lang="en-US" dirty="0" err="1" smtClean="0"/>
              <a:t>atribútov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sebou</a:t>
            </a:r>
            <a:r>
              <a:rPr lang="en-US" dirty="0" smtClean="0"/>
              <a:t>. To </a:t>
            </a:r>
            <a:r>
              <a:rPr lang="en-US" dirty="0" err="1" smtClean="0"/>
              <a:t>znamená</a:t>
            </a:r>
            <a:r>
              <a:rPr lang="en-US" dirty="0" smtClean="0"/>
              <a:t>, </a:t>
            </a:r>
            <a:r>
              <a:rPr lang="sk-SK" dirty="0" err="1"/>
              <a:t>ž</a:t>
            </a:r>
            <a:r>
              <a:rPr lang="en-US" dirty="0" smtClean="0"/>
              <a:t>e </a:t>
            </a:r>
            <a:r>
              <a:rPr lang="en-US" dirty="0" err="1" smtClean="0"/>
              <a:t>efekt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hodnota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sk-SK" dirty="0" smtClean="0"/>
              <a:t>ž</a:t>
            </a:r>
            <a:r>
              <a:rPr lang="en-US" dirty="0" err="1" smtClean="0"/>
              <a:t>dého</a:t>
            </a:r>
            <a:r>
              <a:rPr lang="en-US" dirty="0" smtClean="0"/>
              <a:t> </a:t>
            </a:r>
            <a:r>
              <a:rPr lang="en-US" dirty="0" err="1" smtClean="0"/>
              <a:t>atribútu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danú</a:t>
            </a:r>
            <a:r>
              <a:rPr lang="en-US" dirty="0" smtClean="0"/>
              <a:t> </a:t>
            </a:r>
            <a:r>
              <a:rPr lang="en-US" dirty="0" err="1" smtClean="0"/>
              <a:t>triedu</a:t>
            </a:r>
            <a:r>
              <a:rPr lang="en-US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ovplyvnený</a:t>
            </a:r>
            <a:r>
              <a:rPr lang="en-US" dirty="0" smtClean="0"/>
              <a:t> </a:t>
            </a:r>
            <a:r>
              <a:rPr lang="en-US" dirty="0" err="1" smtClean="0"/>
              <a:t>hodnotami</a:t>
            </a:r>
            <a:r>
              <a:rPr lang="en-US" dirty="0" smtClean="0"/>
              <a:t> </a:t>
            </a:r>
            <a:r>
              <a:rPr lang="en-US" dirty="0" err="1" smtClean="0"/>
              <a:t>ostatných</a:t>
            </a:r>
            <a:r>
              <a:rPr lang="en-US" dirty="0" smtClean="0"/>
              <a:t> </a:t>
            </a:r>
            <a:r>
              <a:rPr lang="en-US" dirty="0" err="1" smtClean="0"/>
              <a:t>atribútov</a:t>
            </a:r>
            <a:r>
              <a:rPr lang="en-US" dirty="0" smtClean="0"/>
              <a:t>. </a:t>
            </a:r>
            <a:r>
              <a:rPr lang="en-US" dirty="0" err="1" smtClean="0"/>
              <a:t>Kvôli</a:t>
            </a:r>
            <a:r>
              <a:rPr lang="en-US" dirty="0" smtClean="0"/>
              <a:t> </a:t>
            </a:r>
            <a:r>
              <a:rPr lang="en-US" dirty="0" err="1" smtClean="0"/>
              <a:t>tomuto</a:t>
            </a:r>
            <a:r>
              <a:rPr lang="en-US" dirty="0" smtClean="0"/>
              <a:t> </a:t>
            </a:r>
            <a:r>
              <a:rPr lang="en-US" dirty="0" err="1" smtClean="0"/>
              <a:t>zjednodušeniu</a:t>
            </a:r>
            <a:r>
              <a:rPr lang="en-US" dirty="0" smtClean="0"/>
              <a:t> je </a:t>
            </a: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en-US" dirty="0" err="1" smtClean="0"/>
              <a:t>klasifikátor</a:t>
            </a:r>
            <a:r>
              <a:rPr lang="en-US" dirty="0" smtClean="0"/>
              <a:t> </a:t>
            </a:r>
            <a:r>
              <a:rPr lang="en-US" dirty="0" err="1" smtClean="0"/>
              <a:t>nazývaný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„</a:t>
            </a:r>
            <a:r>
              <a:rPr lang="en-US" dirty="0" err="1" smtClean="0"/>
              <a:t>naivný</a:t>
            </a:r>
            <a:r>
              <a:rPr lang="en-US" dirty="0" smtClean="0"/>
              <a:t>“</a:t>
            </a:r>
            <a:r>
              <a:rPr lang="sk-SK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4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Bayesovská</a:t>
            </a:r>
            <a:r>
              <a:rPr lang="en-US" dirty="0" smtClean="0"/>
              <a:t> </a:t>
            </a:r>
            <a:r>
              <a:rPr lang="en-US" dirty="0" err="1" smtClean="0"/>
              <a:t>teoréma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Bayesová</a:t>
            </a:r>
            <a:r>
              <a:rPr lang="en-US" dirty="0" smtClean="0"/>
              <a:t> </a:t>
            </a:r>
            <a:r>
              <a:rPr lang="en-US" dirty="0" err="1" smtClean="0"/>
              <a:t>teoréma</a:t>
            </a:r>
            <a:r>
              <a:rPr lang="en-US" dirty="0" smtClean="0"/>
              <a:t> </a:t>
            </a:r>
            <a:r>
              <a:rPr lang="en-US" dirty="0" err="1" smtClean="0"/>
              <a:t>nesie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svojom</a:t>
            </a:r>
            <a:r>
              <a:rPr lang="en-US" dirty="0" smtClean="0"/>
              <a:t> </a:t>
            </a:r>
            <a:r>
              <a:rPr lang="en-US" dirty="0" err="1" smtClean="0"/>
              <a:t>autorovi</a:t>
            </a:r>
            <a:r>
              <a:rPr lang="en-US" dirty="0" smtClean="0"/>
              <a:t>, </a:t>
            </a:r>
            <a:r>
              <a:rPr lang="en-US" dirty="0" err="1" smtClean="0"/>
              <a:t>Thomasovi</a:t>
            </a:r>
            <a:r>
              <a:rPr lang="en-US" dirty="0" smtClean="0"/>
              <a:t> </a:t>
            </a:r>
            <a:r>
              <a:rPr lang="en-US" dirty="0" err="1" smtClean="0"/>
              <a:t>Bayesovi</a:t>
            </a:r>
            <a:r>
              <a:rPr lang="en-US" dirty="0" smtClean="0"/>
              <a:t>, </a:t>
            </a:r>
            <a:r>
              <a:rPr lang="en-US" dirty="0" err="1" smtClean="0"/>
              <a:t>anglickom</a:t>
            </a:r>
            <a:r>
              <a:rPr lang="en-US" dirty="0" smtClean="0"/>
              <a:t> </a:t>
            </a:r>
            <a:r>
              <a:rPr lang="en-US" dirty="0" err="1" smtClean="0"/>
              <a:t>duchovnom</a:t>
            </a:r>
            <a:r>
              <a:rPr lang="en-US" dirty="0" smtClean="0"/>
              <a:t> </a:t>
            </a:r>
            <a:r>
              <a:rPr lang="sk-SK" dirty="0" err="1"/>
              <a:t>ž</a:t>
            </a:r>
            <a:r>
              <a:rPr lang="en-US" dirty="0" err="1" smtClean="0"/>
              <a:t>ijúcom</a:t>
            </a:r>
            <a:r>
              <a:rPr lang="en-US" dirty="0" smtClean="0"/>
              <a:t> v 18. </a:t>
            </a:r>
            <a:r>
              <a:rPr lang="en-US" dirty="0" err="1" smtClean="0"/>
              <a:t>storočí</a:t>
            </a:r>
            <a:r>
              <a:rPr lang="en-US" dirty="0" smtClean="0"/>
              <a:t>. Bayes </a:t>
            </a:r>
            <a:r>
              <a:rPr lang="en-US" dirty="0" err="1" smtClean="0"/>
              <a:t>nikdy</a:t>
            </a:r>
            <a:r>
              <a:rPr lang="en-US" dirty="0" smtClean="0"/>
              <a:t> </a:t>
            </a:r>
            <a:r>
              <a:rPr lang="en-US" dirty="0" err="1" smtClean="0"/>
              <a:t>nepublikoval</a:t>
            </a:r>
            <a:r>
              <a:rPr lang="en-US" dirty="0" smtClean="0"/>
              <a:t> </a:t>
            </a:r>
            <a:r>
              <a:rPr lang="en-US" dirty="0" err="1" smtClean="0"/>
              <a:t>svoju</a:t>
            </a:r>
            <a:r>
              <a:rPr lang="en-US" dirty="0" smtClean="0"/>
              <a:t> </a:t>
            </a:r>
            <a:r>
              <a:rPr lang="en-US" dirty="0" err="1" smtClean="0"/>
              <a:t>teorému</a:t>
            </a:r>
            <a:r>
              <a:rPr lang="en-US" dirty="0" smtClean="0"/>
              <a:t>. </a:t>
            </a:r>
            <a:r>
              <a:rPr lang="en-US" dirty="0" err="1" smtClean="0"/>
              <a:t>Vydaná</a:t>
            </a:r>
            <a:r>
              <a:rPr lang="en-US" dirty="0" smtClean="0"/>
              <a:t> a </a:t>
            </a:r>
            <a:r>
              <a:rPr lang="en-US" dirty="0" err="1" smtClean="0"/>
              <a:t>pomenovaná</a:t>
            </a:r>
            <a:r>
              <a:rPr lang="en-US" dirty="0" smtClean="0"/>
              <a:t> bola a</a:t>
            </a:r>
            <a:r>
              <a:rPr lang="sk-SK" dirty="0" smtClean="0"/>
              <a:t>ž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smrti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priateľom</a:t>
            </a:r>
            <a:r>
              <a:rPr lang="en-US" dirty="0" smtClean="0"/>
              <a:t> </a:t>
            </a:r>
            <a:r>
              <a:rPr lang="en-US" dirty="0" err="1" smtClean="0"/>
              <a:t>Richardom</a:t>
            </a:r>
            <a:r>
              <a:rPr lang="en-US" dirty="0" smtClean="0"/>
              <a:t> </a:t>
            </a:r>
            <a:r>
              <a:rPr lang="en-US" dirty="0" err="1" smtClean="0"/>
              <a:t>Priceom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err="1" smtClean="0"/>
              <a:t>Nech</a:t>
            </a:r>
            <a:r>
              <a:rPr lang="en-US" dirty="0" smtClean="0"/>
              <a:t> X je </a:t>
            </a:r>
            <a:r>
              <a:rPr lang="en-US" dirty="0" err="1" smtClean="0"/>
              <a:t>príklad</a:t>
            </a:r>
            <a:r>
              <a:rPr lang="en-US" dirty="0" smtClean="0"/>
              <a:t> s </a:t>
            </a:r>
            <a:r>
              <a:rPr lang="en-US" dirty="0" err="1" smtClean="0"/>
              <a:t>neznámym</a:t>
            </a:r>
            <a:r>
              <a:rPr lang="en-US" dirty="0" smtClean="0"/>
              <a:t> </a:t>
            </a:r>
            <a:r>
              <a:rPr lang="en-US" dirty="0" err="1" smtClean="0"/>
              <a:t>zaradením</a:t>
            </a:r>
            <a:r>
              <a:rPr lang="en-US" dirty="0" smtClean="0"/>
              <a:t> do </a:t>
            </a:r>
            <a:r>
              <a:rPr lang="en-US" dirty="0" err="1" smtClean="0"/>
              <a:t>triedy</a:t>
            </a:r>
            <a:r>
              <a:rPr lang="en-US" dirty="0" smtClean="0"/>
              <a:t> C. </a:t>
            </a:r>
            <a:r>
              <a:rPr lang="en-US" dirty="0" err="1" smtClean="0"/>
              <a:t>Nech</a:t>
            </a:r>
            <a:r>
              <a:rPr lang="en-US" dirty="0" smtClean="0"/>
              <a:t> H je </a:t>
            </a:r>
            <a:r>
              <a:rPr lang="en-US" dirty="0" err="1" smtClean="0"/>
              <a:t>hypotéza</a:t>
            </a:r>
            <a:r>
              <a:rPr lang="en-US" dirty="0" smtClean="0"/>
              <a:t>, </a:t>
            </a:r>
            <a:r>
              <a:rPr lang="sk-SK" dirty="0" err="1"/>
              <a:t>ž</a:t>
            </a:r>
            <a:r>
              <a:rPr lang="en-US" dirty="0" smtClean="0"/>
              <a:t>e X </a:t>
            </a:r>
            <a:r>
              <a:rPr lang="en-US" dirty="0" err="1" smtClean="0"/>
              <a:t>patrí</a:t>
            </a:r>
            <a:r>
              <a:rPr lang="en-US" dirty="0" smtClean="0"/>
              <a:t> do </a:t>
            </a:r>
            <a:r>
              <a:rPr lang="en-US" dirty="0" err="1" smtClean="0"/>
              <a:t>určitej</a:t>
            </a:r>
            <a:r>
              <a:rPr lang="en-US" dirty="0" smtClean="0"/>
              <a:t> </a:t>
            </a:r>
            <a:r>
              <a:rPr lang="en-US" dirty="0" err="1" smtClean="0"/>
              <a:t>triedy</a:t>
            </a:r>
            <a:r>
              <a:rPr lang="en-US" dirty="0" smtClean="0"/>
              <a:t> Ci . </a:t>
            </a:r>
            <a:endParaRPr lang="sk-SK" dirty="0" smtClean="0"/>
          </a:p>
          <a:p>
            <a:r>
              <a:rPr lang="en-US" dirty="0" err="1" smtClean="0"/>
              <a:t>Cieľom</a:t>
            </a:r>
            <a:r>
              <a:rPr lang="en-US" dirty="0" smtClean="0"/>
              <a:t> </a:t>
            </a:r>
            <a:r>
              <a:rPr lang="en-US" dirty="0" err="1" smtClean="0"/>
              <a:t>klasifikácie</a:t>
            </a:r>
            <a:r>
              <a:rPr lang="en-US" dirty="0" smtClean="0"/>
              <a:t> je </a:t>
            </a:r>
            <a:r>
              <a:rPr lang="en-US" dirty="0" err="1" smtClean="0"/>
              <a:t>určenie</a:t>
            </a:r>
            <a:r>
              <a:rPr lang="en-US" dirty="0" smtClean="0"/>
              <a:t> </a:t>
            </a:r>
            <a:r>
              <a:rPr lang="en-US" dirty="0" err="1" smtClean="0"/>
              <a:t>podmienenej</a:t>
            </a:r>
            <a:r>
              <a:rPr lang="en-US" dirty="0" smtClean="0"/>
              <a:t> </a:t>
            </a:r>
            <a:r>
              <a:rPr lang="en-US" dirty="0" err="1" smtClean="0"/>
              <a:t>pravdepodobnosti</a:t>
            </a:r>
            <a:r>
              <a:rPr lang="en-US" dirty="0" smtClean="0"/>
              <a:t> P(X|H). Ide o </a:t>
            </a:r>
            <a:r>
              <a:rPr lang="en-US" dirty="0" err="1" smtClean="0"/>
              <a:t>posteriórnu</a:t>
            </a:r>
            <a:r>
              <a:rPr lang="en-US" dirty="0" smtClean="0"/>
              <a:t> </a:t>
            </a:r>
            <a:r>
              <a:rPr lang="en-US" dirty="0" err="1" smtClean="0"/>
              <a:t>pravdepodobnosť</a:t>
            </a:r>
            <a:r>
              <a:rPr lang="en-US" dirty="0" smtClean="0"/>
              <a:t> </a:t>
            </a:r>
            <a:r>
              <a:rPr lang="en-US" dirty="0" err="1" smtClean="0"/>
              <a:t>hypotézy</a:t>
            </a:r>
            <a:r>
              <a:rPr lang="en-US" dirty="0" smtClean="0"/>
              <a:t> H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podmienky</a:t>
            </a:r>
            <a:r>
              <a:rPr lang="en-US" dirty="0" smtClean="0"/>
              <a:t> X. V </a:t>
            </a:r>
            <a:r>
              <a:rPr lang="en-US" dirty="0" err="1" smtClean="0"/>
              <a:t>tomto</a:t>
            </a:r>
            <a:r>
              <a:rPr lang="en-US" dirty="0" smtClean="0"/>
              <a:t> </a:t>
            </a:r>
            <a:r>
              <a:rPr lang="en-US" dirty="0" err="1" smtClean="0"/>
              <a:t>prípade</a:t>
            </a:r>
            <a:r>
              <a:rPr lang="en-US" dirty="0" smtClean="0"/>
              <a:t> </a:t>
            </a:r>
            <a:r>
              <a:rPr lang="en-US" dirty="0" err="1" smtClean="0"/>
              <a:t>pravdepodobnosti</a:t>
            </a:r>
            <a:r>
              <a:rPr lang="en-US" dirty="0" smtClean="0"/>
              <a:t> </a:t>
            </a:r>
            <a:r>
              <a:rPr lang="en-US" dirty="0" err="1" smtClean="0"/>
              <a:t>toho</a:t>
            </a:r>
            <a:r>
              <a:rPr lang="en-US" dirty="0" smtClean="0"/>
              <a:t>, </a:t>
            </a:r>
            <a:r>
              <a:rPr lang="sk-SK" dirty="0" err="1"/>
              <a:t>ž</a:t>
            </a:r>
            <a:r>
              <a:rPr lang="en-US" dirty="0" smtClean="0"/>
              <a:t>e X </a:t>
            </a:r>
            <a:r>
              <a:rPr lang="en-US" dirty="0" err="1" smtClean="0"/>
              <a:t>patrí</a:t>
            </a:r>
            <a:r>
              <a:rPr lang="en-US" dirty="0" smtClean="0"/>
              <a:t> do </a:t>
            </a:r>
            <a:r>
              <a:rPr lang="en-US" dirty="0" err="1" smtClean="0"/>
              <a:t>triedy</a:t>
            </a:r>
            <a:r>
              <a:rPr lang="en-US" dirty="0" smtClean="0"/>
              <a:t> Ci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08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Predpokladajme</a:t>
            </a:r>
            <a:r>
              <a:rPr lang="en-US" dirty="0" smtClean="0"/>
              <a:t>, </a:t>
            </a:r>
            <a:r>
              <a:rPr lang="sk-SK" dirty="0" err="1"/>
              <a:t>ž</a:t>
            </a:r>
            <a:r>
              <a:rPr lang="en-US" dirty="0" smtClean="0"/>
              <a:t>e </a:t>
            </a:r>
            <a:r>
              <a:rPr lang="en-US" dirty="0" err="1" smtClean="0"/>
              <a:t>máme</a:t>
            </a:r>
            <a:r>
              <a:rPr lang="en-US" dirty="0" smtClean="0"/>
              <a:t> </a:t>
            </a:r>
            <a:r>
              <a:rPr lang="en-US" dirty="0" err="1" smtClean="0"/>
              <a:t>súbor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 </a:t>
            </a:r>
            <a:r>
              <a:rPr lang="en-US" dirty="0" err="1" smtClean="0"/>
              <a:t>máme</a:t>
            </a:r>
            <a:r>
              <a:rPr lang="en-US" dirty="0" smtClean="0"/>
              <a:t> </a:t>
            </a:r>
            <a:r>
              <a:rPr lang="en-US" dirty="0" err="1" smtClean="0"/>
              <a:t>zákazníkov</a:t>
            </a:r>
            <a:r>
              <a:rPr lang="en-US" dirty="0" smtClean="0"/>
              <a:t>, </a:t>
            </a:r>
            <a:r>
              <a:rPr lang="en-US" dirty="0" err="1" smtClean="0"/>
              <a:t>ktorí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popisovaní</a:t>
            </a:r>
            <a:r>
              <a:rPr lang="en-US" dirty="0" smtClean="0"/>
              <a:t> </a:t>
            </a:r>
            <a:r>
              <a:rPr lang="en-US" dirty="0" err="1" smtClean="0"/>
              <a:t>atribútmi</a:t>
            </a:r>
            <a:r>
              <a:rPr lang="en-US" dirty="0" smtClean="0"/>
              <a:t> </a:t>
            </a:r>
            <a:r>
              <a:rPr lang="en-US" dirty="0" err="1" smtClean="0"/>
              <a:t>vek</a:t>
            </a:r>
            <a:r>
              <a:rPr lang="en-US" dirty="0" smtClean="0"/>
              <a:t> a </a:t>
            </a:r>
            <a:r>
              <a:rPr lang="en-US" dirty="0" err="1" smtClean="0"/>
              <a:t>príjem</a:t>
            </a:r>
            <a:r>
              <a:rPr lang="en-US" dirty="0" smtClean="0"/>
              <a:t>, 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sk-SK" dirty="0" err="1"/>
              <a:t>ž</a:t>
            </a:r>
            <a:r>
              <a:rPr lang="en-US" dirty="0" smtClean="0"/>
              <a:t>e X </a:t>
            </a:r>
            <a:r>
              <a:rPr lang="en-US" dirty="0" err="1" smtClean="0"/>
              <a:t>má</a:t>
            </a:r>
            <a:r>
              <a:rPr lang="en-US" dirty="0" smtClean="0"/>
              <a:t> 35 </a:t>
            </a:r>
            <a:r>
              <a:rPr lang="en-US" dirty="0" err="1" smtClean="0"/>
              <a:t>rokov</a:t>
            </a:r>
            <a:r>
              <a:rPr lang="en-US" dirty="0" smtClean="0"/>
              <a:t> a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príjem</a:t>
            </a:r>
            <a:r>
              <a:rPr lang="en-US" dirty="0" smtClean="0"/>
              <a:t> je 40 000 EUR. </a:t>
            </a:r>
            <a:r>
              <a:rPr lang="en-US" dirty="0" err="1" smtClean="0"/>
              <a:t>Predpokladajme</a:t>
            </a:r>
            <a:r>
              <a:rPr lang="en-US" dirty="0" smtClean="0"/>
              <a:t>, H je </a:t>
            </a:r>
            <a:r>
              <a:rPr lang="en-US" dirty="0" err="1" smtClean="0"/>
              <a:t>hypotéza</a:t>
            </a:r>
            <a:r>
              <a:rPr lang="en-US" dirty="0" smtClean="0"/>
              <a:t> </a:t>
            </a:r>
            <a:r>
              <a:rPr lang="en-US" dirty="0" err="1" smtClean="0"/>
              <a:t>tvrdiaca</a:t>
            </a:r>
            <a:r>
              <a:rPr lang="en-US" dirty="0" smtClean="0"/>
              <a:t>, </a:t>
            </a:r>
            <a:r>
              <a:rPr lang="sk-SK" dirty="0" err="1"/>
              <a:t>ž</a:t>
            </a:r>
            <a:r>
              <a:rPr lang="en-US" dirty="0" smtClean="0"/>
              <a:t>e </a:t>
            </a:r>
            <a:r>
              <a:rPr lang="en-US" dirty="0" err="1" smtClean="0"/>
              <a:t>zákazník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kúpi</a:t>
            </a:r>
            <a:r>
              <a:rPr lang="en-US" dirty="0" smtClean="0"/>
              <a:t> </a:t>
            </a:r>
            <a:r>
              <a:rPr lang="en-US" dirty="0" err="1" smtClean="0"/>
              <a:t>počítač</a:t>
            </a:r>
            <a:r>
              <a:rPr lang="en-US" dirty="0" smtClean="0"/>
              <a:t>. </a:t>
            </a:r>
            <a:r>
              <a:rPr lang="en-US" dirty="0" err="1" smtClean="0"/>
              <a:t>Potom</a:t>
            </a:r>
            <a:r>
              <a:rPr lang="en-US" dirty="0" smtClean="0"/>
              <a:t> P(X|H) </a:t>
            </a:r>
            <a:r>
              <a:rPr lang="en-US" dirty="0" err="1" smtClean="0"/>
              <a:t>predstavuje</a:t>
            </a:r>
            <a:r>
              <a:rPr lang="en-US" dirty="0" smtClean="0"/>
              <a:t> </a:t>
            </a:r>
            <a:r>
              <a:rPr lang="en-US" dirty="0" err="1" smtClean="0"/>
              <a:t>pravdepodobnosť</a:t>
            </a:r>
            <a:r>
              <a:rPr lang="en-US" dirty="0" smtClean="0"/>
              <a:t>, </a:t>
            </a:r>
            <a:r>
              <a:rPr lang="sk-SK" dirty="0" err="1"/>
              <a:t>ž</a:t>
            </a:r>
            <a:r>
              <a:rPr lang="en-US" dirty="0" smtClean="0"/>
              <a:t>e </a:t>
            </a:r>
            <a:r>
              <a:rPr lang="en-US" dirty="0" err="1" smtClean="0"/>
              <a:t>zákazník</a:t>
            </a:r>
            <a:r>
              <a:rPr lang="en-US" dirty="0" smtClean="0"/>
              <a:t> X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kúpi</a:t>
            </a:r>
            <a:r>
              <a:rPr lang="en-US" dirty="0" smtClean="0"/>
              <a:t> </a:t>
            </a:r>
            <a:r>
              <a:rPr lang="en-US" dirty="0" err="1" smtClean="0"/>
              <a:t>počítač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základe</a:t>
            </a:r>
            <a:r>
              <a:rPr lang="en-US" dirty="0" smtClean="0"/>
              <a:t> </a:t>
            </a:r>
            <a:r>
              <a:rPr lang="en-US" dirty="0" err="1" smtClean="0"/>
              <a:t>toho</a:t>
            </a:r>
            <a:r>
              <a:rPr lang="en-US" dirty="0" smtClean="0"/>
              <a:t>, </a:t>
            </a:r>
            <a:r>
              <a:rPr lang="sk-SK" dirty="0" err="1"/>
              <a:t>ž</a:t>
            </a:r>
            <a:r>
              <a:rPr lang="en-US" dirty="0" smtClean="0"/>
              <a:t>e </a:t>
            </a:r>
            <a:r>
              <a:rPr lang="en-US" dirty="0" err="1" smtClean="0"/>
              <a:t>vieme</a:t>
            </a:r>
            <a:r>
              <a:rPr lang="en-US" dirty="0" smtClean="0"/>
              <a:t> </a:t>
            </a:r>
            <a:r>
              <a:rPr lang="en-US" dirty="0" err="1" smtClean="0"/>
              <a:t>zákazníkov</a:t>
            </a:r>
            <a:r>
              <a:rPr lang="en-US" dirty="0" smtClean="0"/>
              <a:t> </a:t>
            </a:r>
            <a:r>
              <a:rPr lang="en-US" dirty="0" err="1" smtClean="0"/>
              <a:t>vek</a:t>
            </a:r>
            <a:r>
              <a:rPr lang="en-US" dirty="0" smtClean="0"/>
              <a:t> a </a:t>
            </a:r>
            <a:r>
              <a:rPr lang="en-US" dirty="0" err="1" smtClean="0"/>
              <a:t>príjem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2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Apriórna a aposteriórna pravdepodobnosť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Naopak</a:t>
            </a:r>
            <a:r>
              <a:rPr lang="en-US" dirty="0" smtClean="0"/>
              <a:t>, P(H) je </a:t>
            </a:r>
            <a:r>
              <a:rPr lang="en-US" dirty="0" err="1" smtClean="0"/>
              <a:t>apriórna</a:t>
            </a:r>
            <a:r>
              <a:rPr lang="en-US" dirty="0" smtClean="0"/>
              <a:t> </a:t>
            </a:r>
            <a:r>
              <a:rPr lang="en-US" dirty="0" err="1" smtClean="0"/>
              <a:t>pravdepodobnosť</a:t>
            </a:r>
            <a:r>
              <a:rPr lang="en-US" dirty="0" smtClean="0"/>
              <a:t> H. V </a:t>
            </a:r>
            <a:r>
              <a:rPr lang="en-US" dirty="0" err="1" smtClean="0"/>
              <a:t>našom</a:t>
            </a:r>
            <a:r>
              <a:rPr lang="en-US" dirty="0" smtClean="0"/>
              <a:t> </a:t>
            </a:r>
            <a:r>
              <a:rPr lang="en-US" dirty="0" err="1" smtClean="0"/>
              <a:t>prípade</a:t>
            </a:r>
            <a:r>
              <a:rPr lang="en-US" dirty="0" smtClean="0"/>
              <a:t> ide o </a:t>
            </a:r>
            <a:r>
              <a:rPr lang="en-US" dirty="0" err="1" smtClean="0"/>
              <a:t>pravdepodobnosť</a:t>
            </a:r>
            <a:r>
              <a:rPr lang="en-US" dirty="0" smtClean="0"/>
              <a:t>, </a:t>
            </a:r>
            <a:r>
              <a:rPr lang="en-US" dirty="0" err="1" smtClean="0"/>
              <a:t>ţe</a:t>
            </a:r>
            <a:r>
              <a:rPr lang="en-US" dirty="0" smtClean="0"/>
              <a:t> </a:t>
            </a:r>
            <a:r>
              <a:rPr lang="en-US" dirty="0" err="1" smtClean="0"/>
              <a:t>zákazník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kúpi</a:t>
            </a:r>
            <a:r>
              <a:rPr lang="en-US" dirty="0" smtClean="0"/>
              <a:t> </a:t>
            </a:r>
            <a:r>
              <a:rPr lang="en-US" dirty="0" err="1" smtClean="0"/>
              <a:t>počítač</a:t>
            </a:r>
            <a:r>
              <a:rPr lang="en-US" dirty="0" smtClean="0"/>
              <a:t> bez </a:t>
            </a:r>
            <a:r>
              <a:rPr lang="en-US" dirty="0" err="1" smtClean="0"/>
              <a:t>uvaţovania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veku</a:t>
            </a:r>
            <a:r>
              <a:rPr lang="en-US" dirty="0" smtClean="0"/>
              <a:t>, </a:t>
            </a:r>
            <a:r>
              <a:rPr lang="en-US" dirty="0" err="1" smtClean="0"/>
              <a:t>príjmu</a:t>
            </a:r>
            <a:r>
              <a:rPr lang="en-US" dirty="0" smtClean="0"/>
              <a:t>,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inej</a:t>
            </a:r>
            <a:r>
              <a:rPr lang="en-US" dirty="0" smtClean="0"/>
              <a:t> </a:t>
            </a:r>
            <a:r>
              <a:rPr lang="en-US" dirty="0" err="1" smtClean="0"/>
              <a:t>vlastnosti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smtClean="0"/>
              <a:t>P(X|H) je </a:t>
            </a:r>
            <a:r>
              <a:rPr lang="en-US" dirty="0" err="1" smtClean="0"/>
              <a:t>posteriórna</a:t>
            </a:r>
            <a:r>
              <a:rPr lang="en-US" dirty="0" smtClean="0"/>
              <a:t> </a:t>
            </a:r>
            <a:r>
              <a:rPr lang="en-US" dirty="0" err="1" smtClean="0"/>
              <a:t>pravdepodobnosť</a:t>
            </a:r>
            <a:r>
              <a:rPr lang="en-US" dirty="0" smtClean="0"/>
              <a:t> X </a:t>
            </a:r>
            <a:r>
              <a:rPr lang="en-US" dirty="0" err="1" smtClean="0"/>
              <a:t>podmienenej</a:t>
            </a:r>
            <a:r>
              <a:rPr lang="en-US" dirty="0" smtClean="0"/>
              <a:t> H. Ide o </a:t>
            </a:r>
            <a:r>
              <a:rPr lang="en-US" dirty="0" err="1" smtClean="0"/>
              <a:t>pravdepodobnosť</a:t>
            </a:r>
            <a:r>
              <a:rPr lang="en-US" dirty="0" smtClean="0"/>
              <a:t>, </a:t>
            </a:r>
            <a:r>
              <a:rPr lang="en-US" dirty="0" err="1" smtClean="0"/>
              <a:t>ţe</a:t>
            </a:r>
            <a:r>
              <a:rPr lang="en-US" dirty="0" smtClean="0"/>
              <a:t> </a:t>
            </a:r>
            <a:r>
              <a:rPr lang="en-US" dirty="0" err="1" smtClean="0"/>
              <a:t>zákazník</a:t>
            </a:r>
            <a:r>
              <a:rPr lang="en-US" dirty="0" smtClean="0"/>
              <a:t> X, </a:t>
            </a:r>
            <a:r>
              <a:rPr lang="en-US" dirty="0" err="1" smtClean="0"/>
              <a:t>má</a:t>
            </a:r>
            <a:r>
              <a:rPr lang="en-US" dirty="0" smtClean="0"/>
              <a:t> 35 </a:t>
            </a:r>
            <a:r>
              <a:rPr lang="en-US" dirty="0" err="1" smtClean="0"/>
              <a:t>rokov</a:t>
            </a:r>
            <a:r>
              <a:rPr lang="en-US" dirty="0" smtClean="0"/>
              <a:t> a </a:t>
            </a:r>
            <a:r>
              <a:rPr lang="en-US" dirty="0" err="1" smtClean="0"/>
              <a:t>zarába</a:t>
            </a:r>
            <a:r>
              <a:rPr lang="en-US" dirty="0" smtClean="0"/>
              <a:t> 40 000 EUR, </a:t>
            </a:r>
            <a:r>
              <a:rPr lang="en-US" dirty="0" err="1" smtClean="0"/>
              <a:t>pričom</a:t>
            </a:r>
            <a:r>
              <a:rPr lang="en-US" dirty="0" smtClean="0"/>
              <a:t> </a:t>
            </a:r>
            <a:r>
              <a:rPr lang="en-US" dirty="0" err="1" smtClean="0"/>
              <a:t>vieme</a:t>
            </a:r>
            <a:r>
              <a:rPr lang="en-US" dirty="0" smtClean="0"/>
              <a:t>, </a:t>
            </a:r>
            <a:r>
              <a:rPr lang="en-US" dirty="0" err="1" smtClean="0"/>
              <a:t>ţe</a:t>
            </a:r>
            <a:r>
              <a:rPr lang="en-US" dirty="0" smtClean="0"/>
              <a:t> </a:t>
            </a:r>
            <a:r>
              <a:rPr lang="en-US" dirty="0" err="1" smtClean="0"/>
              <a:t>zákazník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kúpi</a:t>
            </a:r>
            <a:r>
              <a:rPr lang="en-US" dirty="0" smtClean="0"/>
              <a:t> </a:t>
            </a:r>
            <a:r>
              <a:rPr lang="en-US" dirty="0" err="1" smtClean="0"/>
              <a:t>počítač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07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00" t="22801" r="25184" b="30817"/>
          <a:stretch/>
        </p:blipFill>
        <p:spPr>
          <a:xfrm>
            <a:off x="3361386" y="476517"/>
            <a:ext cx="7966227" cy="587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87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Výhody a nevýhody algoritmu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Výhodou</a:t>
            </a:r>
            <a:r>
              <a:rPr lang="en-US" dirty="0" smtClean="0"/>
              <a:t> </a:t>
            </a:r>
            <a:r>
              <a:rPr lang="en-US" dirty="0" err="1" smtClean="0"/>
              <a:t>naivného</a:t>
            </a:r>
            <a:r>
              <a:rPr lang="en-US" dirty="0" smtClean="0"/>
              <a:t> </a:t>
            </a:r>
            <a:r>
              <a:rPr lang="en-US" dirty="0" err="1" smtClean="0"/>
              <a:t>Bayesovského</a:t>
            </a:r>
            <a:r>
              <a:rPr lang="en-US" dirty="0" smtClean="0"/>
              <a:t> </a:t>
            </a:r>
            <a:r>
              <a:rPr lang="en-US" dirty="0" err="1" smtClean="0"/>
              <a:t>klasifikátora</a:t>
            </a:r>
            <a:r>
              <a:rPr lang="en-US" dirty="0" smtClean="0"/>
              <a:t> je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jednoduchosť</a:t>
            </a:r>
            <a:r>
              <a:rPr lang="en-US" dirty="0" smtClean="0"/>
              <a:t> a </a:t>
            </a:r>
            <a:r>
              <a:rPr lang="en-US" dirty="0" err="1" smtClean="0"/>
              <a:t>zrozumiteľnosť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smtClean="0"/>
              <a:t>Ide o </a:t>
            </a:r>
            <a:r>
              <a:rPr lang="en-US" dirty="0" err="1" smtClean="0"/>
              <a:t>jeden</a:t>
            </a:r>
            <a:r>
              <a:rPr lang="en-US" dirty="0" smtClean="0"/>
              <a:t> z </a:t>
            </a:r>
            <a:r>
              <a:rPr lang="en-US" dirty="0" err="1" smtClean="0"/>
              <a:t>najstarších</a:t>
            </a:r>
            <a:r>
              <a:rPr lang="en-US" dirty="0" smtClean="0"/>
              <a:t> </a:t>
            </a:r>
            <a:r>
              <a:rPr lang="en-US" dirty="0" err="1" smtClean="0"/>
              <a:t>formálnych</a:t>
            </a:r>
            <a:r>
              <a:rPr lang="en-US" dirty="0" smtClean="0"/>
              <a:t> </a:t>
            </a:r>
            <a:r>
              <a:rPr lang="en-US" dirty="0" err="1" smtClean="0"/>
              <a:t>klasifikačných</a:t>
            </a:r>
            <a:r>
              <a:rPr lang="en-US" dirty="0" smtClean="0"/>
              <a:t> </a:t>
            </a:r>
            <a:r>
              <a:rPr lang="en-US" dirty="0" err="1" smtClean="0"/>
              <a:t>algoritmov</a:t>
            </a:r>
            <a:r>
              <a:rPr lang="en-US" dirty="0" smtClean="0"/>
              <a:t>, </a:t>
            </a:r>
            <a:r>
              <a:rPr lang="en-US" dirty="0" err="1" smtClean="0"/>
              <a:t>pričom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najjednoduchšia</a:t>
            </a:r>
            <a:r>
              <a:rPr lang="en-US" dirty="0" smtClean="0"/>
              <a:t> forma je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veľmi</a:t>
            </a:r>
            <a:r>
              <a:rPr lang="en-US" dirty="0" smtClean="0"/>
              <a:t> </a:t>
            </a:r>
            <a:r>
              <a:rPr lang="en-US" dirty="0" err="1" smtClean="0"/>
              <a:t>efektívna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Štúdie</a:t>
            </a:r>
            <a:r>
              <a:rPr lang="en-US" dirty="0" smtClean="0"/>
              <a:t> </a:t>
            </a:r>
            <a:r>
              <a:rPr lang="en-US" dirty="0" err="1" smtClean="0"/>
              <a:t>ukázali</a:t>
            </a:r>
            <a:r>
              <a:rPr lang="en-US" dirty="0" smtClean="0"/>
              <a:t>, </a:t>
            </a:r>
            <a:r>
              <a:rPr lang="sk-SK" dirty="0" err="1"/>
              <a:t>ž</a:t>
            </a:r>
            <a:r>
              <a:rPr lang="en-US" dirty="0" smtClean="0"/>
              <a:t>e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účinnosť</a:t>
            </a:r>
            <a:r>
              <a:rPr lang="en-US" dirty="0" smtClean="0"/>
              <a:t> je </a:t>
            </a:r>
            <a:r>
              <a:rPr lang="en-US" dirty="0" err="1" smtClean="0"/>
              <a:t>porovnateľná</a:t>
            </a:r>
            <a:r>
              <a:rPr lang="en-US" dirty="0" smtClean="0"/>
              <a:t> s </a:t>
            </a:r>
            <a:r>
              <a:rPr lang="en-US" dirty="0" err="1" smtClean="0"/>
              <a:t>účinnosťou</a:t>
            </a:r>
            <a:r>
              <a:rPr lang="en-US" dirty="0" smtClean="0"/>
              <a:t> </a:t>
            </a:r>
            <a:r>
              <a:rPr lang="en-US" dirty="0" err="1" smtClean="0"/>
              <a:t>rozhodovacích</a:t>
            </a:r>
            <a:r>
              <a:rPr lang="en-US" dirty="0" smtClean="0"/>
              <a:t> </a:t>
            </a:r>
            <a:r>
              <a:rPr lang="en-US" dirty="0" err="1" smtClean="0"/>
              <a:t>stromov</a:t>
            </a:r>
            <a:r>
              <a:rPr lang="en-US" dirty="0" smtClean="0"/>
              <a:t>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niektorých</a:t>
            </a:r>
            <a:r>
              <a:rPr lang="en-US" dirty="0" smtClean="0"/>
              <a:t> </a:t>
            </a:r>
            <a:r>
              <a:rPr lang="en-US" dirty="0" err="1" smtClean="0"/>
              <a:t>neurónových</a:t>
            </a:r>
            <a:r>
              <a:rPr lang="en-US" dirty="0" smtClean="0"/>
              <a:t> </a:t>
            </a:r>
            <a:r>
              <a:rPr lang="en-US" dirty="0" err="1" smtClean="0"/>
              <a:t>sieti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vyuţíva</a:t>
            </a:r>
            <a:r>
              <a:rPr lang="en-US" dirty="0" smtClean="0"/>
              <a:t> v </a:t>
            </a:r>
            <a:r>
              <a:rPr lang="en-US" dirty="0" err="1" smtClean="0"/>
              <a:t>oblastiach</a:t>
            </a:r>
            <a:r>
              <a:rPr lang="en-US" dirty="0" smtClean="0"/>
              <a:t> </a:t>
            </a:r>
            <a:r>
              <a:rPr lang="en-US" dirty="0" err="1" smtClean="0"/>
              <a:t>klasifikácie</a:t>
            </a:r>
            <a:r>
              <a:rPr lang="en-US" dirty="0" smtClean="0"/>
              <a:t> </a:t>
            </a:r>
            <a:r>
              <a:rPr lang="en-US" dirty="0" err="1" smtClean="0"/>
              <a:t>textu</a:t>
            </a:r>
            <a:r>
              <a:rPr lang="en-US" dirty="0" smtClean="0"/>
              <a:t>, </a:t>
            </a:r>
            <a:r>
              <a:rPr lang="en-US" dirty="0" err="1" smtClean="0"/>
              <a:t>filtrovanie</a:t>
            </a:r>
            <a:r>
              <a:rPr lang="en-US" dirty="0" smtClean="0"/>
              <a:t> </a:t>
            </a:r>
            <a:r>
              <a:rPr lang="en-US" dirty="0" err="1" smtClean="0"/>
              <a:t>spamu</a:t>
            </a:r>
            <a:r>
              <a:rPr lang="en-US" dirty="0" smtClean="0"/>
              <a:t>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kategorizáciu</a:t>
            </a:r>
            <a:r>
              <a:rPr lang="en-US" dirty="0" smtClean="0"/>
              <a:t> </a:t>
            </a:r>
            <a:r>
              <a:rPr lang="en-US" dirty="0" err="1" smtClean="0"/>
              <a:t>dokumentov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Flexibilita</a:t>
            </a:r>
            <a:r>
              <a:rPr lang="en-US" dirty="0" smtClean="0"/>
              <a:t> </a:t>
            </a:r>
            <a:r>
              <a:rPr lang="en-US" dirty="0" err="1" smtClean="0"/>
              <a:t>algoritmu</a:t>
            </a:r>
            <a:r>
              <a:rPr lang="en-US" dirty="0" smtClean="0"/>
              <a:t> </a:t>
            </a:r>
            <a:r>
              <a:rPr lang="en-US" dirty="0" err="1" smtClean="0"/>
              <a:t>vyústila</a:t>
            </a:r>
            <a:r>
              <a:rPr lang="en-US" dirty="0" smtClean="0"/>
              <a:t> k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obmenám</a:t>
            </a:r>
            <a:r>
              <a:rPr lang="sk-SK" dirty="0" smtClean="0"/>
              <a:t>. </a:t>
            </a:r>
            <a:r>
              <a:rPr lang="en-US" dirty="0" err="1" smtClean="0"/>
              <a:t>Dôsledkom</a:t>
            </a:r>
            <a:r>
              <a:rPr lang="en-US" dirty="0" smtClean="0"/>
              <a:t> </a:t>
            </a:r>
            <a:r>
              <a:rPr lang="en-US" dirty="0" err="1" smtClean="0"/>
              <a:t>modifikácií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zvýšila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zloţitosť</a:t>
            </a:r>
            <a:r>
              <a:rPr lang="en-US" dirty="0" smtClean="0"/>
              <a:t>,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narušilo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základnu</a:t>
            </a:r>
            <a:r>
              <a:rPr lang="en-US" dirty="0" smtClean="0"/>
              <a:t> </a:t>
            </a:r>
            <a:r>
              <a:rPr lang="en-US" dirty="0" err="1" smtClean="0"/>
              <a:t>vlastnosť</a:t>
            </a:r>
            <a:r>
              <a:rPr lang="en-US" dirty="0" smtClean="0"/>
              <a:t> – </a:t>
            </a:r>
            <a:r>
              <a:rPr lang="en-US" dirty="0" err="1" smtClean="0"/>
              <a:t>jednoduchosť</a:t>
            </a:r>
            <a:r>
              <a:rPr lang="sk-SK" dirty="0" smtClean="0"/>
              <a:t>.</a:t>
            </a:r>
          </a:p>
          <a:p>
            <a:r>
              <a:rPr lang="en-US" dirty="0" err="1" smtClean="0"/>
              <a:t>Hlavnou</a:t>
            </a:r>
            <a:r>
              <a:rPr lang="en-US" dirty="0" smtClean="0"/>
              <a:t> </a:t>
            </a:r>
            <a:r>
              <a:rPr lang="en-US" dirty="0" err="1" smtClean="0"/>
              <a:t>nevýhodou</a:t>
            </a:r>
            <a:r>
              <a:rPr lang="en-US" dirty="0" smtClean="0"/>
              <a:t> </a:t>
            </a:r>
            <a:r>
              <a:rPr lang="en-US" dirty="0" err="1" smtClean="0"/>
              <a:t>naivnej</a:t>
            </a:r>
            <a:r>
              <a:rPr lang="en-US" dirty="0" smtClean="0"/>
              <a:t> </a:t>
            </a:r>
            <a:r>
              <a:rPr lang="en-US" dirty="0" err="1" smtClean="0"/>
              <a:t>Bayesovskej</a:t>
            </a:r>
            <a:r>
              <a:rPr lang="en-US" dirty="0" smtClean="0"/>
              <a:t> </a:t>
            </a:r>
            <a:r>
              <a:rPr lang="en-US" dirty="0" err="1" smtClean="0"/>
              <a:t>klasifikácie</a:t>
            </a:r>
            <a:r>
              <a:rPr lang="en-US" dirty="0" smtClean="0"/>
              <a:t> je </a:t>
            </a:r>
            <a:r>
              <a:rPr lang="en-US" dirty="0" err="1" smtClean="0"/>
              <a:t>naivné</a:t>
            </a:r>
            <a:r>
              <a:rPr lang="en-US" dirty="0" smtClean="0"/>
              <a:t> </a:t>
            </a:r>
            <a:r>
              <a:rPr lang="en-US" dirty="0" err="1" smtClean="0"/>
              <a:t>predpokladanie</a:t>
            </a:r>
            <a:r>
              <a:rPr lang="en-US" dirty="0" smtClean="0"/>
              <a:t> </a:t>
            </a:r>
            <a:r>
              <a:rPr lang="en-US" dirty="0" err="1" smtClean="0"/>
              <a:t>nezávislosti</a:t>
            </a:r>
            <a:r>
              <a:rPr lang="en-US" dirty="0" smtClean="0"/>
              <a:t> </a:t>
            </a:r>
            <a:r>
              <a:rPr lang="en-US" dirty="0" err="1" smtClean="0"/>
              <a:t>atribútov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Algoritmus ID3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Algoritmus</a:t>
            </a:r>
            <a:r>
              <a:rPr lang="en-US" dirty="0" smtClean="0"/>
              <a:t> ID3 (Iterative </a:t>
            </a:r>
            <a:r>
              <a:rPr lang="en-US" dirty="0" err="1" smtClean="0"/>
              <a:t>Dichotomizer</a:t>
            </a:r>
            <a:r>
              <a:rPr lang="en-US" dirty="0" smtClean="0"/>
              <a:t> 3)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vyvinutý</a:t>
            </a:r>
            <a:r>
              <a:rPr lang="en-US" dirty="0" smtClean="0"/>
              <a:t> </a:t>
            </a:r>
            <a:r>
              <a:rPr lang="en-US" dirty="0" err="1" smtClean="0"/>
              <a:t>Rossom</a:t>
            </a:r>
            <a:r>
              <a:rPr lang="en-US" dirty="0" smtClean="0"/>
              <a:t> </a:t>
            </a:r>
            <a:r>
              <a:rPr lang="en-US" dirty="0" err="1" smtClean="0"/>
              <a:t>Quinlainom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univerzite</a:t>
            </a:r>
            <a:r>
              <a:rPr lang="en-US" dirty="0" smtClean="0"/>
              <a:t> v Sydney v </a:t>
            </a:r>
            <a:r>
              <a:rPr lang="en-US" dirty="0" err="1" smtClean="0"/>
              <a:t>roku</a:t>
            </a:r>
            <a:r>
              <a:rPr lang="en-US" dirty="0" smtClean="0"/>
              <a:t> 1979 v </a:t>
            </a:r>
            <a:r>
              <a:rPr lang="en-US" dirty="0" err="1" smtClean="0"/>
              <a:t>doméne</a:t>
            </a:r>
            <a:r>
              <a:rPr lang="en-US" dirty="0" smtClean="0"/>
              <a:t> </a:t>
            </a:r>
            <a:r>
              <a:rPr lang="en-US" dirty="0" err="1" smtClean="0"/>
              <a:t>znalostí</a:t>
            </a:r>
            <a:r>
              <a:rPr lang="en-US" dirty="0" smtClean="0"/>
              <a:t> </a:t>
            </a:r>
            <a:r>
              <a:rPr lang="en-US" dirty="0" err="1" smtClean="0"/>
              <a:t>šachistu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smtClean="0"/>
              <a:t>ID3 je </a:t>
            </a:r>
            <a:r>
              <a:rPr lang="en-US" dirty="0" err="1" smtClean="0"/>
              <a:t>najznámejším</a:t>
            </a:r>
            <a:r>
              <a:rPr lang="en-US" dirty="0" smtClean="0"/>
              <a:t> </a:t>
            </a:r>
            <a:r>
              <a:rPr lang="en-US" dirty="0" err="1" smtClean="0"/>
              <a:t>klasifikačným</a:t>
            </a:r>
            <a:r>
              <a:rPr lang="en-US" dirty="0" smtClean="0"/>
              <a:t> </a:t>
            </a:r>
            <a:r>
              <a:rPr lang="en-US" dirty="0" err="1" smtClean="0"/>
              <a:t>algoritmom</a:t>
            </a:r>
            <a:r>
              <a:rPr lang="en-US" dirty="0" smtClean="0"/>
              <a:t> pre </a:t>
            </a:r>
            <a:r>
              <a:rPr lang="en-US" dirty="0" err="1" smtClean="0"/>
              <a:t>generovanie</a:t>
            </a:r>
            <a:r>
              <a:rPr lang="en-US" dirty="0" smtClean="0"/>
              <a:t> </a:t>
            </a:r>
            <a:r>
              <a:rPr lang="en-US" dirty="0" err="1" smtClean="0"/>
              <a:t>rozhodovacích</a:t>
            </a:r>
            <a:r>
              <a:rPr lang="en-US" dirty="0" smtClean="0"/>
              <a:t> </a:t>
            </a:r>
            <a:r>
              <a:rPr lang="en-US" dirty="0" err="1" smtClean="0"/>
              <a:t>stromov</a:t>
            </a:r>
            <a:r>
              <a:rPr lang="en-US" dirty="0" smtClean="0"/>
              <a:t> </a:t>
            </a:r>
            <a:r>
              <a:rPr lang="en-US" dirty="0" err="1" smtClean="0"/>
              <a:t>metódou</a:t>
            </a:r>
            <a:r>
              <a:rPr lang="en-US" dirty="0" smtClean="0"/>
              <a:t> </a:t>
            </a:r>
            <a:r>
              <a:rPr lang="en-US" dirty="0" err="1" smtClean="0"/>
              <a:t>zhora</a:t>
            </a:r>
            <a:r>
              <a:rPr lang="en-US" dirty="0" smtClean="0"/>
              <a:t> </a:t>
            </a:r>
            <a:r>
              <a:rPr lang="en-US" dirty="0" err="1" smtClean="0"/>
              <a:t>nadol</a:t>
            </a:r>
            <a:r>
              <a:rPr lang="en-US" dirty="0" smtClean="0"/>
              <a:t>, </a:t>
            </a:r>
            <a:r>
              <a:rPr lang="en-US" dirty="0" err="1" smtClean="0"/>
              <a:t>pričom</a:t>
            </a:r>
            <a:r>
              <a:rPr lang="en-US" dirty="0" smtClean="0"/>
              <a:t> </a:t>
            </a:r>
            <a:r>
              <a:rPr lang="en-US" dirty="0" err="1" smtClean="0"/>
              <a:t>generuje</a:t>
            </a:r>
            <a:r>
              <a:rPr lang="en-US" dirty="0" smtClean="0"/>
              <a:t> </a:t>
            </a:r>
            <a:r>
              <a:rPr lang="en-US" dirty="0" err="1" smtClean="0"/>
              <a:t>minimálny</a:t>
            </a:r>
            <a:r>
              <a:rPr lang="en-US" dirty="0" smtClean="0"/>
              <a:t> </a:t>
            </a:r>
            <a:r>
              <a:rPr lang="en-US" dirty="0" err="1" smtClean="0"/>
              <a:t>strom</a:t>
            </a:r>
            <a:r>
              <a:rPr lang="en-US" dirty="0" smtClean="0"/>
              <a:t> </a:t>
            </a:r>
            <a:r>
              <a:rPr lang="en-US" dirty="0" err="1" smtClean="0"/>
              <a:t>neinkrementálne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Názov</a:t>
            </a:r>
            <a:r>
              <a:rPr lang="en-US" dirty="0" smtClean="0"/>
              <a:t> </a:t>
            </a:r>
            <a:r>
              <a:rPr lang="en-US" dirty="0" err="1" smtClean="0"/>
              <a:t>algoritmu</a:t>
            </a:r>
            <a:r>
              <a:rPr lang="en-US" dirty="0" smtClean="0"/>
              <a:t> ID3 by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mohli</a:t>
            </a:r>
            <a:r>
              <a:rPr lang="en-US" dirty="0" smtClean="0"/>
              <a:t> </a:t>
            </a:r>
            <a:r>
              <a:rPr lang="en-US" dirty="0" err="1" smtClean="0"/>
              <a:t>voľne</a:t>
            </a:r>
            <a:r>
              <a:rPr lang="en-US" dirty="0" smtClean="0"/>
              <a:t> </a:t>
            </a:r>
            <a:r>
              <a:rPr lang="en-US" dirty="0" err="1" smtClean="0"/>
              <a:t>preložiť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Iteratívny</a:t>
            </a:r>
            <a:r>
              <a:rPr lang="en-US" dirty="0" smtClean="0"/>
              <a:t> </a:t>
            </a:r>
            <a:r>
              <a:rPr lang="en-US" dirty="0" err="1" smtClean="0"/>
              <a:t>dvojtriedny</a:t>
            </a:r>
            <a:r>
              <a:rPr lang="en-US" dirty="0" smtClean="0"/>
              <a:t> </a:t>
            </a:r>
            <a:r>
              <a:rPr lang="en-US" dirty="0" err="1" smtClean="0"/>
              <a:t>klasifikátor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533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Algoritmus ID3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ID3 </a:t>
            </a:r>
            <a:r>
              <a:rPr lang="en-US" dirty="0" err="1" smtClean="0"/>
              <a:t>generuje</a:t>
            </a:r>
            <a:r>
              <a:rPr lang="en-US" dirty="0" smtClean="0"/>
              <a:t> </a:t>
            </a:r>
            <a:r>
              <a:rPr lang="en-US" dirty="0" err="1" smtClean="0"/>
              <a:t>rozhodovací</a:t>
            </a:r>
            <a:r>
              <a:rPr lang="en-US" dirty="0" smtClean="0"/>
              <a:t> </a:t>
            </a:r>
            <a:r>
              <a:rPr lang="en-US" dirty="0" err="1" smtClean="0"/>
              <a:t>strom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základe</a:t>
            </a:r>
            <a:r>
              <a:rPr lang="en-US" dirty="0" smtClean="0"/>
              <a:t> </a:t>
            </a:r>
            <a:r>
              <a:rPr lang="en-US" dirty="0" err="1" smtClean="0"/>
              <a:t>danej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 </a:t>
            </a:r>
            <a:r>
              <a:rPr lang="en-US" dirty="0" err="1" smtClean="0"/>
              <a:t>príkladov</a:t>
            </a:r>
            <a:r>
              <a:rPr lang="en-US" dirty="0" smtClean="0"/>
              <a:t>, </a:t>
            </a:r>
            <a:r>
              <a:rPr lang="en-US" dirty="0" err="1" smtClean="0"/>
              <a:t>ktorú</a:t>
            </a:r>
            <a:r>
              <a:rPr lang="en-US" dirty="0" smtClean="0"/>
              <a:t> </a:t>
            </a:r>
            <a:r>
              <a:rPr lang="en-US" dirty="0" err="1" smtClean="0"/>
              <a:t>označujeme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trénovacia</a:t>
            </a:r>
            <a:r>
              <a:rPr lang="en-US" dirty="0" smtClean="0"/>
              <a:t> </a:t>
            </a:r>
            <a:r>
              <a:rPr lang="en-US" dirty="0" err="1" smtClean="0"/>
              <a:t>množina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Vygenerovaný</a:t>
            </a:r>
            <a:r>
              <a:rPr lang="en-US" dirty="0" smtClean="0"/>
              <a:t> </a:t>
            </a:r>
            <a:r>
              <a:rPr lang="en-US" dirty="0" err="1" smtClean="0"/>
              <a:t>klasifikačný</a:t>
            </a:r>
            <a:r>
              <a:rPr lang="en-US" dirty="0" smtClean="0"/>
              <a:t> model v </a:t>
            </a:r>
            <a:r>
              <a:rPr lang="en-US" dirty="0" err="1" smtClean="0"/>
              <a:t>podobe</a:t>
            </a:r>
            <a:r>
              <a:rPr lang="en-US" dirty="0" smtClean="0"/>
              <a:t> </a:t>
            </a:r>
            <a:r>
              <a:rPr lang="en-US" dirty="0" err="1" smtClean="0"/>
              <a:t>rozhodovacieho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používa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klasifikáciu</a:t>
            </a:r>
            <a:r>
              <a:rPr lang="en-US" dirty="0" smtClean="0"/>
              <a:t> </a:t>
            </a:r>
            <a:r>
              <a:rPr lang="en-US" dirty="0" err="1" smtClean="0"/>
              <a:t>budúcich</a:t>
            </a:r>
            <a:r>
              <a:rPr lang="en-US" dirty="0" smtClean="0"/>
              <a:t> </a:t>
            </a:r>
            <a:r>
              <a:rPr lang="en-US" dirty="0" err="1" smtClean="0"/>
              <a:t>príkladov</a:t>
            </a:r>
            <a:r>
              <a:rPr lang="en-US" dirty="0" smtClean="0"/>
              <a:t>. </a:t>
            </a:r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príklad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niekoľko</a:t>
            </a:r>
            <a:r>
              <a:rPr lang="en-US" dirty="0" smtClean="0"/>
              <a:t> </a:t>
            </a:r>
            <a:r>
              <a:rPr lang="en-US" dirty="0" err="1" smtClean="0"/>
              <a:t>atribútov</a:t>
            </a:r>
            <a:r>
              <a:rPr lang="en-US" dirty="0" smtClean="0"/>
              <a:t> a je </a:t>
            </a:r>
            <a:r>
              <a:rPr lang="en-US" dirty="0" err="1" smtClean="0"/>
              <a:t>zaradený</a:t>
            </a:r>
            <a:r>
              <a:rPr lang="en-US" dirty="0" smtClean="0"/>
              <a:t> do </a:t>
            </a:r>
            <a:r>
              <a:rPr lang="en-US" dirty="0" err="1" smtClean="0"/>
              <a:t>jednej</a:t>
            </a:r>
            <a:r>
              <a:rPr lang="en-US" dirty="0" smtClean="0"/>
              <a:t> z </a:t>
            </a:r>
            <a:r>
              <a:rPr lang="en-US" dirty="0" err="1" smtClean="0"/>
              <a:t>triedy</a:t>
            </a:r>
            <a:r>
              <a:rPr lang="en-US" dirty="0" smtClean="0"/>
              <a:t> 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áno</a:t>
            </a:r>
            <a:r>
              <a:rPr lang="en-US" dirty="0" smtClean="0"/>
              <a:t>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). </a:t>
            </a:r>
            <a:endParaRPr lang="sk-SK" dirty="0" smtClean="0"/>
          </a:p>
          <a:p>
            <a:r>
              <a:rPr lang="en-US" dirty="0" err="1" smtClean="0"/>
              <a:t>Listové</a:t>
            </a:r>
            <a:r>
              <a:rPr lang="en-US" dirty="0" smtClean="0"/>
              <a:t> </a:t>
            </a:r>
            <a:r>
              <a:rPr lang="en-US" dirty="0" err="1" smtClean="0"/>
              <a:t>uzly</a:t>
            </a:r>
            <a:r>
              <a:rPr lang="en-US" dirty="0" smtClean="0"/>
              <a:t> </a:t>
            </a:r>
            <a:r>
              <a:rPr lang="en-US" dirty="0" err="1" smtClean="0"/>
              <a:t>rozhodovacieho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</a:t>
            </a:r>
            <a:r>
              <a:rPr lang="en-US" dirty="0" err="1" smtClean="0"/>
              <a:t>predstavujú</a:t>
            </a:r>
            <a:r>
              <a:rPr lang="en-US" dirty="0" smtClean="0"/>
              <a:t> </a:t>
            </a:r>
            <a:r>
              <a:rPr lang="en-US" dirty="0" err="1" smtClean="0"/>
              <a:t>klasifikačné</a:t>
            </a:r>
            <a:r>
              <a:rPr lang="en-US" dirty="0" smtClean="0"/>
              <a:t> </a:t>
            </a:r>
            <a:r>
              <a:rPr lang="en-US" dirty="0" err="1" smtClean="0"/>
              <a:t>triedy</a:t>
            </a:r>
            <a:r>
              <a:rPr lang="en-US" dirty="0" smtClean="0"/>
              <a:t>. </a:t>
            </a:r>
            <a:r>
              <a:rPr lang="en-US" dirty="0" err="1" smtClean="0"/>
              <a:t>Nelistové</a:t>
            </a:r>
            <a:r>
              <a:rPr lang="en-US" dirty="0" smtClean="0"/>
              <a:t> </a:t>
            </a:r>
            <a:r>
              <a:rPr lang="en-US" dirty="0" err="1" smtClean="0"/>
              <a:t>uzly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rozhodovacie</a:t>
            </a:r>
            <a:r>
              <a:rPr lang="en-US" dirty="0" smtClean="0"/>
              <a:t> </a:t>
            </a:r>
            <a:r>
              <a:rPr lang="en-US" dirty="0" err="1" smtClean="0"/>
              <a:t>uzly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reprezentujú</a:t>
            </a:r>
            <a:r>
              <a:rPr lang="en-US" dirty="0" smtClean="0"/>
              <a:t> </a:t>
            </a:r>
            <a:r>
              <a:rPr lang="en-US" dirty="0" err="1" smtClean="0"/>
              <a:t>testovacie</a:t>
            </a:r>
            <a:r>
              <a:rPr lang="en-US" dirty="0" smtClean="0"/>
              <a:t> </a:t>
            </a:r>
            <a:r>
              <a:rPr lang="en-US" dirty="0" err="1" smtClean="0"/>
              <a:t>atribúty</a:t>
            </a:r>
            <a:r>
              <a:rPr lang="en-US" dirty="0" smtClean="0"/>
              <a:t>, </a:t>
            </a:r>
            <a:r>
              <a:rPr lang="en-US" dirty="0" err="1" smtClean="0"/>
              <a:t>pričom</a:t>
            </a:r>
            <a:r>
              <a:rPr lang="en-US" dirty="0" smtClean="0"/>
              <a:t> </a:t>
            </a:r>
            <a:r>
              <a:rPr lang="en-US" dirty="0" err="1" smtClean="0"/>
              <a:t>každá</a:t>
            </a:r>
            <a:r>
              <a:rPr lang="en-US" dirty="0" smtClean="0"/>
              <a:t> </a:t>
            </a:r>
            <a:r>
              <a:rPr lang="en-US" dirty="0" err="1" smtClean="0"/>
              <a:t>vetva</a:t>
            </a:r>
            <a:r>
              <a:rPr lang="en-US" dirty="0" smtClean="0"/>
              <a:t> </a:t>
            </a:r>
            <a:r>
              <a:rPr lang="en-US" dirty="0" err="1" smtClean="0"/>
              <a:t>obsahuje</a:t>
            </a:r>
            <a:r>
              <a:rPr lang="en-US" dirty="0" smtClean="0"/>
              <a:t> </a:t>
            </a:r>
            <a:r>
              <a:rPr lang="en-US" dirty="0" err="1" smtClean="0"/>
              <a:t>jednu</a:t>
            </a:r>
            <a:r>
              <a:rPr lang="en-US" dirty="0" smtClean="0"/>
              <a:t> </a:t>
            </a:r>
            <a:r>
              <a:rPr lang="en-US" dirty="0" err="1" smtClean="0"/>
              <a:t>možnú</a:t>
            </a:r>
            <a:r>
              <a:rPr lang="en-US" dirty="0" smtClean="0"/>
              <a:t> </a:t>
            </a:r>
            <a:r>
              <a:rPr lang="en-US" dirty="0" err="1" smtClean="0"/>
              <a:t>hodnotu</a:t>
            </a:r>
            <a:r>
              <a:rPr lang="en-US" dirty="0" smtClean="0"/>
              <a:t> </a:t>
            </a:r>
            <a:r>
              <a:rPr lang="en-US" dirty="0" err="1" smtClean="0"/>
              <a:t>tohto</a:t>
            </a:r>
            <a:r>
              <a:rPr lang="en-US" dirty="0" smtClean="0"/>
              <a:t> </a:t>
            </a:r>
            <a:r>
              <a:rPr lang="en-US" dirty="0" err="1" smtClean="0"/>
              <a:t>atribútu</a:t>
            </a:r>
            <a:r>
              <a:rPr lang="sk-SK" dirty="0" smtClean="0"/>
              <a:t>.</a:t>
            </a:r>
          </a:p>
          <a:p>
            <a:r>
              <a:rPr lang="en-US" dirty="0" err="1" smtClean="0"/>
              <a:t>Algoritmus</a:t>
            </a:r>
            <a:r>
              <a:rPr lang="en-US" dirty="0" smtClean="0"/>
              <a:t> ID3 </a:t>
            </a:r>
            <a:r>
              <a:rPr lang="en-US" dirty="0" err="1" smtClean="0"/>
              <a:t>používa</a:t>
            </a:r>
            <a:r>
              <a:rPr lang="en-US" dirty="0" smtClean="0"/>
              <a:t> pre </a:t>
            </a:r>
            <a:r>
              <a:rPr lang="en-US" dirty="0" err="1" smtClean="0"/>
              <a:t>výber</a:t>
            </a:r>
            <a:r>
              <a:rPr lang="en-US" dirty="0" smtClean="0"/>
              <a:t> </a:t>
            </a:r>
            <a:r>
              <a:rPr lang="en-US" dirty="0" err="1" smtClean="0"/>
              <a:t>testovacieho</a:t>
            </a:r>
            <a:r>
              <a:rPr lang="en-US" dirty="0" smtClean="0"/>
              <a:t> </a:t>
            </a:r>
            <a:r>
              <a:rPr lang="en-US" dirty="0" err="1" smtClean="0"/>
              <a:t>atribútu</a:t>
            </a:r>
            <a:r>
              <a:rPr lang="en-US" dirty="0" smtClean="0"/>
              <a:t> </a:t>
            </a:r>
            <a:r>
              <a:rPr lang="en-US" dirty="0" err="1" smtClean="0"/>
              <a:t>Shannonovu</a:t>
            </a:r>
            <a:r>
              <a:rPr lang="en-US" dirty="0" smtClean="0"/>
              <a:t> </a:t>
            </a:r>
            <a:r>
              <a:rPr lang="en-US" dirty="0" err="1" smtClean="0"/>
              <a:t>teóriu</a:t>
            </a:r>
            <a:r>
              <a:rPr lang="en-US" dirty="0" smtClean="0"/>
              <a:t> </a:t>
            </a:r>
            <a:r>
              <a:rPr lang="en-US" dirty="0" err="1" smtClean="0"/>
              <a:t>informácie</a:t>
            </a:r>
            <a:r>
              <a:rPr lang="en-US" dirty="0" smtClean="0"/>
              <a:t>, </a:t>
            </a:r>
            <a:r>
              <a:rPr lang="en-US" dirty="0" err="1" smtClean="0"/>
              <a:t>ktorá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meranie</a:t>
            </a:r>
            <a:r>
              <a:rPr lang="en-US" dirty="0" smtClean="0"/>
              <a:t> </a:t>
            </a:r>
            <a:r>
              <a:rPr lang="en-US" dirty="0" err="1" smtClean="0"/>
              <a:t>množstva</a:t>
            </a:r>
            <a:r>
              <a:rPr lang="en-US" dirty="0" smtClean="0"/>
              <a:t> </a:t>
            </a:r>
            <a:r>
              <a:rPr lang="en-US" dirty="0" err="1" smtClean="0"/>
              <a:t>informácie</a:t>
            </a:r>
            <a:r>
              <a:rPr lang="en-US" dirty="0" smtClean="0"/>
              <a:t> </a:t>
            </a:r>
            <a:r>
              <a:rPr lang="en-US" dirty="0" err="1" smtClean="0"/>
              <a:t>používa</a:t>
            </a:r>
            <a:r>
              <a:rPr lang="en-US" dirty="0" smtClean="0"/>
              <a:t> </a:t>
            </a:r>
            <a:r>
              <a:rPr lang="en-US" dirty="0" err="1" smtClean="0"/>
              <a:t>entrópiu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12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0570" b="21494"/>
          <a:stretch/>
        </p:blipFill>
        <p:spPr>
          <a:xfrm>
            <a:off x="2367923" y="1027906"/>
            <a:ext cx="6904865" cy="512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6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Výber</a:t>
            </a:r>
            <a:r>
              <a:rPr lang="en-US" dirty="0" smtClean="0"/>
              <a:t> </a:t>
            </a:r>
            <a:r>
              <a:rPr lang="en-US" dirty="0" err="1" smtClean="0"/>
              <a:t>testovacieho</a:t>
            </a:r>
            <a:r>
              <a:rPr lang="en-US" dirty="0" smtClean="0"/>
              <a:t> </a:t>
            </a:r>
            <a:r>
              <a:rPr lang="en-US" dirty="0" err="1" smtClean="0"/>
              <a:t>atribútu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Dôležitým</a:t>
            </a:r>
            <a:r>
              <a:rPr lang="en-US" dirty="0" smtClean="0"/>
              <a:t> </a:t>
            </a:r>
            <a:r>
              <a:rPr lang="en-US" dirty="0" err="1" smtClean="0"/>
              <a:t>kritériom</a:t>
            </a:r>
            <a:r>
              <a:rPr lang="en-US" dirty="0" smtClean="0"/>
              <a:t> v </a:t>
            </a:r>
            <a:r>
              <a:rPr lang="en-US" dirty="0" err="1" smtClean="0"/>
              <a:t>algoritme</a:t>
            </a:r>
            <a:r>
              <a:rPr lang="en-US" dirty="0" smtClean="0"/>
              <a:t> ID3 je </a:t>
            </a:r>
            <a:r>
              <a:rPr lang="en-US" dirty="0" err="1" smtClean="0"/>
              <a:t>výber</a:t>
            </a:r>
            <a:r>
              <a:rPr lang="en-US" dirty="0" smtClean="0"/>
              <a:t> </a:t>
            </a:r>
            <a:r>
              <a:rPr lang="en-US" dirty="0" err="1" smtClean="0"/>
              <a:t>atribútu</a:t>
            </a:r>
            <a:r>
              <a:rPr lang="en-US" dirty="0" smtClean="0"/>
              <a:t> pre </a:t>
            </a:r>
            <a:r>
              <a:rPr lang="en-US" dirty="0" err="1" smtClean="0"/>
              <a:t>testovanie</a:t>
            </a:r>
            <a:r>
              <a:rPr lang="en-US" dirty="0" smtClean="0"/>
              <a:t> v </a:t>
            </a:r>
            <a:r>
              <a:rPr lang="en-US" dirty="0" err="1" smtClean="0"/>
              <a:t>každom</a:t>
            </a:r>
            <a:r>
              <a:rPr lang="en-US" dirty="0" smtClean="0"/>
              <a:t> </a:t>
            </a:r>
            <a:r>
              <a:rPr lang="en-US" dirty="0" err="1" smtClean="0"/>
              <a:t>rozhodovacom</a:t>
            </a:r>
            <a:r>
              <a:rPr lang="en-US" dirty="0" smtClean="0"/>
              <a:t> </a:t>
            </a:r>
            <a:r>
              <a:rPr lang="en-US" dirty="0" err="1" smtClean="0"/>
              <a:t>uzle</a:t>
            </a:r>
            <a:r>
              <a:rPr lang="en-US" dirty="0" smtClean="0"/>
              <a:t> </a:t>
            </a:r>
            <a:r>
              <a:rPr lang="en-US" dirty="0" err="1" smtClean="0"/>
              <a:t>rozhodovacieho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Cieľom</a:t>
            </a:r>
            <a:r>
              <a:rPr lang="en-US" dirty="0" smtClean="0"/>
              <a:t> je </a:t>
            </a:r>
            <a:r>
              <a:rPr lang="en-US" dirty="0" err="1" smtClean="0"/>
              <a:t>vybrať</a:t>
            </a:r>
            <a:r>
              <a:rPr lang="en-US" dirty="0" smtClean="0"/>
              <a:t> </a:t>
            </a:r>
            <a:r>
              <a:rPr lang="en-US" dirty="0" err="1" smtClean="0"/>
              <a:t>taký</a:t>
            </a:r>
            <a:r>
              <a:rPr lang="en-US" dirty="0" smtClean="0"/>
              <a:t> </a:t>
            </a:r>
            <a:r>
              <a:rPr lang="en-US" dirty="0" err="1" smtClean="0"/>
              <a:t>atribút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najlepšie</a:t>
            </a:r>
            <a:r>
              <a:rPr lang="en-US" dirty="0" smtClean="0"/>
              <a:t> </a:t>
            </a:r>
            <a:r>
              <a:rPr lang="en-US" dirty="0" err="1" smtClean="0"/>
              <a:t>klasifikuje</a:t>
            </a:r>
            <a:r>
              <a:rPr lang="en-US" dirty="0" smtClean="0"/>
              <a:t> </a:t>
            </a:r>
            <a:r>
              <a:rPr lang="en-US" dirty="0" err="1" smtClean="0"/>
              <a:t>príklady</a:t>
            </a:r>
            <a:r>
              <a:rPr lang="en-US" dirty="0" smtClean="0"/>
              <a:t>. </a:t>
            </a:r>
            <a:r>
              <a:rPr lang="en-US" dirty="0" err="1" smtClean="0"/>
              <a:t>Dobrým</a:t>
            </a:r>
            <a:r>
              <a:rPr lang="en-US" dirty="0" smtClean="0"/>
              <a:t> </a:t>
            </a:r>
            <a:r>
              <a:rPr lang="en-US" dirty="0" err="1" smtClean="0"/>
              <a:t>kvantitatívnym</a:t>
            </a:r>
            <a:r>
              <a:rPr lang="en-US" dirty="0" smtClean="0"/>
              <a:t> </a:t>
            </a:r>
            <a:r>
              <a:rPr lang="en-US" dirty="0" err="1" smtClean="0"/>
              <a:t>meradlom</a:t>
            </a:r>
            <a:r>
              <a:rPr lang="en-US" dirty="0" smtClean="0"/>
              <a:t> </a:t>
            </a:r>
            <a:r>
              <a:rPr lang="en-US" dirty="0" err="1" smtClean="0"/>
              <a:t>vhodnosti</a:t>
            </a:r>
            <a:r>
              <a:rPr lang="en-US" dirty="0" smtClean="0"/>
              <a:t> </a:t>
            </a:r>
            <a:r>
              <a:rPr lang="en-US" dirty="0" err="1" smtClean="0"/>
              <a:t>atribútu</a:t>
            </a:r>
            <a:r>
              <a:rPr lang="en-US" dirty="0" smtClean="0"/>
              <a:t> je </a:t>
            </a:r>
            <a:r>
              <a:rPr lang="en-US" dirty="0" err="1" smtClean="0"/>
              <a:t>štatistická</a:t>
            </a:r>
            <a:r>
              <a:rPr lang="en-US" dirty="0" smtClean="0"/>
              <a:t> </a:t>
            </a:r>
            <a:r>
              <a:rPr lang="en-US" dirty="0" err="1" smtClean="0"/>
              <a:t>vlastnosť</a:t>
            </a:r>
            <a:r>
              <a:rPr lang="en-US" dirty="0" smtClean="0"/>
              <a:t>, </a:t>
            </a:r>
            <a:r>
              <a:rPr lang="en-US" dirty="0" err="1" smtClean="0"/>
              <a:t>ktorá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nazýva</a:t>
            </a:r>
            <a:r>
              <a:rPr lang="en-US" dirty="0" smtClean="0"/>
              <a:t> </a:t>
            </a:r>
            <a:r>
              <a:rPr lang="en-US" b="1" dirty="0" err="1" smtClean="0"/>
              <a:t>informačný</a:t>
            </a:r>
            <a:r>
              <a:rPr lang="en-US" b="1" dirty="0" smtClean="0"/>
              <a:t> </a:t>
            </a:r>
            <a:r>
              <a:rPr lang="en-US" b="1" dirty="0" err="1" smtClean="0"/>
              <a:t>zisk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smtClean="0"/>
              <a:t>Ten </a:t>
            </a:r>
            <a:r>
              <a:rPr lang="en-US" dirty="0" err="1" smtClean="0"/>
              <a:t>meria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dobre</a:t>
            </a:r>
            <a:r>
              <a:rPr lang="en-US" dirty="0" smtClean="0"/>
              <a:t> </a:t>
            </a:r>
            <a:r>
              <a:rPr lang="en-US" dirty="0" err="1" smtClean="0"/>
              <a:t>daný</a:t>
            </a:r>
            <a:r>
              <a:rPr lang="en-US" dirty="0" smtClean="0"/>
              <a:t> </a:t>
            </a:r>
            <a:r>
              <a:rPr lang="en-US" dirty="0" err="1" smtClean="0"/>
              <a:t>atribút</a:t>
            </a:r>
            <a:r>
              <a:rPr lang="en-US" dirty="0" smtClean="0"/>
              <a:t> </a:t>
            </a:r>
            <a:r>
              <a:rPr lang="en-US" dirty="0" err="1" smtClean="0"/>
              <a:t>rozdelí</a:t>
            </a:r>
            <a:r>
              <a:rPr lang="en-US" dirty="0" smtClean="0"/>
              <a:t> </a:t>
            </a:r>
            <a:r>
              <a:rPr lang="en-US" dirty="0" err="1" smtClean="0"/>
              <a:t>trénovacie</a:t>
            </a:r>
            <a:r>
              <a:rPr lang="en-US" dirty="0" smtClean="0"/>
              <a:t> </a:t>
            </a:r>
            <a:r>
              <a:rPr lang="en-US" dirty="0" err="1" smtClean="0"/>
              <a:t>príklady</a:t>
            </a:r>
            <a:r>
              <a:rPr lang="en-US" dirty="0" smtClean="0"/>
              <a:t> do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cieľovej</a:t>
            </a:r>
            <a:r>
              <a:rPr lang="en-US" dirty="0" smtClean="0"/>
              <a:t> </a:t>
            </a:r>
            <a:r>
              <a:rPr lang="en-US" dirty="0" err="1" smtClean="0"/>
              <a:t>klasifikácie</a:t>
            </a:r>
            <a:r>
              <a:rPr lang="en-US" dirty="0" smtClean="0"/>
              <a:t>. </a:t>
            </a:r>
            <a:r>
              <a:rPr lang="en-US" dirty="0" err="1" smtClean="0"/>
              <a:t>Informačný</a:t>
            </a:r>
            <a:r>
              <a:rPr lang="en-US" dirty="0" smtClean="0"/>
              <a:t> </a:t>
            </a:r>
            <a:r>
              <a:rPr lang="en-US" dirty="0" err="1" smtClean="0"/>
              <a:t>zisk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používa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výbere</a:t>
            </a:r>
            <a:r>
              <a:rPr lang="en-US" dirty="0" smtClean="0"/>
              <a:t> z </a:t>
            </a:r>
            <a:r>
              <a:rPr lang="en-US" dirty="0" err="1" smtClean="0"/>
              <a:t>kandidátskych</a:t>
            </a:r>
            <a:r>
              <a:rPr lang="en-US" dirty="0" smtClean="0"/>
              <a:t> </a:t>
            </a:r>
            <a:r>
              <a:rPr lang="en-US" dirty="0" err="1" smtClean="0"/>
              <a:t>atribútov</a:t>
            </a:r>
            <a:r>
              <a:rPr lang="en-US" dirty="0" smtClean="0"/>
              <a:t> v </a:t>
            </a:r>
            <a:r>
              <a:rPr lang="en-US" dirty="0" err="1" smtClean="0"/>
              <a:t>každom</a:t>
            </a:r>
            <a:r>
              <a:rPr lang="en-US" dirty="0" smtClean="0"/>
              <a:t> </a:t>
            </a:r>
            <a:r>
              <a:rPr lang="en-US" dirty="0" err="1" smtClean="0"/>
              <a:t>kroku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budovaní</a:t>
            </a:r>
            <a:r>
              <a:rPr lang="sk-SK" dirty="0" smtClean="0"/>
              <a:t> </a:t>
            </a:r>
            <a:r>
              <a:rPr lang="en-US" dirty="0" err="1" smtClean="0"/>
              <a:t>rozhodovacieho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. Aby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mohli</a:t>
            </a:r>
            <a:r>
              <a:rPr lang="en-US" dirty="0" smtClean="0"/>
              <a:t> </a:t>
            </a:r>
            <a:r>
              <a:rPr lang="en-US" dirty="0" err="1" smtClean="0"/>
              <a:t>stanoviť</a:t>
            </a:r>
            <a:r>
              <a:rPr lang="en-US" dirty="0" smtClean="0"/>
              <a:t> </a:t>
            </a:r>
            <a:r>
              <a:rPr lang="en-US" dirty="0" err="1" smtClean="0"/>
              <a:t>informačný</a:t>
            </a:r>
            <a:r>
              <a:rPr lang="en-US" dirty="0" smtClean="0"/>
              <a:t> </a:t>
            </a:r>
            <a:r>
              <a:rPr lang="en-US" dirty="0" err="1" smtClean="0"/>
              <a:t>zisk</a:t>
            </a:r>
            <a:r>
              <a:rPr lang="en-US" dirty="0" smtClean="0"/>
              <a:t>, </a:t>
            </a:r>
            <a:r>
              <a:rPr lang="en-US" dirty="0" err="1" smtClean="0"/>
              <a:t>potrebujeme</a:t>
            </a:r>
            <a:r>
              <a:rPr lang="en-US" dirty="0" smtClean="0"/>
              <a:t> </a:t>
            </a:r>
            <a:r>
              <a:rPr lang="en-US" dirty="0" err="1" smtClean="0"/>
              <a:t>zadefinovať</a:t>
            </a:r>
            <a:r>
              <a:rPr lang="en-US" dirty="0" smtClean="0"/>
              <a:t> </a:t>
            </a:r>
            <a:r>
              <a:rPr lang="en-US" b="1" dirty="0" err="1" smtClean="0"/>
              <a:t>entrópiu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76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Vyhnutie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preučeniu</a:t>
            </a:r>
            <a:r>
              <a:rPr lang="sk-SK" dirty="0" smtClean="0"/>
              <a:t> (</a:t>
            </a:r>
            <a:r>
              <a:rPr lang="sk-SK" dirty="0" err="1" smtClean="0"/>
              <a:t>overfitting</a:t>
            </a:r>
            <a:r>
              <a:rPr lang="sk-SK" dirty="0" smtClean="0"/>
              <a:t>)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Algoritmus</a:t>
            </a:r>
            <a:r>
              <a:rPr lang="en-US" dirty="0" smtClean="0"/>
              <a:t> ID3 pre </a:t>
            </a:r>
            <a:r>
              <a:rPr lang="en-US" dirty="0" err="1" smtClean="0"/>
              <a:t>generovanie</a:t>
            </a:r>
            <a:r>
              <a:rPr lang="en-US" dirty="0" smtClean="0"/>
              <a:t> </a:t>
            </a:r>
            <a:r>
              <a:rPr lang="en-US" dirty="0" err="1" smtClean="0"/>
              <a:t>rozhodovacieho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</a:t>
            </a:r>
            <a:r>
              <a:rPr lang="en-US" dirty="0" err="1" smtClean="0"/>
              <a:t>môže</a:t>
            </a:r>
            <a:r>
              <a:rPr lang="en-US" dirty="0" smtClean="0"/>
              <a:t> </a:t>
            </a:r>
            <a:r>
              <a:rPr lang="en-US" dirty="0" err="1" smtClean="0"/>
              <a:t>budovať</a:t>
            </a:r>
            <a:r>
              <a:rPr lang="en-US" dirty="0" smtClean="0"/>
              <a:t> </a:t>
            </a:r>
            <a:r>
              <a:rPr lang="en-US" dirty="0" err="1" smtClean="0"/>
              <a:t>vetvy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do </a:t>
            </a:r>
            <a:r>
              <a:rPr lang="en-US" dirty="0" err="1" smtClean="0"/>
              <a:t>takej</a:t>
            </a:r>
            <a:r>
              <a:rPr lang="en-US" dirty="0" smtClean="0"/>
              <a:t> </a:t>
            </a:r>
            <a:r>
              <a:rPr lang="en-US" dirty="0" err="1" smtClean="0"/>
              <a:t>hĺbky</a:t>
            </a:r>
            <a:r>
              <a:rPr lang="en-US" dirty="0" smtClean="0"/>
              <a:t>, </a:t>
            </a:r>
            <a:r>
              <a:rPr lang="en-US" dirty="0" err="1" smtClean="0"/>
              <a:t>ktorá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dostatočná</a:t>
            </a:r>
            <a:r>
              <a:rPr lang="en-US" dirty="0" smtClean="0"/>
              <a:t> pre </a:t>
            </a:r>
            <a:r>
              <a:rPr lang="en-US" dirty="0" err="1" smtClean="0"/>
              <a:t>dokonalú</a:t>
            </a:r>
            <a:r>
              <a:rPr lang="en-US" dirty="0" smtClean="0"/>
              <a:t> </a:t>
            </a:r>
            <a:r>
              <a:rPr lang="en-US" dirty="0" err="1" smtClean="0"/>
              <a:t>klasifikáciu</a:t>
            </a:r>
            <a:r>
              <a:rPr lang="en-US" dirty="0" smtClean="0"/>
              <a:t> </a:t>
            </a:r>
            <a:r>
              <a:rPr lang="en-US" dirty="0" err="1" smtClean="0"/>
              <a:t>trénovacích</a:t>
            </a:r>
            <a:r>
              <a:rPr lang="en-US" dirty="0" smtClean="0"/>
              <a:t> </a:t>
            </a:r>
            <a:r>
              <a:rPr lang="en-US" dirty="0" err="1" smtClean="0"/>
              <a:t>príkladov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Niekedy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to </a:t>
            </a:r>
            <a:r>
              <a:rPr lang="en-US" dirty="0" err="1" smtClean="0"/>
              <a:t>môže</a:t>
            </a:r>
            <a:r>
              <a:rPr lang="en-US" dirty="0" smtClean="0"/>
              <a:t> </a:t>
            </a:r>
            <a:r>
              <a:rPr lang="en-US" dirty="0" err="1" smtClean="0"/>
              <a:t>javiť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vhodná</a:t>
            </a:r>
            <a:r>
              <a:rPr lang="en-US" dirty="0" smtClean="0"/>
              <a:t> </a:t>
            </a:r>
            <a:r>
              <a:rPr lang="en-US" dirty="0" err="1" smtClean="0"/>
              <a:t>stratégia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krát</a:t>
            </a:r>
            <a:r>
              <a:rPr lang="en-US" dirty="0" smtClean="0"/>
              <a:t> to </a:t>
            </a:r>
            <a:r>
              <a:rPr lang="en-US" dirty="0" err="1" smtClean="0"/>
              <a:t>však</a:t>
            </a:r>
            <a:r>
              <a:rPr lang="en-US" dirty="0" smtClean="0"/>
              <a:t> </a:t>
            </a:r>
            <a:r>
              <a:rPr lang="en-US" dirty="0" err="1" smtClean="0"/>
              <a:t>vedie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problémom</a:t>
            </a:r>
            <a:r>
              <a:rPr lang="en-US" dirty="0" smtClean="0"/>
              <a:t>, a to </a:t>
            </a:r>
            <a:r>
              <a:rPr lang="en-US" dirty="0" err="1" smtClean="0"/>
              <a:t>vtedy</a:t>
            </a:r>
            <a:r>
              <a:rPr lang="en-US" dirty="0" smtClean="0"/>
              <a:t>,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v </a:t>
            </a:r>
            <a:r>
              <a:rPr lang="en-US" dirty="0" err="1" smtClean="0"/>
              <a:t>dátach</a:t>
            </a:r>
            <a:r>
              <a:rPr lang="en-US" dirty="0" smtClean="0"/>
              <a:t> </a:t>
            </a:r>
            <a:r>
              <a:rPr lang="en-US" dirty="0" err="1" smtClean="0"/>
              <a:t>vyskytuje</a:t>
            </a:r>
            <a:r>
              <a:rPr lang="en-US" dirty="0" smtClean="0"/>
              <a:t> </a:t>
            </a:r>
            <a:r>
              <a:rPr lang="en-US" dirty="0" err="1" smtClean="0"/>
              <a:t>šum</a:t>
            </a:r>
            <a:r>
              <a:rPr lang="en-US" dirty="0" smtClean="0"/>
              <a:t>,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trénovacích</a:t>
            </a:r>
            <a:r>
              <a:rPr lang="en-US" dirty="0" smtClean="0"/>
              <a:t> </a:t>
            </a:r>
            <a:r>
              <a:rPr lang="en-US" dirty="0" err="1" smtClean="0"/>
              <a:t>príkladov</a:t>
            </a:r>
            <a:r>
              <a:rPr lang="en-US" dirty="0" smtClean="0"/>
              <a:t> je </a:t>
            </a:r>
            <a:r>
              <a:rPr lang="en-US" dirty="0" err="1" smtClean="0"/>
              <a:t>príliš</a:t>
            </a:r>
            <a:r>
              <a:rPr lang="en-US" dirty="0" smtClean="0"/>
              <a:t> </a:t>
            </a:r>
            <a:r>
              <a:rPr lang="en-US" dirty="0" err="1" smtClean="0"/>
              <a:t>malý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smtClean="0"/>
              <a:t>V </a:t>
            </a:r>
            <a:r>
              <a:rPr lang="en-US" dirty="0" err="1" smtClean="0"/>
              <a:t>týchto</a:t>
            </a:r>
            <a:r>
              <a:rPr lang="en-US" dirty="0" smtClean="0"/>
              <a:t> </a:t>
            </a:r>
            <a:r>
              <a:rPr lang="en-US" dirty="0" err="1" smtClean="0"/>
              <a:t>prípadoch</a:t>
            </a:r>
            <a:r>
              <a:rPr lang="en-US" dirty="0" smtClean="0"/>
              <a:t> </a:t>
            </a:r>
            <a:r>
              <a:rPr lang="en-US" dirty="0" err="1" smtClean="0"/>
              <a:t>môže</a:t>
            </a:r>
            <a:r>
              <a:rPr lang="en-US" dirty="0" smtClean="0"/>
              <a:t> </a:t>
            </a:r>
            <a:r>
              <a:rPr lang="en-US" dirty="0" err="1" smtClean="0"/>
              <a:t>dôjsť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preučeniu</a:t>
            </a:r>
            <a:r>
              <a:rPr lang="en-US" dirty="0" smtClean="0"/>
              <a:t> (overfitting). </a:t>
            </a:r>
            <a:endParaRPr lang="sk-SK" dirty="0" smtClean="0"/>
          </a:p>
          <a:p>
            <a:r>
              <a:rPr lang="en-US" dirty="0" err="1" smtClean="0"/>
              <a:t>Existuje</a:t>
            </a:r>
            <a:r>
              <a:rPr lang="en-US" dirty="0" smtClean="0"/>
              <a:t> </a:t>
            </a:r>
            <a:r>
              <a:rPr lang="en-US" dirty="0" err="1" smtClean="0"/>
              <a:t>niekoľko</a:t>
            </a:r>
            <a:r>
              <a:rPr lang="en-US" dirty="0" smtClean="0"/>
              <a:t> </a:t>
            </a:r>
            <a:r>
              <a:rPr lang="en-US" dirty="0" err="1" smtClean="0"/>
              <a:t>prístupov</a:t>
            </a:r>
            <a:r>
              <a:rPr lang="en-US" dirty="0" smtClean="0"/>
              <a:t> pre </a:t>
            </a:r>
            <a:r>
              <a:rPr lang="en-US" dirty="0" err="1" smtClean="0"/>
              <a:t>vyhnutie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preučenia</a:t>
            </a:r>
            <a:r>
              <a:rPr lang="en-US" dirty="0" smtClean="0"/>
              <a:t> v </a:t>
            </a:r>
            <a:r>
              <a:rPr lang="en-US" dirty="0" err="1" smtClean="0"/>
              <a:t>učení</a:t>
            </a:r>
            <a:r>
              <a:rPr lang="en-US" dirty="0" smtClean="0"/>
              <a:t> </a:t>
            </a:r>
            <a:r>
              <a:rPr lang="en-US" dirty="0" err="1" smtClean="0"/>
              <a:t>rozhodovacích</a:t>
            </a:r>
            <a:r>
              <a:rPr lang="en-US" dirty="0" smtClean="0"/>
              <a:t> </a:t>
            </a:r>
            <a:r>
              <a:rPr lang="en-US" dirty="0" err="1" smtClean="0"/>
              <a:t>stromov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67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Tieto</a:t>
            </a:r>
            <a:r>
              <a:rPr lang="en-US" dirty="0" smtClean="0"/>
              <a:t> </a:t>
            </a:r>
            <a:r>
              <a:rPr lang="en-US" dirty="0" err="1" smtClean="0"/>
              <a:t>prístupy</a:t>
            </a:r>
            <a:r>
              <a:rPr lang="en-US" dirty="0" smtClean="0"/>
              <a:t> </a:t>
            </a:r>
            <a:r>
              <a:rPr lang="en-US" dirty="0" err="1" smtClean="0"/>
              <a:t>môžeme</a:t>
            </a:r>
            <a:r>
              <a:rPr lang="en-US" dirty="0" smtClean="0"/>
              <a:t> </a:t>
            </a:r>
            <a:r>
              <a:rPr lang="en-US" dirty="0" err="1" smtClean="0"/>
              <a:t>rozdeliť</a:t>
            </a:r>
            <a:r>
              <a:rPr lang="en-US" dirty="0" smtClean="0"/>
              <a:t> do </a:t>
            </a:r>
            <a:r>
              <a:rPr lang="en-US" dirty="0" err="1" smtClean="0"/>
              <a:t>dvoch</a:t>
            </a:r>
            <a:r>
              <a:rPr lang="en-US" dirty="0" smtClean="0"/>
              <a:t> </a:t>
            </a:r>
            <a:r>
              <a:rPr lang="en-US" dirty="0" err="1" smtClean="0"/>
              <a:t>skupín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prístupy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ukončia</a:t>
            </a:r>
            <a:r>
              <a:rPr lang="en-US" dirty="0" smtClean="0"/>
              <a:t> </a:t>
            </a:r>
            <a:r>
              <a:rPr lang="en-US" dirty="0" err="1" smtClean="0"/>
              <a:t>vetvenie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</a:t>
            </a:r>
            <a:r>
              <a:rPr lang="en-US" dirty="0" err="1" smtClean="0"/>
              <a:t>skôr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dosiahnu</a:t>
            </a:r>
            <a:r>
              <a:rPr lang="en-US" dirty="0" smtClean="0"/>
              <a:t> </a:t>
            </a:r>
            <a:r>
              <a:rPr lang="en-US" dirty="0" err="1" smtClean="0"/>
              <a:t>stav</a:t>
            </a:r>
            <a:r>
              <a:rPr lang="en-US" dirty="0" smtClean="0"/>
              <a:t>, </a:t>
            </a:r>
            <a:r>
              <a:rPr lang="en-US" dirty="0" err="1" smtClean="0"/>
              <a:t>kedy</a:t>
            </a:r>
            <a:r>
              <a:rPr lang="en-US" dirty="0" smtClean="0"/>
              <a:t> </a:t>
            </a:r>
            <a:r>
              <a:rPr lang="en-US" dirty="0" err="1" smtClean="0"/>
              <a:t>dokonale</a:t>
            </a:r>
            <a:r>
              <a:rPr lang="en-US" dirty="0" smtClean="0"/>
              <a:t> </a:t>
            </a:r>
            <a:r>
              <a:rPr lang="en-US" dirty="0" err="1" smtClean="0"/>
              <a:t>klasifikujú</a:t>
            </a:r>
            <a:r>
              <a:rPr lang="en-US" dirty="0" smtClean="0"/>
              <a:t> </a:t>
            </a:r>
            <a:r>
              <a:rPr lang="en-US" dirty="0" err="1" smtClean="0"/>
              <a:t>trénovacie</a:t>
            </a:r>
            <a:r>
              <a:rPr lang="en-US" dirty="0" smtClean="0"/>
              <a:t> </a:t>
            </a:r>
            <a:r>
              <a:rPr lang="en-US" dirty="0" err="1" smtClean="0"/>
              <a:t>príklady</a:t>
            </a:r>
            <a:r>
              <a:rPr lang="en-US" dirty="0" smtClean="0"/>
              <a:t>, </a:t>
            </a:r>
            <a:endParaRPr lang="sk-SK" dirty="0" smtClean="0"/>
          </a:p>
          <a:p>
            <a:r>
              <a:rPr lang="en-US" dirty="0" err="1" smtClean="0"/>
              <a:t>prístupy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povoľujú</a:t>
            </a:r>
            <a:r>
              <a:rPr lang="en-US" dirty="0" smtClean="0"/>
              <a:t> </a:t>
            </a:r>
            <a:r>
              <a:rPr lang="en-US" dirty="0" err="1" smtClean="0"/>
              <a:t>preučenie</a:t>
            </a:r>
            <a:r>
              <a:rPr lang="en-US" dirty="0" smtClean="0"/>
              <a:t> a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následne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vybudovaní</a:t>
            </a:r>
            <a:r>
              <a:rPr lang="en-US" dirty="0" smtClean="0"/>
              <a:t> </a:t>
            </a:r>
            <a:r>
              <a:rPr lang="en-US" dirty="0" err="1" smtClean="0"/>
              <a:t>celého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</a:t>
            </a:r>
            <a:r>
              <a:rPr lang="en-US" dirty="0" err="1" smtClean="0"/>
              <a:t>dôjde</a:t>
            </a:r>
            <a:r>
              <a:rPr lang="en-US" dirty="0" smtClean="0"/>
              <a:t> k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orezávaniu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1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Algoritmus CART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CART (classification and regression trees) je </a:t>
            </a:r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tvorbu</a:t>
            </a:r>
            <a:r>
              <a:rPr lang="en-US" dirty="0" smtClean="0"/>
              <a:t> </a:t>
            </a:r>
            <a:r>
              <a:rPr lang="en-US" dirty="0" err="1" smtClean="0"/>
              <a:t>klasifikačných</a:t>
            </a:r>
            <a:r>
              <a:rPr lang="en-US" dirty="0" smtClean="0"/>
              <a:t> </a:t>
            </a:r>
            <a:r>
              <a:rPr lang="en-US" dirty="0" err="1" smtClean="0"/>
              <a:t>stromov</a:t>
            </a:r>
            <a:r>
              <a:rPr lang="en-US" dirty="0" smtClean="0"/>
              <a:t> </a:t>
            </a:r>
            <a:r>
              <a:rPr lang="en-US" dirty="0" err="1" smtClean="0"/>
              <a:t>opísaný</a:t>
            </a:r>
            <a:r>
              <a:rPr lang="en-US" dirty="0" smtClean="0"/>
              <a:t> v </a:t>
            </a:r>
            <a:r>
              <a:rPr lang="en-US" dirty="0" err="1" smtClean="0"/>
              <a:t>knihe</a:t>
            </a:r>
            <a:r>
              <a:rPr lang="en-US" dirty="0" smtClean="0"/>
              <a:t> Classification and Regression trees od </a:t>
            </a:r>
            <a:r>
              <a:rPr lang="en-US" dirty="0" err="1" smtClean="0"/>
              <a:t>autorov</a:t>
            </a:r>
            <a:r>
              <a:rPr lang="en-US" dirty="0" smtClean="0"/>
              <a:t> L. </a:t>
            </a:r>
            <a:r>
              <a:rPr lang="en-US" dirty="0" err="1" smtClean="0"/>
              <a:t>Breiman</a:t>
            </a:r>
            <a:r>
              <a:rPr lang="en-US" dirty="0" smtClean="0"/>
              <a:t>, J.H. Friedman, R.A. </a:t>
            </a:r>
            <a:r>
              <a:rPr lang="en-US" dirty="0" err="1" smtClean="0"/>
              <a:t>Olshen</a:t>
            </a:r>
            <a:r>
              <a:rPr lang="en-US" dirty="0" smtClean="0"/>
              <a:t> a C.J. Stone (Chapman &amp; Hall/CRC, 1984). My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budeme</a:t>
            </a:r>
            <a:r>
              <a:rPr lang="en-US" dirty="0" smtClean="0"/>
              <a:t> </a:t>
            </a:r>
            <a:r>
              <a:rPr lang="en-US" dirty="0" err="1" smtClean="0"/>
              <a:t>zaoberať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implementáciou</a:t>
            </a:r>
            <a:r>
              <a:rPr lang="en-US" dirty="0" smtClean="0"/>
              <a:t> v </a:t>
            </a:r>
            <a:r>
              <a:rPr lang="en-US" dirty="0" err="1" smtClean="0"/>
              <a:t>programe</a:t>
            </a:r>
            <a:r>
              <a:rPr lang="en-US" dirty="0" smtClean="0"/>
              <a:t> R v </a:t>
            </a:r>
            <a:r>
              <a:rPr lang="en-US" dirty="0" err="1" smtClean="0"/>
              <a:t>knižnici</a:t>
            </a:r>
            <a:r>
              <a:rPr lang="en-US" dirty="0" smtClean="0"/>
              <a:t> </a:t>
            </a:r>
            <a:r>
              <a:rPr lang="en-US" dirty="0" err="1" smtClean="0"/>
              <a:t>rpart</a:t>
            </a:r>
            <a:r>
              <a:rPr lang="en-US" dirty="0" smtClean="0"/>
              <a:t>, </a:t>
            </a:r>
            <a:r>
              <a:rPr lang="en-US" dirty="0" err="1" smtClean="0"/>
              <a:t>ktorá</a:t>
            </a:r>
            <a:r>
              <a:rPr lang="en-US" dirty="0" smtClean="0"/>
              <a:t> je </a:t>
            </a:r>
            <a:r>
              <a:rPr lang="en-US" dirty="0" err="1" smtClean="0"/>
              <a:t>popísaná</a:t>
            </a:r>
            <a:r>
              <a:rPr lang="en-US" dirty="0" smtClean="0"/>
              <a:t> </a:t>
            </a:r>
            <a:r>
              <a:rPr lang="en-US" dirty="0" err="1" smtClean="0"/>
              <a:t>autormi</a:t>
            </a:r>
            <a:r>
              <a:rPr lang="en-US" dirty="0" smtClean="0"/>
              <a:t> </a:t>
            </a:r>
            <a:r>
              <a:rPr lang="en-US" dirty="0" err="1" smtClean="0"/>
              <a:t>knižnice</a:t>
            </a:r>
            <a:r>
              <a:rPr lang="en-US" dirty="0" smtClean="0"/>
              <a:t> v </a:t>
            </a:r>
            <a:r>
              <a:rPr lang="en-US" dirty="0" err="1" smtClean="0"/>
              <a:t>publikácii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Algoritmus</a:t>
            </a:r>
            <a:r>
              <a:rPr lang="en-US" dirty="0" smtClean="0"/>
              <a:t> vie </a:t>
            </a:r>
            <a:r>
              <a:rPr lang="en-US" dirty="0" err="1" smtClean="0"/>
              <a:t>narábať</a:t>
            </a:r>
            <a:r>
              <a:rPr lang="en-US" dirty="0" smtClean="0"/>
              <a:t> s </a:t>
            </a:r>
            <a:r>
              <a:rPr lang="en-US" dirty="0" err="1" smtClean="0"/>
              <a:t>diskrétnymi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spojitými</a:t>
            </a:r>
            <a:r>
              <a:rPr lang="en-US" dirty="0" smtClean="0"/>
              <a:t> </a:t>
            </a:r>
            <a:r>
              <a:rPr lang="en-US" dirty="0" err="1" smtClean="0"/>
              <a:t>premennými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Algoritmus CART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CART </a:t>
            </a:r>
            <a:r>
              <a:rPr lang="en-US" dirty="0" err="1" smtClean="0"/>
              <a:t>delí</a:t>
            </a:r>
            <a:r>
              <a:rPr lang="en-US" dirty="0" smtClean="0"/>
              <a:t> </a:t>
            </a:r>
            <a:r>
              <a:rPr lang="en-US" dirty="0" err="1" smtClean="0"/>
              <a:t>záznamy</a:t>
            </a:r>
            <a:r>
              <a:rPr lang="en-US" dirty="0" smtClean="0"/>
              <a:t> v </a:t>
            </a:r>
            <a:r>
              <a:rPr lang="en-US" dirty="0" err="1" smtClean="0"/>
              <a:t>každom</a:t>
            </a:r>
            <a:r>
              <a:rPr lang="en-US" dirty="0" smtClean="0"/>
              <a:t> </a:t>
            </a:r>
            <a:r>
              <a:rPr lang="en-US" dirty="0" err="1" smtClean="0"/>
              <a:t>uzle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dve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r>
              <a:rPr lang="en-US" dirty="0" smtClean="0"/>
              <a:t>, </a:t>
            </a:r>
            <a:r>
              <a:rPr lang="en-US" dirty="0" err="1" smtClean="0"/>
              <a:t>pričom</a:t>
            </a:r>
            <a:r>
              <a:rPr lang="en-US" dirty="0" smtClean="0"/>
              <a:t> </a:t>
            </a:r>
            <a:r>
              <a:rPr lang="en-US" dirty="0" err="1" smtClean="0"/>
              <a:t>uvažuje</a:t>
            </a:r>
            <a:r>
              <a:rPr lang="en-US" dirty="0" smtClean="0"/>
              <a:t> </a:t>
            </a:r>
            <a:r>
              <a:rPr lang="en-US" dirty="0" err="1" smtClean="0"/>
              <a:t>delenia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vstupných</a:t>
            </a:r>
            <a:r>
              <a:rPr lang="en-US" dirty="0" smtClean="0"/>
              <a:t> </a:t>
            </a:r>
            <a:r>
              <a:rPr lang="en-US" dirty="0" err="1" smtClean="0"/>
              <a:t>premenných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delení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diskrétnej</a:t>
            </a:r>
            <a:r>
              <a:rPr lang="en-US" dirty="0" smtClean="0"/>
              <a:t> </a:t>
            </a:r>
            <a:r>
              <a:rPr lang="en-US" dirty="0" err="1" smtClean="0"/>
              <a:t>premennej</a:t>
            </a:r>
            <a:r>
              <a:rPr lang="en-US" dirty="0" smtClean="0"/>
              <a:t> </a:t>
            </a:r>
            <a:r>
              <a:rPr lang="en-US" dirty="0" err="1" smtClean="0"/>
              <a:t>skúša</a:t>
            </a:r>
            <a:r>
              <a:rPr lang="en-US" dirty="0" smtClean="0"/>
              <a:t>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možné</a:t>
            </a:r>
            <a:r>
              <a:rPr lang="en-US" dirty="0" smtClean="0"/>
              <a:t> </a:t>
            </a:r>
            <a:r>
              <a:rPr lang="en-US" dirty="0" err="1" smtClean="0"/>
              <a:t>rozdelenia</a:t>
            </a:r>
            <a:r>
              <a:rPr lang="en-US" dirty="0" smtClean="0"/>
              <a:t>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hodnôt</a:t>
            </a:r>
            <a:r>
              <a:rPr lang="en-US" dirty="0" smtClean="0"/>
              <a:t> do </a:t>
            </a:r>
            <a:r>
              <a:rPr lang="en-US" dirty="0" err="1" smtClean="0"/>
              <a:t>dvoch</a:t>
            </a:r>
            <a:r>
              <a:rPr lang="en-US" dirty="0" smtClean="0"/>
              <a:t> </a:t>
            </a:r>
            <a:r>
              <a:rPr lang="en-US" dirty="0" err="1" smtClean="0"/>
              <a:t>skupín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spojitej</a:t>
            </a:r>
            <a:r>
              <a:rPr lang="en-US" dirty="0" smtClean="0"/>
              <a:t> </a:t>
            </a:r>
            <a:r>
              <a:rPr lang="en-US" dirty="0" err="1" smtClean="0"/>
              <a:t>premennej</a:t>
            </a:r>
            <a:r>
              <a:rPr lang="en-US" dirty="0" smtClean="0"/>
              <a:t> </a:t>
            </a:r>
            <a:r>
              <a:rPr lang="en-US" dirty="0" err="1" smtClean="0"/>
              <a:t>zase</a:t>
            </a:r>
            <a:r>
              <a:rPr lang="en-US" dirty="0" smtClean="0"/>
              <a:t> </a:t>
            </a:r>
            <a:r>
              <a:rPr lang="en-US" dirty="0" err="1" smtClean="0"/>
              <a:t>hľadá</a:t>
            </a:r>
            <a:r>
              <a:rPr lang="en-US" dirty="0" smtClean="0"/>
              <a:t> </a:t>
            </a:r>
            <a:r>
              <a:rPr lang="en-US" dirty="0" err="1" smtClean="0"/>
              <a:t>rozdeľujúcu</a:t>
            </a:r>
            <a:r>
              <a:rPr lang="en-US" dirty="0" smtClean="0"/>
              <a:t> </a:t>
            </a:r>
            <a:r>
              <a:rPr lang="en-US" dirty="0" err="1" smtClean="0"/>
              <a:t>hranicu</a:t>
            </a:r>
            <a:r>
              <a:rPr lang="en-US" dirty="0" smtClean="0"/>
              <a:t> </a:t>
            </a:r>
            <a:r>
              <a:rPr lang="en-US" dirty="0" err="1" smtClean="0"/>
              <a:t>takisto</a:t>
            </a:r>
            <a:r>
              <a:rPr lang="en-US" dirty="0" smtClean="0"/>
              <a:t> </a:t>
            </a:r>
            <a:r>
              <a:rPr lang="en-US" dirty="0" err="1" smtClean="0"/>
              <a:t>podobne</a:t>
            </a:r>
            <a:r>
              <a:rPr lang="en-US" dirty="0" smtClean="0"/>
              <a:t> </a:t>
            </a:r>
            <a:r>
              <a:rPr lang="en-US" dirty="0" err="1" smtClean="0"/>
              <a:t>skúšaním</a:t>
            </a:r>
            <a:r>
              <a:rPr lang="en-US" dirty="0" smtClean="0"/>
              <a:t>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nadobúdaných</a:t>
            </a:r>
            <a:r>
              <a:rPr lang="en-US" dirty="0" smtClean="0"/>
              <a:t> </a:t>
            </a:r>
            <a:r>
              <a:rPr lang="en-US" dirty="0" err="1" smtClean="0"/>
              <a:t>hodnôt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dirty="0" err="1" smtClean="0"/>
              <a:t>rekurzívne</a:t>
            </a:r>
            <a:r>
              <a:rPr lang="en-US" dirty="0" smtClean="0"/>
              <a:t> </a:t>
            </a:r>
            <a:r>
              <a:rPr lang="en-US" dirty="0" err="1" smtClean="0"/>
              <a:t>rozdeľuje</a:t>
            </a:r>
            <a:r>
              <a:rPr lang="en-US" dirty="0" smtClean="0"/>
              <a:t> </a:t>
            </a:r>
            <a:r>
              <a:rPr lang="en-US" dirty="0" err="1" smtClean="0"/>
              <a:t>dáta</a:t>
            </a:r>
            <a:r>
              <a:rPr lang="en-US" dirty="0" smtClean="0"/>
              <a:t> v </a:t>
            </a:r>
            <a:r>
              <a:rPr lang="en-US" dirty="0" err="1" smtClean="0"/>
              <a:t>zmysle</a:t>
            </a:r>
            <a:r>
              <a:rPr lang="en-US" dirty="0" smtClean="0"/>
              <a:t> </a:t>
            </a:r>
            <a:r>
              <a:rPr lang="en-US" dirty="0" err="1" smtClean="0"/>
              <a:t>všeobecného</a:t>
            </a:r>
            <a:r>
              <a:rPr lang="en-US" dirty="0" smtClean="0"/>
              <a:t> </a:t>
            </a:r>
            <a:r>
              <a:rPr lang="en-US" dirty="0" err="1" smtClean="0"/>
              <a:t>postupu</a:t>
            </a:r>
            <a:r>
              <a:rPr lang="en-US" dirty="0" smtClean="0"/>
              <a:t>, </a:t>
            </a:r>
            <a:r>
              <a:rPr lang="en-US" dirty="0" err="1" smtClean="0"/>
              <a:t>zastaví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, </a:t>
            </a:r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v </a:t>
            </a:r>
            <a:r>
              <a:rPr lang="en-US" dirty="0" err="1" smtClean="0"/>
              <a:t>uzle</a:t>
            </a:r>
            <a:r>
              <a:rPr lang="en-US" dirty="0" smtClean="0"/>
              <a:t> </a:t>
            </a:r>
            <a:r>
              <a:rPr lang="en-US" dirty="0" err="1" smtClean="0"/>
              <a:t>klesne</a:t>
            </a:r>
            <a:r>
              <a:rPr lang="en-US" dirty="0" smtClean="0"/>
              <a:t> pod </a:t>
            </a:r>
            <a:r>
              <a:rPr lang="en-US" dirty="0" err="1" smtClean="0"/>
              <a:t>stanovenú</a:t>
            </a:r>
            <a:r>
              <a:rPr lang="en-US" dirty="0" smtClean="0"/>
              <a:t> </a:t>
            </a:r>
            <a:r>
              <a:rPr lang="en-US" dirty="0" err="1" smtClean="0"/>
              <a:t>hranicu</a:t>
            </a:r>
            <a:r>
              <a:rPr lang="en-US" dirty="0" smtClean="0"/>
              <a:t>. </a:t>
            </a:r>
            <a:r>
              <a:rPr lang="en-US" dirty="0" err="1" smtClean="0"/>
              <a:t>Predpovedaná</a:t>
            </a:r>
            <a:r>
              <a:rPr lang="en-US" dirty="0" smtClean="0"/>
              <a:t> </a:t>
            </a:r>
            <a:r>
              <a:rPr lang="en-US" dirty="0" err="1" smtClean="0"/>
              <a:t>hodnota</a:t>
            </a:r>
            <a:r>
              <a:rPr lang="en-US" dirty="0" smtClean="0"/>
              <a:t> v </a:t>
            </a:r>
            <a:r>
              <a:rPr lang="en-US" dirty="0" err="1" smtClean="0"/>
              <a:t>každom</a:t>
            </a:r>
            <a:r>
              <a:rPr lang="en-US" dirty="0" smtClean="0"/>
              <a:t> </a:t>
            </a:r>
            <a:r>
              <a:rPr lang="en-US" dirty="0" err="1" smtClean="0"/>
              <a:t>uzle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určí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prevládajúca</a:t>
            </a:r>
            <a:r>
              <a:rPr lang="en-US" dirty="0" smtClean="0"/>
              <a:t> </a:t>
            </a:r>
            <a:r>
              <a:rPr lang="en-US" dirty="0" err="1" smtClean="0"/>
              <a:t>hodnota</a:t>
            </a:r>
            <a:r>
              <a:rPr lang="en-US" dirty="0" smtClean="0"/>
              <a:t> </a:t>
            </a:r>
            <a:r>
              <a:rPr lang="en-US" dirty="0" err="1" smtClean="0"/>
              <a:t>cieľovej</a:t>
            </a:r>
            <a:r>
              <a:rPr lang="en-US" dirty="0" smtClean="0"/>
              <a:t> </a:t>
            </a:r>
            <a:r>
              <a:rPr lang="en-US" dirty="0" err="1" smtClean="0"/>
              <a:t>premennej</a:t>
            </a:r>
            <a:r>
              <a:rPr lang="en-US" dirty="0" smtClean="0"/>
              <a:t> </a:t>
            </a:r>
            <a:r>
              <a:rPr lang="en-US" dirty="0" err="1" smtClean="0"/>
              <a:t>spomedzi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v </a:t>
            </a:r>
            <a:r>
              <a:rPr lang="en-US" dirty="0" err="1" smtClean="0"/>
              <a:t>danom</a:t>
            </a:r>
            <a:r>
              <a:rPr lang="en-US" dirty="0" smtClean="0"/>
              <a:t> </a:t>
            </a:r>
            <a:r>
              <a:rPr lang="en-US" dirty="0" err="1" smtClean="0"/>
              <a:t>uzle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46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Algoritmus J48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sk-SK" dirty="0" smtClean="0"/>
              <a:t>J48</a:t>
            </a:r>
            <a:r>
              <a:rPr lang="en-US" dirty="0" smtClean="0"/>
              <a:t> je </a:t>
            </a:r>
            <a:r>
              <a:rPr lang="en-US" dirty="0" err="1" smtClean="0"/>
              <a:t>následníkom</a:t>
            </a:r>
            <a:r>
              <a:rPr lang="en-US" dirty="0" smtClean="0"/>
              <a:t> </a:t>
            </a:r>
            <a:r>
              <a:rPr lang="en-US" dirty="0" err="1" smtClean="0"/>
              <a:t>algoritmu</a:t>
            </a:r>
            <a:r>
              <a:rPr lang="en-US" dirty="0" smtClean="0"/>
              <a:t> ID3 a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autorom</a:t>
            </a:r>
            <a:r>
              <a:rPr lang="en-US" dirty="0" smtClean="0"/>
              <a:t> je </a:t>
            </a:r>
            <a:r>
              <a:rPr lang="en-US" dirty="0" err="1" smtClean="0"/>
              <a:t>tiež</a:t>
            </a:r>
            <a:r>
              <a:rPr lang="en-US" dirty="0" smtClean="0"/>
              <a:t> J. Quinlan. </a:t>
            </a:r>
            <a:r>
              <a:rPr lang="en-US" dirty="0" err="1" smtClean="0"/>
              <a:t>Pracuje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rovnakom</a:t>
            </a:r>
            <a:r>
              <a:rPr lang="en-US" dirty="0" smtClean="0"/>
              <a:t> </a:t>
            </a:r>
            <a:r>
              <a:rPr lang="en-US" dirty="0" err="1" smtClean="0"/>
              <a:t>princípe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ID3, </a:t>
            </a:r>
            <a:r>
              <a:rPr lang="en-US" dirty="0" err="1" smtClean="0"/>
              <a:t>avšak</a:t>
            </a:r>
            <a:r>
              <a:rPr lang="en-US" dirty="0" smtClean="0"/>
              <a:t> </a:t>
            </a:r>
            <a:r>
              <a:rPr lang="en-US" dirty="0" err="1" smtClean="0"/>
              <a:t>namiesto</a:t>
            </a:r>
            <a:r>
              <a:rPr lang="en-US" dirty="0" smtClean="0"/>
              <a:t> </a:t>
            </a:r>
            <a:r>
              <a:rPr lang="en-US" dirty="0" err="1" smtClean="0"/>
              <a:t>informaˇcného</a:t>
            </a:r>
            <a:r>
              <a:rPr lang="en-US" dirty="0" smtClean="0"/>
              <a:t> </a:t>
            </a:r>
            <a:r>
              <a:rPr lang="en-US" dirty="0" err="1" smtClean="0"/>
              <a:t>zisku</a:t>
            </a:r>
            <a:r>
              <a:rPr lang="en-US" dirty="0" smtClean="0"/>
              <a:t> </a:t>
            </a:r>
            <a:r>
              <a:rPr lang="en-US" dirty="0" err="1" smtClean="0"/>
              <a:t>používa</a:t>
            </a:r>
            <a:r>
              <a:rPr lang="en-US" dirty="0" smtClean="0"/>
              <a:t> </a:t>
            </a:r>
            <a:r>
              <a:rPr lang="en-US" dirty="0" err="1" smtClean="0"/>
              <a:t>pomerný</a:t>
            </a:r>
            <a:r>
              <a:rPr lang="en-US" dirty="0" smtClean="0"/>
              <a:t> </a:t>
            </a:r>
            <a:r>
              <a:rPr lang="en-US" dirty="0" err="1" smtClean="0"/>
              <a:t>informaˇcný</a:t>
            </a:r>
            <a:r>
              <a:rPr lang="en-US" dirty="0" smtClean="0"/>
              <a:t> </a:t>
            </a:r>
            <a:r>
              <a:rPr lang="en-US" dirty="0" err="1" smtClean="0"/>
              <a:t>zisk</a:t>
            </a:r>
            <a:r>
              <a:rPr lang="en-US" dirty="0" smtClean="0"/>
              <a:t>. </a:t>
            </a:r>
            <a:r>
              <a:rPr lang="en-US" dirty="0" err="1" smtClean="0"/>
              <a:t>Problém</a:t>
            </a:r>
            <a:r>
              <a:rPr lang="en-US" dirty="0" smtClean="0"/>
              <a:t> s </a:t>
            </a:r>
            <a:r>
              <a:rPr lang="en-US" dirty="0" err="1" smtClean="0"/>
              <a:t>použitím</a:t>
            </a:r>
            <a:r>
              <a:rPr lang="en-US" dirty="0" smtClean="0"/>
              <a:t> </a:t>
            </a:r>
            <a:r>
              <a:rPr lang="en-US" dirty="0" err="1" smtClean="0"/>
              <a:t>informaˇcného</a:t>
            </a:r>
            <a:r>
              <a:rPr lang="en-US" dirty="0" smtClean="0"/>
              <a:t> </a:t>
            </a:r>
            <a:r>
              <a:rPr lang="en-US" dirty="0" err="1" smtClean="0"/>
              <a:t>zisku</a:t>
            </a:r>
            <a:r>
              <a:rPr lang="en-US" dirty="0" smtClean="0"/>
              <a:t> je </a:t>
            </a:r>
            <a:r>
              <a:rPr lang="en-US" dirty="0" err="1" smtClean="0"/>
              <a:t>nasledovný</a:t>
            </a:r>
            <a:r>
              <a:rPr lang="en-US" dirty="0" smtClean="0"/>
              <a:t>: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niektorý</a:t>
            </a:r>
            <a:r>
              <a:rPr lang="en-US" dirty="0" smtClean="0"/>
              <a:t> </a:t>
            </a:r>
            <a:r>
              <a:rPr lang="en-US" dirty="0" err="1" smtClean="0"/>
              <a:t>atribút</a:t>
            </a:r>
            <a:r>
              <a:rPr lang="en-US" dirty="0" smtClean="0"/>
              <a:t> </a:t>
            </a:r>
            <a:r>
              <a:rPr lang="en-US" dirty="0" err="1" smtClean="0"/>
              <a:t>pozostáva</a:t>
            </a:r>
            <a:r>
              <a:rPr lang="en-US" dirty="0" smtClean="0"/>
              <a:t> z </a:t>
            </a:r>
            <a:r>
              <a:rPr lang="en-US" dirty="0" err="1" smtClean="0"/>
              <a:t>hodnôt</a:t>
            </a:r>
            <a:r>
              <a:rPr lang="en-US" dirty="0" smtClean="0"/>
              <a:t> </a:t>
            </a:r>
            <a:r>
              <a:rPr lang="en-US" dirty="0" err="1" smtClean="0"/>
              <a:t>jednoznaˇcných</a:t>
            </a:r>
            <a:r>
              <a:rPr lang="en-US" dirty="0" smtClean="0"/>
              <a:t> pre </a:t>
            </a:r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príklad</a:t>
            </a:r>
            <a:r>
              <a:rPr lang="en-US" dirty="0" smtClean="0"/>
              <a:t> (</a:t>
            </a:r>
            <a:r>
              <a:rPr lang="en-US" dirty="0" err="1" smtClean="0"/>
              <a:t>napriklad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r>
              <a:rPr lang="en-US" dirty="0" smtClean="0"/>
              <a:t>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rodné</a:t>
            </a:r>
            <a:r>
              <a:rPr lang="en-US" dirty="0" smtClean="0"/>
              <a:t> ˇ</a:t>
            </a:r>
            <a:r>
              <a:rPr lang="en-US" dirty="0" err="1" smtClean="0"/>
              <a:t>císlo</a:t>
            </a:r>
            <a:r>
              <a:rPr lang="en-US" dirty="0" smtClean="0"/>
              <a:t> v </a:t>
            </a:r>
            <a:r>
              <a:rPr lang="en-US" dirty="0" err="1" smtClean="0"/>
              <a:t>údajoch</a:t>
            </a:r>
            <a:r>
              <a:rPr lang="en-US" dirty="0" smtClean="0"/>
              <a:t> o </a:t>
            </a:r>
            <a:r>
              <a:rPr lang="en-US" dirty="0" err="1" smtClean="0"/>
              <a:t>klientoch</a:t>
            </a:r>
            <a:r>
              <a:rPr lang="en-US" dirty="0" smtClean="0"/>
              <a:t> </a:t>
            </a:r>
            <a:r>
              <a:rPr lang="en-US" dirty="0" err="1" smtClean="0"/>
              <a:t>banky</a:t>
            </a:r>
            <a:r>
              <a:rPr lang="en-US" dirty="0" smtClean="0"/>
              <a:t>),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en-US" dirty="0" err="1" smtClean="0"/>
              <a:t>atribút</a:t>
            </a:r>
            <a:r>
              <a:rPr lang="en-US" dirty="0" smtClean="0"/>
              <a:t> </a:t>
            </a:r>
            <a:r>
              <a:rPr lang="en-US" dirty="0" err="1" smtClean="0"/>
              <a:t>použitý</a:t>
            </a:r>
            <a:r>
              <a:rPr lang="en-US" dirty="0" smtClean="0"/>
              <a:t> v </a:t>
            </a:r>
            <a:r>
              <a:rPr lang="en-US" dirty="0" err="1" smtClean="0"/>
              <a:t>koreni</a:t>
            </a:r>
            <a:r>
              <a:rPr lang="en-US" dirty="0" smtClean="0"/>
              <a:t> a </a:t>
            </a:r>
            <a:r>
              <a:rPr lang="en-US" dirty="0" err="1" smtClean="0"/>
              <a:t>rast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hned</a:t>
            </a:r>
            <a:r>
              <a:rPr lang="en-US" dirty="0" smtClean="0"/>
              <a:t>’ </a:t>
            </a:r>
            <a:r>
              <a:rPr lang="en-US" dirty="0" err="1" smtClean="0"/>
              <a:t>zastaví</a:t>
            </a:r>
            <a:r>
              <a:rPr lang="en-US" dirty="0" smtClean="0"/>
              <a:t>, </a:t>
            </a:r>
            <a:r>
              <a:rPr lang="en-US" dirty="0" err="1" smtClean="0"/>
              <a:t>pretože</a:t>
            </a:r>
            <a:r>
              <a:rPr lang="en-US" dirty="0" smtClean="0"/>
              <a:t> do </a:t>
            </a:r>
            <a:r>
              <a:rPr lang="en-US" dirty="0" err="1" smtClean="0"/>
              <a:t>každého</a:t>
            </a:r>
            <a:r>
              <a:rPr lang="en-US" dirty="0" smtClean="0"/>
              <a:t> </a:t>
            </a:r>
            <a:r>
              <a:rPr lang="en-US" dirty="0" err="1" smtClean="0"/>
              <a:t>podstromu</a:t>
            </a:r>
            <a:r>
              <a:rPr lang="en-US" dirty="0" smtClean="0"/>
              <a:t> </a:t>
            </a:r>
            <a:r>
              <a:rPr lang="en-US" dirty="0" err="1" smtClean="0"/>
              <a:t>príde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</a:t>
            </a:r>
            <a:r>
              <a:rPr lang="en-US" dirty="0" err="1" smtClean="0"/>
              <a:t>príklad</a:t>
            </a:r>
            <a:r>
              <a:rPr lang="en-US" dirty="0" smtClean="0"/>
              <a:t>. </a:t>
            </a:r>
            <a:r>
              <a:rPr lang="en-US" dirty="0" err="1" smtClean="0"/>
              <a:t>Takto</a:t>
            </a:r>
            <a:r>
              <a:rPr lang="en-US" dirty="0" smtClean="0"/>
              <a:t> </a:t>
            </a:r>
            <a:r>
              <a:rPr lang="en-US" dirty="0" err="1" smtClean="0"/>
              <a:t>vytvorený</a:t>
            </a:r>
            <a:r>
              <a:rPr lang="en-US" dirty="0" smtClean="0"/>
              <a:t> </a:t>
            </a:r>
            <a:r>
              <a:rPr lang="en-US" dirty="0" err="1" smtClean="0"/>
              <a:t>strom</a:t>
            </a:r>
            <a:r>
              <a:rPr lang="en-US" dirty="0" smtClean="0"/>
              <a:t> je </a:t>
            </a:r>
            <a:r>
              <a:rPr lang="en-US" dirty="0" err="1" smtClean="0"/>
              <a:t>však</a:t>
            </a:r>
            <a:r>
              <a:rPr lang="en-US" dirty="0" smtClean="0"/>
              <a:t> </a:t>
            </a:r>
            <a:r>
              <a:rPr lang="en-US" dirty="0" err="1" smtClean="0"/>
              <a:t>nepoužitelný</a:t>
            </a:r>
            <a:r>
              <a:rPr lang="en-US" dirty="0" smtClean="0"/>
              <a:t> pre </a:t>
            </a:r>
            <a:r>
              <a:rPr lang="en-US" dirty="0" err="1" smtClean="0"/>
              <a:t>klasifikáciu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príkladov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59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Algoritmus J48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d’alšie</a:t>
            </a:r>
            <a:r>
              <a:rPr lang="en-US" dirty="0" smtClean="0"/>
              <a:t> </a:t>
            </a:r>
            <a:r>
              <a:rPr lang="en-US" dirty="0" err="1" smtClean="0"/>
              <a:t>zlepšenia</a:t>
            </a:r>
            <a:r>
              <a:rPr lang="en-US" dirty="0" smtClean="0"/>
              <a:t> </a:t>
            </a:r>
            <a:r>
              <a:rPr lang="en-US" dirty="0" err="1" smtClean="0"/>
              <a:t>oproti</a:t>
            </a:r>
            <a:r>
              <a:rPr lang="en-US" dirty="0" smtClean="0"/>
              <a:t> </a:t>
            </a:r>
            <a:r>
              <a:rPr lang="en-US" dirty="0" err="1" smtClean="0"/>
              <a:t>algoritmu</a:t>
            </a:r>
            <a:r>
              <a:rPr lang="en-US" dirty="0" smtClean="0"/>
              <a:t> ID3: </a:t>
            </a:r>
            <a:r>
              <a:rPr lang="en-US" dirty="0" err="1" smtClean="0"/>
              <a:t>algoritmus</a:t>
            </a:r>
            <a:r>
              <a:rPr lang="en-US" dirty="0" smtClean="0"/>
              <a:t> je </a:t>
            </a:r>
            <a:r>
              <a:rPr lang="en-US" dirty="0" err="1" smtClean="0"/>
              <a:t>schopný</a:t>
            </a:r>
            <a:r>
              <a:rPr lang="en-US" dirty="0" smtClean="0"/>
              <a:t> </a:t>
            </a:r>
            <a:r>
              <a:rPr lang="en-US" dirty="0" err="1" smtClean="0"/>
              <a:t>pracovat</a:t>
            </a:r>
            <a:r>
              <a:rPr lang="en-US" dirty="0" smtClean="0"/>
              <a:t>’ </a:t>
            </a:r>
            <a:r>
              <a:rPr lang="en-US" dirty="0" err="1" smtClean="0"/>
              <a:t>aj</a:t>
            </a:r>
            <a:r>
              <a:rPr lang="en-US" dirty="0" smtClean="0"/>
              <a:t> so </a:t>
            </a:r>
            <a:r>
              <a:rPr lang="en-US" dirty="0" err="1" smtClean="0"/>
              <a:t>spojitými</a:t>
            </a:r>
            <a:r>
              <a:rPr lang="en-US" dirty="0" smtClean="0"/>
              <a:t> </a:t>
            </a:r>
            <a:r>
              <a:rPr lang="en-US" dirty="0" err="1" smtClean="0"/>
              <a:t>atribútmi</a:t>
            </a:r>
            <a:r>
              <a:rPr lang="en-US" dirty="0" smtClean="0"/>
              <a:t>, je </a:t>
            </a:r>
            <a:r>
              <a:rPr lang="en-US" dirty="0" err="1" smtClean="0"/>
              <a:t>schopný</a:t>
            </a:r>
            <a:r>
              <a:rPr lang="en-US" dirty="0" smtClean="0"/>
              <a:t> </a:t>
            </a:r>
            <a:r>
              <a:rPr lang="en-US" dirty="0" err="1" smtClean="0"/>
              <a:t>uˇcit</a:t>
            </a:r>
            <a:r>
              <a:rPr lang="en-US" dirty="0" smtClean="0"/>
              <a:t>’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z </a:t>
            </a:r>
            <a:r>
              <a:rPr lang="en-US" dirty="0" err="1" smtClean="0"/>
              <a:t>príkladov</a:t>
            </a:r>
            <a:r>
              <a:rPr lang="en-US" dirty="0" smtClean="0"/>
              <a:t>, v </a:t>
            </a:r>
            <a:r>
              <a:rPr lang="en-US" dirty="0" err="1" smtClean="0"/>
              <a:t>ktorých</a:t>
            </a:r>
            <a:r>
              <a:rPr lang="en-US" dirty="0" smtClean="0"/>
              <a:t> </a:t>
            </a:r>
            <a:r>
              <a:rPr lang="en-US" dirty="0" err="1" smtClean="0"/>
              <a:t>chybajú</a:t>
            </a:r>
            <a:r>
              <a:rPr lang="en-US" dirty="0" smtClean="0"/>
              <a:t> </a:t>
            </a:r>
            <a:r>
              <a:rPr lang="en-US" dirty="0" err="1" smtClean="0"/>
              <a:t>hodnoty</a:t>
            </a:r>
            <a:r>
              <a:rPr lang="en-US" dirty="0" smtClean="0"/>
              <a:t> </a:t>
            </a:r>
            <a:r>
              <a:rPr lang="en-US" dirty="0" err="1" smtClean="0"/>
              <a:t>niektorých</a:t>
            </a:r>
            <a:r>
              <a:rPr lang="en-US" dirty="0" smtClean="0"/>
              <a:t> </a:t>
            </a:r>
            <a:r>
              <a:rPr lang="en-US" dirty="0" err="1" smtClean="0"/>
              <a:t>atribútov</a:t>
            </a:r>
            <a:r>
              <a:rPr lang="en-US" dirty="0" smtClean="0"/>
              <a:t>, </a:t>
            </a:r>
            <a:r>
              <a:rPr lang="en-US" dirty="0" err="1" smtClean="0"/>
              <a:t>osekávanie</a:t>
            </a:r>
            <a:r>
              <a:rPr lang="en-US" dirty="0" smtClean="0"/>
              <a:t> </a:t>
            </a:r>
            <a:r>
              <a:rPr lang="en-US" dirty="0" err="1" smtClean="0"/>
              <a:t>výsledného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, </a:t>
            </a:r>
            <a:r>
              <a:rPr lang="en-US" dirty="0" err="1" smtClean="0"/>
              <a:t>možnost</a:t>
            </a:r>
            <a:r>
              <a:rPr lang="en-US" dirty="0" smtClean="0"/>
              <a:t>’ </a:t>
            </a:r>
            <a:r>
              <a:rPr lang="en-US" dirty="0" err="1" smtClean="0"/>
              <a:t>priradenia</a:t>
            </a:r>
            <a:r>
              <a:rPr lang="en-US" dirty="0" smtClean="0"/>
              <a:t> </a:t>
            </a:r>
            <a:r>
              <a:rPr lang="en-US" dirty="0" err="1" smtClean="0"/>
              <a:t>rozliˇcnej</a:t>
            </a:r>
            <a:r>
              <a:rPr lang="en-US" dirty="0" smtClean="0"/>
              <a:t> </a:t>
            </a:r>
            <a:r>
              <a:rPr lang="en-US" dirty="0" err="1" smtClean="0"/>
              <a:t>dôležitosti</a:t>
            </a:r>
            <a:r>
              <a:rPr lang="en-US" dirty="0" smtClean="0"/>
              <a:t> </a:t>
            </a:r>
            <a:r>
              <a:rPr lang="en-US" dirty="0" err="1" smtClean="0"/>
              <a:t>atribútom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Osekávanie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je v </a:t>
            </a:r>
            <a:r>
              <a:rPr lang="en-US" dirty="0" err="1" smtClean="0"/>
              <a:t>algoritme</a:t>
            </a:r>
            <a:r>
              <a:rPr lang="en-US" dirty="0" smtClean="0"/>
              <a:t> </a:t>
            </a:r>
            <a:r>
              <a:rPr lang="sk-SK" dirty="0" smtClean="0"/>
              <a:t>J48</a:t>
            </a:r>
            <a:r>
              <a:rPr lang="en-US" dirty="0" smtClean="0"/>
              <a:t> </a:t>
            </a:r>
            <a:r>
              <a:rPr lang="en-US" dirty="0" err="1" smtClean="0"/>
              <a:t>realizované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úplnom</a:t>
            </a:r>
            <a:r>
              <a:rPr lang="en-US" dirty="0" smtClean="0"/>
              <a:t> </a:t>
            </a:r>
            <a:r>
              <a:rPr lang="en-US" dirty="0" err="1" smtClean="0"/>
              <a:t>vygenerovaní</a:t>
            </a:r>
            <a:r>
              <a:rPr lang="en-US" dirty="0" smtClean="0"/>
              <a:t>. Na </a:t>
            </a:r>
            <a:r>
              <a:rPr lang="en-US" dirty="0" err="1" smtClean="0"/>
              <a:t>urˇcenie</a:t>
            </a:r>
            <a:r>
              <a:rPr lang="en-US" dirty="0" smtClean="0"/>
              <a:t> </a:t>
            </a:r>
            <a:r>
              <a:rPr lang="en-US" dirty="0" err="1" smtClean="0"/>
              <a:t>toho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podstromy</a:t>
            </a:r>
            <a:r>
              <a:rPr lang="en-US" dirty="0" smtClean="0"/>
              <a:t> </a:t>
            </a:r>
            <a:r>
              <a:rPr lang="en-US" dirty="0" err="1" smtClean="0"/>
              <a:t>majú</a:t>
            </a:r>
            <a:r>
              <a:rPr lang="en-US" dirty="0" smtClean="0"/>
              <a:t> </a:t>
            </a:r>
            <a:r>
              <a:rPr lang="en-US" dirty="0" err="1" smtClean="0"/>
              <a:t>byt</a:t>
            </a:r>
            <a:r>
              <a:rPr lang="en-US" dirty="0" smtClean="0"/>
              <a:t>’ </a:t>
            </a:r>
            <a:r>
              <a:rPr lang="en-US" dirty="0" err="1" smtClean="0"/>
              <a:t>nahradené</a:t>
            </a:r>
            <a:r>
              <a:rPr lang="en-US" dirty="0" smtClean="0"/>
              <a:t> </a:t>
            </a:r>
            <a:r>
              <a:rPr lang="en-US" dirty="0" err="1" smtClean="0"/>
              <a:t>listami</a:t>
            </a:r>
            <a:r>
              <a:rPr lang="en-US" dirty="0" smtClean="0"/>
              <a:t>,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používa</a:t>
            </a:r>
            <a:r>
              <a:rPr lang="en-US" dirty="0" smtClean="0"/>
              <a:t> </a:t>
            </a:r>
            <a:r>
              <a:rPr lang="en-US" dirty="0" err="1" smtClean="0"/>
              <a:t>odhad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 </a:t>
            </a:r>
            <a:r>
              <a:rPr lang="en-US" dirty="0" err="1" smtClean="0"/>
              <a:t>spoˇcítaný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základe</a:t>
            </a:r>
            <a:r>
              <a:rPr lang="en-US" dirty="0" smtClean="0"/>
              <a:t> </a:t>
            </a:r>
            <a:r>
              <a:rPr lang="en-US" dirty="0" err="1" smtClean="0"/>
              <a:t>poˇctu</a:t>
            </a:r>
            <a:r>
              <a:rPr lang="en-US" dirty="0" smtClean="0"/>
              <a:t> </a:t>
            </a:r>
            <a:r>
              <a:rPr lang="en-US" dirty="0" err="1" smtClean="0"/>
              <a:t>chybne</a:t>
            </a:r>
            <a:r>
              <a:rPr lang="en-US" dirty="0" smtClean="0"/>
              <a:t> </a:t>
            </a:r>
            <a:r>
              <a:rPr lang="en-US" dirty="0" err="1" smtClean="0"/>
              <a:t>klasifikovaných</a:t>
            </a:r>
            <a:r>
              <a:rPr lang="en-US" dirty="0" smtClean="0"/>
              <a:t> </a:t>
            </a:r>
            <a:r>
              <a:rPr lang="en-US" dirty="0" err="1" smtClean="0"/>
              <a:t>príkladov</a:t>
            </a:r>
            <a:r>
              <a:rPr lang="en-US" dirty="0" smtClean="0"/>
              <a:t> z </a:t>
            </a:r>
            <a:r>
              <a:rPr lang="en-US" dirty="0" err="1" smtClean="0"/>
              <a:t>tréningových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 a </a:t>
            </a:r>
            <a:r>
              <a:rPr lang="en-US" dirty="0" err="1" smtClean="0"/>
              <a:t>parametru</a:t>
            </a:r>
            <a:r>
              <a:rPr lang="en-US" dirty="0" smtClean="0"/>
              <a:t> CF (confidence factor).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76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Algoritmy</a:t>
            </a:r>
            <a:r>
              <a:rPr lang="en-US" dirty="0" smtClean="0"/>
              <a:t> </a:t>
            </a:r>
            <a:r>
              <a:rPr lang="en-US" dirty="0" err="1" smtClean="0"/>
              <a:t>vytvárajúce</a:t>
            </a:r>
            <a:r>
              <a:rPr lang="en-US" dirty="0" smtClean="0"/>
              <a:t> </a:t>
            </a:r>
            <a:r>
              <a:rPr lang="en-US" dirty="0" err="1" smtClean="0"/>
              <a:t>súbor</a:t>
            </a:r>
            <a:r>
              <a:rPr lang="en-US" dirty="0" smtClean="0"/>
              <a:t> </a:t>
            </a:r>
            <a:r>
              <a:rPr lang="en-US" dirty="0" err="1" smtClean="0"/>
              <a:t>stromov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Myšlienka</a:t>
            </a:r>
            <a:r>
              <a:rPr lang="en-US" dirty="0" smtClean="0"/>
              <a:t> </a:t>
            </a:r>
            <a:r>
              <a:rPr lang="en-US" dirty="0" err="1" smtClean="0"/>
              <a:t>nauˇcit</a:t>
            </a:r>
            <a:r>
              <a:rPr lang="en-US" dirty="0" smtClean="0"/>
              <a:t>’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modelov</a:t>
            </a:r>
            <a:r>
              <a:rPr lang="en-US" dirty="0" smtClean="0"/>
              <a:t> a tie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súhrnne</a:t>
            </a:r>
            <a:r>
              <a:rPr lang="en-US" dirty="0" smtClean="0"/>
              <a:t> </a:t>
            </a:r>
            <a:r>
              <a:rPr lang="en-US" dirty="0" err="1" smtClean="0"/>
              <a:t>použit</a:t>
            </a:r>
            <a:r>
              <a:rPr lang="en-US" dirty="0" smtClean="0"/>
              <a:t>’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klasifikácii</a:t>
            </a:r>
            <a:r>
              <a:rPr lang="en-US" dirty="0" smtClean="0"/>
              <a:t> je </a:t>
            </a:r>
            <a:r>
              <a:rPr lang="en-US" dirty="0" err="1" smtClean="0"/>
              <a:t>motivovaná</a:t>
            </a:r>
            <a:r>
              <a:rPr lang="en-US" dirty="0" smtClean="0"/>
              <a:t> </a:t>
            </a:r>
            <a:r>
              <a:rPr lang="en-US" dirty="0" err="1" smtClean="0"/>
              <a:t>snahou</a:t>
            </a:r>
            <a:r>
              <a:rPr lang="en-US" dirty="0" smtClean="0"/>
              <a:t> </a:t>
            </a:r>
            <a:r>
              <a:rPr lang="en-US" dirty="0" err="1" smtClean="0"/>
              <a:t>vytvorit</a:t>
            </a:r>
            <a:r>
              <a:rPr lang="en-US" dirty="0" smtClean="0"/>
              <a:t>’ </a:t>
            </a:r>
            <a:r>
              <a:rPr lang="en-US" dirty="0" err="1" smtClean="0"/>
              <a:t>klasifikátor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je </a:t>
            </a:r>
            <a:r>
              <a:rPr lang="en-US" dirty="0" err="1" smtClean="0"/>
              <a:t>presnejší</a:t>
            </a:r>
            <a:r>
              <a:rPr lang="en-US" dirty="0" smtClean="0"/>
              <a:t> a </a:t>
            </a:r>
            <a:r>
              <a:rPr lang="en-US" dirty="0" err="1" smtClean="0"/>
              <a:t>robustnejší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Jeden</a:t>
            </a:r>
            <a:r>
              <a:rPr lang="en-US" dirty="0" smtClean="0"/>
              <a:t> model ˇ</a:t>
            </a:r>
            <a:r>
              <a:rPr lang="en-US" dirty="0" err="1" smtClean="0"/>
              <a:t>casto</a:t>
            </a:r>
            <a:r>
              <a:rPr lang="en-US" dirty="0" smtClean="0"/>
              <a:t> </a:t>
            </a:r>
            <a:r>
              <a:rPr lang="en-US" dirty="0" err="1" smtClean="0"/>
              <a:t>nepopisuje</a:t>
            </a:r>
            <a:r>
              <a:rPr lang="en-US" dirty="0" smtClean="0"/>
              <a:t> </a:t>
            </a:r>
            <a:r>
              <a:rPr lang="en-US" dirty="0" err="1" smtClean="0"/>
              <a:t>dostatoˇcne</a:t>
            </a:r>
            <a:r>
              <a:rPr lang="en-US" dirty="0" smtClean="0"/>
              <a:t>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vzt’ahy</a:t>
            </a:r>
            <a:r>
              <a:rPr lang="en-US" dirty="0" smtClean="0"/>
              <a:t> v </a:t>
            </a:r>
            <a:r>
              <a:rPr lang="en-US" dirty="0" err="1" smtClean="0"/>
              <a:t>dátach</a:t>
            </a:r>
            <a:r>
              <a:rPr lang="en-US" dirty="0" smtClean="0"/>
              <a:t> a </a:t>
            </a:r>
            <a:r>
              <a:rPr lang="en-US" dirty="0" err="1" smtClean="0"/>
              <a:t>obvykle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urˇcitej</a:t>
            </a:r>
            <a:r>
              <a:rPr lang="en-US" dirty="0" smtClean="0"/>
              <a:t> ˇ</a:t>
            </a:r>
            <a:r>
              <a:rPr lang="en-US" dirty="0" err="1" smtClean="0"/>
              <a:t>casti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 </a:t>
            </a:r>
            <a:r>
              <a:rPr lang="en-US" dirty="0" err="1" smtClean="0"/>
              <a:t>pracuje</a:t>
            </a:r>
            <a:r>
              <a:rPr lang="en-US" dirty="0" smtClean="0"/>
              <a:t> </a:t>
            </a:r>
            <a:r>
              <a:rPr lang="en-US" dirty="0" err="1" smtClean="0"/>
              <a:t>horšie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sk-SK" dirty="0" smtClean="0"/>
              <a:t> </a:t>
            </a:r>
            <a:r>
              <a:rPr lang="en-US" dirty="0" err="1" smtClean="0"/>
              <a:t>ostatných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Preto</a:t>
            </a:r>
            <a:r>
              <a:rPr lang="en-US" dirty="0" smtClean="0"/>
              <a:t> je </a:t>
            </a:r>
            <a:r>
              <a:rPr lang="en-US" dirty="0" err="1" smtClean="0"/>
              <a:t>vhodné</a:t>
            </a:r>
            <a:r>
              <a:rPr lang="en-US" dirty="0" smtClean="0"/>
              <a:t> </a:t>
            </a:r>
            <a:r>
              <a:rPr lang="en-US" dirty="0" err="1" smtClean="0"/>
              <a:t>použit</a:t>
            </a:r>
            <a:r>
              <a:rPr lang="en-US" dirty="0" smtClean="0"/>
              <a:t>’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modelov</a:t>
            </a:r>
            <a:r>
              <a:rPr lang="en-US" dirty="0" smtClean="0"/>
              <a:t>,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vytváraní</a:t>
            </a:r>
            <a:r>
              <a:rPr lang="en-US" dirty="0" smtClean="0"/>
              <a:t> </a:t>
            </a:r>
            <a:r>
              <a:rPr lang="en-US" dirty="0" err="1" smtClean="0"/>
              <a:t>ktorých</a:t>
            </a:r>
            <a:r>
              <a:rPr lang="en-US" dirty="0" smtClean="0"/>
              <a:t> </a:t>
            </a:r>
            <a:r>
              <a:rPr lang="en-US" dirty="0" err="1" smtClean="0"/>
              <a:t>bol</a:t>
            </a:r>
            <a:r>
              <a:rPr lang="en-US" dirty="0" smtClean="0"/>
              <a:t> </a:t>
            </a:r>
            <a:r>
              <a:rPr lang="en-US" dirty="0" err="1" smtClean="0"/>
              <a:t>kladený</a:t>
            </a:r>
            <a:r>
              <a:rPr lang="en-US" dirty="0" smtClean="0"/>
              <a:t> </a:t>
            </a:r>
            <a:r>
              <a:rPr lang="en-US" dirty="0" err="1" smtClean="0"/>
              <a:t>dôraz</a:t>
            </a:r>
            <a:r>
              <a:rPr lang="en-US" dirty="0" smtClean="0"/>
              <a:t> </a:t>
            </a:r>
            <a:r>
              <a:rPr lang="en-US" dirty="0" err="1" smtClean="0"/>
              <a:t>vždy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inú</a:t>
            </a:r>
            <a:r>
              <a:rPr lang="en-US" dirty="0" smtClean="0"/>
              <a:t> ˇcast’ </a:t>
            </a:r>
            <a:r>
              <a:rPr lang="en-US" dirty="0" err="1" smtClean="0"/>
              <a:t>dát</a:t>
            </a:r>
            <a:r>
              <a:rPr lang="en-US" dirty="0" smtClean="0"/>
              <a:t>. </a:t>
            </a:r>
            <a:r>
              <a:rPr lang="en-US" dirty="0" err="1" smtClean="0"/>
              <a:t>Týmto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zaoberajú</a:t>
            </a:r>
            <a:r>
              <a:rPr lang="en-US" dirty="0" smtClean="0"/>
              <a:t> </a:t>
            </a:r>
            <a:r>
              <a:rPr lang="en-US" dirty="0" err="1" smtClean="0"/>
              <a:t>ansámblové</a:t>
            </a:r>
            <a:r>
              <a:rPr lang="en-US" dirty="0" smtClean="0"/>
              <a:t> </a:t>
            </a:r>
            <a:r>
              <a:rPr lang="en-US" dirty="0" err="1" smtClean="0"/>
              <a:t>uˇciace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r>
              <a:rPr lang="en-US" dirty="0" smtClean="0"/>
              <a:t> (ensemble learners) </a:t>
            </a:r>
            <a:endParaRPr lang="sk-SK" dirty="0" smtClean="0"/>
          </a:p>
          <a:p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najznámejšie</a:t>
            </a:r>
            <a:r>
              <a:rPr lang="en-US" dirty="0" smtClean="0"/>
              <a:t> </a:t>
            </a:r>
            <a:r>
              <a:rPr lang="en-US" dirty="0" err="1" smtClean="0"/>
              <a:t>ansámblové</a:t>
            </a:r>
            <a:r>
              <a:rPr lang="en-US" dirty="0" smtClean="0"/>
              <a:t> </a:t>
            </a:r>
            <a:r>
              <a:rPr lang="en-US" dirty="0" err="1" smtClean="0"/>
              <a:t>uˇciace</a:t>
            </a:r>
            <a:r>
              <a:rPr lang="en-US" dirty="0" smtClean="0"/>
              <a:t> </a:t>
            </a:r>
            <a:r>
              <a:rPr lang="en-US" dirty="0" err="1" smtClean="0"/>
              <a:t>systémy</a:t>
            </a:r>
            <a:r>
              <a:rPr lang="en-US" dirty="0" smtClean="0"/>
              <a:t> patria bagging, boosting a Random Forests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794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Klasifikátory</a:t>
            </a:r>
            <a:r>
              <a:rPr lang="sk-SK" dirty="0"/>
              <a:t> na princípe k-najbližších susedov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4046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Klasifikátory</a:t>
            </a:r>
            <a:r>
              <a:rPr lang="sk-SK" dirty="0"/>
              <a:t> na princípe k-najbližších susedov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Klasifikátory</a:t>
            </a:r>
            <a:r>
              <a:rPr lang="sk-SK" dirty="0"/>
              <a:t> z tejto skupiny sú založené na princípe učenia sa na základe analógie. Spravidla sa predpokladá, že </a:t>
            </a:r>
            <a:r>
              <a:rPr lang="sk-SK" dirty="0" err="1"/>
              <a:t>trénovacie</a:t>
            </a:r>
            <a:r>
              <a:rPr lang="sk-SK" dirty="0"/>
              <a:t> príklady (množina O) sú popísané n numerickými atribútmi, a teda predstavujú vlastne body v </a:t>
            </a:r>
            <a:r>
              <a:rPr lang="sk-SK" dirty="0" err="1"/>
              <a:t>ndimenzionálnom</a:t>
            </a:r>
            <a:r>
              <a:rPr lang="sk-SK" dirty="0"/>
              <a:t> priestore </a:t>
            </a:r>
            <a:r>
              <a:rPr lang="sk-SK" dirty="0" smtClean="0"/>
              <a:t>príkladov</a:t>
            </a:r>
          </a:p>
          <a:p>
            <a:r>
              <a:rPr lang="sk-SK" dirty="0"/>
              <a:t>Ak príde nový príklad q s ešte neznámou hodnotou cieľového atribútu (triedy), </a:t>
            </a:r>
            <a:r>
              <a:rPr lang="sk-SK" dirty="0" err="1"/>
              <a:t>klasifikátor</a:t>
            </a:r>
            <a:r>
              <a:rPr lang="sk-SK" dirty="0"/>
              <a:t> na princípe k-najbližších susedov hľadá v priestore príkladov takých k </a:t>
            </a:r>
            <a:r>
              <a:rPr lang="sk-SK" dirty="0" err="1"/>
              <a:t>trénovacích</a:t>
            </a:r>
            <a:r>
              <a:rPr lang="sk-SK" dirty="0"/>
              <a:t> príkladov, ktoré sú k novému príkladu najbližšie. </a:t>
            </a:r>
          </a:p>
        </p:txBody>
      </p:sp>
    </p:spTree>
    <p:extLst>
      <p:ext uri="{BB962C8B-B14F-4D97-AF65-F5344CB8AC3E}">
        <p14:creationId xmlns:p14="http://schemas.microsoft.com/office/powerpoint/2010/main" val="114338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úvodom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Prediktívne dolovanie v dátach v sebe zahŕňa dve pravdepodobne najčastejšie sa objavujúce úlohy DM, a síce klasifikáciu a predikciu. </a:t>
            </a:r>
            <a:endParaRPr lang="sk-SK" dirty="0" smtClean="0"/>
          </a:p>
          <a:p>
            <a:r>
              <a:rPr lang="sk-SK" b="1" dirty="0" smtClean="0"/>
              <a:t>Klasifikácia </a:t>
            </a:r>
            <a:r>
              <a:rPr lang="sk-SK" b="1" dirty="0"/>
              <a:t>a predikcia </a:t>
            </a:r>
            <a:r>
              <a:rPr lang="sk-SK" dirty="0"/>
              <a:t>sú dve formy DM, ktoré možno použiť na extrakciu modelov popisujúcich dôležité triedy dát alebo na predikciu budúcich hodnôt dát. Hlavný rozdiel medzi klasifikáciou a predikciou spočíva v type cieľového atribútu, ktorého hodnotu je potrebné predpovedať</a:t>
            </a:r>
            <a:r>
              <a:rPr lang="sk-SK" dirty="0" smtClean="0"/>
              <a:t>.</a:t>
            </a:r>
          </a:p>
          <a:p>
            <a:r>
              <a:rPr lang="sk-SK" dirty="0"/>
              <a:t>Klasifikácia modeluje a predpovedá nominálne atribúty (triedy) a predikcia modeluje a predpovedá numerické hodnoty. </a:t>
            </a:r>
          </a:p>
        </p:txBody>
      </p:sp>
    </p:spTree>
    <p:extLst>
      <p:ext uri="{BB962C8B-B14F-4D97-AF65-F5344CB8AC3E}">
        <p14:creationId xmlns:p14="http://schemas.microsoft.com/office/powerpoint/2010/main" val="1521758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tento typ klasifikátorov nekonštruuje žiaden klasifikačný model, </a:t>
            </a:r>
            <a:r>
              <a:rPr lang="sk-SK" dirty="0" err="1"/>
              <a:t>t.j</a:t>
            </a:r>
            <a:r>
              <a:rPr lang="sk-SK" dirty="0"/>
              <a:t>. odpadá vlastne prvá fáza klasifikácie, konštrukcia modelu. </a:t>
            </a:r>
            <a:endParaRPr lang="sk-SK" dirty="0" smtClean="0"/>
          </a:p>
          <a:p>
            <a:r>
              <a:rPr lang="sk-SK" dirty="0" smtClean="0"/>
              <a:t>Ku </a:t>
            </a:r>
            <a:r>
              <a:rPr lang="sk-SK" dirty="0"/>
              <a:t>klasifikácii tu dochádza až v momente, keď je potrebné klasifikovať nejaký nový, dovtedy neznámy príklad. Takéto </a:t>
            </a:r>
            <a:r>
              <a:rPr lang="sk-SK" dirty="0" err="1"/>
              <a:t>klasifikátory</a:t>
            </a:r>
            <a:r>
              <a:rPr lang="sk-SK" dirty="0"/>
              <a:t> sa zvyknú v literatúre nazývať aj </a:t>
            </a:r>
            <a:r>
              <a:rPr lang="sk-SK" dirty="0" err="1"/>
              <a:t>klasifikátory</a:t>
            </a:r>
            <a:r>
              <a:rPr lang="sk-SK" dirty="0"/>
              <a:t> založené na inštanciách (</a:t>
            </a:r>
            <a:r>
              <a:rPr lang="sk-SK" dirty="0" err="1"/>
              <a:t>instance-based</a:t>
            </a:r>
            <a:r>
              <a:rPr lang="sk-SK" dirty="0"/>
              <a:t>), resp. sa hovorí o „lenivom učení“ (lazy </a:t>
            </a:r>
            <a:r>
              <a:rPr lang="sk-SK" dirty="0" err="1"/>
              <a:t>learners</a:t>
            </a:r>
            <a:r>
              <a:rPr lang="sk-SK" dirty="0"/>
              <a:t>). </a:t>
            </a:r>
            <a:endParaRPr lang="sk-SK" dirty="0" smtClean="0"/>
          </a:p>
          <a:p>
            <a:r>
              <a:rPr lang="sk-SK" dirty="0" smtClean="0"/>
              <a:t>Nevýhodou </a:t>
            </a:r>
            <a:r>
              <a:rPr lang="sk-SK" dirty="0"/>
              <a:t>takýchto prístupov je skutočnosť, že potrebujú dlhší čas na klasifikáciu, keďže celá činnosť začína až v momente príchodu nového príkladu a spravidla je potrebné prehľadať veľkú časť priestoru </a:t>
            </a:r>
            <a:r>
              <a:rPr lang="sk-SK" dirty="0" err="1"/>
              <a:t>trénovacích</a:t>
            </a:r>
            <a:r>
              <a:rPr lang="sk-SK" dirty="0"/>
              <a:t> príkladov. </a:t>
            </a:r>
          </a:p>
        </p:txBody>
      </p:sp>
    </p:spTree>
    <p:extLst>
      <p:ext uri="{BB962C8B-B14F-4D97-AF65-F5344CB8AC3E}">
        <p14:creationId xmlns:p14="http://schemas.microsoft.com/office/powerpoint/2010/main" val="32938499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74" t="54513" r="28835" b="20010"/>
          <a:stretch/>
        </p:blipFill>
        <p:spPr>
          <a:xfrm>
            <a:off x="1918951" y="1965960"/>
            <a:ext cx="7675809" cy="352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55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Príliš malé k vedie k prílišnej citlivosti na príklady, ktoré predstavujú šumy. </a:t>
            </a:r>
            <a:endParaRPr lang="sk-SK" dirty="0" smtClean="0"/>
          </a:p>
          <a:p>
            <a:r>
              <a:rPr lang="sk-SK" dirty="0" smtClean="0"/>
              <a:t>• </a:t>
            </a:r>
            <a:r>
              <a:rPr lang="sk-SK" dirty="0"/>
              <a:t>Príliš veľké k zase zvyšuje riziko prekročenia hraníc zhluku príkladov reprezentujúcich určitú triedu a zahrnutie mnohých príkladov z inej triedy</a:t>
            </a:r>
            <a:r>
              <a:rPr lang="sk-SK" dirty="0" smtClean="0"/>
              <a:t>.</a:t>
            </a:r>
          </a:p>
          <a:p>
            <a:r>
              <a:rPr lang="sk-SK" dirty="0" smtClean="0"/>
              <a:t> </a:t>
            </a:r>
            <a:r>
              <a:rPr lang="sk-SK" dirty="0"/>
              <a:t>• Stredná hodnota k preto vo všeobecnosti poskytuje najlepšie výsledky klasifikácie. Často platí pre hodnotu najlepšieho k: 1 &lt;&lt; k &lt; 10</a:t>
            </a:r>
          </a:p>
        </p:txBody>
      </p:sp>
    </p:spTree>
    <p:extLst>
      <p:ext uri="{BB962C8B-B14F-4D97-AF65-F5344CB8AC3E}">
        <p14:creationId xmlns:p14="http://schemas.microsoft.com/office/powerpoint/2010/main" val="26331963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9969" y="2695977"/>
            <a:ext cx="9875520" cy="1356360"/>
          </a:xfrm>
        </p:spPr>
        <p:txBody>
          <a:bodyPr/>
          <a:lstStyle/>
          <a:p>
            <a:r>
              <a:rPr lang="sk-SK" dirty="0" smtClean="0"/>
              <a:t>Zvyšovanie presnosti klasifikátorov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1040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bagging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Bagging (Bootstrap Aggregating) je </a:t>
            </a:r>
            <a:r>
              <a:rPr lang="en-US" dirty="0" err="1" smtClean="0"/>
              <a:t>metaalgoritmus</a:t>
            </a:r>
            <a:r>
              <a:rPr lang="en-US" dirty="0" smtClean="0"/>
              <a:t> </a:t>
            </a:r>
            <a:r>
              <a:rPr lang="en-US" dirty="0" err="1" smtClean="0"/>
              <a:t>navrhnutý</a:t>
            </a:r>
            <a:r>
              <a:rPr lang="en-US" dirty="0" smtClean="0"/>
              <a:t> L. </a:t>
            </a:r>
            <a:r>
              <a:rPr lang="en-US" dirty="0" err="1" smtClean="0"/>
              <a:t>Breimanom</a:t>
            </a:r>
            <a:r>
              <a:rPr lang="en-US" dirty="0" smtClean="0"/>
              <a:t> [10]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úˇcelom</a:t>
            </a:r>
            <a:r>
              <a:rPr lang="en-US" dirty="0" smtClean="0"/>
              <a:t> </a:t>
            </a:r>
            <a:r>
              <a:rPr lang="en-US" dirty="0" err="1" smtClean="0"/>
              <a:t>zvýšit</a:t>
            </a:r>
            <a:r>
              <a:rPr lang="en-US" dirty="0" smtClean="0"/>
              <a:t>’ </a:t>
            </a:r>
            <a:r>
              <a:rPr lang="en-US" dirty="0" err="1" smtClean="0"/>
              <a:t>presnost</a:t>
            </a:r>
            <a:r>
              <a:rPr lang="en-US" dirty="0" smtClean="0"/>
              <a:t>’ a </a:t>
            </a:r>
            <a:r>
              <a:rPr lang="en-US" dirty="0" err="1" smtClean="0"/>
              <a:t>stabilitu</a:t>
            </a:r>
            <a:r>
              <a:rPr lang="en-US" dirty="0" smtClean="0"/>
              <a:t> </a:t>
            </a:r>
            <a:r>
              <a:rPr lang="en-US" dirty="0" err="1" smtClean="0"/>
              <a:t>uˇcenia</a:t>
            </a:r>
            <a:r>
              <a:rPr lang="en-US" dirty="0" smtClean="0"/>
              <a:t> </a:t>
            </a:r>
            <a:r>
              <a:rPr lang="en-US" dirty="0" err="1" smtClean="0"/>
              <a:t>klasifikaˇcných</a:t>
            </a:r>
            <a:r>
              <a:rPr lang="en-US" dirty="0" smtClean="0"/>
              <a:t> a </a:t>
            </a:r>
            <a:r>
              <a:rPr lang="en-US" dirty="0" err="1" smtClean="0"/>
              <a:t>regresných</a:t>
            </a:r>
            <a:r>
              <a:rPr lang="en-US" dirty="0" smtClean="0"/>
              <a:t> </a:t>
            </a:r>
            <a:r>
              <a:rPr lang="en-US" dirty="0" err="1" smtClean="0"/>
              <a:t>modelov</a:t>
            </a:r>
            <a:r>
              <a:rPr lang="en-US" dirty="0" smtClean="0"/>
              <a:t>. Bagging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viazaný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žiadny</a:t>
            </a:r>
            <a:r>
              <a:rPr lang="en-US" dirty="0" smtClean="0"/>
              <a:t> </a:t>
            </a:r>
            <a:r>
              <a:rPr lang="en-US" dirty="0" err="1" smtClean="0"/>
              <a:t>konkrétny</a:t>
            </a:r>
            <a:r>
              <a:rPr lang="en-US" dirty="0" smtClean="0"/>
              <a:t> model, </a:t>
            </a:r>
            <a:r>
              <a:rPr lang="en-US" dirty="0" err="1" smtClean="0"/>
              <a:t>aj</a:t>
            </a:r>
            <a:r>
              <a:rPr lang="en-US" dirty="0" smtClean="0"/>
              <a:t> ked’ </a:t>
            </a:r>
            <a:r>
              <a:rPr lang="en-US" dirty="0" err="1" smtClean="0"/>
              <a:t>zvyˇcajne</a:t>
            </a:r>
            <a:r>
              <a:rPr lang="en-US" dirty="0" smtClean="0"/>
              <a:t> je </a:t>
            </a:r>
            <a:r>
              <a:rPr lang="en-US" dirty="0" err="1" smtClean="0"/>
              <a:t>používaný</a:t>
            </a:r>
            <a:r>
              <a:rPr lang="en-US" dirty="0" smtClean="0"/>
              <a:t> v </a:t>
            </a:r>
            <a:r>
              <a:rPr lang="en-US" dirty="0" err="1" smtClean="0"/>
              <a:t>spojení</a:t>
            </a:r>
            <a:r>
              <a:rPr lang="en-US" dirty="0" smtClean="0"/>
              <a:t> s </a:t>
            </a:r>
            <a:r>
              <a:rPr lang="en-US" dirty="0" err="1" smtClean="0"/>
              <a:t>rozhodovacími</a:t>
            </a:r>
            <a:r>
              <a:rPr lang="en-US" dirty="0" smtClean="0"/>
              <a:t> </a:t>
            </a:r>
            <a:r>
              <a:rPr lang="en-US" dirty="0" err="1" smtClean="0"/>
              <a:t>stromami</a:t>
            </a:r>
            <a:r>
              <a:rPr lang="en-US" dirty="0" smtClean="0"/>
              <a:t>. </a:t>
            </a:r>
            <a:r>
              <a:rPr lang="en-US" dirty="0" err="1" smtClean="0"/>
              <a:t>Samotný</a:t>
            </a:r>
            <a:r>
              <a:rPr lang="en-US" dirty="0" smtClean="0"/>
              <a:t> </a:t>
            </a:r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dirty="0" err="1" smtClean="0"/>
              <a:t>vytvorí</a:t>
            </a:r>
            <a:r>
              <a:rPr lang="en-US" dirty="0" smtClean="0"/>
              <a:t> z </a:t>
            </a:r>
            <a:r>
              <a:rPr lang="en-US" dirty="0" err="1" smtClean="0"/>
              <a:t>množiny</a:t>
            </a:r>
            <a:r>
              <a:rPr lang="en-US" dirty="0" smtClean="0"/>
              <a:t> E </a:t>
            </a:r>
            <a:r>
              <a:rPr lang="en-US" dirty="0" err="1" smtClean="0"/>
              <a:t>tréningových</a:t>
            </a:r>
            <a:r>
              <a:rPr lang="en-US" dirty="0" smtClean="0"/>
              <a:t> </a:t>
            </a:r>
            <a:r>
              <a:rPr lang="en-US" dirty="0" err="1" smtClean="0"/>
              <a:t>príkladov</a:t>
            </a:r>
            <a:r>
              <a:rPr lang="en-US" dirty="0" smtClean="0"/>
              <a:t> N </a:t>
            </a:r>
            <a:r>
              <a:rPr lang="en-US" dirty="0" err="1" smtClean="0"/>
              <a:t>rovnako</a:t>
            </a:r>
            <a:r>
              <a:rPr lang="en-US" dirty="0" smtClean="0"/>
              <a:t> </a:t>
            </a:r>
            <a:r>
              <a:rPr lang="en-US" dirty="0" err="1" smtClean="0"/>
              <a:t>vel’kych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množín</a:t>
            </a:r>
            <a:r>
              <a:rPr lang="en-US" dirty="0" smtClean="0"/>
              <a:t> {</a:t>
            </a:r>
            <a:r>
              <a:rPr lang="en-US" dirty="0" err="1" smtClean="0"/>
              <a:t>Ei</a:t>
            </a:r>
            <a:r>
              <a:rPr lang="en-US" dirty="0" smtClean="0"/>
              <a:t>}.</a:t>
            </a:r>
            <a:endParaRPr lang="sk-SK" dirty="0" smtClean="0"/>
          </a:p>
          <a:p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zmena</a:t>
            </a:r>
            <a:r>
              <a:rPr lang="en-US" dirty="0" smtClean="0"/>
              <a:t> v </a:t>
            </a:r>
            <a:r>
              <a:rPr lang="en-US" dirty="0" err="1" smtClean="0"/>
              <a:t>tréningovej</a:t>
            </a:r>
            <a:r>
              <a:rPr lang="en-US" dirty="0" smtClean="0"/>
              <a:t> </a:t>
            </a:r>
            <a:r>
              <a:rPr lang="en-US" dirty="0" err="1" smtClean="0"/>
              <a:t>množine</a:t>
            </a:r>
            <a:r>
              <a:rPr lang="en-US" dirty="0" smtClean="0"/>
              <a:t> </a:t>
            </a:r>
            <a:r>
              <a:rPr lang="en-US" dirty="0" err="1" smtClean="0"/>
              <a:t>vedie</a:t>
            </a:r>
            <a:r>
              <a:rPr lang="en-US" dirty="0" smtClean="0"/>
              <a:t> k </a:t>
            </a:r>
            <a:r>
              <a:rPr lang="en-US" dirty="0" err="1" smtClean="0"/>
              <a:t>malej</a:t>
            </a:r>
            <a:r>
              <a:rPr lang="en-US" dirty="0" smtClean="0"/>
              <a:t> </a:t>
            </a:r>
            <a:r>
              <a:rPr lang="en-US" dirty="0" err="1" smtClean="0"/>
              <a:t>zmene</a:t>
            </a:r>
            <a:r>
              <a:rPr lang="en-US" dirty="0" smtClean="0"/>
              <a:t> v </a:t>
            </a:r>
            <a:r>
              <a:rPr lang="en-US" dirty="0" err="1" smtClean="0"/>
              <a:t>klasifikátore</a:t>
            </a:r>
            <a:r>
              <a:rPr lang="en-US" dirty="0" smtClean="0"/>
              <a:t>, </a:t>
            </a:r>
            <a:r>
              <a:rPr lang="en-US" dirty="0" err="1" smtClean="0"/>
              <a:t>jednotlivé</a:t>
            </a:r>
            <a:r>
              <a:rPr lang="en-US" dirty="0" smtClean="0"/>
              <a:t> </a:t>
            </a:r>
            <a:r>
              <a:rPr lang="en-US" dirty="0" err="1" smtClean="0"/>
              <a:t>klasifikátory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budú</a:t>
            </a:r>
            <a:r>
              <a:rPr lang="en-US" dirty="0" smtClean="0"/>
              <a:t> </a:t>
            </a:r>
            <a:r>
              <a:rPr lang="en-US" dirty="0" err="1" smtClean="0"/>
              <a:t>príliš</a:t>
            </a:r>
            <a:r>
              <a:rPr lang="en-US" dirty="0" smtClean="0"/>
              <a:t> </a:t>
            </a:r>
            <a:r>
              <a:rPr lang="en-US" dirty="0" err="1" smtClean="0"/>
              <a:t>podobné</a:t>
            </a:r>
            <a:r>
              <a:rPr lang="en-US" dirty="0" smtClean="0"/>
              <a:t> a bagging </a:t>
            </a:r>
            <a:r>
              <a:rPr lang="en-US" dirty="0" err="1" smtClean="0"/>
              <a:t>pravdepodobne</a:t>
            </a:r>
            <a:r>
              <a:rPr lang="en-US" dirty="0" smtClean="0"/>
              <a:t> </a:t>
            </a:r>
            <a:r>
              <a:rPr lang="en-US" dirty="0" err="1" smtClean="0"/>
              <a:t>neprinesie</a:t>
            </a:r>
            <a:r>
              <a:rPr lang="en-US" dirty="0" smtClean="0"/>
              <a:t> </a:t>
            </a:r>
            <a:r>
              <a:rPr lang="en-US" dirty="0" err="1" smtClean="0"/>
              <a:t>želané</a:t>
            </a:r>
            <a:r>
              <a:rPr lang="en-US" dirty="0" smtClean="0"/>
              <a:t> </a:t>
            </a:r>
            <a:r>
              <a:rPr lang="en-US" dirty="0" err="1" smtClean="0"/>
              <a:t>zlepšenie</a:t>
            </a:r>
            <a:r>
              <a:rPr lang="en-US" dirty="0" smtClean="0"/>
              <a:t> </a:t>
            </a:r>
            <a:r>
              <a:rPr lang="en-US" dirty="0" err="1" smtClean="0"/>
              <a:t>presnosti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56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Boosting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Boosting je </a:t>
            </a:r>
            <a:r>
              <a:rPr lang="en-US" dirty="0" err="1" smtClean="0"/>
              <a:t>oznaˇcenie</a:t>
            </a:r>
            <a:r>
              <a:rPr lang="en-US" dirty="0" smtClean="0"/>
              <a:t> pre </a:t>
            </a:r>
            <a:r>
              <a:rPr lang="en-US" dirty="0" err="1" smtClean="0"/>
              <a:t>metaalgoritmus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je </a:t>
            </a:r>
            <a:r>
              <a:rPr lang="en-US" dirty="0" err="1" smtClean="0"/>
              <a:t>dokázatel’ne</a:t>
            </a:r>
            <a:r>
              <a:rPr lang="en-US" dirty="0" smtClean="0"/>
              <a:t> </a:t>
            </a:r>
            <a:r>
              <a:rPr lang="en-US" dirty="0" err="1" smtClean="0"/>
              <a:t>schopný</a:t>
            </a:r>
            <a:r>
              <a:rPr lang="en-US" dirty="0" smtClean="0"/>
              <a:t> </a:t>
            </a:r>
            <a:r>
              <a:rPr lang="en-US" dirty="0" err="1" smtClean="0"/>
              <a:t>kombinovaním</a:t>
            </a:r>
            <a:r>
              <a:rPr lang="en-US" dirty="0" smtClean="0"/>
              <a:t> </a:t>
            </a:r>
            <a:r>
              <a:rPr lang="en-US" dirty="0" err="1" smtClean="0"/>
              <a:t>viacerých</a:t>
            </a:r>
            <a:r>
              <a:rPr lang="en-US" dirty="0" smtClean="0"/>
              <a:t> </a:t>
            </a:r>
            <a:r>
              <a:rPr lang="en-US" dirty="0" err="1" smtClean="0"/>
              <a:t>inštancií</a:t>
            </a:r>
            <a:r>
              <a:rPr lang="en-US" dirty="0" smtClean="0"/>
              <a:t> </a:t>
            </a:r>
            <a:r>
              <a:rPr lang="en-US" dirty="0" err="1" smtClean="0"/>
              <a:t>bázového</a:t>
            </a:r>
            <a:r>
              <a:rPr lang="en-US" dirty="0" smtClean="0"/>
              <a:t> </a:t>
            </a:r>
            <a:r>
              <a:rPr lang="en-US" dirty="0" err="1" smtClean="0"/>
              <a:t>klasifikátoru</a:t>
            </a:r>
            <a:r>
              <a:rPr lang="en-US" dirty="0" smtClean="0"/>
              <a:t> s </a:t>
            </a:r>
            <a:r>
              <a:rPr lang="en-US" dirty="0" err="1" smtClean="0"/>
              <a:t>presnost’ou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o </a:t>
            </a:r>
            <a:r>
              <a:rPr lang="en-US" dirty="0" err="1" smtClean="0"/>
              <a:t>trochu</a:t>
            </a:r>
            <a:r>
              <a:rPr lang="en-US" dirty="0" smtClean="0"/>
              <a:t> </a:t>
            </a:r>
            <a:r>
              <a:rPr lang="en-US" dirty="0" err="1" smtClean="0"/>
              <a:t>lepšou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50% </a:t>
            </a:r>
            <a:r>
              <a:rPr lang="en-US" dirty="0" err="1" smtClean="0"/>
              <a:t>vybudovat</a:t>
            </a:r>
            <a:r>
              <a:rPr lang="en-US" dirty="0" smtClean="0"/>
              <a:t>’ </a:t>
            </a:r>
            <a:r>
              <a:rPr lang="en-US" dirty="0" err="1" smtClean="0"/>
              <a:t>klasifikátor</a:t>
            </a:r>
            <a:r>
              <a:rPr lang="en-US" dirty="0" smtClean="0"/>
              <a:t> s </a:t>
            </a:r>
            <a:r>
              <a:rPr lang="en-US" dirty="0" err="1" smtClean="0"/>
              <a:t>vysokou</a:t>
            </a:r>
            <a:r>
              <a:rPr lang="en-US" dirty="0" smtClean="0"/>
              <a:t> </a:t>
            </a:r>
            <a:r>
              <a:rPr lang="en-US" dirty="0" err="1" smtClean="0"/>
              <a:t>presnost’ou</a:t>
            </a:r>
            <a:endParaRPr lang="sk-SK" dirty="0" smtClean="0"/>
          </a:p>
          <a:p>
            <a:r>
              <a:rPr lang="en-US" dirty="0" err="1" smtClean="0"/>
              <a:t>Najznámejším</a:t>
            </a:r>
            <a:r>
              <a:rPr lang="en-US" dirty="0" smtClean="0"/>
              <a:t> </a:t>
            </a:r>
            <a:r>
              <a:rPr lang="en-US" dirty="0" err="1" smtClean="0"/>
              <a:t>algoritmom</a:t>
            </a:r>
            <a:r>
              <a:rPr lang="en-US" dirty="0" smtClean="0"/>
              <a:t> </a:t>
            </a:r>
            <a:r>
              <a:rPr lang="en-US" dirty="0" err="1" smtClean="0"/>
              <a:t>implementujúcim</a:t>
            </a:r>
            <a:r>
              <a:rPr lang="en-US" dirty="0" smtClean="0"/>
              <a:t> boosting je </a:t>
            </a:r>
            <a:r>
              <a:rPr lang="en-US" dirty="0" err="1" smtClean="0"/>
              <a:t>AdaBoost</a:t>
            </a:r>
            <a:endParaRPr lang="sk-SK" dirty="0"/>
          </a:p>
          <a:p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dirty="0" err="1" smtClean="0"/>
              <a:t>AdaBoost</a:t>
            </a:r>
            <a:r>
              <a:rPr lang="en-US" dirty="0" smtClean="0"/>
              <a:t> </a:t>
            </a:r>
            <a:r>
              <a:rPr lang="en-US" dirty="0" err="1" smtClean="0"/>
              <a:t>iteratívne</a:t>
            </a:r>
            <a:r>
              <a:rPr lang="en-US" dirty="0" smtClean="0"/>
              <a:t> </a:t>
            </a:r>
            <a:r>
              <a:rPr lang="en-US" dirty="0" err="1" smtClean="0"/>
              <a:t>upravuje</a:t>
            </a:r>
            <a:r>
              <a:rPr lang="en-US" dirty="0" smtClean="0"/>
              <a:t> </a:t>
            </a:r>
            <a:r>
              <a:rPr lang="en-US" dirty="0" err="1" smtClean="0"/>
              <a:t>uˇciacu</a:t>
            </a:r>
            <a:r>
              <a:rPr lang="en-US" dirty="0" smtClean="0"/>
              <a:t> </a:t>
            </a:r>
            <a:r>
              <a:rPr lang="en-US" dirty="0" err="1" smtClean="0"/>
              <a:t>množinu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základe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vytvorených</a:t>
            </a:r>
            <a:r>
              <a:rPr lang="en-US" dirty="0" smtClean="0"/>
              <a:t> </a:t>
            </a:r>
            <a:r>
              <a:rPr lang="en-US" dirty="0" err="1" smtClean="0"/>
              <a:t>klasifikátorov</a:t>
            </a:r>
            <a:r>
              <a:rPr lang="en-US" dirty="0" smtClean="0"/>
              <a:t>. </a:t>
            </a:r>
            <a:r>
              <a:rPr lang="en-US" dirty="0" err="1" smtClean="0"/>
              <a:t>Tým</a:t>
            </a:r>
            <a:r>
              <a:rPr lang="en-US" dirty="0" smtClean="0"/>
              <a:t> </a:t>
            </a:r>
            <a:r>
              <a:rPr lang="en-US" dirty="0" err="1" smtClean="0"/>
              <a:t>príkladom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naposledy</a:t>
            </a:r>
            <a:r>
              <a:rPr lang="en-US" dirty="0" smtClean="0"/>
              <a:t> </a:t>
            </a:r>
            <a:r>
              <a:rPr lang="en-US" dirty="0" err="1" smtClean="0"/>
              <a:t>vytvoreným</a:t>
            </a:r>
            <a:r>
              <a:rPr lang="en-US" dirty="0" smtClean="0"/>
              <a:t> </a:t>
            </a:r>
            <a:r>
              <a:rPr lang="en-US" dirty="0" err="1" smtClean="0"/>
              <a:t>modelom</a:t>
            </a:r>
            <a:r>
              <a:rPr lang="en-US" dirty="0" smtClean="0"/>
              <a:t> </a:t>
            </a:r>
            <a:r>
              <a:rPr lang="en-US" dirty="0" err="1" smtClean="0"/>
              <a:t>klasifikované</a:t>
            </a:r>
            <a:r>
              <a:rPr lang="en-US" dirty="0" smtClean="0"/>
              <a:t> </a:t>
            </a:r>
            <a:r>
              <a:rPr lang="en-US" dirty="0" err="1" smtClean="0"/>
              <a:t>nesprávne</a:t>
            </a:r>
            <a:r>
              <a:rPr lang="en-US" dirty="0" smtClean="0"/>
              <a:t>,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d’alšej</a:t>
            </a:r>
            <a:r>
              <a:rPr lang="en-US" dirty="0" smtClean="0"/>
              <a:t> </a:t>
            </a:r>
            <a:r>
              <a:rPr lang="en-US" dirty="0" err="1" smtClean="0"/>
              <a:t>iterácii</a:t>
            </a:r>
            <a:r>
              <a:rPr lang="en-US" dirty="0" smtClean="0"/>
              <a:t> </a:t>
            </a:r>
            <a:r>
              <a:rPr lang="en-US" dirty="0" err="1" smtClean="0"/>
              <a:t>pridelená</a:t>
            </a:r>
            <a:r>
              <a:rPr lang="en-US" dirty="0" smtClean="0"/>
              <a:t> </a:t>
            </a:r>
            <a:r>
              <a:rPr lang="en-US" dirty="0" err="1" smtClean="0"/>
              <a:t>väˇcšia</a:t>
            </a:r>
            <a:r>
              <a:rPr lang="en-US" dirty="0" smtClean="0"/>
              <a:t> </a:t>
            </a:r>
            <a:r>
              <a:rPr lang="en-US" dirty="0" err="1" smtClean="0"/>
              <a:t>váha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93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Forests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L. </a:t>
            </a:r>
            <a:r>
              <a:rPr lang="en-US" dirty="0" err="1" smtClean="0"/>
              <a:t>Breiman</a:t>
            </a:r>
            <a:r>
              <a:rPr lang="en-US" dirty="0" smtClean="0"/>
              <a:t> </a:t>
            </a:r>
            <a:r>
              <a:rPr lang="en-US" dirty="0" err="1" smtClean="0"/>
              <a:t>definoval</a:t>
            </a:r>
            <a:r>
              <a:rPr lang="en-US" dirty="0" smtClean="0"/>
              <a:t> v </a:t>
            </a:r>
            <a:r>
              <a:rPr lang="en-US" dirty="0" err="1" smtClean="0"/>
              <a:t>práci</a:t>
            </a:r>
            <a:r>
              <a:rPr lang="en-US" dirty="0" smtClean="0"/>
              <a:t> [6] Random Forests (RF)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klasifikátor</a:t>
            </a:r>
            <a:r>
              <a:rPr lang="en-US" dirty="0" smtClean="0"/>
              <a:t> </a:t>
            </a:r>
            <a:r>
              <a:rPr lang="en-US" dirty="0" err="1" smtClean="0"/>
              <a:t>pozostávajúci</a:t>
            </a:r>
            <a:r>
              <a:rPr lang="en-US" dirty="0" smtClean="0"/>
              <a:t> zo </a:t>
            </a:r>
            <a:r>
              <a:rPr lang="en-US" dirty="0" err="1" smtClean="0"/>
              <a:t>skupiny</a:t>
            </a:r>
            <a:r>
              <a:rPr lang="en-US" dirty="0" smtClean="0"/>
              <a:t> </a:t>
            </a:r>
            <a:r>
              <a:rPr lang="en-US" dirty="0" err="1" smtClean="0"/>
              <a:t>stromových</a:t>
            </a:r>
            <a:r>
              <a:rPr lang="en-US" dirty="0" smtClean="0"/>
              <a:t> </a:t>
            </a:r>
            <a:r>
              <a:rPr lang="en-US" dirty="0" err="1" smtClean="0"/>
              <a:t>klasifikátorov</a:t>
            </a:r>
            <a:r>
              <a:rPr lang="en-US" dirty="0" smtClean="0"/>
              <a:t> {h(x, </a:t>
            </a:r>
            <a:r>
              <a:rPr lang="el-GR" dirty="0" smtClean="0"/>
              <a:t>θ</a:t>
            </a:r>
            <a:r>
              <a:rPr lang="en-US" dirty="0" smtClean="0"/>
              <a:t>k, k = 1, ...)}, </a:t>
            </a:r>
            <a:r>
              <a:rPr lang="en-US" dirty="0" err="1" smtClean="0"/>
              <a:t>kde</a:t>
            </a:r>
            <a:r>
              <a:rPr lang="en-US" dirty="0" smtClean="0"/>
              <a:t> {</a:t>
            </a:r>
            <a:r>
              <a:rPr lang="el-GR" dirty="0" smtClean="0"/>
              <a:t>θ</a:t>
            </a:r>
            <a:r>
              <a:rPr lang="en-US" dirty="0" smtClean="0"/>
              <a:t>k}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nezávislé</a:t>
            </a:r>
            <a:r>
              <a:rPr lang="en-US" dirty="0" smtClean="0"/>
              <a:t> </a:t>
            </a:r>
            <a:r>
              <a:rPr lang="en-US" dirty="0" err="1" smtClean="0"/>
              <a:t>identicky</a:t>
            </a:r>
            <a:r>
              <a:rPr lang="en-US" dirty="0" smtClean="0"/>
              <a:t> </a:t>
            </a:r>
            <a:r>
              <a:rPr lang="en-US" dirty="0" err="1" smtClean="0"/>
              <a:t>distribuované</a:t>
            </a:r>
            <a:r>
              <a:rPr lang="en-US" dirty="0" smtClean="0"/>
              <a:t> </a:t>
            </a:r>
            <a:r>
              <a:rPr lang="en-US" dirty="0" err="1" smtClean="0"/>
              <a:t>náhodné</a:t>
            </a:r>
            <a:r>
              <a:rPr lang="en-US" dirty="0" smtClean="0"/>
              <a:t> </a:t>
            </a:r>
            <a:r>
              <a:rPr lang="en-US" dirty="0" err="1" smtClean="0"/>
              <a:t>vektory</a:t>
            </a:r>
            <a:r>
              <a:rPr lang="en-US" dirty="0" smtClean="0"/>
              <a:t> a </a:t>
            </a:r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strom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podiel’a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klasifikácii</a:t>
            </a:r>
            <a:r>
              <a:rPr lang="en-US" dirty="0" smtClean="0"/>
              <a:t> </a:t>
            </a:r>
            <a:r>
              <a:rPr lang="en-US" dirty="0" err="1" smtClean="0"/>
              <a:t>vstupu</a:t>
            </a:r>
            <a:r>
              <a:rPr lang="en-US" dirty="0" smtClean="0"/>
              <a:t> x </a:t>
            </a:r>
            <a:r>
              <a:rPr lang="en-US" dirty="0" err="1" smtClean="0"/>
              <a:t>jedným</a:t>
            </a:r>
            <a:r>
              <a:rPr lang="en-US" dirty="0" smtClean="0"/>
              <a:t> </a:t>
            </a:r>
            <a:r>
              <a:rPr lang="en-US" dirty="0" err="1" smtClean="0"/>
              <a:t>hlasom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výber</a:t>
            </a:r>
            <a:r>
              <a:rPr lang="en-US" dirty="0" smtClean="0"/>
              <a:t> </a:t>
            </a:r>
            <a:r>
              <a:rPr lang="en-US" dirty="0" err="1" smtClean="0"/>
              <a:t>najˇcastejšej</a:t>
            </a:r>
            <a:r>
              <a:rPr lang="en-US" dirty="0" smtClean="0"/>
              <a:t> </a:t>
            </a:r>
            <a:r>
              <a:rPr lang="en-US" dirty="0" err="1" smtClean="0"/>
              <a:t>triedy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sk-SK" dirty="0" err="1"/>
              <a:t>P</a:t>
            </a:r>
            <a:r>
              <a:rPr lang="en-US" dirty="0" err="1" smtClean="0"/>
              <a:t>resnost</a:t>
            </a:r>
            <a:r>
              <a:rPr lang="en-US" dirty="0" smtClean="0"/>
              <a:t>’ RF </a:t>
            </a:r>
            <a:r>
              <a:rPr lang="en-US" dirty="0" err="1" smtClean="0"/>
              <a:t>závisí</a:t>
            </a:r>
            <a:r>
              <a:rPr lang="en-US" dirty="0" smtClean="0"/>
              <a:t> od </a:t>
            </a:r>
            <a:r>
              <a:rPr lang="en-US" dirty="0" err="1" smtClean="0"/>
              <a:t>sily</a:t>
            </a:r>
            <a:r>
              <a:rPr lang="en-US" dirty="0" smtClean="0"/>
              <a:t>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klasifikátorov</a:t>
            </a:r>
            <a:r>
              <a:rPr lang="en-US" dirty="0" smtClean="0"/>
              <a:t> a od </a:t>
            </a:r>
            <a:r>
              <a:rPr lang="en-US" dirty="0" err="1" smtClean="0"/>
              <a:t>miery</a:t>
            </a:r>
            <a:r>
              <a:rPr lang="en-US" dirty="0" smtClean="0"/>
              <a:t> </a:t>
            </a:r>
            <a:r>
              <a:rPr lang="en-US" dirty="0" err="1" smtClean="0"/>
              <a:t>závislosti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nimi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379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Verifikácia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sz="4000" dirty="0" err="1" smtClean="0"/>
              <a:t>Osekávanie</a:t>
            </a:r>
            <a:r>
              <a:rPr lang="en-US" sz="4000" dirty="0" smtClean="0"/>
              <a:t> </a:t>
            </a:r>
            <a:r>
              <a:rPr lang="en-US" sz="4000" dirty="0" err="1" smtClean="0"/>
              <a:t>stromu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 </a:t>
            </a:r>
            <a:r>
              <a:rPr lang="en-US" dirty="0" err="1" smtClean="0"/>
              <a:t>vybudovaní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máme</a:t>
            </a:r>
            <a:r>
              <a:rPr lang="en-US" dirty="0" smtClean="0"/>
              <a:t> k </a:t>
            </a:r>
            <a:r>
              <a:rPr lang="en-US" dirty="0" err="1" smtClean="0"/>
              <a:t>dispozícii</a:t>
            </a:r>
            <a:r>
              <a:rPr lang="en-US" dirty="0" smtClean="0"/>
              <a:t> „</a:t>
            </a:r>
            <a:r>
              <a:rPr lang="en-US" dirty="0" err="1" smtClean="0"/>
              <a:t>kompletný</a:t>
            </a:r>
            <a:r>
              <a:rPr lang="en-US" dirty="0" smtClean="0"/>
              <a:t>“ </a:t>
            </a:r>
            <a:r>
              <a:rPr lang="en-US" dirty="0" err="1" smtClean="0"/>
              <a:t>strom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však</a:t>
            </a:r>
            <a:r>
              <a:rPr lang="en-US" dirty="0" smtClean="0"/>
              <a:t> </a:t>
            </a:r>
            <a:r>
              <a:rPr lang="en-US" dirty="0" err="1" smtClean="0"/>
              <a:t>nemusí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vyhovujúci</a:t>
            </a:r>
            <a:r>
              <a:rPr lang="en-US" dirty="0" smtClean="0"/>
              <a:t> pre </a:t>
            </a:r>
            <a:r>
              <a:rPr lang="en-US" dirty="0" err="1" smtClean="0"/>
              <a:t>zaraďovanie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</a:t>
            </a:r>
            <a:r>
              <a:rPr lang="en-US" dirty="0" err="1" smtClean="0"/>
              <a:t>mimo</a:t>
            </a:r>
            <a:r>
              <a:rPr lang="en-US" dirty="0" smtClean="0"/>
              <a:t> </a:t>
            </a:r>
            <a:r>
              <a:rPr lang="en-US" dirty="0" err="1" smtClean="0"/>
              <a:t>trénovacej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Dôvodom</a:t>
            </a:r>
            <a:r>
              <a:rPr lang="en-US" dirty="0" smtClean="0"/>
              <a:t> je </a:t>
            </a:r>
            <a:r>
              <a:rPr lang="en-US" dirty="0" err="1" smtClean="0"/>
              <a:t>tzv</a:t>
            </a:r>
            <a:r>
              <a:rPr lang="en-US" dirty="0" smtClean="0"/>
              <a:t>. </a:t>
            </a:r>
            <a:r>
              <a:rPr lang="en-US" dirty="0" err="1" smtClean="0"/>
              <a:t>preučenie</a:t>
            </a:r>
            <a:r>
              <a:rPr lang="en-US" dirty="0" smtClean="0"/>
              <a:t> (overfitting),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znamená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model </a:t>
            </a:r>
            <a:r>
              <a:rPr lang="en-US" dirty="0" err="1" smtClean="0"/>
              <a:t>popisuje</a:t>
            </a:r>
            <a:r>
              <a:rPr lang="en-US" dirty="0" smtClean="0"/>
              <a:t> </a:t>
            </a:r>
            <a:r>
              <a:rPr lang="en-US" dirty="0" err="1" smtClean="0"/>
              <a:t>až</a:t>
            </a:r>
            <a:r>
              <a:rPr lang="en-US" dirty="0" smtClean="0"/>
              <a:t> </a:t>
            </a:r>
            <a:r>
              <a:rPr lang="en-US" dirty="0" err="1" smtClean="0"/>
              <a:t>príliš</a:t>
            </a:r>
            <a:r>
              <a:rPr lang="en-US" dirty="0" smtClean="0"/>
              <a:t> </a:t>
            </a:r>
            <a:r>
              <a:rPr lang="en-US" dirty="0" err="1" smtClean="0"/>
              <a:t>podrobne</a:t>
            </a:r>
            <a:r>
              <a:rPr lang="en-US" dirty="0" smtClean="0"/>
              <a:t> </a:t>
            </a:r>
            <a:r>
              <a:rPr lang="en-US" dirty="0" err="1" smtClean="0"/>
              <a:t>dáta</a:t>
            </a:r>
            <a:r>
              <a:rPr lang="en-US" dirty="0" smtClean="0"/>
              <a:t> z </a:t>
            </a:r>
            <a:r>
              <a:rPr lang="en-US" dirty="0" err="1" smtClean="0"/>
              <a:t>trénovacej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, </a:t>
            </a:r>
            <a:r>
              <a:rPr lang="en-US" dirty="0" err="1" smtClean="0"/>
              <a:t>pričom</a:t>
            </a:r>
            <a:r>
              <a:rPr lang="en-US" dirty="0" smtClean="0"/>
              <a:t> </a:t>
            </a:r>
            <a:r>
              <a:rPr lang="en-US" dirty="0" err="1" smtClean="0"/>
              <a:t>zachytené</a:t>
            </a:r>
            <a:r>
              <a:rPr lang="en-US" dirty="0" smtClean="0"/>
              <a:t> </a:t>
            </a:r>
            <a:r>
              <a:rPr lang="en-US" dirty="0" err="1" smtClean="0"/>
              <a:t>vzťahy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všeobecne</a:t>
            </a:r>
            <a:r>
              <a:rPr lang="en-US" dirty="0" smtClean="0"/>
              <a:t> </a:t>
            </a:r>
            <a:r>
              <a:rPr lang="en-US" dirty="0" err="1" smtClean="0"/>
              <a:t>platné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Typickou</a:t>
            </a:r>
            <a:r>
              <a:rPr lang="en-US" dirty="0" smtClean="0"/>
              <a:t> </a:t>
            </a:r>
            <a:r>
              <a:rPr lang="en-US" dirty="0" err="1" smtClean="0"/>
              <a:t>príčinou</a:t>
            </a:r>
            <a:r>
              <a:rPr lang="en-US" dirty="0" smtClean="0"/>
              <a:t> je </a:t>
            </a:r>
            <a:r>
              <a:rPr lang="en-US" dirty="0" err="1" smtClean="0"/>
              <a:t>príliš</a:t>
            </a:r>
            <a:r>
              <a:rPr lang="en-US" dirty="0" smtClean="0"/>
              <a:t> </a:t>
            </a:r>
            <a:r>
              <a:rPr lang="en-US" dirty="0" err="1" smtClean="0"/>
              <a:t>málo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 v </a:t>
            </a:r>
            <a:r>
              <a:rPr lang="en-US" dirty="0" err="1" smtClean="0"/>
              <a:t>uzloch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spodných</a:t>
            </a:r>
            <a:r>
              <a:rPr lang="en-US" dirty="0" smtClean="0"/>
              <a:t> </a:t>
            </a:r>
            <a:r>
              <a:rPr lang="en-US" dirty="0" err="1" smtClean="0"/>
              <a:t>úrovniach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, </a:t>
            </a:r>
            <a:r>
              <a:rPr lang="en-US" dirty="0" err="1" smtClean="0"/>
              <a:t>vďaka</a:t>
            </a:r>
            <a:r>
              <a:rPr lang="en-US" dirty="0" smtClean="0"/>
              <a:t> </a:t>
            </a:r>
            <a:r>
              <a:rPr lang="en-US" dirty="0" err="1" smtClean="0"/>
              <a:t>čomu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algoritmus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väčšej</a:t>
            </a:r>
            <a:r>
              <a:rPr lang="en-US" dirty="0" smtClean="0"/>
              <a:t> </a:t>
            </a:r>
            <a:r>
              <a:rPr lang="en-US" dirty="0" err="1" smtClean="0"/>
              <a:t>miere</a:t>
            </a:r>
            <a:r>
              <a:rPr lang="en-US" dirty="0" smtClean="0"/>
              <a:t> </a:t>
            </a:r>
            <a:r>
              <a:rPr lang="en-US" dirty="0" err="1" smtClean="0"/>
              <a:t>riadi</a:t>
            </a:r>
            <a:r>
              <a:rPr lang="en-US" dirty="0" smtClean="0"/>
              <a:t> </a:t>
            </a:r>
            <a:r>
              <a:rPr lang="en-US" dirty="0" err="1" smtClean="0"/>
              <a:t>náhodnými</a:t>
            </a:r>
            <a:r>
              <a:rPr lang="en-US" dirty="0" smtClean="0"/>
              <a:t> </a:t>
            </a:r>
            <a:r>
              <a:rPr lang="en-US" dirty="0" err="1" smtClean="0"/>
              <a:t>odchýlkami</a:t>
            </a:r>
            <a:r>
              <a:rPr lang="en-US" dirty="0" smtClean="0"/>
              <a:t>, </a:t>
            </a:r>
            <a:r>
              <a:rPr lang="en-US" dirty="0" err="1" smtClean="0"/>
              <a:t>špecifickými</a:t>
            </a:r>
            <a:r>
              <a:rPr lang="en-US" dirty="0" smtClean="0"/>
              <a:t> pre </a:t>
            </a:r>
            <a:r>
              <a:rPr lang="en-US" dirty="0" err="1" smtClean="0"/>
              <a:t>trénovaciu</a:t>
            </a:r>
            <a:r>
              <a:rPr lang="en-US" dirty="0" smtClean="0"/>
              <a:t> </a:t>
            </a:r>
            <a:r>
              <a:rPr lang="en-US" dirty="0" err="1" smtClean="0"/>
              <a:t>množinu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7752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Verifikácia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en-US" sz="4000" dirty="0" err="1" smtClean="0"/>
              <a:t>Osekávanie</a:t>
            </a:r>
            <a:r>
              <a:rPr lang="en-US" sz="4000" dirty="0" smtClean="0"/>
              <a:t> </a:t>
            </a:r>
            <a:r>
              <a:rPr lang="en-US" sz="4000" dirty="0" err="1" smtClean="0"/>
              <a:t>stromu</a:t>
            </a:r>
            <a:r>
              <a:rPr lang="en-US" sz="4000" dirty="0" smtClean="0"/>
              <a:t> 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Niektoré</a:t>
            </a:r>
            <a:r>
              <a:rPr lang="en-US" dirty="0" smtClean="0"/>
              <a:t> </a:t>
            </a:r>
            <a:r>
              <a:rPr lang="en-US" dirty="0" err="1" smtClean="0"/>
              <a:t>algoritmy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týmto</a:t>
            </a:r>
            <a:r>
              <a:rPr lang="en-US" dirty="0" smtClean="0"/>
              <a:t> </a:t>
            </a:r>
            <a:r>
              <a:rPr lang="en-US" dirty="0" err="1" smtClean="0"/>
              <a:t>problémom</a:t>
            </a:r>
            <a:r>
              <a:rPr lang="en-US" dirty="0" smtClean="0"/>
              <a:t> </a:t>
            </a:r>
            <a:r>
              <a:rPr lang="en-US" dirty="0" err="1" smtClean="0"/>
              <a:t>zaoberajú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tvorbe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(</a:t>
            </a:r>
            <a:r>
              <a:rPr lang="en-US" dirty="0" err="1" smtClean="0"/>
              <a:t>vetvenie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zastaví</a:t>
            </a:r>
            <a:r>
              <a:rPr lang="en-US" dirty="0" smtClean="0"/>
              <a:t>,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v </a:t>
            </a:r>
            <a:r>
              <a:rPr lang="en-US" dirty="0" err="1" smtClean="0"/>
              <a:t>uzle</a:t>
            </a:r>
            <a:r>
              <a:rPr lang="en-US" dirty="0" smtClean="0"/>
              <a:t> </a:t>
            </a:r>
            <a:r>
              <a:rPr lang="en-US" dirty="0" err="1" smtClean="0"/>
              <a:t>klesne</a:t>
            </a:r>
            <a:r>
              <a:rPr lang="en-US" dirty="0" smtClean="0"/>
              <a:t> pod </a:t>
            </a:r>
            <a:r>
              <a:rPr lang="en-US" dirty="0" err="1" smtClean="0"/>
              <a:t>určitú</a:t>
            </a:r>
            <a:r>
              <a:rPr lang="en-US" dirty="0" smtClean="0"/>
              <a:t> </a:t>
            </a:r>
            <a:r>
              <a:rPr lang="en-US" dirty="0" err="1" smtClean="0"/>
              <a:t>úroveň</a:t>
            </a:r>
            <a:r>
              <a:rPr lang="en-US" dirty="0" smtClean="0"/>
              <a:t>,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najlepšie</a:t>
            </a:r>
            <a:r>
              <a:rPr lang="en-US" dirty="0" smtClean="0"/>
              <a:t> </a:t>
            </a:r>
            <a:r>
              <a:rPr lang="en-US" dirty="0" err="1" smtClean="0"/>
              <a:t>vybrané</a:t>
            </a:r>
            <a:r>
              <a:rPr lang="en-US" dirty="0" smtClean="0"/>
              <a:t> </a:t>
            </a:r>
            <a:r>
              <a:rPr lang="en-US" dirty="0" err="1" smtClean="0"/>
              <a:t>rozdelenie</a:t>
            </a:r>
            <a:r>
              <a:rPr lang="en-US" dirty="0" smtClean="0"/>
              <a:t> v </a:t>
            </a:r>
            <a:r>
              <a:rPr lang="en-US" dirty="0" err="1" smtClean="0"/>
              <a:t>danom</a:t>
            </a:r>
            <a:r>
              <a:rPr lang="en-US" dirty="0" smtClean="0"/>
              <a:t> </a:t>
            </a:r>
            <a:r>
              <a:rPr lang="en-US" dirty="0" err="1" smtClean="0"/>
              <a:t>uzle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chí-kvadrát</a:t>
            </a:r>
            <a:r>
              <a:rPr lang="en-US" dirty="0" smtClean="0"/>
              <a:t> </a:t>
            </a:r>
            <a:r>
              <a:rPr lang="en-US" dirty="0" err="1" smtClean="0"/>
              <a:t>testu</a:t>
            </a:r>
            <a:r>
              <a:rPr lang="en-US" dirty="0" smtClean="0"/>
              <a:t> </a:t>
            </a:r>
            <a:r>
              <a:rPr lang="en-US" dirty="0" err="1" smtClean="0"/>
              <a:t>nevytvára</a:t>
            </a:r>
            <a:r>
              <a:rPr lang="en-US" dirty="0" smtClean="0"/>
              <a:t> </a:t>
            </a:r>
            <a:r>
              <a:rPr lang="en-US" dirty="0" err="1" smtClean="0"/>
              <a:t>vetvy</a:t>
            </a:r>
            <a:r>
              <a:rPr lang="en-US" dirty="0" smtClean="0"/>
              <a:t> s </a:t>
            </a:r>
            <a:r>
              <a:rPr lang="en-US" dirty="0" err="1" smtClean="0"/>
              <a:t>odlišnou</a:t>
            </a:r>
            <a:r>
              <a:rPr lang="en-US" dirty="0" smtClean="0"/>
              <a:t> </a:t>
            </a:r>
            <a:r>
              <a:rPr lang="en-US" dirty="0" err="1" smtClean="0"/>
              <a:t>distribúciou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). </a:t>
            </a:r>
            <a:r>
              <a:rPr lang="en-US" dirty="0" err="1" smtClean="0"/>
              <a:t>Druhá</a:t>
            </a:r>
            <a:r>
              <a:rPr lang="en-US" dirty="0" smtClean="0"/>
              <a:t> </a:t>
            </a:r>
            <a:r>
              <a:rPr lang="en-US" dirty="0" err="1" smtClean="0"/>
              <a:t>možnosť</a:t>
            </a:r>
            <a:r>
              <a:rPr lang="en-US" dirty="0" smtClean="0"/>
              <a:t> je </a:t>
            </a:r>
            <a:r>
              <a:rPr lang="en-US" dirty="0" err="1" smtClean="0"/>
              <a:t>osekávanie</a:t>
            </a:r>
            <a:r>
              <a:rPr lang="en-US" dirty="0" smtClean="0"/>
              <a:t> (</a:t>
            </a:r>
            <a:r>
              <a:rPr lang="en-US" dirty="0" err="1" smtClean="0"/>
              <a:t>prunning</a:t>
            </a:r>
            <a:r>
              <a:rPr lang="en-US" dirty="0" smtClean="0"/>
              <a:t>), to </a:t>
            </a:r>
            <a:r>
              <a:rPr lang="en-US" dirty="0" err="1" smtClean="0"/>
              <a:t>znamená</a:t>
            </a:r>
            <a:r>
              <a:rPr lang="en-US" dirty="0" smtClean="0"/>
              <a:t>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vybudovaní</a:t>
            </a:r>
            <a:r>
              <a:rPr lang="en-US" dirty="0" smtClean="0"/>
              <a:t> </a:t>
            </a:r>
            <a:r>
              <a:rPr lang="en-US" dirty="0" err="1" smtClean="0"/>
              <a:t>celého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snažíme</a:t>
            </a:r>
            <a:r>
              <a:rPr lang="en-US" dirty="0" smtClean="0"/>
              <a:t> </a:t>
            </a:r>
            <a:r>
              <a:rPr lang="en-US" dirty="0" err="1" smtClean="0"/>
              <a:t>vybrať</a:t>
            </a:r>
            <a:r>
              <a:rPr lang="en-US" dirty="0" smtClean="0"/>
              <a:t> </a:t>
            </a:r>
            <a:r>
              <a:rPr lang="en-US" dirty="0" err="1" smtClean="0"/>
              <a:t>menší</a:t>
            </a:r>
            <a:r>
              <a:rPr lang="en-US" dirty="0" smtClean="0"/>
              <a:t> </a:t>
            </a:r>
            <a:r>
              <a:rPr lang="en-US" dirty="0" err="1" smtClean="0"/>
              <a:t>podstrom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najlepšiu</a:t>
            </a:r>
            <a:r>
              <a:rPr lang="en-US" dirty="0" smtClean="0"/>
              <a:t> </a:t>
            </a:r>
            <a:r>
              <a:rPr lang="en-US" dirty="0" err="1" smtClean="0"/>
              <a:t>schopnosť</a:t>
            </a:r>
            <a:r>
              <a:rPr lang="en-US" dirty="0" smtClean="0"/>
              <a:t> </a:t>
            </a:r>
            <a:r>
              <a:rPr lang="en-US" dirty="0" err="1" smtClean="0"/>
              <a:t>predikcie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. </a:t>
            </a:r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takýto</a:t>
            </a:r>
            <a:r>
              <a:rPr lang="en-US" dirty="0" smtClean="0"/>
              <a:t> </a:t>
            </a:r>
            <a:r>
              <a:rPr lang="en-US" dirty="0" err="1" smtClean="0"/>
              <a:t>podstrom</a:t>
            </a:r>
            <a:r>
              <a:rPr lang="en-US" dirty="0" smtClean="0"/>
              <a:t> </a:t>
            </a:r>
            <a:r>
              <a:rPr lang="en-US" dirty="0" err="1" smtClean="0"/>
              <a:t>zrejme</a:t>
            </a:r>
            <a:r>
              <a:rPr lang="en-US" dirty="0" smtClean="0"/>
              <a:t> </a:t>
            </a:r>
            <a:r>
              <a:rPr lang="en-US" dirty="0" err="1" smtClean="0"/>
              <a:t>musí</a:t>
            </a:r>
            <a:r>
              <a:rPr lang="en-US" dirty="0" smtClean="0"/>
              <a:t> </a:t>
            </a:r>
            <a:r>
              <a:rPr lang="en-US" dirty="0" err="1" smtClean="0"/>
              <a:t>obsahovať</a:t>
            </a:r>
            <a:r>
              <a:rPr lang="en-US" dirty="0" smtClean="0"/>
              <a:t> </a:t>
            </a:r>
            <a:r>
              <a:rPr lang="en-US" dirty="0" err="1" smtClean="0"/>
              <a:t>prvotný</a:t>
            </a:r>
            <a:r>
              <a:rPr lang="en-US" dirty="0" smtClean="0"/>
              <a:t> (</a:t>
            </a:r>
            <a:r>
              <a:rPr lang="en-US" dirty="0" err="1" smtClean="0"/>
              <a:t>koreňový</a:t>
            </a:r>
            <a:r>
              <a:rPr lang="en-US" dirty="0" smtClean="0"/>
              <a:t>) </a:t>
            </a:r>
            <a:r>
              <a:rPr lang="en-US" dirty="0" err="1" smtClean="0"/>
              <a:t>uzol</a:t>
            </a:r>
            <a:r>
              <a:rPr lang="en-US" dirty="0" smtClean="0"/>
              <a:t> a </a:t>
            </a:r>
            <a:r>
              <a:rPr lang="en-US" dirty="0" err="1" smtClean="0"/>
              <a:t>oproti</a:t>
            </a:r>
            <a:r>
              <a:rPr lang="en-US" dirty="0" smtClean="0"/>
              <a:t> </a:t>
            </a:r>
            <a:r>
              <a:rPr lang="en-US" dirty="0" err="1" smtClean="0"/>
              <a:t>pôvodnému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z </a:t>
            </a:r>
            <a:r>
              <a:rPr lang="en-US" dirty="0" err="1" smtClean="0"/>
              <a:t>neho</a:t>
            </a:r>
            <a:r>
              <a:rPr lang="en-US" dirty="0" smtClean="0"/>
              <a:t> </a:t>
            </a:r>
            <a:r>
              <a:rPr lang="en-US" dirty="0" err="1" smtClean="0"/>
              <a:t>budú</a:t>
            </a:r>
            <a:r>
              <a:rPr lang="en-US" dirty="0" smtClean="0"/>
              <a:t> </a:t>
            </a:r>
            <a:r>
              <a:rPr lang="en-US" dirty="0" err="1" smtClean="0"/>
              <a:t>odobrané</a:t>
            </a:r>
            <a:r>
              <a:rPr lang="en-US" dirty="0" smtClean="0"/>
              <a:t> </a:t>
            </a:r>
            <a:r>
              <a:rPr lang="en-US" dirty="0" err="1" smtClean="0"/>
              <a:t>niektoré</a:t>
            </a:r>
            <a:r>
              <a:rPr lang="en-US" dirty="0" smtClean="0"/>
              <a:t> </a:t>
            </a:r>
            <a:r>
              <a:rPr lang="en-US" dirty="0" err="1" smtClean="0"/>
              <a:t>uzly</a:t>
            </a:r>
            <a:r>
              <a:rPr lang="en-US" dirty="0" smtClean="0"/>
              <a:t> (</a:t>
            </a:r>
            <a:r>
              <a:rPr lang="en-US" dirty="0" err="1" smtClean="0"/>
              <a:t>vrátane</a:t>
            </a:r>
            <a:r>
              <a:rPr lang="en-US" dirty="0" smtClean="0"/>
              <a:t>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príslušných</a:t>
            </a:r>
            <a:r>
              <a:rPr lang="en-US" dirty="0" smtClean="0"/>
              <a:t> </a:t>
            </a:r>
            <a:r>
              <a:rPr lang="en-US" dirty="0" err="1" smtClean="0"/>
              <a:t>nasledujúcich</a:t>
            </a:r>
            <a:r>
              <a:rPr lang="en-US" dirty="0" smtClean="0"/>
              <a:t> </a:t>
            </a:r>
            <a:r>
              <a:rPr lang="en-US" dirty="0" err="1" smtClean="0"/>
              <a:t>vetiev</a:t>
            </a:r>
            <a:r>
              <a:rPr lang="en-US" dirty="0" smtClean="0"/>
              <a:t> a </a:t>
            </a:r>
            <a:r>
              <a:rPr lang="en-US" dirty="0" err="1" smtClean="0"/>
              <a:t>uzlov</a:t>
            </a:r>
            <a:r>
              <a:rPr lang="en-US" dirty="0" smtClean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3066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Osekávanie cez CART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</a:t>
            </a:r>
            <a:r>
              <a:rPr lang="en-US" dirty="0" err="1" smtClean="0"/>
              <a:t>osekávanie</a:t>
            </a:r>
            <a:r>
              <a:rPr lang="en-US" dirty="0" smtClean="0"/>
              <a:t> </a:t>
            </a:r>
            <a:r>
              <a:rPr lang="en-US" dirty="0" err="1" smtClean="0"/>
              <a:t>existuje</a:t>
            </a:r>
            <a:r>
              <a:rPr lang="en-US" dirty="0" smtClean="0"/>
              <a:t> </a:t>
            </a:r>
            <a:r>
              <a:rPr lang="en-US" dirty="0" err="1" smtClean="0"/>
              <a:t>viacero</a:t>
            </a:r>
            <a:r>
              <a:rPr lang="en-US" dirty="0" smtClean="0"/>
              <a:t> </a:t>
            </a:r>
            <a:r>
              <a:rPr lang="en-US" dirty="0" err="1" smtClean="0"/>
              <a:t>metód</a:t>
            </a:r>
            <a:r>
              <a:rPr lang="en-US" dirty="0" smtClean="0"/>
              <a:t>.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algoritme</a:t>
            </a:r>
            <a:r>
              <a:rPr lang="en-US" dirty="0" smtClean="0"/>
              <a:t> CART (classification and regression trees)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najprv</a:t>
            </a:r>
            <a:r>
              <a:rPr lang="en-US" dirty="0" smtClean="0"/>
              <a:t> </a:t>
            </a:r>
            <a:r>
              <a:rPr lang="en-US" dirty="0" err="1" smtClean="0"/>
              <a:t>nájde</a:t>
            </a:r>
            <a:r>
              <a:rPr lang="en-US" dirty="0" smtClean="0"/>
              <a:t> </a:t>
            </a:r>
            <a:r>
              <a:rPr lang="en-US" dirty="0" err="1" smtClean="0"/>
              <a:t>viacero</a:t>
            </a:r>
            <a:r>
              <a:rPr lang="en-US" dirty="0" smtClean="0"/>
              <a:t> </a:t>
            </a:r>
            <a:r>
              <a:rPr lang="en-US" dirty="0" err="1" smtClean="0"/>
              <a:t>kandidujúcich</a:t>
            </a:r>
            <a:r>
              <a:rPr lang="en-US" dirty="0" smtClean="0"/>
              <a:t> </a:t>
            </a:r>
            <a:r>
              <a:rPr lang="en-US" dirty="0" err="1" smtClean="0"/>
              <a:t>podstromov</a:t>
            </a:r>
            <a:r>
              <a:rPr lang="en-US" dirty="0" smtClean="0"/>
              <a:t> s </a:t>
            </a:r>
            <a:r>
              <a:rPr lang="en-US" dirty="0" err="1" smtClean="0"/>
              <a:t>rozličným</a:t>
            </a:r>
            <a:r>
              <a:rPr lang="en-US" dirty="0" smtClean="0"/>
              <a:t> </a:t>
            </a:r>
            <a:r>
              <a:rPr lang="en-US" dirty="0" err="1" smtClean="0"/>
              <a:t>počtom</a:t>
            </a:r>
            <a:r>
              <a:rPr lang="en-US" dirty="0" smtClean="0"/>
              <a:t> </a:t>
            </a:r>
            <a:r>
              <a:rPr lang="en-US" dirty="0" err="1" smtClean="0"/>
              <a:t>uzlov</a:t>
            </a:r>
            <a:r>
              <a:rPr lang="en-US" dirty="0" smtClean="0"/>
              <a:t>. Na </a:t>
            </a:r>
            <a:r>
              <a:rPr lang="en-US" dirty="0" err="1" smtClean="0"/>
              <a:t>výber</a:t>
            </a:r>
            <a:r>
              <a:rPr lang="en-US" dirty="0" smtClean="0"/>
              <a:t> </a:t>
            </a:r>
            <a:r>
              <a:rPr lang="en-US" dirty="0" err="1" smtClean="0"/>
              <a:t>najvhodnejšieho</a:t>
            </a:r>
            <a:r>
              <a:rPr lang="en-US" dirty="0" smtClean="0"/>
              <a:t> </a:t>
            </a:r>
            <a:r>
              <a:rPr lang="en-US" dirty="0" err="1" smtClean="0"/>
              <a:t>potrebujeme</a:t>
            </a:r>
            <a:r>
              <a:rPr lang="en-US" dirty="0" smtClean="0"/>
              <a:t> </a:t>
            </a:r>
            <a:r>
              <a:rPr lang="en-US" dirty="0" err="1" smtClean="0"/>
              <a:t>otestovať</a:t>
            </a:r>
            <a:r>
              <a:rPr lang="en-US" dirty="0" smtClean="0"/>
              <a:t> </a:t>
            </a:r>
            <a:r>
              <a:rPr lang="en-US" dirty="0" err="1" smtClean="0"/>
              <a:t>každého</a:t>
            </a:r>
            <a:r>
              <a:rPr lang="en-US" dirty="0" smtClean="0"/>
              <a:t> </a:t>
            </a:r>
            <a:r>
              <a:rPr lang="en-US" dirty="0" err="1" smtClean="0"/>
              <a:t>kandidáta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validačnej</a:t>
            </a:r>
            <a:r>
              <a:rPr lang="en-US" dirty="0" smtClean="0"/>
              <a:t> </a:t>
            </a:r>
            <a:r>
              <a:rPr lang="en-US" dirty="0" err="1" smtClean="0"/>
              <a:t>množine</a:t>
            </a:r>
            <a:r>
              <a:rPr lang="en-US" dirty="0" smtClean="0"/>
              <a:t>, </a:t>
            </a:r>
            <a:r>
              <a:rPr lang="en-US" dirty="0" err="1" smtClean="0"/>
              <a:t>t.j.</a:t>
            </a:r>
            <a:r>
              <a:rPr lang="en-US" dirty="0" smtClean="0"/>
              <a:t> </a:t>
            </a:r>
            <a:r>
              <a:rPr lang="en-US" dirty="0" err="1" smtClean="0"/>
              <a:t>množine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, </a:t>
            </a:r>
            <a:r>
              <a:rPr lang="en-US" dirty="0" err="1" smtClean="0"/>
              <a:t>ktorú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nepoužili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vytváraní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. </a:t>
            </a:r>
            <a:r>
              <a:rPr lang="en-US" dirty="0" err="1" smtClean="0"/>
              <a:t>Zmeriame</a:t>
            </a:r>
            <a:r>
              <a:rPr lang="en-US" dirty="0" smtClean="0"/>
              <a:t> </a:t>
            </a:r>
            <a:r>
              <a:rPr lang="en-US" dirty="0" err="1" smtClean="0"/>
              <a:t>mieru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 pre </a:t>
            </a:r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podstrom</a:t>
            </a:r>
            <a:r>
              <a:rPr lang="en-US" dirty="0" smtClean="0"/>
              <a:t> a </a:t>
            </a:r>
            <a:r>
              <a:rPr lang="en-US" dirty="0" err="1" smtClean="0"/>
              <a:t>vyberieme</a:t>
            </a:r>
            <a:r>
              <a:rPr lang="en-US" dirty="0" smtClean="0"/>
              <a:t> </a:t>
            </a:r>
            <a:r>
              <a:rPr lang="en-US" dirty="0" err="1" smtClean="0"/>
              <a:t>kandidáta</a:t>
            </a:r>
            <a:r>
              <a:rPr lang="en-US" dirty="0" smtClean="0"/>
              <a:t> s </a:t>
            </a:r>
            <a:r>
              <a:rPr lang="en-US" dirty="0" err="1" smtClean="0"/>
              <a:t>najmenšou</a:t>
            </a:r>
            <a:r>
              <a:rPr lang="en-US" dirty="0" smtClean="0"/>
              <a:t> </a:t>
            </a:r>
            <a:r>
              <a:rPr lang="en-US" dirty="0" err="1" smtClean="0"/>
              <a:t>mierou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09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príklady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Typickým príkladom je vytvorenie modelu správania sa žiadateľov o úver. Banka na základe údajov o minulých žiadateľoch o úver a spôsobe ich splácania úveru môže pomocou metód DM vybudovať klasifikačný model, ktorý zaradí nových žiadateľov o úver do niektorej z preddefinovaných kategórií (ako napr. prideliť resp. neprideliť úver) na základe údajov, ktoré sú uvedené v žiadosti o úver. Tieto údaje totiž model vyhodnotí na základe podobných údajov minulých žiadateľov o úver. </a:t>
            </a:r>
            <a:endParaRPr lang="sk-SK" dirty="0" smtClean="0"/>
          </a:p>
          <a:p>
            <a:r>
              <a:rPr lang="sk-SK" dirty="0" smtClean="0"/>
              <a:t>V </a:t>
            </a:r>
            <a:r>
              <a:rPr lang="sk-SK" dirty="0"/>
              <a:t>prípade predikcie môže ako príklad aplikácie slúžiť predpovedanie spotreby pitnej vody v určitom regióne pre najbližšie obdobie. Takúto informáciu môže spoločnosť zabezpečujúca dodávky pitnej vody využiť na to, aby dodala potrebné množstvo vody v maximálnej kvalite. Takto totiž môže naplniť zásobníkové nádrže primeraným množstvom vody. Ak voda v zásobníku chýba, viaznu dodávky pitnej vody, ak je jej naopak priveľa, jej kvalita státím v zásobníku klesá</a:t>
            </a:r>
          </a:p>
        </p:txBody>
      </p:sp>
    </p:spTree>
    <p:extLst>
      <p:ext uri="{BB962C8B-B14F-4D97-AF65-F5344CB8AC3E}">
        <p14:creationId xmlns:p14="http://schemas.microsoft.com/office/powerpoint/2010/main" val="1350695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Osekávanie cez ID3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200" y="1390918"/>
            <a:ext cx="10515600" cy="5035639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Iný</a:t>
            </a:r>
            <a:r>
              <a:rPr lang="en-US" dirty="0" smtClean="0"/>
              <a:t> </a:t>
            </a:r>
            <a:r>
              <a:rPr lang="en-US" dirty="0" err="1" smtClean="0"/>
              <a:t>spôsob</a:t>
            </a:r>
            <a:r>
              <a:rPr lang="en-US" dirty="0" smtClean="0"/>
              <a:t> </a:t>
            </a:r>
            <a:r>
              <a:rPr lang="en-US" dirty="0" err="1" smtClean="0"/>
              <a:t>osekávania</a:t>
            </a:r>
            <a:r>
              <a:rPr lang="en-US" dirty="0" smtClean="0"/>
              <a:t>, </a:t>
            </a:r>
            <a:r>
              <a:rPr lang="en-US" dirty="0" err="1" smtClean="0"/>
              <a:t>nevyžadujúci</a:t>
            </a:r>
            <a:r>
              <a:rPr lang="en-US" dirty="0" smtClean="0"/>
              <a:t> </a:t>
            </a:r>
            <a:r>
              <a:rPr lang="en-US" dirty="0" err="1" smtClean="0"/>
              <a:t>validačnú</a:t>
            </a:r>
            <a:r>
              <a:rPr lang="en-US" dirty="0" smtClean="0"/>
              <a:t> </a:t>
            </a:r>
            <a:r>
              <a:rPr lang="en-US" dirty="0" err="1" smtClean="0"/>
              <a:t>množinu</a:t>
            </a:r>
            <a:r>
              <a:rPr lang="en-US" dirty="0" smtClean="0"/>
              <a:t>, je </a:t>
            </a:r>
            <a:r>
              <a:rPr lang="en-US" dirty="0" err="1" smtClean="0"/>
              <a:t>použitý</a:t>
            </a:r>
            <a:r>
              <a:rPr lang="en-US" dirty="0" smtClean="0"/>
              <a:t> v </a:t>
            </a:r>
            <a:r>
              <a:rPr lang="en-US" dirty="0" err="1" smtClean="0"/>
              <a:t>algoritme</a:t>
            </a:r>
            <a:r>
              <a:rPr lang="en-US" dirty="0" smtClean="0"/>
              <a:t> C5 (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nadväzuje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spomínaný</a:t>
            </a:r>
            <a:r>
              <a:rPr lang="en-US" dirty="0" smtClean="0"/>
              <a:t> ID3).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chceme</a:t>
            </a:r>
            <a:r>
              <a:rPr lang="en-US" dirty="0" smtClean="0"/>
              <a:t> </a:t>
            </a:r>
            <a:r>
              <a:rPr lang="en-US" dirty="0" err="1" smtClean="0"/>
              <a:t>odhadnúť</a:t>
            </a:r>
            <a:r>
              <a:rPr lang="en-US" dirty="0" smtClean="0"/>
              <a:t> </a:t>
            </a:r>
            <a:r>
              <a:rPr lang="en-US" dirty="0" err="1" smtClean="0"/>
              <a:t>chybovosť</a:t>
            </a:r>
            <a:r>
              <a:rPr lang="en-US" dirty="0" smtClean="0"/>
              <a:t> v </a:t>
            </a:r>
            <a:r>
              <a:rPr lang="en-US" dirty="0" err="1" smtClean="0"/>
              <a:t>nejakom</a:t>
            </a:r>
            <a:r>
              <a:rPr lang="en-US" dirty="0" smtClean="0"/>
              <a:t> </a:t>
            </a:r>
            <a:r>
              <a:rPr lang="en-US" dirty="0" err="1" smtClean="0"/>
              <a:t>uzle</a:t>
            </a:r>
            <a:r>
              <a:rPr lang="en-US" dirty="0" smtClean="0"/>
              <a:t>, </a:t>
            </a:r>
            <a:r>
              <a:rPr lang="en-US" dirty="0" err="1" smtClean="0"/>
              <a:t>predpokladáme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chybne</a:t>
            </a:r>
            <a:r>
              <a:rPr lang="en-US" dirty="0" smtClean="0"/>
              <a:t> </a:t>
            </a:r>
            <a:r>
              <a:rPr lang="en-US" dirty="0" err="1" smtClean="0"/>
              <a:t>zaradených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E je </a:t>
            </a:r>
            <a:r>
              <a:rPr lang="en-US" dirty="0" err="1" smtClean="0"/>
              <a:t>náhodná</a:t>
            </a:r>
            <a:r>
              <a:rPr lang="en-US" dirty="0" smtClean="0"/>
              <a:t> </a:t>
            </a:r>
            <a:r>
              <a:rPr lang="en-US" dirty="0" err="1" smtClean="0"/>
              <a:t>premenná</a:t>
            </a:r>
            <a:r>
              <a:rPr lang="en-US" dirty="0" smtClean="0"/>
              <a:t> s </a:t>
            </a:r>
            <a:r>
              <a:rPr lang="en-US" dirty="0" err="1" smtClean="0"/>
              <a:t>binomickým</a:t>
            </a:r>
            <a:r>
              <a:rPr lang="en-US" dirty="0" smtClean="0"/>
              <a:t> </a:t>
            </a:r>
            <a:r>
              <a:rPr lang="en-US" dirty="0" err="1" smtClean="0"/>
              <a:t>rozdelením</a:t>
            </a:r>
            <a:r>
              <a:rPr lang="en-US" dirty="0" smtClean="0"/>
              <a:t> s </a:t>
            </a:r>
            <a:r>
              <a:rPr lang="en-US" dirty="0" err="1" smtClean="0"/>
              <a:t>parametrami</a:t>
            </a:r>
            <a:r>
              <a:rPr lang="en-US" dirty="0" smtClean="0"/>
              <a:t> µ (</a:t>
            </a:r>
            <a:r>
              <a:rPr lang="en-US" dirty="0" err="1" smtClean="0"/>
              <a:t>pravdepodobnosť</a:t>
            </a:r>
            <a:r>
              <a:rPr lang="en-US" dirty="0" smtClean="0"/>
              <a:t> </a:t>
            </a:r>
            <a:r>
              <a:rPr lang="en-US" dirty="0" err="1" smtClean="0"/>
              <a:t>chybného</a:t>
            </a:r>
            <a:r>
              <a:rPr lang="en-US" dirty="0" smtClean="0"/>
              <a:t> </a:t>
            </a:r>
            <a:r>
              <a:rPr lang="en-US" dirty="0" err="1" smtClean="0"/>
              <a:t>zaradenia</a:t>
            </a:r>
            <a:r>
              <a:rPr lang="en-US" dirty="0" smtClean="0"/>
              <a:t>, </a:t>
            </a:r>
            <a:r>
              <a:rPr lang="en-US" dirty="0" err="1" smtClean="0"/>
              <a:t>ktorú</a:t>
            </a:r>
            <a:r>
              <a:rPr lang="en-US" dirty="0" smtClean="0"/>
              <a:t> </a:t>
            </a:r>
            <a:r>
              <a:rPr lang="en-US" dirty="0" err="1" smtClean="0"/>
              <a:t>nepoznáme</a:t>
            </a:r>
            <a:r>
              <a:rPr lang="en-US" dirty="0" smtClean="0"/>
              <a:t>) a N (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v </a:t>
            </a:r>
            <a:r>
              <a:rPr lang="en-US" dirty="0" err="1" smtClean="0"/>
              <a:t>uzle</a:t>
            </a:r>
            <a:r>
              <a:rPr lang="en-US" dirty="0" smtClean="0"/>
              <a:t>). </a:t>
            </a:r>
            <a:endParaRPr lang="sk-SK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základe</a:t>
            </a:r>
            <a:r>
              <a:rPr lang="en-US" dirty="0" smtClean="0"/>
              <a:t> N </a:t>
            </a:r>
            <a:r>
              <a:rPr lang="en-US" dirty="0" err="1" smtClean="0"/>
              <a:t>môžeme</a:t>
            </a:r>
            <a:r>
              <a:rPr lang="en-US" dirty="0" smtClean="0"/>
              <a:t> </a:t>
            </a:r>
            <a:r>
              <a:rPr lang="en-US" dirty="0" err="1" smtClean="0"/>
              <a:t>vypočítať</a:t>
            </a:r>
            <a:r>
              <a:rPr lang="en-US" dirty="0" smtClean="0"/>
              <a:t> </a:t>
            </a:r>
            <a:r>
              <a:rPr lang="en-US" dirty="0" err="1" smtClean="0"/>
              <a:t>šírku</a:t>
            </a:r>
            <a:r>
              <a:rPr lang="en-US" dirty="0" smtClean="0"/>
              <a:t> </a:t>
            </a:r>
            <a:r>
              <a:rPr lang="en-US" dirty="0" err="1" smtClean="0"/>
              <a:t>intervalu</a:t>
            </a:r>
            <a:r>
              <a:rPr lang="en-US" dirty="0" smtClean="0"/>
              <a:t> </a:t>
            </a:r>
            <a:r>
              <a:rPr lang="en-US" dirty="0" err="1" smtClean="0"/>
              <a:t>spoľahlivosti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danej</a:t>
            </a:r>
            <a:r>
              <a:rPr lang="en-US" dirty="0" smtClean="0"/>
              <a:t> </a:t>
            </a:r>
            <a:r>
              <a:rPr lang="en-US" dirty="0" err="1" smtClean="0"/>
              <a:t>hladine</a:t>
            </a:r>
            <a:r>
              <a:rPr lang="en-US" dirty="0" smtClean="0"/>
              <a:t> </a:t>
            </a:r>
            <a:r>
              <a:rPr lang="en-US" dirty="0" err="1" smtClean="0"/>
              <a:t>významnosti</a:t>
            </a:r>
            <a:r>
              <a:rPr lang="en-US" dirty="0" smtClean="0"/>
              <a:t>) pre E </a:t>
            </a:r>
            <a:r>
              <a:rPr lang="en-US" dirty="0" err="1" smtClean="0"/>
              <a:t>okolo</a:t>
            </a:r>
            <a:r>
              <a:rPr lang="en-US" dirty="0" smtClean="0"/>
              <a:t> µ (</a:t>
            </a:r>
            <a:r>
              <a:rPr lang="en-US" dirty="0" err="1" smtClean="0"/>
              <a:t>čiže</a:t>
            </a:r>
            <a:r>
              <a:rPr lang="en-US" dirty="0" smtClean="0"/>
              <a:t> </a:t>
            </a:r>
            <a:r>
              <a:rPr lang="en-US" dirty="0" err="1" smtClean="0"/>
              <a:t>pozorované</a:t>
            </a:r>
            <a:r>
              <a:rPr lang="en-US" dirty="0" smtClean="0"/>
              <a:t> E by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na</a:t>
            </a:r>
            <a:r>
              <a:rPr lang="en-US" dirty="0" smtClean="0"/>
              <a:t> 95% </a:t>
            </a:r>
            <a:r>
              <a:rPr lang="en-US" dirty="0" err="1" smtClean="0"/>
              <a:t>nachádzať</a:t>
            </a:r>
            <a:r>
              <a:rPr lang="en-US" dirty="0" smtClean="0"/>
              <a:t> v </a:t>
            </a:r>
            <a:r>
              <a:rPr lang="en-US" dirty="0" err="1" smtClean="0"/>
              <a:t>tomto</a:t>
            </a:r>
            <a:r>
              <a:rPr lang="en-US" dirty="0" smtClean="0"/>
              <a:t> </a:t>
            </a:r>
            <a:r>
              <a:rPr lang="en-US" dirty="0" err="1" smtClean="0"/>
              <a:t>intervale</a:t>
            </a:r>
            <a:r>
              <a:rPr lang="en-US" dirty="0" smtClean="0"/>
              <a:t>). </a:t>
            </a:r>
            <a:endParaRPr lang="sk-SK" dirty="0" smtClean="0"/>
          </a:p>
          <a:p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chybne</a:t>
            </a:r>
            <a:r>
              <a:rPr lang="en-US" dirty="0" smtClean="0"/>
              <a:t> </a:t>
            </a:r>
            <a:r>
              <a:rPr lang="en-US" dirty="0" err="1" smtClean="0"/>
              <a:t>zaradených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trénovacej</a:t>
            </a:r>
            <a:r>
              <a:rPr lang="en-US" dirty="0" smtClean="0"/>
              <a:t> </a:t>
            </a:r>
            <a:r>
              <a:rPr lang="en-US" dirty="0" err="1" smtClean="0"/>
              <a:t>množine</a:t>
            </a:r>
            <a:r>
              <a:rPr lang="en-US" dirty="0" smtClean="0"/>
              <a:t> (</a:t>
            </a:r>
            <a:r>
              <a:rPr lang="en-US" dirty="0" err="1" smtClean="0"/>
              <a:t>ktorý</a:t>
            </a:r>
            <a:r>
              <a:rPr lang="en-US" dirty="0" smtClean="0"/>
              <a:t> je </a:t>
            </a:r>
            <a:r>
              <a:rPr lang="en-US" dirty="0" err="1" smtClean="0"/>
              <a:t>známy</a:t>
            </a:r>
            <a:r>
              <a:rPr lang="en-US" dirty="0" smtClean="0"/>
              <a:t>)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pokladáme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dolnú</a:t>
            </a:r>
            <a:r>
              <a:rPr lang="en-US" dirty="0" smtClean="0"/>
              <a:t> </a:t>
            </a:r>
            <a:r>
              <a:rPr lang="en-US" dirty="0" err="1" smtClean="0"/>
              <a:t>hranicu</a:t>
            </a:r>
            <a:r>
              <a:rPr lang="en-US" dirty="0" smtClean="0"/>
              <a:t> </a:t>
            </a:r>
            <a:r>
              <a:rPr lang="en-US" dirty="0" err="1" smtClean="0"/>
              <a:t>tohto</a:t>
            </a:r>
            <a:r>
              <a:rPr lang="en-US" dirty="0" smtClean="0"/>
              <a:t> </a:t>
            </a:r>
            <a:r>
              <a:rPr lang="en-US" dirty="0" err="1" smtClean="0"/>
              <a:t>intervalu</a:t>
            </a:r>
            <a:r>
              <a:rPr lang="en-US" dirty="0" smtClean="0"/>
              <a:t> (</a:t>
            </a:r>
            <a:r>
              <a:rPr lang="en-US" dirty="0" err="1" smtClean="0"/>
              <a:t>keďže</a:t>
            </a:r>
            <a:r>
              <a:rPr lang="en-US" dirty="0" smtClean="0"/>
              <a:t> </a:t>
            </a:r>
            <a:r>
              <a:rPr lang="en-US" dirty="0" err="1" smtClean="0"/>
              <a:t>snahou</a:t>
            </a:r>
            <a:r>
              <a:rPr lang="en-US" dirty="0" smtClean="0"/>
              <a:t> </a:t>
            </a:r>
            <a:r>
              <a:rPr lang="en-US" dirty="0" err="1" smtClean="0"/>
              <a:t>algoritmu</a:t>
            </a:r>
            <a:r>
              <a:rPr lang="en-US" dirty="0" smtClean="0"/>
              <a:t> je </a:t>
            </a:r>
            <a:r>
              <a:rPr lang="en-US" dirty="0" err="1" smtClean="0"/>
              <a:t>dosiahnuť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trénovacej</a:t>
            </a:r>
            <a:r>
              <a:rPr lang="en-US" dirty="0" smtClean="0"/>
              <a:t> </a:t>
            </a:r>
            <a:r>
              <a:rPr lang="en-US" dirty="0" err="1" smtClean="0"/>
              <a:t>množine</a:t>
            </a:r>
            <a:r>
              <a:rPr lang="en-US" dirty="0" smtClean="0"/>
              <a:t>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najlepšiu</a:t>
            </a:r>
            <a:r>
              <a:rPr lang="en-US" dirty="0" smtClean="0"/>
              <a:t> </a:t>
            </a:r>
            <a:r>
              <a:rPr lang="en-US" dirty="0" err="1" smtClean="0"/>
              <a:t>klasifikáciu</a:t>
            </a:r>
            <a:r>
              <a:rPr lang="en-US" dirty="0" smtClean="0"/>
              <a:t>) a </a:t>
            </a:r>
            <a:r>
              <a:rPr lang="en-US" dirty="0" err="1" smtClean="0"/>
              <a:t>hľadaný</a:t>
            </a:r>
            <a:r>
              <a:rPr lang="en-US" dirty="0" smtClean="0"/>
              <a:t> </a:t>
            </a:r>
            <a:r>
              <a:rPr lang="en-US" dirty="0" err="1" smtClean="0"/>
              <a:t>skutočný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pesimisticky</a:t>
            </a:r>
            <a:r>
              <a:rPr lang="en-US" dirty="0" smtClean="0"/>
              <a:t> </a:t>
            </a:r>
            <a:r>
              <a:rPr lang="en-US" dirty="0" err="1" smtClean="0"/>
              <a:t>položíme</a:t>
            </a:r>
            <a:r>
              <a:rPr lang="en-US" dirty="0" smtClean="0"/>
              <a:t> 16 </a:t>
            </a:r>
            <a:r>
              <a:rPr lang="en-US" dirty="0" err="1" smtClean="0"/>
              <a:t>rovný</a:t>
            </a:r>
            <a:r>
              <a:rPr lang="en-US" dirty="0" smtClean="0"/>
              <a:t> </a:t>
            </a:r>
            <a:r>
              <a:rPr lang="en-US" dirty="0" err="1" smtClean="0"/>
              <a:t>hornej</a:t>
            </a:r>
            <a:r>
              <a:rPr lang="en-US" dirty="0" smtClean="0"/>
              <a:t> </a:t>
            </a:r>
            <a:r>
              <a:rPr lang="en-US" dirty="0" err="1" smtClean="0"/>
              <a:t>hranici</a:t>
            </a:r>
            <a:r>
              <a:rPr lang="en-US" dirty="0" smtClean="0"/>
              <a:t> </a:t>
            </a:r>
            <a:r>
              <a:rPr lang="en-US" dirty="0" err="1" smtClean="0"/>
              <a:t>intervalu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smtClean="0"/>
              <a:t>Na </a:t>
            </a:r>
            <a:r>
              <a:rPr lang="en-US" dirty="0" err="1" smtClean="0"/>
              <a:t>základe</a:t>
            </a:r>
            <a:r>
              <a:rPr lang="en-US" dirty="0" smtClean="0"/>
              <a:t> </a:t>
            </a:r>
            <a:r>
              <a:rPr lang="en-US" dirty="0" err="1" smtClean="0"/>
              <a:t>toho</a:t>
            </a:r>
            <a:r>
              <a:rPr lang="en-US" dirty="0" smtClean="0"/>
              <a:t> </a:t>
            </a:r>
            <a:r>
              <a:rPr lang="en-US" dirty="0" err="1" smtClean="0"/>
              <a:t>odhadneme</a:t>
            </a:r>
            <a:r>
              <a:rPr lang="en-US" dirty="0" smtClean="0"/>
              <a:t> </a:t>
            </a:r>
            <a:r>
              <a:rPr lang="en-US" dirty="0" err="1" smtClean="0"/>
              <a:t>skutočnú</a:t>
            </a:r>
            <a:r>
              <a:rPr lang="en-US" dirty="0" smtClean="0"/>
              <a:t> </a:t>
            </a:r>
            <a:r>
              <a:rPr lang="en-US" dirty="0" err="1" smtClean="0"/>
              <a:t>mieru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 v </a:t>
            </a:r>
            <a:r>
              <a:rPr lang="en-US" dirty="0" err="1" smtClean="0"/>
              <a:t>každom</a:t>
            </a:r>
            <a:r>
              <a:rPr lang="en-US" dirty="0" smtClean="0"/>
              <a:t> </a:t>
            </a:r>
            <a:r>
              <a:rPr lang="en-US" dirty="0" err="1" smtClean="0"/>
              <a:t>uzle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. </a:t>
            </a:r>
            <a:r>
              <a:rPr lang="en-US" dirty="0" err="1" smtClean="0"/>
              <a:t>Ak</a:t>
            </a:r>
            <a:r>
              <a:rPr lang="en-US" dirty="0" smtClean="0"/>
              <a:t> v </a:t>
            </a:r>
            <a:r>
              <a:rPr lang="en-US" dirty="0" err="1" smtClean="0"/>
              <a:t>niektorom</a:t>
            </a:r>
            <a:r>
              <a:rPr lang="en-US" dirty="0" smtClean="0"/>
              <a:t> </a:t>
            </a:r>
            <a:r>
              <a:rPr lang="en-US" dirty="0" err="1" smtClean="0"/>
              <a:t>uzle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odhadovaná</a:t>
            </a:r>
            <a:r>
              <a:rPr lang="en-US" dirty="0" smtClean="0"/>
              <a:t> </a:t>
            </a:r>
            <a:r>
              <a:rPr lang="en-US" dirty="0" err="1" smtClean="0"/>
              <a:t>miera</a:t>
            </a:r>
            <a:r>
              <a:rPr lang="en-US" dirty="0" smtClean="0"/>
              <a:t> </a:t>
            </a:r>
            <a:r>
              <a:rPr lang="en-US" dirty="0" err="1" smtClean="0"/>
              <a:t>menšia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v </a:t>
            </a:r>
            <a:r>
              <a:rPr lang="en-US" dirty="0" err="1" smtClean="0"/>
              <a:t>uzloch</a:t>
            </a:r>
            <a:r>
              <a:rPr lang="en-US" dirty="0" smtClean="0"/>
              <a:t> </a:t>
            </a:r>
            <a:r>
              <a:rPr lang="en-US" dirty="0" err="1" smtClean="0"/>
              <a:t>nachádzajúcich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v </a:t>
            </a:r>
            <a:r>
              <a:rPr lang="en-US" dirty="0" err="1" smtClean="0"/>
              <a:t>strome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vetvách</a:t>
            </a:r>
            <a:r>
              <a:rPr lang="en-US" dirty="0" smtClean="0"/>
              <a:t> pod </a:t>
            </a:r>
            <a:r>
              <a:rPr lang="en-US" dirty="0" err="1" smtClean="0"/>
              <a:t>ním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vetvy</a:t>
            </a:r>
            <a:r>
              <a:rPr lang="en-US" dirty="0" smtClean="0"/>
              <a:t> </a:t>
            </a:r>
            <a:r>
              <a:rPr lang="en-US" dirty="0" err="1" smtClean="0"/>
              <a:t>vychádzajúce</a:t>
            </a:r>
            <a:r>
              <a:rPr lang="en-US" dirty="0" smtClean="0"/>
              <a:t> z </a:t>
            </a:r>
            <a:r>
              <a:rPr lang="en-US" dirty="0" err="1" smtClean="0"/>
              <a:t>uzla</a:t>
            </a:r>
            <a:r>
              <a:rPr lang="en-US" dirty="0" smtClean="0"/>
              <a:t> </a:t>
            </a:r>
            <a:r>
              <a:rPr lang="en-US" dirty="0" err="1" smtClean="0"/>
              <a:t>osekneme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61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Vyhodnotenie kvality klasifikátorov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 zrejmé, že na danej </a:t>
            </a:r>
            <a:r>
              <a:rPr lang="sk-SK" dirty="0" err="1"/>
              <a:t>trénovacej</a:t>
            </a:r>
            <a:r>
              <a:rPr lang="sk-SK" dirty="0"/>
              <a:t> množine možno v závislosti od použitého algoritmu, resp. v závislosti od nastavenia jeho parametrov, získať mnohé navzájom rôzne </a:t>
            </a:r>
            <a:r>
              <a:rPr lang="sk-SK" dirty="0" err="1"/>
              <a:t>klasifikátory</a:t>
            </a:r>
            <a:r>
              <a:rPr lang="sk-SK" dirty="0"/>
              <a:t>. Je preto potrebné vedieť ich navzájom porovnať a zistiť, ktorý z nich je najlepší. Ako najdôležitejšie kritérium porovnania sa používa chyba klasifikácie, </a:t>
            </a:r>
            <a:r>
              <a:rPr lang="sk-SK" dirty="0" err="1"/>
              <a:t>t.j</a:t>
            </a:r>
            <a:r>
              <a:rPr lang="sk-SK" dirty="0"/>
              <a:t>. podiel chybne klasifikovaných objektov. </a:t>
            </a:r>
          </a:p>
        </p:txBody>
      </p:sp>
    </p:spTree>
    <p:extLst>
      <p:ext uri="{BB962C8B-B14F-4D97-AF65-F5344CB8AC3E}">
        <p14:creationId xmlns:p14="http://schemas.microsoft.com/office/powerpoint/2010/main" val="827072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Hodnotenie kvality stromu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Potom</a:t>
            </a:r>
            <a:r>
              <a:rPr lang="en-US" dirty="0" smtClean="0"/>
              <a:t>,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vybudovali</a:t>
            </a:r>
            <a:r>
              <a:rPr lang="en-US" dirty="0" smtClean="0"/>
              <a:t> </a:t>
            </a:r>
            <a:r>
              <a:rPr lang="en-US" dirty="0" err="1" smtClean="0"/>
              <a:t>rozhodovací</a:t>
            </a:r>
            <a:r>
              <a:rPr lang="en-US" dirty="0" smtClean="0"/>
              <a:t> </a:t>
            </a:r>
            <a:r>
              <a:rPr lang="en-US" dirty="0" err="1" smtClean="0"/>
              <a:t>strom</a:t>
            </a:r>
            <a:r>
              <a:rPr lang="en-US" dirty="0" smtClean="0"/>
              <a:t>, </a:t>
            </a:r>
            <a:r>
              <a:rPr lang="en-US" dirty="0" err="1" smtClean="0"/>
              <a:t>potrebujeme</a:t>
            </a:r>
            <a:r>
              <a:rPr lang="en-US" dirty="0" smtClean="0"/>
              <a:t> </a:t>
            </a:r>
            <a:r>
              <a:rPr lang="en-US" dirty="0" err="1" smtClean="0"/>
              <a:t>odhadnúť</a:t>
            </a:r>
            <a:r>
              <a:rPr lang="en-US" dirty="0" smtClean="0"/>
              <a:t>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kvalitu</a:t>
            </a:r>
            <a:r>
              <a:rPr lang="en-US" dirty="0" smtClean="0"/>
              <a:t>, </a:t>
            </a:r>
            <a:r>
              <a:rPr lang="en-US" dirty="0" err="1" smtClean="0"/>
              <a:t>t.j.</a:t>
            </a:r>
            <a:r>
              <a:rPr lang="en-US" dirty="0" smtClean="0"/>
              <a:t> </a:t>
            </a:r>
            <a:r>
              <a:rPr lang="en-US" dirty="0" err="1" smtClean="0"/>
              <a:t>schopnosť</a:t>
            </a:r>
            <a:r>
              <a:rPr lang="en-US" dirty="0" smtClean="0"/>
              <a:t> </a:t>
            </a:r>
            <a:r>
              <a:rPr lang="en-US" dirty="0" err="1" smtClean="0"/>
              <a:t>predikcie</a:t>
            </a:r>
            <a:r>
              <a:rPr lang="en-US" dirty="0" smtClean="0"/>
              <a:t> </a:t>
            </a:r>
            <a:r>
              <a:rPr lang="en-US" dirty="0" err="1" smtClean="0"/>
              <a:t>nových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Najdôležitejším</a:t>
            </a:r>
            <a:r>
              <a:rPr lang="en-US" dirty="0" smtClean="0"/>
              <a:t> </a:t>
            </a:r>
            <a:r>
              <a:rPr lang="en-US" dirty="0" err="1" smtClean="0"/>
              <a:t>kritériom</a:t>
            </a:r>
            <a:r>
              <a:rPr lang="en-US" dirty="0" smtClean="0"/>
              <a:t> pre </a:t>
            </a:r>
            <a:r>
              <a:rPr lang="en-US" dirty="0" err="1" smtClean="0"/>
              <a:t>hodnotenie</a:t>
            </a:r>
            <a:r>
              <a:rPr lang="en-US" dirty="0" smtClean="0"/>
              <a:t> </a:t>
            </a:r>
            <a:r>
              <a:rPr lang="en-US" dirty="0" err="1" smtClean="0"/>
              <a:t>kvality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 je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spomínaná</a:t>
            </a:r>
            <a:r>
              <a:rPr lang="en-US" dirty="0" smtClean="0"/>
              <a:t> </a:t>
            </a:r>
            <a:r>
              <a:rPr lang="en-US" dirty="0" err="1" smtClean="0"/>
              <a:t>miera</a:t>
            </a:r>
            <a:r>
              <a:rPr lang="en-US" dirty="0" smtClean="0"/>
              <a:t> </a:t>
            </a:r>
            <a:r>
              <a:rPr lang="en-US" dirty="0" err="1" smtClean="0"/>
              <a:t>chybovosti</a:t>
            </a:r>
            <a:r>
              <a:rPr lang="en-US" dirty="0" smtClean="0"/>
              <a:t>,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podiel</a:t>
            </a:r>
            <a:r>
              <a:rPr lang="en-US" dirty="0" smtClean="0"/>
              <a:t> </a:t>
            </a:r>
            <a:r>
              <a:rPr lang="en-US" dirty="0" err="1" smtClean="0"/>
              <a:t>chybne</a:t>
            </a:r>
            <a:r>
              <a:rPr lang="en-US" dirty="0" smtClean="0"/>
              <a:t> </a:t>
            </a:r>
            <a:r>
              <a:rPr lang="en-US" dirty="0" err="1" smtClean="0"/>
              <a:t>klasifikovaných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(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predpovedaní</a:t>
            </a:r>
            <a:r>
              <a:rPr lang="en-US" dirty="0" smtClean="0"/>
              <a:t> </a:t>
            </a:r>
            <a:r>
              <a:rPr lang="en-US" dirty="0" err="1" smtClean="0"/>
              <a:t>diskrétnej</a:t>
            </a:r>
            <a:r>
              <a:rPr lang="en-US" dirty="0" smtClean="0"/>
              <a:t> </a:t>
            </a:r>
            <a:r>
              <a:rPr lang="en-US" dirty="0" err="1" smtClean="0"/>
              <a:t>premennej</a:t>
            </a:r>
            <a:r>
              <a:rPr lang="en-US" dirty="0" smtClean="0"/>
              <a:t>). </a:t>
            </a:r>
            <a:endParaRPr lang="sk-SK" dirty="0" smtClean="0"/>
          </a:p>
          <a:p>
            <a:r>
              <a:rPr lang="en-US" dirty="0" err="1" smtClean="0"/>
              <a:t>Odhad</a:t>
            </a:r>
            <a:r>
              <a:rPr lang="en-US" dirty="0" smtClean="0"/>
              <a:t> </a:t>
            </a:r>
            <a:r>
              <a:rPr lang="en-US" dirty="0" err="1" smtClean="0"/>
              <a:t>miery</a:t>
            </a:r>
            <a:r>
              <a:rPr lang="en-US" dirty="0" smtClean="0"/>
              <a:t> </a:t>
            </a:r>
            <a:r>
              <a:rPr lang="en-US" dirty="0" err="1" smtClean="0"/>
              <a:t>chybovosti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zvyčajne</a:t>
            </a:r>
            <a:r>
              <a:rPr lang="en-US" dirty="0" smtClean="0"/>
              <a:t> </a:t>
            </a:r>
            <a:r>
              <a:rPr lang="en-US" dirty="0" err="1" smtClean="0"/>
              <a:t>tvorí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osobitnej</a:t>
            </a:r>
            <a:r>
              <a:rPr lang="en-US" dirty="0" smtClean="0"/>
              <a:t> </a:t>
            </a:r>
            <a:r>
              <a:rPr lang="en-US" dirty="0" err="1" smtClean="0"/>
              <a:t>množine</a:t>
            </a:r>
            <a:r>
              <a:rPr lang="en-US" dirty="0" smtClean="0"/>
              <a:t> </a:t>
            </a:r>
            <a:r>
              <a:rPr lang="en-US" dirty="0" err="1" smtClean="0"/>
              <a:t>kompletných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 (</a:t>
            </a:r>
            <a:r>
              <a:rPr lang="en-US" dirty="0" err="1" smtClean="0"/>
              <a:t>testovacia</a:t>
            </a:r>
            <a:r>
              <a:rPr lang="en-US" dirty="0" smtClean="0"/>
              <a:t> </a:t>
            </a:r>
            <a:r>
              <a:rPr lang="en-US" dirty="0" err="1" smtClean="0"/>
              <a:t>množina</a:t>
            </a:r>
            <a:r>
              <a:rPr lang="en-US" dirty="0" smtClean="0"/>
              <a:t>),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oddelili</a:t>
            </a:r>
            <a:r>
              <a:rPr lang="en-US" dirty="0" smtClean="0"/>
              <a:t> z </a:t>
            </a:r>
            <a:r>
              <a:rPr lang="en-US" dirty="0" err="1" smtClean="0"/>
              <a:t>trénovacej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 a </a:t>
            </a:r>
            <a:r>
              <a:rPr lang="en-US" dirty="0" err="1" smtClean="0"/>
              <a:t>nepoužili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tvorbe</a:t>
            </a:r>
            <a:r>
              <a:rPr lang="en-US" dirty="0" smtClean="0"/>
              <a:t> </a:t>
            </a:r>
            <a:r>
              <a:rPr lang="en-US" dirty="0" err="1" smtClean="0"/>
              <a:t>stromu</a:t>
            </a:r>
            <a:r>
              <a:rPr lang="en-US" dirty="0" smtClean="0"/>
              <a:t>. </a:t>
            </a:r>
            <a:r>
              <a:rPr lang="en-US" dirty="0" err="1" smtClean="0"/>
              <a:t>Dôvodom</a:t>
            </a:r>
            <a:r>
              <a:rPr lang="en-US" dirty="0" smtClean="0"/>
              <a:t> je,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odhad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 </a:t>
            </a:r>
            <a:r>
              <a:rPr lang="en-US" dirty="0" err="1" smtClean="0"/>
              <a:t>priamo</a:t>
            </a:r>
            <a:r>
              <a:rPr lang="en-US" dirty="0" smtClean="0"/>
              <a:t> z </a:t>
            </a:r>
            <a:r>
              <a:rPr lang="en-US" dirty="0" err="1" smtClean="0"/>
              <a:t>trénovacej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 (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z </a:t>
            </a:r>
            <a:r>
              <a:rPr lang="en-US" dirty="0" err="1" smtClean="0"/>
              <a:t>validačnej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,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ju</a:t>
            </a:r>
            <a:r>
              <a:rPr lang="en-US" dirty="0" smtClean="0"/>
              <a:t> </a:t>
            </a:r>
            <a:r>
              <a:rPr lang="en-US" dirty="0" err="1" smtClean="0"/>
              <a:t>použili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osekávanie</a:t>
            </a:r>
            <a:r>
              <a:rPr lang="en-US" dirty="0" smtClean="0"/>
              <a:t>) je </a:t>
            </a:r>
            <a:r>
              <a:rPr lang="en-US" dirty="0" err="1" smtClean="0"/>
              <a:t>skreslený</a:t>
            </a:r>
            <a:r>
              <a:rPr lang="en-US" dirty="0" smtClean="0"/>
              <a:t> a </a:t>
            </a:r>
            <a:r>
              <a:rPr lang="en-US" dirty="0" err="1" smtClean="0"/>
              <a:t>podhodnotený</a:t>
            </a:r>
            <a:r>
              <a:rPr lang="en-US" dirty="0" smtClean="0"/>
              <a:t>, </a:t>
            </a:r>
            <a:r>
              <a:rPr lang="en-US" dirty="0" err="1" smtClean="0"/>
              <a:t>keďže</a:t>
            </a:r>
            <a:r>
              <a:rPr lang="en-US" dirty="0" smtClean="0"/>
              <a:t> </a:t>
            </a:r>
            <a:r>
              <a:rPr lang="en-US" dirty="0" err="1" smtClean="0"/>
              <a:t>tieto</a:t>
            </a:r>
            <a:r>
              <a:rPr lang="en-US" dirty="0" smtClean="0"/>
              <a:t> </a:t>
            </a:r>
            <a:r>
              <a:rPr lang="en-US" dirty="0" err="1" smtClean="0"/>
              <a:t>dáta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priamy</a:t>
            </a:r>
            <a:r>
              <a:rPr lang="en-US" dirty="0" smtClean="0"/>
              <a:t> </a:t>
            </a:r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vytváranie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. </a:t>
            </a:r>
            <a:r>
              <a:rPr lang="en-US" dirty="0" err="1" smtClean="0"/>
              <a:t>Miera</a:t>
            </a:r>
            <a:r>
              <a:rPr lang="en-US" dirty="0" smtClean="0"/>
              <a:t> </a:t>
            </a:r>
            <a:r>
              <a:rPr lang="en-US" dirty="0" err="1" smtClean="0"/>
              <a:t>chybovosti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dá</a:t>
            </a:r>
            <a:r>
              <a:rPr lang="en-US" dirty="0" smtClean="0"/>
              <a:t> </a:t>
            </a:r>
            <a:r>
              <a:rPr lang="en-US" dirty="0" err="1" smtClean="0"/>
              <a:t>vyrátať</a:t>
            </a:r>
            <a:r>
              <a:rPr lang="en-US" dirty="0" smtClean="0"/>
              <a:t> pre </a:t>
            </a:r>
            <a:r>
              <a:rPr lang="en-US" dirty="0" err="1" smtClean="0"/>
              <a:t>celý</a:t>
            </a:r>
            <a:r>
              <a:rPr lang="en-US" dirty="0" smtClean="0"/>
              <a:t> </a:t>
            </a:r>
            <a:r>
              <a:rPr lang="en-US" dirty="0" err="1" smtClean="0"/>
              <a:t>strom</a:t>
            </a:r>
            <a:r>
              <a:rPr lang="en-US" dirty="0" smtClean="0"/>
              <a:t>, </a:t>
            </a:r>
            <a:r>
              <a:rPr lang="en-US" dirty="0" err="1" smtClean="0"/>
              <a:t>aj</a:t>
            </a:r>
            <a:r>
              <a:rPr lang="en-US" dirty="0" smtClean="0"/>
              <a:t> pre </a:t>
            </a:r>
            <a:r>
              <a:rPr lang="en-US" dirty="0" err="1" smtClean="0"/>
              <a:t>jednotlivé</a:t>
            </a:r>
            <a:r>
              <a:rPr lang="en-US" dirty="0" smtClean="0"/>
              <a:t> </a:t>
            </a:r>
            <a:r>
              <a:rPr lang="en-US" dirty="0" err="1" smtClean="0"/>
              <a:t>uzly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6810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Hodnotenie kvality stromu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strom</a:t>
            </a:r>
            <a:r>
              <a:rPr lang="en-US" dirty="0" smtClean="0"/>
              <a:t> </a:t>
            </a:r>
            <a:r>
              <a:rPr lang="en-US" dirty="0" err="1" smtClean="0"/>
              <a:t>používame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klasifikáciu</a:t>
            </a:r>
            <a:r>
              <a:rPr lang="en-US" dirty="0" smtClean="0"/>
              <a:t> (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predpovedaná</a:t>
            </a:r>
            <a:r>
              <a:rPr lang="en-US" dirty="0" smtClean="0"/>
              <a:t> </a:t>
            </a:r>
            <a:r>
              <a:rPr lang="en-US" dirty="0" err="1" smtClean="0"/>
              <a:t>premenná</a:t>
            </a:r>
            <a:r>
              <a:rPr lang="en-US" dirty="0" smtClean="0"/>
              <a:t> je </a:t>
            </a:r>
            <a:r>
              <a:rPr lang="en-US" dirty="0" err="1" smtClean="0"/>
              <a:t>diskrétna</a:t>
            </a:r>
            <a:r>
              <a:rPr lang="en-US" dirty="0" smtClean="0"/>
              <a:t>), </a:t>
            </a:r>
            <a:r>
              <a:rPr lang="en-US" dirty="0" err="1" smtClean="0"/>
              <a:t>môže</a:t>
            </a:r>
            <a:r>
              <a:rPr lang="en-US" dirty="0" smtClean="0"/>
              <a:t> </a:t>
            </a:r>
            <a:r>
              <a:rPr lang="en-US" dirty="0" err="1" smtClean="0"/>
              <a:t>nás</a:t>
            </a:r>
            <a:r>
              <a:rPr lang="en-US" dirty="0" smtClean="0"/>
              <a:t> </a:t>
            </a:r>
            <a:r>
              <a:rPr lang="en-US" dirty="0" err="1" smtClean="0"/>
              <a:t>zaujímať</a:t>
            </a:r>
            <a:r>
              <a:rPr lang="en-US" dirty="0" smtClean="0"/>
              <a:t> </a:t>
            </a:r>
            <a:r>
              <a:rPr lang="en-US" dirty="0" err="1" smtClean="0"/>
              <a:t>jemnejšie</a:t>
            </a:r>
            <a:r>
              <a:rPr lang="en-US" dirty="0" smtClean="0"/>
              <a:t> </a:t>
            </a:r>
            <a:r>
              <a:rPr lang="en-US" dirty="0" err="1" smtClean="0"/>
              <a:t>rozdelenie</a:t>
            </a:r>
            <a:r>
              <a:rPr lang="en-US" dirty="0" smtClean="0"/>
              <a:t> </a:t>
            </a:r>
            <a:r>
              <a:rPr lang="en-US" dirty="0" err="1" smtClean="0"/>
              <a:t>chýb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testovacej</a:t>
            </a:r>
            <a:r>
              <a:rPr lang="en-US" dirty="0" smtClean="0"/>
              <a:t> </a:t>
            </a:r>
            <a:r>
              <a:rPr lang="en-US" dirty="0" err="1" smtClean="0"/>
              <a:t>množine</a:t>
            </a:r>
            <a:r>
              <a:rPr lang="en-US" dirty="0" smtClean="0"/>
              <a:t> 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chyba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ktorej</a:t>
            </a:r>
            <a:r>
              <a:rPr lang="en-US" dirty="0" smtClean="0"/>
              <a:t> </a:t>
            </a:r>
            <a:r>
              <a:rPr lang="en-US" dirty="0" err="1" smtClean="0"/>
              <a:t>chorého</a:t>
            </a:r>
            <a:r>
              <a:rPr lang="en-US" dirty="0" smtClean="0"/>
              <a:t> </a:t>
            </a:r>
            <a:r>
              <a:rPr lang="en-US" dirty="0" err="1" smtClean="0"/>
              <a:t>pacienta</a:t>
            </a:r>
            <a:r>
              <a:rPr lang="en-US" dirty="0" smtClean="0"/>
              <a:t> </a:t>
            </a:r>
            <a:r>
              <a:rPr lang="en-US" dirty="0" err="1" smtClean="0"/>
              <a:t>označíme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zdravého</a:t>
            </a:r>
            <a:r>
              <a:rPr lang="en-US" dirty="0" smtClean="0"/>
              <a:t> je </a:t>
            </a:r>
            <a:r>
              <a:rPr lang="en-US" dirty="0" err="1" smtClean="0"/>
              <a:t>závažnejšia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keď</a:t>
            </a:r>
            <a:r>
              <a:rPr lang="en-US" dirty="0" smtClean="0"/>
              <a:t> je </a:t>
            </a:r>
            <a:r>
              <a:rPr lang="en-US" dirty="0" err="1" smtClean="0"/>
              <a:t>tomu</a:t>
            </a:r>
            <a:r>
              <a:rPr lang="en-US" dirty="0" smtClean="0"/>
              <a:t> </a:t>
            </a:r>
            <a:r>
              <a:rPr lang="en-US" dirty="0" err="1" smtClean="0"/>
              <a:t>naopak</a:t>
            </a:r>
            <a:r>
              <a:rPr lang="en-US" dirty="0" smtClean="0"/>
              <a:t>). </a:t>
            </a:r>
            <a:endParaRPr lang="sk-SK" dirty="0" smtClean="0"/>
          </a:p>
          <a:p>
            <a:r>
              <a:rPr lang="en-US" dirty="0" smtClean="0"/>
              <a:t>Na to </a:t>
            </a:r>
            <a:r>
              <a:rPr lang="en-US" dirty="0" err="1" smtClean="0"/>
              <a:t>slúži</a:t>
            </a:r>
            <a:r>
              <a:rPr lang="en-US" dirty="0" smtClean="0"/>
              <a:t> „</a:t>
            </a:r>
            <a:r>
              <a:rPr lang="en-US" dirty="0" err="1" smtClean="0"/>
              <a:t>matica</a:t>
            </a:r>
            <a:r>
              <a:rPr lang="en-US" dirty="0" smtClean="0"/>
              <a:t> </a:t>
            </a:r>
            <a:r>
              <a:rPr lang="en-US" dirty="0" err="1" smtClean="0"/>
              <a:t>pomýlenia</a:t>
            </a:r>
            <a:r>
              <a:rPr lang="en-US" dirty="0" smtClean="0"/>
              <a:t>“ (confusion matrix), </a:t>
            </a:r>
            <a:r>
              <a:rPr lang="en-US" dirty="0" err="1" smtClean="0"/>
              <a:t>ktorej</a:t>
            </a:r>
            <a:r>
              <a:rPr lang="en-US" dirty="0" smtClean="0"/>
              <a:t> </a:t>
            </a:r>
            <a:r>
              <a:rPr lang="en-US" dirty="0" err="1" smtClean="0"/>
              <a:t>ij</a:t>
            </a:r>
            <a:r>
              <a:rPr lang="en-US" dirty="0" smtClean="0"/>
              <a:t>-ty </a:t>
            </a:r>
            <a:r>
              <a:rPr lang="en-US" dirty="0" err="1" smtClean="0"/>
              <a:t>prvok</a:t>
            </a:r>
            <a:r>
              <a:rPr lang="en-US" dirty="0" smtClean="0"/>
              <a:t> </a:t>
            </a:r>
            <a:r>
              <a:rPr lang="en-US" dirty="0" err="1" smtClean="0"/>
              <a:t>udáva</a:t>
            </a:r>
            <a:r>
              <a:rPr lang="en-US" dirty="0" smtClean="0"/>
              <a:t>, </a:t>
            </a:r>
            <a:r>
              <a:rPr lang="en-US" dirty="0" err="1" smtClean="0"/>
              <a:t>koľko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so </a:t>
            </a:r>
            <a:r>
              <a:rPr lang="en-US" dirty="0" err="1" smtClean="0"/>
              <a:t>skutočnou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bolo </a:t>
            </a:r>
            <a:r>
              <a:rPr lang="en-US" dirty="0" err="1" smtClean="0"/>
              <a:t>klasifikovaných</a:t>
            </a:r>
            <a:r>
              <a:rPr lang="en-US" dirty="0" smtClean="0"/>
              <a:t> s </a:t>
            </a:r>
            <a:r>
              <a:rPr lang="en-US" dirty="0" err="1" smtClean="0"/>
              <a:t>hodnotou</a:t>
            </a:r>
            <a:r>
              <a:rPr lang="en-US" dirty="0" smtClean="0"/>
              <a:t> j.</a:t>
            </a:r>
            <a:endParaRPr lang="sk-SK" dirty="0" smtClean="0"/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predikcii</a:t>
            </a:r>
            <a:r>
              <a:rPr lang="en-US" dirty="0" smtClean="0"/>
              <a:t> (</a:t>
            </a:r>
            <a:r>
              <a:rPr lang="en-US" dirty="0" err="1" smtClean="0"/>
              <a:t>predpovedaná</a:t>
            </a:r>
            <a:r>
              <a:rPr lang="en-US" dirty="0" smtClean="0"/>
              <a:t> </a:t>
            </a:r>
            <a:r>
              <a:rPr lang="en-US" dirty="0" err="1" smtClean="0"/>
              <a:t>premenná</a:t>
            </a:r>
            <a:r>
              <a:rPr lang="en-US" dirty="0" smtClean="0"/>
              <a:t> je </a:t>
            </a:r>
            <a:r>
              <a:rPr lang="en-US" dirty="0" err="1" smtClean="0"/>
              <a:t>spojitá</a:t>
            </a:r>
            <a:r>
              <a:rPr lang="en-US" dirty="0" smtClean="0"/>
              <a:t>) </a:t>
            </a:r>
            <a:r>
              <a:rPr lang="en-US" dirty="0" err="1" smtClean="0"/>
              <a:t>môžeme</a:t>
            </a:r>
            <a:r>
              <a:rPr lang="en-US" dirty="0" smtClean="0"/>
              <a:t> pre </a:t>
            </a:r>
            <a:r>
              <a:rPr lang="en-US" dirty="0" err="1" smtClean="0"/>
              <a:t>každý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testovacej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 </a:t>
            </a:r>
            <a:r>
              <a:rPr lang="en-US" dirty="0" err="1" smtClean="0"/>
              <a:t>vyrátať</a:t>
            </a:r>
            <a:r>
              <a:rPr lang="en-US" dirty="0" smtClean="0"/>
              <a:t> </a:t>
            </a:r>
            <a:r>
              <a:rPr lang="en-US" dirty="0" err="1" smtClean="0"/>
              <a:t>odchýlku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predpovedanou</a:t>
            </a:r>
            <a:r>
              <a:rPr lang="en-US" dirty="0" smtClean="0"/>
              <a:t> a </a:t>
            </a:r>
            <a:r>
              <a:rPr lang="en-US" dirty="0" err="1" smtClean="0"/>
              <a:t>skutočnou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, </a:t>
            </a:r>
            <a:r>
              <a:rPr lang="en-US" dirty="0" err="1" smtClean="0"/>
              <a:t>čím</a:t>
            </a:r>
            <a:r>
              <a:rPr lang="en-US" dirty="0" smtClean="0"/>
              <a:t> </a:t>
            </a:r>
            <a:r>
              <a:rPr lang="en-US" dirty="0" err="1" smtClean="0"/>
              <a:t>dostaneme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en-US" dirty="0" smtClean="0"/>
              <a:t> </a:t>
            </a:r>
            <a:r>
              <a:rPr lang="en-US" dirty="0" err="1" smtClean="0"/>
              <a:t>rezíduí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Obvyklou</a:t>
            </a:r>
            <a:r>
              <a:rPr lang="en-US" dirty="0" smtClean="0"/>
              <a:t> </a:t>
            </a:r>
            <a:r>
              <a:rPr lang="en-US" dirty="0" err="1" smtClean="0"/>
              <a:t>charakteristikou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je </a:t>
            </a:r>
            <a:r>
              <a:rPr lang="en-US" dirty="0" err="1" smtClean="0"/>
              <a:t>podobne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lineárnej</a:t>
            </a:r>
            <a:r>
              <a:rPr lang="en-US" dirty="0" smtClean="0"/>
              <a:t> </a:t>
            </a:r>
            <a:r>
              <a:rPr lang="en-US" dirty="0" err="1" smtClean="0"/>
              <a:t>regresii</a:t>
            </a:r>
            <a:r>
              <a:rPr lang="en-US" dirty="0" smtClean="0"/>
              <a:t>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variancia</a:t>
            </a:r>
            <a:r>
              <a:rPr lang="en-US" dirty="0" smtClean="0"/>
              <a:t>, </a:t>
            </a:r>
            <a:r>
              <a:rPr lang="en-US" dirty="0" err="1" smtClean="0"/>
              <a:t>prípadne</a:t>
            </a:r>
            <a:r>
              <a:rPr lang="en-US" dirty="0" smtClean="0"/>
              <a:t> </a:t>
            </a:r>
            <a:r>
              <a:rPr lang="en-US" dirty="0" err="1" smtClean="0"/>
              <a:t>štandardná</a:t>
            </a:r>
            <a:r>
              <a:rPr lang="en-US" dirty="0" smtClean="0"/>
              <a:t> </a:t>
            </a:r>
            <a:r>
              <a:rPr lang="en-US" dirty="0" err="1" smtClean="0"/>
              <a:t>odchýlka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667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Hodnotenie kvality stromu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k </a:t>
            </a:r>
            <a:r>
              <a:rPr lang="en-US" dirty="0" err="1" smtClean="0"/>
              <a:t>dispozícii</a:t>
            </a:r>
            <a:r>
              <a:rPr lang="en-US" dirty="0" smtClean="0"/>
              <a:t> </a:t>
            </a:r>
            <a:r>
              <a:rPr lang="en-US" dirty="0" err="1" smtClean="0"/>
              <a:t>dostatok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vyčlenenie</a:t>
            </a:r>
            <a:r>
              <a:rPr lang="en-US" dirty="0" smtClean="0"/>
              <a:t> </a:t>
            </a:r>
            <a:r>
              <a:rPr lang="en-US" dirty="0" err="1" smtClean="0"/>
              <a:t>testovacej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, </a:t>
            </a:r>
            <a:r>
              <a:rPr lang="en-US" dirty="0" err="1" smtClean="0"/>
              <a:t>môže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aplikovať</a:t>
            </a:r>
            <a:r>
              <a:rPr lang="en-US" dirty="0" smtClean="0"/>
              <a:t> m-</a:t>
            </a:r>
            <a:r>
              <a:rPr lang="en-US" dirty="0" err="1" smtClean="0"/>
              <a:t>násobná</a:t>
            </a:r>
            <a:r>
              <a:rPr lang="en-US" dirty="0" smtClean="0"/>
              <a:t> </a:t>
            </a:r>
            <a:r>
              <a:rPr lang="en-US" dirty="0" err="1" smtClean="0"/>
              <a:t>krížová</a:t>
            </a:r>
            <a:r>
              <a:rPr lang="en-US" dirty="0" smtClean="0"/>
              <a:t> </a:t>
            </a:r>
            <a:r>
              <a:rPr lang="en-US" dirty="0" err="1" smtClean="0"/>
              <a:t>validácia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nej</a:t>
            </a:r>
            <a:r>
              <a:rPr lang="en-US" dirty="0" smtClean="0"/>
              <a:t> </a:t>
            </a:r>
            <a:r>
              <a:rPr lang="en-US" dirty="0" err="1" smtClean="0"/>
              <a:t>rozdelíme</a:t>
            </a:r>
            <a:r>
              <a:rPr lang="en-US" dirty="0" smtClean="0"/>
              <a:t> </a:t>
            </a:r>
            <a:r>
              <a:rPr lang="en-US" dirty="0" err="1" smtClean="0"/>
              <a:t>trénovaciu</a:t>
            </a:r>
            <a:r>
              <a:rPr lang="en-US" dirty="0" smtClean="0"/>
              <a:t> </a:t>
            </a:r>
            <a:r>
              <a:rPr lang="en-US" dirty="0" err="1" smtClean="0"/>
              <a:t>množinu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m </a:t>
            </a:r>
            <a:r>
              <a:rPr lang="en-US" dirty="0" err="1" smtClean="0"/>
              <a:t>skupín</a:t>
            </a:r>
            <a:r>
              <a:rPr lang="en-US" dirty="0" smtClean="0"/>
              <a:t>, m-1 </a:t>
            </a:r>
            <a:r>
              <a:rPr lang="en-US" dirty="0" err="1" smtClean="0"/>
              <a:t>skupín</a:t>
            </a:r>
            <a:r>
              <a:rPr lang="en-US" dirty="0" smtClean="0"/>
              <a:t> </a:t>
            </a:r>
            <a:r>
              <a:rPr lang="en-US" dirty="0" err="1" smtClean="0"/>
              <a:t>použijeme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tvorbu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a </a:t>
            </a:r>
            <a:r>
              <a:rPr lang="en-US" dirty="0" err="1" smtClean="0"/>
              <a:t>zvyšnú</a:t>
            </a:r>
            <a:r>
              <a:rPr lang="en-US" dirty="0" smtClean="0"/>
              <a:t> </a:t>
            </a:r>
            <a:r>
              <a:rPr lang="en-US" dirty="0" err="1" smtClean="0"/>
              <a:t>skupinu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odhad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smtClean="0"/>
              <a:t>Toto </a:t>
            </a:r>
            <a:r>
              <a:rPr lang="en-US" dirty="0" err="1" smtClean="0"/>
              <a:t>zopakujeme</a:t>
            </a:r>
            <a:r>
              <a:rPr lang="en-US" dirty="0" smtClean="0"/>
              <a:t> m </a:t>
            </a:r>
            <a:r>
              <a:rPr lang="en-US" dirty="0" err="1" smtClean="0"/>
              <a:t>krát</a:t>
            </a:r>
            <a:r>
              <a:rPr lang="en-US" dirty="0" smtClean="0"/>
              <a:t>, </a:t>
            </a:r>
            <a:r>
              <a:rPr lang="en-US" dirty="0" err="1" smtClean="0"/>
              <a:t>pričom</a:t>
            </a:r>
            <a:r>
              <a:rPr lang="en-US" dirty="0" smtClean="0"/>
              <a:t> </a:t>
            </a:r>
            <a:r>
              <a:rPr lang="en-US" dirty="0" err="1" smtClean="0"/>
              <a:t>vždy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odhad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 </a:t>
            </a:r>
            <a:r>
              <a:rPr lang="en-US" dirty="0" err="1" smtClean="0"/>
              <a:t>vyčleníme</a:t>
            </a:r>
            <a:r>
              <a:rPr lang="en-US" dirty="0" smtClean="0"/>
              <a:t> </a:t>
            </a:r>
            <a:r>
              <a:rPr lang="en-US" dirty="0" err="1" smtClean="0"/>
              <a:t>inú</a:t>
            </a:r>
            <a:r>
              <a:rPr lang="en-US" dirty="0" smtClean="0"/>
              <a:t> </a:t>
            </a:r>
            <a:r>
              <a:rPr lang="en-US" dirty="0" err="1" smtClean="0"/>
              <a:t>skupinu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err="1" smtClean="0"/>
              <a:t>Získame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m </a:t>
            </a:r>
            <a:r>
              <a:rPr lang="en-US" dirty="0" err="1" smtClean="0"/>
              <a:t>rôznych</a:t>
            </a:r>
            <a:r>
              <a:rPr lang="en-US" dirty="0" smtClean="0"/>
              <a:t> </a:t>
            </a:r>
            <a:r>
              <a:rPr lang="en-US" dirty="0" err="1" smtClean="0"/>
              <a:t>odhadov</a:t>
            </a:r>
            <a:r>
              <a:rPr lang="en-US" dirty="0" smtClean="0"/>
              <a:t> </a:t>
            </a:r>
            <a:r>
              <a:rPr lang="en-US" dirty="0" err="1" smtClean="0"/>
              <a:t>chyby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môžeme</a:t>
            </a:r>
            <a:r>
              <a:rPr lang="en-US" dirty="0" smtClean="0"/>
              <a:t> </a:t>
            </a:r>
            <a:r>
              <a:rPr lang="en-US" dirty="0" err="1" smtClean="0"/>
              <a:t>spriemerovať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230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dirty="0"/>
              <a:t>množinu všetkých známych objektov O rozdeliť na dve podmnožiny.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• </a:t>
            </a:r>
            <a:r>
              <a:rPr lang="sk-SK" dirty="0" err="1"/>
              <a:t>Trénovaciu</a:t>
            </a:r>
            <a:r>
              <a:rPr lang="sk-SK" dirty="0"/>
              <a:t> množinu, ktorá sa použije v procese budovania </a:t>
            </a:r>
            <a:r>
              <a:rPr lang="sk-SK" dirty="0" err="1"/>
              <a:t>klasifikátora</a:t>
            </a:r>
            <a:r>
              <a:rPr lang="sk-SK" dirty="0"/>
              <a:t> (</a:t>
            </a:r>
            <a:r>
              <a:rPr lang="sk-SK" dirty="0" err="1"/>
              <a:t>t.j</a:t>
            </a:r>
            <a:r>
              <a:rPr lang="sk-SK" dirty="0"/>
              <a:t>. pre učenie). Často sa zvykne na tento účel vybrať zhruba dve tretiny príkladov z O.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• </a:t>
            </a:r>
            <a:r>
              <a:rPr lang="sk-SK" dirty="0"/>
              <a:t>Testovaciu množinu, ktorá sa používa len na odhad chyby klasifikácie pre získaný </a:t>
            </a:r>
            <a:r>
              <a:rPr lang="sk-SK" dirty="0" err="1"/>
              <a:t>klasifikátor</a:t>
            </a:r>
            <a:r>
              <a:rPr lang="sk-SK" dirty="0"/>
              <a:t>. Spravidla ide o jednu tretinu príkladov z O</a:t>
            </a:r>
          </a:p>
        </p:txBody>
      </p:sp>
    </p:spTree>
    <p:extLst>
      <p:ext uri="{BB962C8B-B14F-4D97-AF65-F5344CB8AC3E}">
        <p14:creationId xmlns:p14="http://schemas.microsoft.com/office/powerpoint/2010/main" val="33178757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84701"/>
          </a:xfrm>
        </p:spPr>
        <p:txBody>
          <a:bodyPr>
            <a:normAutofit/>
          </a:bodyPr>
          <a:lstStyle/>
          <a:p>
            <a:pPr algn="ctr"/>
            <a:r>
              <a:rPr lang="sk-SK" sz="5400" dirty="0"/>
              <a:t>Trénovacia a testovacia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124744"/>
            <a:ext cx="9144000" cy="5733256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Calibri" panose="020F0502020204030204" pitchFamily="34" charset="0"/>
              </a:rPr>
              <a:t>Riešenie (za cenu vyšších výpočtových nákladov): </a:t>
            </a:r>
          </a:p>
          <a:p>
            <a:pPr lvl="1"/>
            <a:r>
              <a:rPr lang="sk-SK" sz="4000" dirty="0">
                <a:latin typeface="Calibri" panose="020F0502020204030204" pitchFamily="34" charset="0"/>
              </a:rPr>
              <a:t>Náhodné </a:t>
            </a:r>
            <a:r>
              <a:rPr lang="sk-SK" sz="4000" dirty="0" err="1">
                <a:latin typeface="Calibri" panose="020F0502020204030204" pitchFamily="34" charset="0"/>
              </a:rPr>
              <a:t>prevzorkovanie</a:t>
            </a:r>
            <a:endParaRPr lang="sk-SK" sz="4000" dirty="0">
              <a:latin typeface="Calibri" panose="020F0502020204030204" pitchFamily="34" charset="0"/>
            </a:endParaRPr>
          </a:p>
          <a:p>
            <a:pPr lvl="1"/>
            <a:r>
              <a:rPr lang="sk-SK" sz="4000" dirty="0">
                <a:latin typeface="Calibri" panose="020F0502020204030204" pitchFamily="34" charset="0"/>
              </a:rPr>
              <a:t>Krížová validácia </a:t>
            </a:r>
          </a:p>
          <a:p>
            <a:pPr lvl="1"/>
            <a:r>
              <a:rPr lang="sk-SK" sz="4000" dirty="0">
                <a:latin typeface="Calibri" panose="020F0502020204030204" pitchFamily="34" charset="0"/>
              </a:rPr>
              <a:t>Vrstvená krížová validácia</a:t>
            </a:r>
          </a:p>
          <a:p>
            <a:pPr lvl="1"/>
            <a:r>
              <a:rPr lang="sk-SK" sz="4000" dirty="0">
                <a:latin typeface="Calibri" panose="020F0502020204030204" pitchFamily="34" charset="0"/>
              </a:rPr>
              <a:t>Validácia s vynechaním jednej vzorky</a:t>
            </a:r>
          </a:p>
          <a:p>
            <a:pPr lvl="1"/>
            <a:r>
              <a:rPr lang="sk-SK" sz="4000" dirty="0" err="1">
                <a:latin typeface="Calibri" panose="020F0502020204030204" pitchFamily="34" charset="0"/>
              </a:rPr>
              <a:t>Bootstrap</a:t>
            </a:r>
            <a:r>
              <a:rPr lang="sk-SK" sz="4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Rozpoznávanie obrazcov 2015-16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5A1-A99B-4AF7-9F77-B54BF9396FE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811369"/>
            <a:ext cx="9872871" cy="5284631"/>
          </a:xfrm>
        </p:spPr>
        <p:txBody>
          <a:bodyPr>
            <a:normAutofit/>
          </a:bodyPr>
          <a:lstStyle/>
          <a:p>
            <a:r>
              <a:rPr lang="sk-SK" dirty="0"/>
              <a:t>Táto metóda sa nazýva trénovanie a testovanie. Nemožno ju ale napr. dobre použiť v prípade, keď počet objektov so známou hodnotou triedy je malý a nestačí na naučenie kvalitného </a:t>
            </a:r>
            <a:r>
              <a:rPr lang="sk-SK" dirty="0" err="1"/>
              <a:t>klasifikátora</a:t>
            </a:r>
            <a:r>
              <a:rPr lang="sk-SK" dirty="0"/>
              <a:t>. Vtedy, ale aj vo všeobecnosti pre získanie spoľahlivejšieho odhadu chyby </a:t>
            </a:r>
            <a:r>
              <a:rPr lang="sk-SK" dirty="0" err="1"/>
              <a:t>klasifikátora</a:t>
            </a:r>
            <a:r>
              <a:rPr lang="sk-SK" dirty="0"/>
              <a:t> sa zvykne používať tzv. </a:t>
            </a:r>
            <a:r>
              <a:rPr lang="sk-SK" dirty="0" err="1"/>
              <a:t>mnásobná</a:t>
            </a:r>
            <a:r>
              <a:rPr lang="sk-SK" dirty="0"/>
              <a:t> krížová validácia (m-</a:t>
            </a:r>
            <a:r>
              <a:rPr lang="sk-SK" dirty="0" err="1"/>
              <a:t>fold</a:t>
            </a:r>
            <a:r>
              <a:rPr lang="sk-SK" dirty="0"/>
              <a:t> </a:t>
            </a:r>
            <a:r>
              <a:rPr lang="sk-SK" dirty="0" err="1"/>
              <a:t>cross</a:t>
            </a:r>
            <a:r>
              <a:rPr lang="sk-SK" dirty="0"/>
              <a:t> </a:t>
            </a:r>
            <a:r>
              <a:rPr lang="sk-SK" dirty="0" err="1"/>
              <a:t>validation</a:t>
            </a:r>
            <a:r>
              <a:rPr lang="sk-SK" dirty="0" smtClean="0"/>
              <a:t>).</a:t>
            </a:r>
          </a:p>
          <a:p>
            <a:r>
              <a:rPr lang="sk-SK" dirty="0"/>
              <a:t>Pri m-násobnej krížovej validácii sa množina O rozdelí na m rovnako veľkých podmnožín, z ktorých sa zakaždým použije m–1 podmnožín na trénovanie </a:t>
            </a:r>
            <a:r>
              <a:rPr lang="sk-SK" dirty="0" err="1"/>
              <a:t>klasifikátora</a:t>
            </a:r>
            <a:r>
              <a:rPr lang="sk-SK" dirty="0"/>
              <a:t> a zvyšná podmnožina potom následne na jeho testovanie. Takto sa získa m rôznych chýb </a:t>
            </a:r>
            <a:r>
              <a:rPr lang="sk-SK" dirty="0" err="1"/>
              <a:t>klasifikátora</a:t>
            </a:r>
            <a:r>
              <a:rPr lang="sk-SK" dirty="0"/>
              <a:t>, ktoré sa nakoniec skombinujú pre získanie výsledného odhadu chyby </a:t>
            </a:r>
            <a:r>
              <a:rPr lang="sk-SK" dirty="0" smtClean="0"/>
              <a:t>klasifikácie</a:t>
            </a:r>
          </a:p>
          <a:p>
            <a:r>
              <a:rPr lang="sk-SK" dirty="0"/>
              <a:t>Ak rozdelenie množiny O na podmnožiny nie je náhodné, ale také, aby jednotlivé podmnožiny zachovávali distribúciu jednotlivých tried v každej z podmnožín, ide o tzv. rozvrstvenú násobnú krížovú validáciu (</a:t>
            </a:r>
            <a:r>
              <a:rPr lang="sk-SK" dirty="0" err="1"/>
              <a:t>stratified</a:t>
            </a:r>
            <a:r>
              <a:rPr lang="sk-SK" dirty="0"/>
              <a:t> </a:t>
            </a:r>
            <a:r>
              <a:rPr lang="sk-SK" dirty="0" err="1"/>
              <a:t>cross</a:t>
            </a:r>
            <a:r>
              <a:rPr lang="sk-SK" dirty="0"/>
              <a:t> </a:t>
            </a:r>
            <a:r>
              <a:rPr lang="sk-SK" dirty="0" err="1"/>
              <a:t>validation</a:t>
            </a:r>
            <a:r>
              <a:rPr lang="sk-SK" dirty="0"/>
              <a:t>).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52903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084701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dirty="0"/>
              <a:t>Prevzorkovanie a krížová validácia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0" y="1084702"/>
            <a:ext cx="9144000" cy="5239898"/>
          </a:xfrm>
        </p:spPr>
        <p:txBody>
          <a:bodyPr>
            <a:normAutofit/>
          </a:bodyPr>
          <a:lstStyle/>
          <a:p>
            <a:r>
              <a:rPr lang="sk-SK" sz="4000" dirty="0">
                <a:latin typeface="Calibri" panose="020F0502020204030204" pitchFamily="34" charset="0"/>
              </a:rPr>
              <a:t>Náhodné </a:t>
            </a:r>
            <a:r>
              <a:rPr lang="sk-SK" sz="4000" dirty="0" err="1">
                <a:latin typeface="Calibri" panose="020F0502020204030204" pitchFamily="34" charset="0"/>
              </a:rPr>
              <a:t>prevzorkovanie</a:t>
            </a:r>
            <a:r>
              <a:rPr lang="sk-SK" sz="4000" dirty="0">
                <a:latin typeface="Calibri" panose="020F0502020204030204" pitchFamily="34" charset="0"/>
              </a:rPr>
              <a:t> </a:t>
            </a:r>
          </a:p>
          <a:p>
            <a:endParaRPr lang="sk-SK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k-SK" sz="4000" dirty="0">
              <a:latin typeface="Calibri" panose="020F0502020204030204" pitchFamily="34" charset="0"/>
            </a:endParaRPr>
          </a:p>
          <a:p>
            <a:endParaRPr lang="sk-SK" sz="4000" dirty="0" smtClean="0">
              <a:latin typeface="Calibri" panose="020F0502020204030204" pitchFamily="34" charset="0"/>
            </a:endParaRPr>
          </a:p>
          <a:p>
            <a:r>
              <a:rPr lang="sk-SK" sz="4000" dirty="0" smtClean="0">
                <a:latin typeface="Calibri" panose="020F0502020204030204" pitchFamily="34" charset="0"/>
              </a:rPr>
              <a:t>K-násobná </a:t>
            </a:r>
            <a:r>
              <a:rPr lang="sk-SK" sz="4000" dirty="0">
                <a:latin typeface="Calibri" panose="020F0502020204030204" pitchFamily="34" charset="0"/>
              </a:rPr>
              <a:t>krížová validácia 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Rozpoznávanie obrazcov 2015-16</a:t>
            </a:r>
            <a:endParaRPr lang="en-US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55A1-A99B-4AF7-9F77-B54BF9396FED}" type="slidenum">
              <a:rPr lang="en-US" smtClean="0"/>
              <a:t>48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7962" y="1635617"/>
            <a:ext cx="5059858" cy="191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2217" y="4380001"/>
            <a:ext cx="5212018" cy="194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79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Lift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Pomerne</a:t>
            </a:r>
            <a:r>
              <a:rPr lang="en-US" dirty="0" smtClean="0"/>
              <a:t> </a:t>
            </a:r>
            <a:r>
              <a:rPr lang="en-US" dirty="0" err="1" smtClean="0"/>
              <a:t>rozšírenou</a:t>
            </a:r>
            <a:r>
              <a:rPr lang="en-US" dirty="0" smtClean="0"/>
              <a:t> </a:t>
            </a:r>
            <a:r>
              <a:rPr lang="en-US" dirty="0" err="1" smtClean="0"/>
              <a:t>mierou</a:t>
            </a:r>
            <a:r>
              <a:rPr lang="en-US" dirty="0" smtClean="0"/>
              <a:t> </a:t>
            </a:r>
            <a:r>
              <a:rPr lang="en-US" dirty="0" err="1" smtClean="0"/>
              <a:t>kvality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rôznych</a:t>
            </a:r>
            <a:r>
              <a:rPr lang="en-US" dirty="0" smtClean="0"/>
              <a:t> </a:t>
            </a:r>
            <a:r>
              <a:rPr lang="en-US" dirty="0" err="1" smtClean="0"/>
              <a:t>modeloch</a:t>
            </a:r>
            <a:r>
              <a:rPr lang="en-US" dirty="0" smtClean="0"/>
              <a:t> </a:t>
            </a:r>
            <a:r>
              <a:rPr lang="en-US" dirty="0" err="1" smtClean="0"/>
              <a:t>používaných</a:t>
            </a:r>
            <a:r>
              <a:rPr lang="en-US" dirty="0" smtClean="0"/>
              <a:t> v data </a:t>
            </a:r>
            <a:r>
              <a:rPr lang="en-US" dirty="0" err="1" smtClean="0"/>
              <a:t>miningu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klasifikáciu</a:t>
            </a:r>
            <a:r>
              <a:rPr lang="en-US" dirty="0" smtClean="0"/>
              <a:t> (</a:t>
            </a:r>
            <a:r>
              <a:rPr lang="en-US" dirty="0" err="1" smtClean="0"/>
              <a:t>diskrétna</a:t>
            </a:r>
            <a:r>
              <a:rPr lang="en-US" dirty="0" smtClean="0"/>
              <a:t> </a:t>
            </a:r>
            <a:r>
              <a:rPr lang="en-US" dirty="0" err="1" smtClean="0"/>
              <a:t>cieľová</a:t>
            </a:r>
            <a:r>
              <a:rPr lang="en-US" dirty="0" smtClean="0"/>
              <a:t> </a:t>
            </a:r>
            <a:r>
              <a:rPr lang="en-US" dirty="0" err="1" smtClean="0"/>
              <a:t>premenná</a:t>
            </a:r>
            <a:r>
              <a:rPr lang="en-US" dirty="0" smtClean="0"/>
              <a:t>) je </a:t>
            </a:r>
            <a:r>
              <a:rPr lang="en-US" dirty="0" err="1" smtClean="0"/>
              <a:t>veličina</a:t>
            </a:r>
            <a:r>
              <a:rPr lang="en-US" dirty="0" smtClean="0"/>
              <a:t> s </a:t>
            </a:r>
            <a:r>
              <a:rPr lang="en-US" dirty="0" err="1" smtClean="0"/>
              <a:t>názvom</a:t>
            </a:r>
            <a:r>
              <a:rPr lang="en-US" dirty="0" smtClean="0"/>
              <a:t> lift. Pre </a:t>
            </a:r>
            <a:r>
              <a:rPr lang="en-US" dirty="0" err="1" smtClean="0"/>
              <a:t>danú</a:t>
            </a:r>
            <a:r>
              <a:rPr lang="en-US" dirty="0" smtClean="0"/>
              <a:t> </a:t>
            </a:r>
            <a:r>
              <a:rPr lang="en-US" dirty="0" err="1" smtClean="0"/>
              <a:t>hodnotu</a:t>
            </a:r>
            <a:r>
              <a:rPr lang="en-US" dirty="0" smtClean="0"/>
              <a:t> </a:t>
            </a:r>
            <a:r>
              <a:rPr lang="en-US" dirty="0" err="1" smtClean="0"/>
              <a:t>cieľovej</a:t>
            </a:r>
            <a:r>
              <a:rPr lang="en-US" dirty="0" smtClean="0"/>
              <a:t> </a:t>
            </a:r>
            <a:r>
              <a:rPr lang="en-US" dirty="0" err="1" smtClean="0"/>
              <a:t>premennej</a:t>
            </a:r>
            <a:r>
              <a:rPr lang="en-US" dirty="0" smtClean="0"/>
              <a:t> a pre </a:t>
            </a:r>
            <a:r>
              <a:rPr lang="en-US" dirty="0" err="1" smtClean="0"/>
              <a:t>danú</a:t>
            </a:r>
            <a:r>
              <a:rPr lang="en-US" dirty="0" smtClean="0"/>
              <a:t> </a:t>
            </a:r>
            <a:r>
              <a:rPr lang="en-US" dirty="0" err="1" smtClean="0"/>
              <a:t>skupinu</a:t>
            </a:r>
            <a:r>
              <a:rPr lang="en-US" dirty="0" smtClean="0"/>
              <a:t> </a:t>
            </a:r>
            <a:r>
              <a:rPr lang="en-US" dirty="0" err="1" smtClean="0"/>
              <a:t>dát</a:t>
            </a:r>
            <a:r>
              <a:rPr lang="en-US" dirty="0" smtClean="0"/>
              <a:t> </a:t>
            </a:r>
            <a:r>
              <a:rPr lang="en-US" dirty="0" err="1" smtClean="0"/>
              <a:t>udáva</a:t>
            </a:r>
            <a:r>
              <a:rPr lang="en-US" dirty="0" smtClean="0"/>
              <a:t> </a:t>
            </a:r>
            <a:r>
              <a:rPr lang="en-US" dirty="0" err="1" smtClean="0"/>
              <a:t>nárast</a:t>
            </a:r>
            <a:r>
              <a:rPr lang="en-US" dirty="0" smtClean="0"/>
              <a:t> </a:t>
            </a:r>
            <a:r>
              <a:rPr lang="en-US" dirty="0" err="1" smtClean="0"/>
              <a:t>početnosti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s </a:t>
            </a:r>
            <a:r>
              <a:rPr lang="en-US" dirty="0" err="1" smtClean="0"/>
              <a:t>danou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 v </a:t>
            </a:r>
            <a:r>
              <a:rPr lang="en-US" dirty="0" err="1" smtClean="0"/>
              <a:t>skupine</a:t>
            </a:r>
            <a:r>
              <a:rPr lang="en-US" dirty="0" smtClean="0"/>
              <a:t> </a:t>
            </a:r>
            <a:r>
              <a:rPr lang="en-US" dirty="0" err="1" smtClean="0"/>
              <a:t>oproti</a:t>
            </a:r>
            <a:r>
              <a:rPr lang="en-US" dirty="0" smtClean="0"/>
              <a:t> </a:t>
            </a:r>
            <a:r>
              <a:rPr lang="en-US" dirty="0" err="1" smtClean="0"/>
              <a:t>početnosti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celej</a:t>
            </a:r>
            <a:r>
              <a:rPr lang="en-US" dirty="0" smtClean="0"/>
              <a:t> </a:t>
            </a:r>
            <a:r>
              <a:rPr lang="en-US" dirty="0" err="1" smtClean="0"/>
              <a:t>množine</a:t>
            </a:r>
            <a:r>
              <a:rPr lang="en-US" dirty="0" smtClean="0"/>
              <a:t>,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môžeme</a:t>
            </a:r>
            <a:r>
              <a:rPr lang="en-US" dirty="0" smtClean="0"/>
              <a:t> </a:t>
            </a:r>
            <a:r>
              <a:rPr lang="en-US" dirty="0" err="1" smtClean="0"/>
              <a:t>zapísať</a:t>
            </a:r>
            <a:r>
              <a:rPr lang="en-US" dirty="0" smtClean="0"/>
              <a:t> </a:t>
            </a:r>
            <a:r>
              <a:rPr lang="en-US" dirty="0" err="1" smtClean="0"/>
              <a:t>nasledovne</a:t>
            </a:r>
            <a:r>
              <a:rPr lang="en-US" dirty="0" smtClean="0"/>
              <a:t>:</a:t>
            </a:r>
            <a:endParaRPr lang="sk-SK" dirty="0" smtClean="0"/>
          </a:p>
          <a:p>
            <a:r>
              <a:rPr lang="en-US" dirty="0" err="1" smtClean="0"/>
              <a:t>Často</a:t>
            </a:r>
            <a:r>
              <a:rPr lang="en-US" dirty="0" smtClean="0"/>
              <a:t>,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pomocou</a:t>
            </a:r>
            <a:r>
              <a:rPr lang="en-US" dirty="0" smtClean="0"/>
              <a:t> </a:t>
            </a:r>
            <a:r>
              <a:rPr lang="en-US" dirty="0" err="1" smtClean="0"/>
              <a:t>modelu</a:t>
            </a:r>
            <a:r>
              <a:rPr lang="en-US" dirty="0" smtClean="0"/>
              <a:t> </a:t>
            </a:r>
            <a:r>
              <a:rPr lang="en-US" dirty="0" err="1" smtClean="0"/>
              <a:t>predpovedáme</a:t>
            </a:r>
            <a:r>
              <a:rPr lang="en-US" dirty="0" smtClean="0"/>
              <a:t> </a:t>
            </a:r>
            <a:r>
              <a:rPr lang="en-US" dirty="0" err="1" smtClean="0"/>
              <a:t>binárnu</a:t>
            </a:r>
            <a:r>
              <a:rPr lang="en-US" dirty="0" smtClean="0"/>
              <a:t> </a:t>
            </a:r>
            <a:r>
              <a:rPr lang="en-US" dirty="0" err="1" smtClean="0"/>
              <a:t>premennú</a:t>
            </a:r>
            <a:r>
              <a:rPr lang="en-US" dirty="0" smtClean="0"/>
              <a:t> 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či</a:t>
            </a:r>
            <a:r>
              <a:rPr lang="en-US" dirty="0" smtClean="0"/>
              <a:t> </a:t>
            </a:r>
            <a:r>
              <a:rPr lang="en-US" dirty="0" err="1" smtClean="0"/>
              <a:t>zákazník</a:t>
            </a:r>
            <a:r>
              <a:rPr lang="en-US" dirty="0" smtClean="0"/>
              <a:t> </a:t>
            </a:r>
            <a:r>
              <a:rPr lang="en-US" dirty="0" err="1" smtClean="0"/>
              <a:t>bude</a:t>
            </a:r>
            <a:r>
              <a:rPr lang="en-US" dirty="0" smtClean="0"/>
              <a:t> </a:t>
            </a:r>
            <a:r>
              <a:rPr lang="en-US" dirty="0" err="1" smtClean="0"/>
              <a:t>kladne</a:t>
            </a:r>
            <a:r>
              <a:rPr lang="en-US" dirty="0" smtClean="0"/>
              <a:t> </a:t>
            </a:r>
            <a:r>
              <a:rPr lang="en-US" dirty="0" err="1" smtClean="0"/>
              <a:t>reagovať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obchodnú</a:t>
            </a:r>
            <a:r>
              <a:rPr lang="en-US" dirty="0" smtClean="0"/>
              <a:t> </a:t>
            </a:r>
            <a:r>
              <a:rPr lang="en-US" dirty="0" err="1" smtClean="0"/>
              <a:t>ponuku</a:t>
            </a:r>
            <a:r>
              <a:rPr lang="en-US" dirty="0" smtClean="0"/>
              <a:t>), </a:t>
            </a:r>
            <a:r>
              <a:rPr lang="en-US" dirty="0" err="1" smtClean="0"/>
              <a:t>znázorníme</a:t>
            </a:r>
            <a:r>
              <a:rPr lang="en-US" dirty="0" smtClean="0"/>
              <a:t> lift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grafe</a:t>
            </a:r>
            <a:r>
              <a:rPr lang="en-US" dirty="0" smtClean="0"/>
              <a:t>. </a:t>
            </a:r>
            <a:endParaRPr lang="sk-SK" dirty="0" smtClean="0"/>
          </a:p>
          <a:p>
            <a:r>
              <a:rPr lang="en-US" dirty="0" smtClean="0"/>
              <a:t>Na x-</a:t>
            </a:r>
            <a:r>
              <a:rPr lang="en-US" dirty="0" err="1" smtClean="0"/>
              <a:t>ovej</a:t>
            </a:r>
            <a:r>
              <a:rPr lang="en-US" dirty="0" smtClean="0"/>
              <a:t> </a:t>
            </a:r>
            <a:r>
              <a:rPr lang="en-US" dirty="0" err="1" smtClean="0"/>
              <a:t>osi</a:t>
            </a:r>
            <a:r>
              <a:rPr lang="en-US" dirty="0" smtClean="0"/>
              <a:t> je </a:t>
            </a:r>
            <a:r>
              <a:rPr lang="en-US" dirty="0" err="1" smtClean="0"/>
              <a:t>percentil</a:t>
            </a:r>
            <a:r>
              <a:rPr lang="en-US" dirty="0" smtClean="0"/>
              <a:t> </a:t>
            </a:r>
            <a:r>
              <a:rPr lang="en-US" dirty="0" err="1" smtClean="0"/>
              <a:t>celej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 </a:t>
            </a:r>
            <a:r>
              <a:rPr lang="en-US" dirty="0" err="1" smtClean="0"/>
              <a:t>zoradenej</a:t>
            </a:r>
            <a:r>
              <a:rPr lang="en-US" dirty="0" smtClean="0"/>
              <a:t> </a:t>
            </a: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pravdepodobnosti</a:t>
            </a:r>
            <a:r>
              <a:rPr lang="en-US" dirty="0" smtClean="0"/>
              <a:t> </a:t>
            </a:r>
            <a:r>
              <a:rPr lang="en-US" dirty="0" err="1" smtClean="0"/>
              <a:t>kladnej</a:t>
            </a:r>
            <a:r>
              <a:rPr lang="en-US" dirty="0" smtClean="0"/>
              <a:t> </a:t>
            </a:r>
            <a:r>
              <a:rPr lang="en-US" dirty="0" err="1" smtClean="0"/>
              <a:t>odpovede</a:t>
            </a:r>
            <a:r>
              <a:rPr lang="en-US" dirty="0" smtClean="0"/>
              <a:t> </a:t>
            </a:r>
            <a:r>
              <a:rPr lang="en-US" dirty="0" err="1" smtClean="0"/>
              <a:t>predpovedanej</a:t>
            </a:r>
            <a:r>
              <a:rPr lang="en-US" dirty="0" smtClean="0"/>
              <a:t> </a:t>
            </a:r>
            <a:r>
              <a:rPr lang="en-US" dirty="0" err="1" smtClean="0"/>
              <a:t>modelom</a:t>
            </a:r>
            <a:r>
              <a:rPr lang="en-US" dirty="0" smtClean="0"/>
              <a:t> (ide </a:t>
            </a:r>
            <a:r>
              <a:rPr lang="en-US" dirty="0" err="1" smtClean="0"/>
              <a:t>teda</a:t>
            </a:r>
            <a:r>
              <a:rPr lang="en-US" dirty="0" smtClean="0"/>
              <a:t> o </a:t>
            </a:r>
            <a:r>
              <a:rPr lang="en-US" dirty="0" err="1" smtClean="0"/>
              <a:t>percento</a:t>
            </a:r>
            <a:r>
              <a:rPr lang="en-US" dirty="0" smtClean="0"/>
              <a:t>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zákazníkov</a:t>
            </a:r>
            <a:r>
              <a:rPr lang="en-US" dirty="0" smtClean="0"/>
              <a:t>, </a:t>
            </a:r>
            <a:r>
              <a:rPr lang="en-US" dirty="0" err="1" smtClean="0"/>
              <a:t>ktorých</a:t>
            </a:r>
            <a:r>
              <a:rPr lang="en-US" dirty="0" smtClean="0"/>
              <a:t> </a:t>
            </a:r>
            <a:r>
              <a:rPr lang="en-US" dirty="0" err="1" smtClean="0"/>
              <a:t>oslovíme</a:t>
            </a:r>
            <a:r>
              <a:rPr lang="en-US" dirty="0" smtClean="0"/>
              <a:t>), </a:t>
            </a:r>
            <a:r>
              <a:rPr lang="en-US" dirty="0" err="1" smtClean="0"/>
              <a:t>na</a:t>
            </a:r>
            <a:r>
              <a:rPr lang="en-US" dirty="0" smtClean="0"/>
              <a:t> y-</a:t>
            </a:r>
            <a:r>
              <a:rPr lang="en-US" dirty="0" err="1" smtClean="0"/>
              <a:t>ovej</a:t>
            </a:r>
            <a:r>
              <a:rPr lang="en-US" dirty="0" smtClean="0"/>
              <a:t> </a:t>
            </a:r>
            <a:r>
              <a:rPr lang="en-US" dirty="0" err="1" smtClean="0"/>
              <a:t>osi</a:t>
            </a:r>
            <a:r>
              <a:rPr lang="en-US" dirty="0" smtClean="0"/>
              <a:t> je </a:t>
            </a:r>
            <a:r>
              <a:rPr lang="en-US" dirty="0" err="1" smtClean="0"/>
              <a:t>percentil</a:t>
            </a:r>
            <a:r>
              <a:rPr lang="en-US" dirty="0" smtClean="0"/>
              <a:t> </a:t>
            </a:r>
            <a:r>
              <a:rPr lang="en-US" dirty="0" err="1" smtClean="0"/>
              <a:t>množiny</a:t>
            </a:r>
            <a:r>
              <a:rPr lang="en-US" dirty="0" smtClean="0"/>
              <a:t> </a:t>
            </a:r>
            <a:r>
              <a:rPr lang="en-US" dirty="0" err="1" smtClean="0"/>
              <a:t>záznamov</a:t>
            </a:r>
            <a:r>
              <a:rPr lang="en-US" dirty="0" smtClean="0"/>
              <a:t> so </a:t>
            </a:r>
            <a:r>
              <a:rPr lang="en-US" dirty="0" err="1" smtClean="0"/>
              <a:t>žiadanou</a:t>
            </a:r>
            <a:r>
              <a:rPr lang="en-US" dirty="0" smtClean="0"/>
              <a:t> </a:t>
            </a:r>
            <a:r>
              <a:rPr lang="en-US" dirty="0" err="1" smtClean="0"/>
              <a:t>hodnotou</a:t>
            </a:r>
            <a:r>
              <a:rPr lang="en-US" dirty="0" smtClean="0"/>
              <a:t> v 17 </a:t>
            </a:r>
            <a:r>
              <a:rPr lang="en-US" dirty="0" err="1" smtClean="0"/>
              <a:t>našom</a:t>
            </a:r>
            <a:r>
              <a:rPr lang="en-US" dirty="0" smtClean="0"/>
              <a:t> </a:t>
            </a:r>
            <a:r>
              <a:rPr lang="en-US" dirty="0" err="1" smtClean="0"/>
              <a:t>výbere</a:t>
            </a:r>
            <a:r>
              <a:rPr lang="en-US" dirty="0" smtClean="0"/>
              <a:t> </a:t>
            </a:r>
            <a:r>
              <a:rPr lang="en-US" dirty="0" err="1" smtClean="0"/>
              <a:t>zodpovedajúcom</a:t>
            </a:r>
            <a:r>
              <a:rPr lang="en-US" dirty="0" smtClean="0"/>
              <a:t> </a:t>
            </a:r>
            <a:r>
              <a:rPr lang="en-US" dirty="0" err="1" smtClean="0"/>
              <a:t>percentilu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x-</a:t>
            </a:r>
            <a:r>
              <a:rPr lang="en-US" dirty="0" err="1" smtClean="0"/>
              <a:t>ovej</a:t>
            </a:r>
            <a:r>
              <a:rPr lang="en-US" dirty="0" smtClean="0"/>
              <a:t> </a:t>
            </a:r>
            <a:r>
              <a:rPr lang="en-US" dirty="0" err="1" smtClean="0"/>
              <a:t>osi</a:t>
            </a:r>
            <a:r>
              <a:rPr lang="en-US" dirty="0" smtClean="0"/>
              <a:t> (ide </a:t>
            </a:r>
            <a:r>
              <a:rPr lang="en-US" dirty="0" err="1" smtClean="0"/>
              <a:t>teda</a:t>
            </a:r>
            <a:r>
              <a:rPr lang="en-US" dirty="0" smtClean="0"/>
              <a:t> o </a:t>
            </a:r>
            <a:r>
              <a:rPr lang="en-US" dirty="0" err="1" smtClean="0"/>
              <a:t>percento</a:t>
            </a:r>
            <a:r>
              <a:rPr lang="en-US" dirty="0" smtClean="0"/>
              <a:t> </a:t>
            </a:r>
            <a:r>
              <a:rPr lang="en-US" dirty="0" err="1" smtClean="0"/>
              <a:t>zákazníkov</a:t>
            </a:r>
            <a:r>
              <a:rPr lang="en-US" dirty="0" smtClean="0"/>
              <a:t>, </a:t>
            </a:r>
            <a:r>
              <a:rPr lang="en-US" dirty="0" err="1" smtClean="0"/>
              <a:t>ktorí</a:t>
            </a:r>
            <a:r>
              <a:rPr lang="en-US" dirty="0" smtClean="0"/>
              <a:t> </a:t>
            </a:r>
            <a:r>
              <a:rPr lang="en-US" dirty="0" err="1" smtClean="0"/>
              <a:t>odpovedia</a:t>
            </a:r>
            <a:r>
              <a:rPr lang="en-US" dirty="0" smtClean="0"/>
              <a:t> </a:t>
            </a:r>
            <a:r>
              <a:rPr lang="en-US" dirty="0" err="1" smtClean="0"/>
              <a:t>kladne</a:t>
            </a:r>
            <a:r>
              <a:rPr lang="en-US" dirty="0" smtClean="0"/>
              <a:t>, z </a:t>
            </a:r>
            <a:r>
              <a:rPr lang="en-US" dirty="0" err="1" smtClean="0"/>
              <a:t>tých</a:t>
            </a:r>
            <a:r>
              <a:rPr lang="en-US" dirty="0" smtClean="0"/>
              <a:t>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vybrali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8488" t="53301" r="28059" b="37544"/>
          <a:stretch/>
        </p:blipFill>
        <p:spPr>
          <a:xfrm>
            <a:off x="5699974" y="693055"/>
            <a:ext cx="5653826" cy="66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0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04364" y="2425521"/>
            <a:ext cx="9875520" cy="1356360"/>
          </a:xfrm>
        </p:spPr>
        <p:txBody>
          <a:bodyPr/>
          <a:lstStyle/>
          <a:p>
            <a:r>
              <a:rPr lang="sk-SK" dirty="0" smtClean="0"/>
              <a:t>Klasifikácia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2935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Lift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Ak</a:t>
            </a:r>
            <a:r>
              <a:rPr lang="en-US" dirty="0" smtClean="0"/>
              <a:t> by </a:t>
            </a:r>
            <a:r>
              <a:rPr lang="en-US" dirty="0" err="1" smtClean="0"/>
              <a:t>náš</a:t>
            </a:r>
            <a:r>
              <a:rPr lang="en-US" dirty="0" smtClean="0"/>
              <a:t> model </a:t>
            </a:r>
            <a:r>
              <a:rPr lang="en-US" dirty="0" err="1" smtClean="0"/>
              <a:t>fungoval</a:t>
            </a:r>
            <a:r>
              <a:rPr lang="en-US" dirty="0" smtClean="0"/>
              <a:t> </a:t>
            </a:r>
            <a:r>
              <a:rPr lang="en-US" dirty="0" err="1" smtClean="0"/>
              <a:t>náhodne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zrejme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 by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oslovili</a:t>
            </a:r>
            <a:r>
              <a:rPr lang="en-US" dirty="0" smtClean="0"/>
              <a:t>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zákazníkov</a:t>
            </a:r>
            <a:r>
              <a:rPr lang="en-US" dirty="0" smtClean="0"/>
              <a:t>, </a:t>
            </a:r>
            <a:r>
              <a:rPr lang="en-US" dirty="0" err="1" smtClean="0"/>
              <a:t>lineárne</a:t>
            </a:r>
            <a:r>
              <a:rPr lang="en-US" dirty="0" smtClean="0"/>
              <a:t> by </a:t>
            </a:r>
            <a:r>
              <a:rPr lang="en-US" dirty="0" err="1" smtClean="0"/>
              <a:t>stúpol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</a:t>
            </a:r>
            <a:r>
              <a:rPr lang="en-US" dirty="0" err="1" smtClean="0"/>
              <a:t>tých</a:t>
            </a:r>
            <a:r>
              <a:rPr lang="en-US" dirty="0" smtClean="0"/>
              <a:t>, </a:t>
            </a:r>
            <a:r>
              <a:rPr lang="en-US" dirty="0" err="1" smtClean="0"/>
              <a:t>čo</a:t>
            </a:r>
            <a:r>
              <a:rPr lang="en-US" dirty="0" smtClean="0"/>
              <a:t> by </a:t>
            </a:r>
            <a:r>
              <a:rPr lang="en-US" dirty="0" err="1" smtClean="0"/>
              <a:t>odpovedali</a:t>
            </a:r>
            <a:r>
              <a:rPr lang="en-US" dirty="0" smtClean="0"/>
              <a:t> </a:t>
            </a:r>
            <a:r>
              <a:rPr lang="en-US" dirty="0" err="1" smtClean="0"/>
              <a:t>kladne</a:t>
            </a:r>
            <a:r>
              <a:rPr lang="en-US" dirty="0" smtClean="0"/>
              <a:t>. </a:t>
            </a:r>
            <a:r>
              <a:rPr lang="en-US" dirty="0" err="1" smtClean="0"/>
              <a:t>Ak</a:t>
            </a:r>
            <a:r>
              <a:rPr lang="en-US" dirty="0" smtClean="0"/>
              <a:t> </a:t>
            </a:r>
            <a:r>
              <a:rPr lang="en-US" dirty="0" err="1" smtClean="0"/>
              <a:t>však</a:t>
            </a:r>
            <a:r>
              <a:rPr lang="en-US" dirty="0" smtClean="0"/>
              <a:t> </a:t>
            </a:r>
            <a:r>
              <a:rPr lang="en-US" dirty="0" err="1" smtClean="0"/>
              <a:t>máme</a:t>
            </a:r>
            <a:r>
              <a:rPr lang="en-US" dirty="0" smtClean="0"/>
              <a:t> </a:t>
            </a:r>
            <a:r>
              <a:rPr lang="en-US" dirty="0" err="1" smtClean="0"/>
              <a:t>dobrý</a:t>
            </a:r>
            <a:r>
              <a:rPr lang="en-US" dirty="0" smtClean="0"/>
              <a:t> model, </a:t>
            </a: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en-US" dirty="0" err="1" smtClean="0"/>
              <a:t>počet</a:t>
            </a:r>
            <a:r>
              <a:rPr lang="en-US" dirty="0" smtClean="0"/>
              <a:t> by mal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začiatku</a:t>
            </a:r>
            <a:r>
              <a:rPr lang="en-US" dirty="0" smtClean="0"/>
              <a:t> </a:t>
            </a:r>
            <a:r>
              <a:rPr lang="en-US" dirty="0" err="1" smtClean="0"/>
              <a:t>rásť</a:t>
            </a:r>
            <a:r>
              <a:rPr lang="en-US" dirty="0" smtClean="0"/>
              <a:t> </a:t>
            </a:r>
            <a:r>
              <a:rPr lang="en-US" dirty="0" err="1" smtClean="0"/>
              <a:t>rýchlejšie</a:t>
            </a:r>
            <a:r>
              <a:rPr lang="en-US" dirty="0" smtClean="0"/>
              <a:t> (</a:t>
            </a:r>
            <a:r>
              <a:rPr lang="en-US" dirty="0" err="1" smtClean="0"/>
              <a:t>keďže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začiatku</a:t>
            </a:r>
            <a:r>
              <a:rPr lang="en-US" dirty="0" smtClean="0"/>
              <a:t> x-</a:t>
            </a:r>
            <a:r>
              <a:rPr lang="en-US" dirty="0" err="1" smtClean="0"/>
              <a:t>ovej</a:t>
            </a:r>
            <a:r>
              <a:rPr lang="en-US" dirty="0" smtClean="0"/>
              <a:t> </a:t>
            </a:r>
            <a:r>
              <a:rPr lang="en-US" dirty="0" err="1" smtClean="0"/>
              <a:t>osi</a:t>
            </a:r>
            <a:r>
              <a:rPr lang="en-US" dirty="0" smtClean="0"/>
              <a:t> by mala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časť</a:t>
            </a:r>
            <a:r>
              <a:rPr lang="en-US" dirty="0" smtClean="0"/>
              <a:t> </a:t>
            </a:r>
            <a:r>
              <a:rPr lang="en-US" dirty="0" err="1" smtClean="0"/>
              <a:t>populácie</a:t>
            </a:r>
            <a:r>
              <a:rPr lang="en-US" dirty="0" smtClean="0"/>
              <a:t>, </a:t>
            </a:r>
            <a:r>
              <a:rPr lang="en-US" dirty="0" err="1" smtClean="0"/>
              <a:t>ktorej</a:t>
            </a:r>
            <a:r>
              <a:rPr lang="en-US" dirty="0" smtClean="0"/>
              <a:t> model </a:t>
            </a:r>
            <a:r>
              <a:rPr lang="en-US" dirty="0" err="1" smtClean="0"/>
              <a:t>predpovedal</a:t>
            </a:r>
            <a:r>
              <a:rPr lang="en-US" dirty="0" smtClean="0"/>
              <a:t> </a:t>
            </a:r>
            <a:r>
              <a:rPr lang="en-US" dirty="0" err="1" smtClean="0"/>
              <a:t>najvyššiu</a:t>
            </a:r>
            <a:r>
              <a:rPr lang="en-US" dirty="0" smtClean="0"/>
              <a:t> </a:t>
            </a:r>
            <a:r>
              <a:rPr lang="en-US" dirty="0" err="1" smtClean="0"/>
              <a:t>pravdepodobnosť</a:t>
            </a:r>
            <a:r>
              <a:rPr lang="en-US" dirty="0" smtClean="0"/>
              <a:t> </a:t>
            </a:r>
            <a:r>
              <a:rPr lang="en-US" dirty="0" err="1" smtClean="0"/>
              <a:t>kladnej</a:t>
            </a:r>
            <a:r>
              <a:rPr lang="en-US" dirty="0" smtClean="0"/>
              <a:t> </a:t>
            </a:r>
            <a:r>
              <a:rPr lang="en-US" dirty="0" err="1" smtClean="0"/>
              <a:t>odpovede</a:t>
            </a:r>
            <a:r>
              <a:rPr lang="en-US" dirty="0" smtClean="0"/>
              <a:t>). </a:t>
            </a:r>
            <a:endParaRPr lang="sk-SK" dirty="0" smtClean="0"/>
          </a:p>
          <a:p>
            <a:r>
              <a:rPr lang="en-US" dirty="0" err="1" smtClean="0"/>
              <a:t>Takéto</a:t>
            </a:r>
            <a:r>
              <a:rPr lang="en-US" dirty="0" smtClean="0"/>
              <a:t> </a:t>
            </a:r>
            <a:r>
              <a:rPr lang="en-US" dirty="0" err="1" smtClean="0"/>
              <a:t>znázornenie</a:t>
            </a:r>
            <a:r>
              <a:rPr lang="en-US" dirty="0" smtClean="0"/>
              <a:t> je </a:t>
            </a:r>
            <a:r>
              <a:rPr lang="en-US" dirty="0" err="1" smtClean="0"/>
              <a:t>možné</a:t>
            </a:r>
            <a:r>
              <a:rPr lang="en-US" dirty="0" smtClean="0"/>
              <a:t> </a:t>
            </a:r>
            <a:r>
              <a:rPr lang="en-US" dirty="0" err="1" smtClean="0"/>
              <a:t>spraviť</a:t>
            </a:r>
            <a:r>
              <a:rPr lang="en-US" dirty="0" smtClean="0"/>
              <a:t> </a:t>
            </a:r>
            <a:r>
              <a:rPr lang="en-US" dirty="0" err="1" smtClean="0"/>
              <a:t>napr</a:t>
            </a:r>
            <a:r>
              <a:rPr lang="en-US" dirty="0" smtClean="0"/>
              <a:t>. pre model </a:t>
            </a:r>
            <a:r>
              <a:rPr lang="en-US" dirty="0" err="1" smtClean="0"/>
              <a:t>logistickej</a:t>
            </a:r>
            <a:r>
              <a:rPr lang="en-US" dirty="0" smtClean="0"/>
              <a:t> </a:t>
            </a:r>
            <a:r>
              <a:rPr lang="en-US" dirty="0" err="1" smtClean="0"/>
              <a:t>regresie</a:t>
            </a:r>
            <a:r>
              <a:rPr lang="en-US" dirty="0" smtClean="0"/>
              <a:t>, no pre </a:t>
            </a:r>
            <a:r>
              <a:rPr lang="en-US" dirty="0" err="1" smtClean="0"/>
              <a:t>klasifikačné</a:t>
            </a:r>
            <a:r>
              <a:rPr lang="en-US" dirty="0" smtClean="0"/>
              <a:t> </a:t>
            </a:r>
            <a:r>
              <a:rPr lang="en-US" dirty="0" err="1" smtClean="0"/>
              <a:t>stromy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veľmi</a:t>
            </a:r>
            <a:r>
              <a:rPr lang="en-US" dirty="0" smtClean="0"/>
              <a:t> </a:t>
            </a:r>
            <a:r>
              <a:rPr lang="en-US" dirty="0" err="1" smtClean="0"/>
              <a:t>vhodné</a:t>
            </a:r>
            <a:r>
              <a:rPr lang="en-US" dirty="0" smtClean="0"/>
              <a:t>. </a:t>
            </a:r>
            <a:r>
              <a:rPr lang="en-US" dirty="0" err="1" smtClean="0"/>
              <a:t>Prirodzenou</a:t>
            </a:r>
            <a:r>
              <a:rPr lang="en-US" dirty="0" smtClean="0"/>
              <a:t> </a:t>
            </a:r>
            <a:r>
              <a:rPr lang="en-US" dirty="0" err="1" smtClean="0"/>
              <a:t>interpretáciou</a:t>
            </a:r>
            <a:r>
              <a:rPr lang="en-US" dirty="0" smtClean="0"/>
              <a:t> pre </a:t>
            </a:r>
            <a:r>
              <a:rPr lang="en-US" dirty="0" err="1" smtClean="0"/>
              <a:t>klasifikačné</a:t>
            </a:r>
            <a:r>
              <a:rPr lang="en-US" dirty="0" smtClean="0"/>
              <a:t> </a:t>
            </a:r>
            <a:r>
              <a:rPr lang="en-US" dirty="0" err="1" smtClean="0"/>
              <a:t>stromy</a:t>
            </a:r>
            <a:r>
              <a:rPr lang="en-US" dirty="0" smtClean="0"/>
              <a:t> je </a:t>
            </a:r>
            <a:r>
              <a:rPr lang="en-US" dirty="0" err="1" smtClean="0"/>
              <a:t>vyhodnotiť</a:t>
            </a:r>
            <a:r>
              <a:rPr lang="en-US" dirty="0" smtClean="0"/>
              <a:t> lift v </a:t>
            </a:r>
            <a:r>
              <a:rPr lang="en-US" dirty="0" err="1" smtClean="0"/>
              <a:t>jednotlivých</a:t>
            </a:r>
            <a:r>
              <a:rPr lang="en-US" dirty="0" smtClean="0"/>
              <a:t> </a:t>
            </a:r>
            <a:r>
              <a:rPr lang="en-US" dirty="0" err="1" smtClean="0"/>
              <a:t>výstupných</a:t>
            </a:r>
            <a:r>
              <a:rPr lang="en-US" dirty="0" smtClean="0"/>
              <a:t> </a:t>
            </a:r>
            <a:r>
              <a:rPr lang="en-US" dirty="0" err="1" smtClean="0"/>
              <a:t>uzloch</a:t>
            </a:r>
            <a:r>
              <a:rPr lang="en-US" dirty="0" smtClean="0"/>
              <a:t>. </a:t>
            </a:r>
            <a:r>
              <a:rPr lang="en-US" dirty="0" err="1" smtClean="0"/>
              <a:t>Zrejme</a:t>
            </a:r>
            <a:r>
              <a:rPr lang="en-US" dirty="0" smtClean="0"/>
              <a:t> </a:t>
            </a:r>
            <a:r>
              <a:rPr lang="en-US" dirty="0" err="1" smtClean="0"/>
              <a:t>platí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čím</a:t>
            </a:r>
            <a:r>
              <a:rPr lang="en-US" dirty="0" smtClean="0"/>
              <a:t> je lift pre </a:t>
            </a:r>
            <a:r>
              <a:rPr lang="en-US" dirty="0" err="1" smtClean="0"/>
              <a:t>niektorý</a:t>
            </a:r>
            <a:r>
              <a:rPr lang="en-US" dirty="0" smtClean="0"/>
              <a:t> </a:t>
            </a:r>
            <a:r>
              <a:rPr lang="en-US" dirty="0" err="1" smtClean="0"/>
              <a:t>uzol</a:t>
            </a:r>
            <a:r>
              <a:rPr lang="en-US" dirty="0" smtClean="0"/>
              <a:t> </a:t>
            </a:r>
            <a:r>
              <a:rPr lang="en-US" dirty="0" err="1" smtClean="0"/>
              <a:t>väčší</a:t>
            </a:r>
            <a:r>
              <a:rPr lang="en-US" dirty="0" smtClean="0"/>
              <a:t>, </a:t>
            </a:r>
            <a:r>
              <a:rPr lang="en-US" dirty="0" err="1" smtClean="0"/>
              <a:t>tým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lepšiu</a:t>
            </a:r>
            <a:r>
              <a:rPr lang="en-US" dirty="0" smtClean="0"/>
              <a:t> </a:t>
            </a:r>
            <a:r>
              <a:rPr lang="en-US" dirty="0" err="1" smtClean="0"/>
              <a:t>predpovednú</a:t>
            </a:r>
            <a:r>
              <a:rPr lang="en-US" dirty="0" smtClean="0"/>
              <a:t> </a:t>
            </a:r>
            <a:r>
              <a:rPr lang="en-US" dirty="0" err="1" smtClean="0"/>
              <a:t>schopnosť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980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99246" y="317455"/>
            <a:ext cx="9144000" cy="1219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sk-SK" altLang="sk-SK" sz="3600" b="1" dirty="0">
                <a:solidFill>
                  <a:srgbClr val="D80000"/>
                </a:solidFill>
              </a:rPr>
              <a:t>ROC - </a:t>
            </a:r>
            <a:r>
              <a:rPr lang="en-US" altLang="sk-SK" sz="3600" b="1" dirty="0">
                <a:solidFill>
                  <a:srgbClr val="D80000"/>
                </a:solidFill>
              </a:rPr>
              <a:t>Receiver Operating Characteristic</a:t>
            </a:r>
          </a:p>
        </p:txBody>
      </p:sp>
      <p:pic>
        <p:nvPicPr>
          <p:cNvPr id="3075" name="Picture 32" descr="roc-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270" y="1652789"/>
            <a:ext cx="4419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6096001" y="3357563"/>
            <a:ext cx="439261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Iveta </a:t>
            </a:r>
            <a:r>
              <a:rPr lang="sk-SK" sz="2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Waczulíková</a:t>
            </a:r>
            <a:endParaRPr lang="sk-SK" sz="2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Wingdings" pitchFamily="2" charset="2"/>
              </a:rPr>
              <a:t>Peter Slezák</a:t>
            </a:r>
            <a:endParaRPr lang="sk-SK" sz="2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sk-SK" sz="2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Fakulta matematiky, fyziky a informatiky UK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sk-SK" sz="2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Ústav simulačného a virtuálneho medicínskeho vzdelávania LF UK</a:t>
            </a:r>
          </a:p>
        </p:txBody>
      </p:sp>
    </p:spTree>
    <p:extLst>
      <p:ext uri="{BB962C8B-B14F-4D97-AF65-F5344CB8AC3E}">
        <p14:creationId xmlns:p14="http://schemas.microsoft.com/office/powerpoint/2010/main" val="6910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183" y="448615"/>
            <a:ext cx="77724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sk-SK" sz="3600" b="1" dirty="0">
                <a:solidFill>
                  <a:srgbClr val="D80000"/>
                </a:solidFill>
              </a:rPr>
              <a:t>ROC </a:t>
            </a:r>
            <a:r>
              <a:rPr lang="sk-SK" altLang="sk-SK" sz="3600" b="1" dirty="0">
                <a:solidFill>
                  <a:srgbClr val="D80000"/>
                </a:solidFill>
              </a:rPr>
              <a:t>krivka</a:t>
            </a:r>
            <a:r>
              <a:rPr lang="en-US" altLang="sk-SK" sz="3600" b="1" dirty="0">
                <a:solidFill>
                  <a:srgbClr val="D80000"/>
                </a:solidFill>
              </a:rPr>
              <a:t>:  </a:t>
            </a:r>
            <a:r>
              <a:rPr lang="sk-SK" altLang="sk-SK" sz="3600" b="1" dirty="0">
                <a:solidFill>
                  <a:srgbClr val="D80000"/>
                </a:solidFill>
              </a:rPr>
              <a:t>jednoduchý prípad</a:t>
            </a:r>
            <a:endParaRPr lang="en-US" altLang="sk-SK" sz="3600" b="1" dirty="0">
              <a:solidFill>
                <a:srgbClr val="D8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7848600" cy="4724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sk-SK" altLang="sk-SK"/>
              <a:t>Máme diagnostický test, testujúci prítomnosť nejakého ochorenia</a:t>
            </a:r>
            <a:endParaRPr lang="en-US" altLang="sk-SK"/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sk-SK" altLang="sk-SK"/>
              <a:t>Test má 2 možné výsledky</a:t>
            </a:r>
            <a:r>
              <a:rPr lang="en-US" altLang="sk-SK"/>
              <a:t>:</a:t>
            </a:r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sk-SK"/>
              <a:t>‘po</a:t>
            </a:r>
            <a:r>
              <a:rPr lang="sk-SK" altLang="sk-SK"/>
              <a:t>zitívny</a:t>
            </a:r>
            <a:r>
              <a:rPr lang="en-US" altLang="sk-SK"/>
              <a:t>’ = </a:t>
            </a:r>
            <a:r>
              <a:rPr lang="sk-SK" altLang="sk-SK"/>
              <a:t>poukazujúci na</a:t>
            </a:r>
            <a:r>
              <a:rPr lang="en-US" altLang="sk-SK"/>
              <a:t> pr</a:t>
            </a:r>
            <a:r>
              <a:rPr lang="sk-SK" altLang="sk-SK"/>
              <a:t>ítomnosť ochorenia</a:t>
            </a:r>
            <a:endParaRPr lang="en-US" altLang="sk-SK"/>
          </a:p>
          <a:p>
            <a:pPr lvl="1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n-US" altLang="sk-SK"/>
              <a:t> ‘negat</a:t>
            </a:r>
            <a:r>
              <a:rPr lang="sk-SK" altLang="sk-SK"/>
              <a:t>í</a:t>
            </a:r>
            <a:r>
              <a:rPr lang="en-US" altLang="sk-SK"/>
              <a:t>v</a:t>
            </a:r>
            <a:r>
              <a:rPr lang="sk-SK" altLang="sk-SK"/>
              <a:t>ny</a:t>
            </a:r>
            <a:r>
              <a:rPr lang="en-US" altLang="sk-SK"/>
              <a:t>’ 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sk-SK" altLang="sk-SK"/>
              <a:t>Subjekt môže byť testovaný jednak na prítomnosť a aj na neprítomnosť ochorenia</a:t>
            </a:r>
            <a:endParaRPr lang="en-US" altLang="sk-SK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7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686800" cy="1066800"/>
          </a:xfrm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Pripomenutie o testovaní h</a:t>
            </a:r>
            <a:r>
              <a:rPr lang="en-US" altLang="sk-SK" sz="3600" b="1">
                <a:solidFill>
                  <a:srgbClr val="D80000"/>
                </a:solidFill>
              </a:rPr>
              <a:t>ypot</a:t>
            </a:r>
            <a:r>
              <a:rPr lang="sk-SK" altLang="sk-SK" sz="3600" b="1">
                <a:solidFill>
                  <a:srgbClr val="D80000"/>
                </a:solidFill>
              </a:rPr>
              <a:t>éz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847851" y="1412875"/>
            <a:ext cx="8640763" cy="5111750"/>
          </a:xfrm>
        </p:spPr>
        <p:txBody>
          <a:bodyPr/>
          <a:lstStyle/>
          <a:p>
            <a:pPr eaLnBrk="1" hangingPunct="1"/>
            <a:r>
              <a:rPr lang="sk-SK" altLang="sk-SK"/>
              <a:t>Proti sebe stoja dve „súťažiace“ </a:t>
            </a:r>
            <a:r>
              <a:rPr lang="en-US" altLang="sk-SK"/>
              <a:t> </a:t>
            </a:r>
            <a:r>
              <a:rPr lang="sk-SK" altLang="sk-SK"/>
              <a:t>teórie, čo sa týka populačných hodnôt parametrov (napr. priemerov)</a:t>
            </a:r>
            <a:r>
              <a:rPr lang="en-US" altLang="sk-SK"/>
              <a:t>: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sk-SK" smtClean="0">
                <a:solidFill>
                  <a:schemeClr val="hlink"/>
                </a:solidFill>
              </a:rPr>
              <a:t>NUL</a:t>
            </a:r>
            <a:r>
              <a:rPr lang="sk-SK" altLang="sk-SK" smtClean="0">
                <a:solidFill>
                  <a:schemeClr val="hlink"/>
                </a:solidFill>
              </a:rPr>
              <a:t>OVÁ </a:t>
            </a:r>
            <a:r>
              <a:rPr lang="en-US" altLang="sk-SK" smtClean="0"/>
              <a:t> hypot</a:t>
            </a:r>
            <a:r>
              <a:rPr lang="sk-SK" altLang="sk-SK" smtClean="0"/>
              <a:t>éza</a:t>
            </a:r>
            <a:r>
              <a:rPr lang="en-US" altLang="sk-SK" smtClean="0"/>
              <a:t> </a:t>
            </a:r>
            <a:r>
              <a:rPr lang="en-US" altLang="sk-SK" i="1" smtClean="0"/>
              <a:t>H</a:t>
            </a:r>
            <a:r>
              <a:rPr lang="sk-SK" altLang="sk-SK" i="1" baseline="-25000" smtClean="0"/>
              <a:t>0</a:t>
            </a:r>
            <a:endParaRPr lang="en-US" altLang="sk-SK" i="1" baseline="-25000" smtClean="0"/>
          </a:p>
          <a:p>
            <a:pPr lvl="1" eaLnBrk="1" hangingPunct="1">
              <a:buClr>
                <a:schemeClr val="tx1"/>
              </a:buClr>
            </a:pPr>
            <a:r>
              <a:rPr lang="en-US" altLang="sk-SK" smtClean="0">
                <a:solidFill>
                  <a:schemeClr val="hlink"/>
                </a:solidFill>
              </a:rPr>
              <a:t>ALTERNAT</a:t>
            </a:r>
            <a:r>
              <a:rPr lang="sk-SK" altLang="sk-SK" smtClean="0">
                <a:solidFill>
                  <a:schemeClr val="hlink"/>
                </a:solidFill>
              </a:rPr>
              <a:t>Í</a:t>
            </a:r>
            <a:r>
              <a:rPr lang="en-US" altLang="sk-SK" smtClean="0">
                <a:solidFill>
                  <a:schemeClr val="hlink"/>
                </a:solidFill>
              </a:rPr>
              <a:t>V</a:t>
            </a:r>
            <a:r>
              <a:rPr lang="sk-SK" altLang="sk-SK" smtClean="0">
                <a:solidFill>
                  <a:schemeClr val="hlink"/>
                </a:solidFill>
              </a:rPr>
              <a:t>NA</a:t>
            </a:r>
            <a:r>
              <a:rPr lang="en-US" altLang="sk-SK" smtClean="0"/>
              <a:t> hypot</a:t>
            </a:r>
            <a:r>
              <a:rPr lang="sk-SK" altLang="sk-SK" smtClean="0"/>
              <a:t>éza</a:t>
            </a:r>
            <a:r>
              <a:rPr lang="en-US" altLang="sk-SK" smtClean="0"/>
              <a:t> </a:t>
            </a:r>
            <a:r>
              <a:rPr lang="sk-SK" altLang="sk-SK" i="1" smtClean="0"/>
              <a:t>H</a:t>
            </a:r>
            <a:r>
              <a:rPr lang="sk-SK" altLang="sk-SK" i="1" baseline="-25000" smtClean="0"/>
              <a:t>A</a:t>
            </a:r>
            <a:r>
              <a:rPr lang="en-US" altLang="sk-SK" i="1" smtClean="0"/>
              <a:t> </a:t>
            </a:r>
            <a:r>
              <a:rPr lang="en-US" altLang="sk-SK" smtClean="0"/>
              <a:t>(</a:t>
            </a:r>
            <a:r>
              <a:rPr lang="sk-SK" altLang="sk-SK" smtClean="0"/>
              <a:t>tvrdenie o efekte/vplyve</a:t>
            </a:r>
            <a:r>
              <a:rPr lang="en-US" altLang="sk-SK" smtClean="0"/>
              <a:t>, </a:t>
            </a:r>
            <a:r>
              <a:rPr lang="sk-SK" altLang="sk-SK" smtClean="0"/>
              <a:t>ktoré chceme </a:t>
            </a:r>
            <a:r>
              <a:rPr lang="en-US" altLang="sk-SK" smtClean="0"/>
              <a:t>test</a:t>
            </a:r>
            <a:r>
              <a:rPr lang="sk-SK" altLang="sk-SK" smtClean="0"/>
              <a:t>ovať</a:t>
            </a:r>
            <a:r>
              <a:rPr lang="en-US" altLang="sk-SK" smtClean="0"/>
              <a:t>)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sk-SK" i="1">
                <a:solidFill>
                  <a:schemeClr val="hlink"/>
                </a:solidFill>
              </a:rPr>
              <a:t>H</a:t>
            </a:r>
            <a:r>
              <a:rPr lang="sk-SK" altLang="sk-SK" i="1" baseline="-25000">
                <a:solidFill>
                  <a:schemeClr val="hlink"/>
                </a:solidFill>
              </a:rPr>
              <a:t>0</a:t>
            </a:r>
            <a:r>
              <a:rPr lang="en-US" altLang="sk-SK" i="1">
                <a:solidFill>
                  <a:schemeClr val="hlink"/>
                </a:solidFill>
              </a:rPr>
              <a:t>:</a:t>
            </a:r>
            <a:r>
              <a:rPr lang="en-US" altLang="sk-SK"/>
              <a:t>  </a:t>
            </a:r>
            <a:r>
              <a:rPr lang="sk-SK" altLang="sk-SK"/>
              <a:t>žiadny rozdiel (</a:t>
            </a:r>
            <a:r>
              <a:rPr lang="en-US" altLang="sk-SK"/>
              <a:t>NO DIFFERENCE</a:t>
            </a:r>
            <a:r>
              <a:rPr lang="sk-SK" altLang="sk-SK"/>
              <a:t>)</a:t>
            </a:r>
            <a:r>
              <a:rPr lang="en-US" altLang="sk-SK"/>
              <a:t> </a:t>
            </a:r>
          </a:p>
          <a:p>
            <a:pPr lvl="1" eaLnBrk="1" hangingPunct="1">
              <a:buClr>
                <a:schemeClr val="tx1"/>
              </a:buClr>
            </a:pPr>
            <a:r>
              <a:rPr lang="sk-SK" altLang="sk-SK" smtClean="0"/>
              <a:t>Čiže každá pozorovaná odchýlka je len v dôsledku </a:t>
            </a:r>
            <a:r>
              <a:rPr lang="sk-SK" altLang="sk-SK" smtClean="0">
                <a:solidFill>
                  <a:srgbClr val="FF0000"/>
                </a:solidFill>
              </a:rPr>
              <a:t>NÁHODY</a:t>
            </a:r>
            <a:r>
              <a:rPr lang="sk-SK" altLang="sk-SK" smtClean="0"/>
              <a:t> </a:t>
            </a:r>
            <a:r>
              <a:rPr lang="sk-SK" altLang="sk-SK" i="1" smtClean="0">
                <a:solidFill>
                  <a:schemeClr val="hlink"/>
                </a:solidFill>
              </a:rPr>
              <a:t>(</a:t>
            </a:r>
            <a:r>
              <a:rPr lang="en-US" altLang="sk-SK" i="1" smtClean="0">
                <a:solidFill>
                  <a:schemeClr val="hlink"/>
                </a:solidFill>
              </a:rPr>
              <a:t>chance variability</a:t>
            </a:r>
            <a:r>
              <a:rPr lang="sk-SK" altLang="sk-SK" i="1" smtClean="0">
                <a:solidFill>
                  <a:schemeClr val="hlink"/>
                </a:solidFill>
              </a:rPr>
              <a:t>)</a:t>
            </a:r>
            <a:endParaRPr lang="en-US" altLang="sk-SK" i="1" smtClean="0">
              <a:solidFill>
                <a:schemeClr val="hlink"/>
              </a:solidFill>
            </a:endParaRPr>
          </a:p>
          <a:p>
            <a:pPr eaLnBrk="1" hangingPunct="1">
              <a:buClr>
                <a:schemeClr val="tx1"/>
              </a:buClr>
            </a:pPr>
            <a:r>
              <a:rPr lang="sk-SK" altLang="sk-SK" i="1">
                <a:solidFill>
                  <a:schemeClr val="hlink"/>
                </a:solidFill>
              </a:rPr>
              <a:t>H</a:t>
            </a:r>
            <a:r>
              <a:rPr lang="en-US" altLang="sk-SK" i="1" baseline="-25000">
                <a:solidFill>
                  <a:schemeClr val="hlink"/>
                </a:solidFill>
              </a:rPr>
              <a:t>A</a:t>
            </a:r>
            <a:r>
              <a:rPr lang="en-US" altLang="sk-SK" i="1">
                <a:solidFill>
                  <a:schemeClr val="hlink"/>
                </a:solidFill>
              </a:rPr>
              <a:t>:   </a:t>
            </a:r>
            <a:r>
              <a:rPr lang="en-US" altLang="sk-SK"/>
              <a:t>DIFERENC</a:t>
            </a:r>
            <a:r>
              <a:rPr lang="sk-SK" altLang="sk-SK"/>
              <a:t>IA </a:t>
            </a:r>
            <a:r>
              <a:rPr lang="en-US" altLang="sk-SK">
                <a:solidFill>
                  <a:schemeClr val="hlink"/>
                </a:solidFill>
              </a:rPr>
              <a:t>RE</a:t>
            </a:r>
            <a:r>
              <a:rPr lang="sk-SK" altLang="sk-SK">
                <a:solidFill>
                  <a:schemeClr val="hlink"/>
                </a:solidFill>
              </a:rPr>
              <a:t>ÁLNE EXISTUJE</a:t>
            </a:r>
            <a:endParaRPr lang="en-US" altLang="sk-SK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9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152400"/>
            <a:ext cx="8839200" cy="1066800"/>
          </a:xfrm>
        </p:spPr>
        <p:txBody>
          <a:bodyPr/>
          <a:lstStyle/>
          <a:p>
            <a:pPr eaLnBrk="1" hangingPunct="1"/>
            <a:r>
              <a:rPr lang="en-US" altLang="sk-SK" sz="3600" b="1">
                <a:solidFill>
                  <a:srgbClr val="D80000"/>
                </a:solidFill>
              </a:rPr>
              <a:t>Test</a:t>
            </a:r>
            <a:r>
              <a:rPr lang="sk-SK" altLang="sk-SK" sz="3600" b="1">
                <a:solidFill>
                  <a:srgbClr val="D80000"/>
                </a:solidFill>
              </a:rPr>
              <a:t>ová</a:t>
            </a:r>
            <a:r>
              <a:rPr lang="en-US" altLang="sk-SK" sz="3600" b="1">
                <a:solidFill>
                  <a:srgbClr val="D80000"/>
                </a:solidFill>
              </a:rPr>
              <a:t> </a:t>
            </a:r>
            <a:r>
              <a:rPr lang="sk-SK" altLang="sk-SK" sz="3600" b="1">
                <a:solidFill>
                  <a:srgbClr val="D80000"/>
                </a:solidFill>
              </a:rPr>
              <a:t>š</a:t>
            </a:r>
            <a:r>
              <a:rPr lang="en-US" altLang="sk-SK" sz="3600" b="1">
                <a:solidFill>
                  <a:srgbClr val="D80000"/>
                </a:solidFill>
              </a:rPr>
              <a:t>tatisti</a:t>
            </a:r>
            <a:r>
              <a:rPr lang="sk-SK" altLang="sk-SK" sz="3600" b="1">
                <a:solidFill>
                  <a:srgbClr val="D80000"/>
                </a:solidFill>
              </a:rPr>
              <a:t>ka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371600"/>
            <a:ext cx="8153400" cy="51816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sk-SK" altLang="sk-SK"/>
              <a:t>Test „m</a:t>
            </a:r>
            <a:r>
              <a:rPr lang="en-US" altLang="sk-SK"/>
              <a:t>e</a:t>
            </a:r>
            <a:r>
              <a:rPr lang="sk-SK" altLang="sk-SK"/>
              <a:t>ria“, ako ďaleko sú pozorované</a:t>
            </a:r>
            <a:r>
              <a:rPr lang="en-US" altLang="sk-SK"/>
              <a:t> d</a:t>
            </a:r>
            <a:r>
              <a:rPr lang="sk-SK" altLang="sk-SK"/>
              <a:t>á</a:t>
            </a:r>
            <a:r>
              <a:rPr lang="en-US" altLang="sk-SK"/>
              <a:t>ta </a:t>
            </a:r>
            <a:r>
              <a:rPr lang="sk-SK" altLang="sk-SK"/>
              <a:t>od toho, čo je očakávané, ak platí </a:t>
            </a:r>
            <a:r>
              <a:rPr lang="en-US" altLang="sk-SK">
                <a:solidFill>
                  <a:schemeClr val="hlink"/>
                </a:solidFill>
              </a:rPr>
              <a:t>NUL</a:t>
            </a:r>
            <a:r>
              <a:rPr lang="sk-SK" altLang="sk-SK">
                <a:solidFill>
                  <a:schemeClr val="hlink"/>
                </a:solidFill>
              </a:rPr>
              <a:t>OVÁ </a:t>
            </a:r>
            <a:r>
              <a:rPr lang="en-US" altLang="sk-SK"/>
              <a:t> hypot</a:t>
            </a:r>
            <a:r>
              <a:rPr lang="sk-SK" altLang="sk-SK"/>
              <a:t>éza</a:t>
            </a:r>
            <a:r>
              <a:rPr lang="en-US" altLang="sk-SK"/>
              <a:t> </a:t>
            </a:r>
            <a:r>
              <a:rPr lang="en-US" altLang="sk-SK" i="1"/>
              <a:t>H</a:t>
            </a:r>
            <a:r>
              <a:rPr lang="sk-SK" altLang="sk-SK" i="1" baseline="-25000"/>
              <a:t>0 </a:t>
            </a:r>
            <a:r>
              <a:rPr lang="sk-SK" altLang="sk-SK" i="1"/>
              <a:t> </a:t>
            </a:r>
            <a:r>
              <a:rPr lang="sk-SK" altLang="sk-SK"/>
              <a:t>tým, že sa spočíta hodnota </a:t>
            </a:r>
            <a:r>
              <a:rPr lang="en-US" altLang="sk-SK" i="1">
                <a:solidFill>
                  <a:schemeClr val="hlink"/>
                </a:solidFill>
              </a:rPr>
              <a:t>test</a:t>
            </a:r>
            <a:r>
              <a:rPr lang="sk-SK" altLang="sk-SK" i="1">
                <a:solidFill>
                  <a:schemeClr val="hlink"/>
                </a:solidFill>
              </a:rPr>
              <a:t>ovej</a:t>
            </a:r>
            <a:r>
              <a:rPr lang="en-US" altLang="sk-SK" i="1">
                <a:solidFill>
                  <a:schemeClr val="hlink"/>
                </a:solidFill>
              </a:rPr>
              <a:t> </a:t>
            </a:r>
            <a:r>
              <a:rPr lang="sk-SK" altLang="sk-SK" i="1">
                <a:solidFill>
                  <a:schemeClr val="hlink"/>
                </a:solidFill>
              </a:rPr>
              <a:t>š</a:t>
            </a:r>
            <a:r>
              <a:rPr lang="en-US" altLang="sk-SK" i="1">
                <a:solidFill>
                  <a:schemeClr val="hlink"/>
                </a:solidFill>
              </a:rPr>
              <a:t>tatisti</a:t>
            </a:r>
            <a:r>
              <a:rPr lang="sk-SK" altLang="sk-SK" i="1">
                <a:solidFill>
                  <a:schemeClr val="hlink"/>
                </a:solidFill>
              </a:rPr>
              <a:t>ky</a:t>
            </a:r>
            <a:r>
              <a:rPr lang="en-US" altLang="sk-SK"/>
              <a:t>  (TS) </a:t>
            </a:r>
            <a:r>
              <a:rPr lang="sk-SK" altLang="sk-SK"/>
              <a:t>z dát</a:t>
            </a:r>
            <a:endParaRPr lang="en-US" altLang="sk-SK"/>
          </a:p>
          <a:p>
            <a:pPr eaLnBrk="1" hangingPunct="1">
              <a:buClr>
                <a:schemeClr val="tx1"/>
              </a:buClr>
            </a:pPr>
            <a:r>
              <a:rPr lang="sk-SK" altLang="sk-SK" sz="2400"/>
              <a:t>Výpočet príslušnej </a:t>
            </a:r>
            <a:r>
              <a:rPr lang="en-US" altLang="sk-SK" sz="2400"/>
              <a:t>TS </a:t>
            </a:r>
            <a:r>
              <a:rPr lang="sk-SK" altLang="sk-SK" sz="2400"/>
              <a:t>(každá má svoje označenie, napr. t, F...) je viazaný na daný </a:t>
            </a:r>
            <a:r>
              <a:rPr lang="en-US" altLang="sk-SK" sz="2400"/>
              <a:t> parameter</a:t>
            </a:r>
            <a:endParaRPr lang="sk-SK" altLang="sk-SK" sz="2400"/>
          </a:p>
          <a:p>
            <a:pPr eaLnBrk="1" hangingPunct="1">
              <a:buClr>
                <a:schemeClr val="tx1"/>
              </a:buClr>
            </a:pPr>
            <a:endParaRPr lang="en-US" altLang="sk-SK" sz="2400">
              <a:sym typeface="Symbol" panose="05050102010706020507" pitchFamily="18" charset="2"/>
            </a:endParaRPr>
          </a:p>
          <a:p>
            <a:pPr eaLnBrk="1" hangingPunct="1">
              <a:buClr>
                <a:schemeClr val="tx1"/>
              </a:buClr>
            </a:pPr>
            <a:r>
              <a:rPr lang="en-US" altLang="sk-SK" sz="2400">
                <a:solidFill>
                  <a:schemeClr val="hlink"/>
                </a:solidFill>
              </a:rPr>
              <a:t>NUL</a:t>
            </a:r>
            <a:r>
              <a:rPr lang="sk-SK" altLang="sk-SK" sz="2400">
                <a:solidFill>
                  <a:schemeClr val="hlink"/>
                </a:solidFill>
              </a:rPr>
              <a:t>OVÁ </a:t>
            </a:r>
            <a:r>
              <a:rPr lang="en-US" altLang="sk-SK" sz="2400"/>
              <a:t> hypot</a:t>
            </a:r>
            <a:r>
              <a:rPr lang="sk-SK" altLang="sk-SK" sz="2400"/>
              <a:t>éza</a:t>
            </a:r>
            <a:r>
              <a:rPr lang="en-US" altLang="sk-SK" sz="2400"/>
              <a:t> </a:t>
            </a:r>
            <a:r>
              <a:rPr lang="en-US" altLang="sk-SK" sz="2400" i="1"/>
              <a:t>H</a:t>
            </a:r>
            <a:r>
              <a:rPr lang="sk-SK" altLang="sk-SK" sz="2400" i="1" baseline="-25000"/>
              <a:t>0  </a:t>
            </a:r>
            <a:r>
              <a:rPr lang="en-US" altLang="sk-SK" sz="2400">
                <a:sym typeface="Symbol" panose="05050102010706020507" pitchFamily="18" charset="2"/>
              </a:rPr>
              <a:t>je </a:t>
            </a:r>
            <a:r>
              <a:rPr lang="sk-SK" altLang="sk-SK" sz="2400">
                <a:sym typeface="Symbol" panose="05050102010706020507" pitchFamily="18" charset="2"/>
              </a:rPr>
              <a:t>zamietnutá, ak je hodnota </a:t>
            </a:r>
            <a:r>
              <a:rPr lang="en-US" altLang="sk-SK" sz="2400">
                <a:sym typeface="Symbol" panose="05050102010706020507" pitchFamily="18" charset="2"/>
              </a:rPr>
              <a:t>TS</a:t>
            </a:r>
            <a:r>
              <a:rPr lang="sk-SK" altLang="sk-SK" sz="2400">
                <a:sym typeface="Symbol" panose="05050102010706020507" pitchFamily="18" charset="2"/>
              </a:rPr>
              <a:t> väčšia ako kritická hodnota, ktorá je tabelovaná a program ju „vyberá“ na základe užívateľom dopredu š</a:t>
            </a:r>
            <a:r>
              <a:rPr lang="en-US" altLang="sk-SK" sz="2400">
                <a:sym typeface="Symbol" panose="05050102010706020507" pitchFamily="18" charset="2"/>
              </a:rPr>
              <a:t>pecifi</a:t>
            </a:r>
            <a:r>
              <a:rPr lang="sk-SK" altLang="sk-SK" sz="2400">
                <a:sym typeface="Symbol" panose="05050102010706020507" pitchFamily="18" charset="2"/>
              </a:rPr>
              <a:t>kovanej hladiny alfa</a:t>
            </a:r>
            <a:r>
              <a:rPr lang="en-US" altLang="sk-SK" sz="2400">
                <a:sym typeface="Symbol" panose="05050102010706020507" pitchFamily="18" charset="2"/>
              </a:rPr>
              <a:t> </a:t>
            </a:r>
            <a:r>
              <a:rPr lang="sk-SK" altLang="sk-SK" sz="2400">
                <a:sym typeface="Symbol" panose="05050102010706020507" pitchFamily="18" charset="2"/>
              </a:rPr>
              <a:t> - užívateľ tým zadá tzv. oblasť zamietnutia (</a:t>
            </a:r>
            <a:r>
              <a:rPr lang="en-US" altLang="sk-SK" sz="2400">
                <a:sym typeface="Symbol" panose="05050102010706020507" pitchFamily="18" charset="2"/>
              </a:rPr>
              <a:t>‘rejection region’</a:t>
            </a:r>
            <a:r>
              <a:rPr lang="sk-SK" altLang="sk-SK" sz="2400">
                <a:sym typeface="Symbol" panose="05050102010706020507" pitchFamily="18" charset="2"/>
              </a:rPr>
              <a:t>)</a:t>
            </a:r>
            <a:endParaRPr lang="en-US" altLang="sk-SK" sz="2400"/>
          </a:p>
        </p:txBody>
      </p:sp>
    </p:spTree>
    <p:extLst>
      <p:ext uri="{BB962C8B-B14F-4D97-AF65-F5344CB8AC3E}">
        <p14:creationId xmlns:p14="http://schemas.microsoft.com/office/powerpoint/2010/main" val="34853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458200" cy="1143000"/>
          </a:xfrm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Skutočný stav subjektu</a:t>
            </a:r>
            <a:r>
              <a:rPr lang="en-US" altLang="sk-SK" sz="3600" b="1">
                <a:solidFill>
                  <a:srgbClr val="D80000"/>
                </a:solidFill>
              </a:rPr>
              <a:t> </a:t>
            </a:r>
            <a:r>
              <a:rPr lang="en-US" altLang="sk-SK" sz="3600" b="1" i="1">
                <a:solidFill>
                  <a:srgbClr val="D80000"/>
                </a:solidFill>
              </a:rPr>
              <a:t>vs.</a:t>
            </a:r>
            <a:r>
              <a:rPr lang="en-US" altLang="sk-SK" sz="3600" b="1">
                <a:solidFill>
                  <a:srgbClr val="D80000"/>
                </a:solidFill>
              </a:rPr>
              <a:t> </a:t>
            </a:r>
            <a:r>
              <a:rPr lang="sk-SK" altLang="sk-SK" sz="3600" b="1">
                <a:solidFill>
                  <a:srgbClr val="D80000"/>
                </a:solidFill>
              </a:rPr>
              <a:t>výsledok testu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  <p:graphicFrame>
        <p:nvGraphicFramePr>
          <p:cNvPr id="378922" name="Group 42"/>
          <p:cNvGraphicFramePr>
            <a:graphicFrameLocks noGrp="1"/>
          </p:cNvGraphicFramePr>
          <p:nvPr/>
        </p:nvGraphicFramePr>
        <p:xfrm>
          <a:off x="1919288" y="1628776"/>
          <a:ext cx="8367712" cy="4924426"/>
        </p:xfrm>
        <a:graphic>
          <a:graphicData uri="http://schemas.openxmlformats.org/drawingml/2006/table">
            <a:tbl>
              <a:tblPr/>
              <a:tblGrid>
                <a:gridCol w="2847975"/>
                <a:gridCol w="2843212"/>
                <a:gridCol w="2676525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pozitívny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negatívny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Ochorenie ÁNO (prítomné)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(D = 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       </a:t>
                      </a:r>
                      <a:r>
                        <a:rPr kumimoji="0" 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0000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0000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0000"/>
                          </a:solidFill>
                          <a:effectLst/>
                          <a:latin typeface="Comic Sans MS" pitchFamily="66" charset="0"/>
                        </a:rPr>
                        <a:t>True +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D8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000"/>
                          </a:solidFill>
                          <a:effectLst/>
                          <a:latin typeface="Comic Sans MS" pitchFamily="66" charset="0"/>
                        </a:rPr>
                        <a:t>    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Chyba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typu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Falošne 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Symbol" pitchFamily="18" charset="2"/>
                        </a:rPr>
                        <a:t>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Ochorenie NIE (neprítomné)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(D = 0)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omic Sans MS" pitchFamily="66" charset="0"/>
                        </a:rPr>
                        <a:t>    </a:t>
                      </a:r>
                      <a:r>
                        <a:rPr kumimoji="0" lang="en-US" sz="5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8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Chyba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 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typu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(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Fal</a:t>
                      </a:r>
                      <a:r>
                        <a:rPr kumimoji="0" lang="sk-SK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ošne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+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)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66" charset="0"/>
                          <a:ea typeface="+mn-ea"/>
                          <a:cs typeface="+mn-cs"/>
                          <a:sym typeface="Symbol" pitchFamily="18" charset="2"/>
                        </a:rPr>
                        <a:t></a:t>
                      </a: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8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       </a:t>
                      </a:r>
                      <a:r>
                        <a:rPr kumimoji="0" 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0000"/>
                          </a:solidFill>
                          <a:effectLst/>
                          <a:latin typeface="Comic Sans MS" pitchFamily="66" charset="0"/>
                          <a:sym typeface="Wingdings" pitchFamily="2" charset="2"/>
                        </a:rPr>
                        <a:t>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80000"/>
                          </a:solidFill>
                          <a:effectLst/>
                          <a:latin typeface="Comic Sans MS" pitchFamily="66" charset="0"/>
                        </a:rPr>
                        <a:t>True -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D8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2209800" y="5472113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sk-SK" sz="2400">
              <a:latin typeface="Times New Roman" panose="02020603050405020304" pitchFamily="18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919289" y="2060576"/>
            <a:ext cx="23764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800">
                <a:solidFill>
                  <a:schemeClr val="tx2"/>
                </a:solidFill>
              </a:rPr>
              <a:t>Ochorenie</a:t>
            </a:r>
            <a:endParaRPr lang="en-US" altLang="sk-SK" sz="2800">
              <a:solidFill>
                <a:schemeClr val="tx2"/>
              </a:solidFill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359151" y="1628776"/>
            <a:ext cx="1616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800">
                <a:solidFill>
                  <a:schemeClr val="tx2"/>
                </a:solidFill>
              </a:rPr>
              <a:t>Test</a:t>
            </a:r>
          </a:p>
        </p:txBody>
      </p:sp>
    </p:spTree>
    <p:extLst>
      <p:ext uri="{BB962C8B-B14F-4D97-AF65-F5344CB8AC3E}">
        <p14:creationId xmlns:p14="http://schemas.microsoft.com/office/powerpoint/2010/main" val="31912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30389" y="260350"/>
            <a:ext cx="87471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sk-SK" altLang="sk-SK" sz="3200">
                <a:solidFill>
                  <a:srgbClr val="D80000"/>
                </a:solidFill>
              </a:rPr>
              <a:t>Senzitivita, špecificita, pozitívna prediktívna hodnota, negatívna prediktívna hodnota</a:t>
            </a:r>
          </a:p>
        </p:txBody>
      </p:sp>
      <p:graphicFrame>
        <p:nvGraphicFramePr>
          <p:cNvPr id="8195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51764389"/>
              </p:ext>
            </p:extLst>
          </p:nvPr>
        </p:nvGraphicFramePr>
        <p:xfrm>
          <a:off x="7896226" y="3772929"/>
          <a:ext cx="2594701" cy="82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Rovnica" r:id="rId3" imgW="1231366" imgH="393529" progId="Equation.3">
                  <p:embed/>
                </p:oleObj>
              </mc:Choice>
              <mc:Fallback>
                <p:oleObj name="Rovnica" r:id="rId3" imgW="123136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226" y="3772929"/>
                        <a:ext cx="2594701" cy="8292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19288" y="3429000"/>
          <a:ext cx="208915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Rovnica" r:id="rId5" imgW="901309" imgH="393529" progId="Equation.3">
                  <p:embed/>
                </p:oleObj>
              </mc:Choice>
              <mc:Fallback>
                <p:oleObj name="Rovnica" r:id="rId5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8" y="3429000"/>
                        <a:ext cx="2089150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16250" y="4908550"/>
          <a:ext cx="876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Rovnica" r:id="rId7" imgW="875920" imgH="393529" progId="Equation.3">
                  <p:embed/>
                </p:oleObj>
              </mc:Choice>
              <mc:Fallback>
                <p:oleObj name="Rovnica" r:id="rId7" imgW="87592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250" y="4908550"/>
                        <a:ext cx="8763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8113713" y="2133600"/>
          <a:ext cx="23002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Rovnica" r:id="rId9" imgW="1218671" imgH="393529" progId="Equation.3">
                  <p:embed/>
                </p:oleObj>
              </mc:Choice>
              <mc:Fallback>
                <p:oleObj name="Rovnica" r:id="rId9" imgW="121867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713" y="2133600"/>
                        <a:ext cx="230028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9" t="48265" r="14966" b="27516"/>
          <a:stretch>
            <a:fillRect/>
          </a:stretch>
        </p:blipFill>
        <p:spPr bwMode="auto">
          <a:xfrm>
            <a:off x="2160946" y="4602163"/>
            <a:ext cx="78120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656139" y="1989139"/>
            <a:ext cx="324008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/>
              <a:t>Ak je výsledok testu pozitívny, aká je skutočná pravdepodobnosť, že je subjekt naozaj chorý?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4656139" y="3429001"/>
            <a:ext cx="3095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1800"/>
              <a:t>Ak je výsledok testu negatívny, aká je skutočná pravdepodobnosť, že je subjekt naozaj zdravý?</a:t>
            </a:r>
          </a:p>
        </p:txBody>
      </p:sp>
      <p:graphicFrame>
        <p:nvGraphicFramePr>
          <p:cNvPr id="820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597531"/>
              </p:ext>
            </p:extLst>
          </p:nvPr>
        </p:nvGraphicFramePr>
        <p:xfrm>
          <a:off x="1972392" y="1989139"/>
          <a:ext cx="22018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Rovnica" r:id="rId12" imgW="875920" imgH="393529" progId="Equation.3">
                  <p:embed/>
                </p:oleObj>
              </mc:Choice>
              <mc:Fallback>
                <p:oleObj name="Rovnica" r:id="rId12" imgW="87592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392" y="1989139"/>
                        <a:ext cx="220186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Line 16"/>
          <p:cNvSpPr>
            <a:spLocks noChangeShapeType="1"/>
          </p:cNvSpPr>
          <p:nvPr/>
        </p:nvSpPr>
        <p:spPr bwMode="auto">
          <a:xfrm flipH="1">
            <a:off x="4367213" y="2565400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4" name="Line 17"/>
          <p:cNvSpPr>
            <a:spLocks noChangeShapeType="1"/>
          </p:cNvSpPr>
          <p:nvPr/>
        </p:nvSpPr>
        <p:spPr bwMode="auto">
          <a:xfrm flipH="1">
            <a:off x="4367213" y="393382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3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8153400" cy="1143000"/>
          </a:xfrm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Príklad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438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410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Výsledok t</a:t>
            </a:r>
            <a:r>
              <a:rPr lang="en-US" altLang="sk-SK" sz="2400"/>
              <a:t>est</a:t>
            </a:r>
            <a:r>
              <a:rPr lang="sk-SK" altLang="sk-SK" sz="2400"/>
              <a:t>u</a:t>
            </a:r>
            <a:endParaRPr lang="en-US" altLang="sk-SK" sz="2400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5105401" y="2819401"/>
            <a:ext cx="3933825" cy="1819275"/>
          </a:xfrm>
          <a:custGeom>
            <a:avLst/>
            <a:gdLst>
              <a:gd name="T0" fmla="*/ 0 w 2478"/>
              <a:gd name="T1" fmla="*/ 2147483646 h 1146"/>
              <a:gd name="T2" fmla="*/ 2147483646 w 2478"/>
              <a:gd name="T3" fmla="*/ 2147483646 h 1146"/>
              <a:gd name="T4" fmla="*/ 2147483646 w 2478"/>
              <a:gd name="T5" fmla="*/ 2147483646 h 1146"/>
              <a:gd name="T6" fmla="*/ 2147483646 w 2478"/>
              <a:gd name="T7" fmla="*/ 2147483646 h 1146"/>
              <a:gd name="T8" fmla="*/ 2147483646 w 2478"/>
              <a:gd name="T9" fmla="*/ 2147483646 h 1146"/>
              <a:gd name="T10" fmla="*/ 2147483646 w 2478"/>
              <a:gd name="T11" fmla="*/ 2147483646 h 1146"/>
              <a:gd name="T12" fmla="*/ 2147483646 w 2478"/>
              <a:gd name="T13" fmla="*/ 2147483646 h 1146"/>
              <a:gd name="T14" fmla="*/ 2147483646 w 2478"/>
              <a:gd name="T15" fmla="*/ 2147483646 h 1146"/>
              <a:gd name="T16" fmla="*/ 2147483646 w 2478"/>
              <a:gd name="T17" fmla="*/ 2147483646 h 1146"/>
              <a:gd name="T18" fmla="*/ 2147483646 w 2478"/>
              <a:gd name="T19" fmla="*/ 2147483646 h 1146"/>
              <a:gd name="T20" fmla="*/ 2147483646 w 2478"/>
              <a:gd name="T21" fmla="*/ 2147483646 h 1146"/>
              <a:gd name="T22" fmla="*/ 2147483646 w 2478"/>
              <a:gd name="T23" fmla="*/ 2147483646 h 1146"/>
              <a:gd name="T24" fmla="*/ 2147483646 w 2478"/>
              <a:gd name="T25" fmla="*/ 2147483646 h 1146"/>
              <a:gd name="T26" fmla="*/ 2147483646 w 2478"/>
              <a:gd name="T27" fmla="*/ 2147483646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3200401" y="2819401"/>
            <a:ext cx="4454525" cy="1838325"/>
          </a:xfrm>
          <a:custGeom>
            <a:avLst/>
            <a:gdLst>
              <a:gd name="T0" fmla="*/ 0 w 2806"/>
              <a:gd name="T1" fmla="*/ 2147483646 h 1158"/>
              <a:gd name="T2" fmla="*/ 2147483646 w 2806"/>
              <a:gd name="T3" fmla="*/ 2147483646 h 1158"/>
              <a:gd name="T4" fmla="*/ 2147483646 w 2806"/>
              <a:gd name="T5" fmla="*/ 2147483646 h 1158"/>
              <a:gd name="T6" fmla="*/ 2147483646 w 2806"/>
              <a:gd name="T7" fmla="*/ 2147483646 h 1158"/>
              <a:gd name="T8" fmla="*/ 2147483646 w 2806"/>
              <a:gd name="T9" fmla="*/ 2147483646 h 1158"/>
              <a:gd name="T10" fmla="*/ 2147483646 w 2806"/>
              <a:gd name="T11" fmla="*/ 2147483646 h 1158"/>
              <a:gd name="T12" fmla="*/ 2147483646 w 2806"/>
              <a:gd name="T13" fmla="*/ 2147483646 h 1158"/>
              <a:gd name="T14" fmla="*/ 2147483646 w 2806"/>
              <a:gd name="T15" fmla="*/ 2147483646 h 1158"/>
              <a:gd name="T16" fmla="*/ 2147483646 w 2806"/>
              <a:gd name="T17" fmla="*/ 2147483646 h 1158"/>
              <a:gd name="T18" fmla="*/ 2147483646 w 2806"/>
              <a:gd name="T19" fmla="*/ 2147483646 h 1158"/>
              <a:gd name="T20" fmla="*/ 2147483646 w 2806"/>
              <a:gd name="T21" fmla="*/ 2147483646 h 1158"/>
              <a:gd name="T22" fmla="*/ 2147483646 w 2806"/>
              <a:gd name="T23" fmla="*/ 2147483646 h 1158"/>
              <a:gd name="T24" fmla="*/ 2147483646 w 2806"/>
              <a:gd name="T25" fmla="*/ 2147483646 h 1158"/>
              <a:gd name="T26" fmla="*/ 2147483646 w 2806"/>
              <a:gd name="T27" fmla="*/ 2147483646 h 1158"/>
              <a:gd name="T28" fmla="*/ 2147483646 w 2806"/>
              <a:gd name="T29" fmla="*/ 2147483646 h 1158"/>
              <a:gd name="T30" fmla="*/ 2147483646 w 2806"/>
              <a:gd name="T31" fmla="*/ 2147483646 h 1158"/>
              <a:gd name="T32" fmla="*/ 2147483646 w 2806"/>
              <a:gd name="T33" fmla="*/ 2147483646 h 1158"/>
              <a:gd name="T34" fmla="*/ 2147483646 w 2806"/>
              <a:gd name="T35" fmla="*/ 2147483646 h 1158"/>
              <a:gd name="T36" fmla="*/ 2147483646 w 2806"/>
              <a:gd name="T37" fmla="*/ 2147483646 h 1158"/>
              <a:gd name="T38" fmla="*/ 2147483646 w 2806"/>
              <a:gd name="T39" fmla="*/ 2147483646 h 1158"/>
              <a:gd name="T40" fmla="*/ 2147483646 w 2806"/>
              <a:gd name="T41" fmla="*/ 2147483646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 cap="flat" cmpd="sng">
            <a:solidFill>
              <a:srgbClr val="D8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47" name="AutoShape 7"/>
          <p:cNvSpPr>
            <a:spLocks/>
          </p:cNvSpPr>
          <p:nvPr/>
        </p:nvSpPr>
        <p:spPr bwMode="auto">
          <a:xfrm>
            <a:off x="8767763" y="2036763"/>
            <a:ext cx="1852612" cy="1200150"/>
          </a:xfrm>
          <a:prstGeom prst="borderCallout1">
            <a:avLst>
              <a:gd name="adj1" fmla="val 5921"/>
              <a:gd name="adj2" fmla="val -4759"/>
              <a:gd name="adj3" fmla="val 101153"/>
              <a:gd name="adj4" fmla="val -8741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sk-SK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opulácia</a:t>
            </a:r>
            <a:r>
              <a:rPr 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s daným ochorením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94248" name="AutoShape 8"/>
          <p:cNvSpPr>
            <a:spLocks/>
          </p:cNvSpPr>
          <p:nvPr/>
        </p:nvSpPr>
        <p:spPr bwMode="auto">
          <a:xfrm>
            <a:off x="1752600" y="1947864"/>
            <a:ext cx="2133600" cy="1570037"/>
          </a:xfrm>
          <a:prstGeom prst="borderCallout1">
            <a:avLst>
              <a:gd name="adj1" fmla="val 13690"/>
              <a:gd name="adj2" fmla="val 103569"/>
              <a:gd name="adj3" fmla="val 109694"/>
              <a:gd name="adj4" fmla="val 14553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</a:t>
            </a:r>
            <a:r>
              <a:rPr lang="sk-SK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opulácia</a:t>
            </a:r>
            <a:r>
              <a:rPr lang="sk-SK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bez ochorenia (zdraví)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2438400" y="4648201"/>
            <a:ext cx="7545388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410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Výsledok t</a:t>
            </a:r>
            <a:r>
              <a:rPr lang="en-US" altLang="sk-SK" sz="2400"/>
              <a:t>est</a:t>
            </a:r>
            <a:r>
              <a:rPr lang="sk-SK" altLang="sk-SK" sz="2400"/>
              <a:t>u</a:t>
            </a:r>
            <a:endParaRPr lang="en-US" altLang="sk-SK" sz="2400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>
            <a:off x="5105401" y="2819401"/>
            <a:ext cx="3933825" cy="1819275"/>
          </a:xfrm>
          <a:custGeom>
            <a:avLst/>
            <a:gdLst>
              <a:gd name="T0" fmla="*/ 0 w 2478"/>
              <a:gd name="T1" fmla="*/ 2147483646 h 1146"/>
              <a:gd name="T2" fmla="*/ 2147483646 w 2478"/>
              <a:gd name="T3" fmla="*/ 2147483646 h 1146"/>
              <a:gd name="T4" fmla="*/ 2147483646 w 2478"/>
              <a:gd name="T5" fmla="*/ 2147483646 h 1146"/>
              <a:gd name="T6" fmla="*/ 2147483646 w 2478"/>
              <a:gd name="T7" fmla="*/ 2147483646 h 1146"/>
              <a:gd name="T8" fmla="*/ 2147483646 w 2478"/>
              <a:gd name="T9" fmla="*/ 2147483646 h 1146"/>
              <a:gd name="T10" fmla="*/ 2147483646 w 2478"/>
              <a:gd name="T11" fmla="*/ 2147483646 h 1146"/>
              <a:gd name="T12" fmla="*/ 2147483646 w 2478"/>
              <a:gd name="T13" fmla="*/ 2147483646 h 1146"/>
              <a:gd name="T14" fmla="*/ 2147483646 w 2478"/>
              <a:gd name="T15" fmla="*/ 2147483646 h 1146"/>
              <a:gd name="T16" fmla="*/ 2147483646 w 2478"/>
              <a:gd name="T17" fmla="*/ 2147483646 h 1146"/>
              <a:gd name="T18" fmla="*/ 2147483646 w 2478"/>
              <a:gd name="T19" fmla="*/ 2147483646 h 1146"/>
              <a:gd name="T20" fmla="*/ 2147483646 w 2478"/>
              <a:gd name="T21" fmla="*/ 2147483646 h 1146"/>
              <a:gd name="T22" fmla="*/ 2147483646 w 2478"/>
              <a:gd name="T23" fmla="*/ 2147483646 h 1146"/>
              <a:gd name="T24" fmla="*/ 2147483646 w 2478"/>
              <a:gd name="T25" fmla="*/ 2147483646 h 1146"/>
              <a:gd name="T26" fmla="*/ 2147483646 w 2478"/>
              <a:gd name="T27" fmla="*/ 2147483646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>
            <a:off x="3200401" y="2819401"/>
            <a:ext cx="4454525" cy="1838325"/>
          </a:xfrm>
          <a:custGeom>
            <a:avLst/>
            <a:gdLst>
              <a:gd name="T0" fmla="*/ 0 w 2806"/>
              <a:gd name="T1" fmla="*/ 2147483646 h 1158"/>
              <a:gd name="T2" fmla="*/ 2147483646 w 2806"/>
              <a:gd name="T3" fmla="*/ 2147483646 h 1158"/>
              <a:gd name="T4" fmla="*/ 2147483646 w 2806"/>
              <a:gd name="T5" fmla="*/ 2147483646 h 1158"/>
              <a:gd name="T6" fmla="*/ 2147483646 w 2806"/>
              <a:gd name="T7" fmla="*/ 2147483646 h 1158"/>
              <a:gd name="T8" fmla="*/ 2147483646 w 2806"/>
              <a:gd name="T9" fmla="*/ 2147483646 h 1158"/>
              <a:gd name="T10" fmla="*/ 2147483646 w 2806"/>
              <a:gd name="T11" fmla="*/ 2147483646 h 1158"/>
              <a:gd name="T12" fmla="*/ 2147483646 w 2806"/>
              <a:gd name="T13" fmla="*/ 2147483646 h 1158"/>
              <a:gd name="T14" fmla="*/ 2147483646 w 2806"/>
              <a:gd name="T15" fmla="*/ 2147483646 h 1158"/>
              <a:gd name="T16" fmla="*/ 2147483646 w 2806"/>
              <a:gd name="T17" fmla="*/ 2147483646 h 1158"/>
              <a:gd name="T18" fmla="*/ 2147483646 w 2806"/>
              <a:gd name="T19" fmla="*/ 2147483646 h 1158"/>
              <a:gd name="T20" fmla="*/ 2147483646 w 2806"/>
              <a:gd name="T21" fmla="*/ 2147483646 h 1158"/>
              <a:gd name="T22" fmla="*/ 2147483646 w 2806"/>
              <a:gd name="T23" fmla="*/ 2147483646 h 1158"/>
              <a:gd name="T24" fmla="*/ 2147483646 w 2806"/>
              <a:gd name="T25" fmla="*/ 2147483646 h 1158"/>
              <a:gd name="T26" fmla="*/ 2147483646 w 2806"/>
              <a:gd name="T27" fmla="*/ 2147483646 h 1158"/>
              <a:gd name="T28" fmla="*/ 2147483646 w 2806"/>
              <a:gd name="T29" fmla="*/ 2147483646 h 1158"/>
              <a:gd name="T30" fmla="*/ 2147483646 w 2806"/>
              <a:gd name="T31" fmla="*/ 2147483646 h 1158"/>
              <a:gd name="T32" fmla="*/ 2147483646 w 2806"/>
              <a:gd name="T33" fmla="*/ 2147483646 h 1158"/>
              <a:gd name="T34" fmla="*/ 2147483646 w 2806"/>
              <a:gd name="T35" fmla="*/ 2147483646 h 1158"/>
              <a:gd name="T36" fmla="*/ 2147483646 w 2806"/>
              <a:gd name="T37" fmla="*/ 2147483646 h 1158"/>
              <a:gd name="T38" fmla="*/ 2147483646 w 2806"/>
              <a:gd name="T39" fmla="*/ 2147483646 h 1158"/>
              <a:gd name="T40" fmla="*/ 2147483646 w 2806"/>
              <a:gd name="T41" fmla="*/ 2147483646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 cap="flat" cmpd="sng">
            <a:solidFill>
              <a:srgbClr val="D8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6383338" y="1412876"/>
            <a:ext cx="17462" cy="3387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242411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</a:t>
            </a:r>
            <a:r>
              <a:rPr lang="sk-SK" altLang="sk-SK" sz="2000"/>
              <a:t>negatívnych</a:t>
            </a:r>
            <a:r>
              <a:rPr lang="en-US" altLang="sk-SK" sz="2000"/>
              <a:t>”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645636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“po</a:t>
            </a:r>
            <a:r>
              <a:rPr lang="sk-SK" altLang="sk-SK" sz="2000"/>
              <a:t>z</a:t>
            </a:r>
            <a:r>
              <a:rPr lang="en-US" altLang="sk-SK" sz="2000"/>
              <a:t>it</a:t>
            </a:r>
            <a:r>
              <a:rPr lang="sk-SK" altLang="sk-SK" sz="2000"/>
              <a:t>í</a:t>
            </a:r>
            <a:r>
              <a:rPr lang="en-US" altLang="sk-SK" sz="2000"/>
              <a:t>v</a:t>
            </a:r>
            <a:r>
              <a:rPr lang="sk-SK" altLang="sk-SK" sz="2000"/>
              <a:t>nych</a:t>
            </a:r>
            <a:r>
              <a:rPr lang="en-US" altLang="sk-SK" sz="2000"/>
              <a:t>”</a:t>
            </a:r>
          </a:p>
        </p:txBody>
      </p:sp>
      <p:sp>
        <p:nvSpPr>
          <p:cNvPr id="10249" name="Rectangle 14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Hranica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  <p:sp>
        <p:nvSpPr>
          <p:cNvPr id="10250" name="Line 15"/>
          <p:cNvSpPr>
            <a:spLocks noChangeShapeType="1"/>
          </p:cNvSpPr>
          <p:nvPr/>
        </p:nvSpPr>
        <p:spPr bwMode="auto">
          <a:xfrm>
            <a:off x="2566988" y="220503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438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410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Výsledok testu</a:t>
            </a:r>
            <a:endParaRPr lang="en-US" altLang="sk-SK" sz="2400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5105401" y="2819401"/>
            <a:ext cx="3933825" cy="1819275"/>
          </a:xfrm>
          <a:custGeom>
            <a:avLst/>
            <a:gdLst>
              <a:gd name="T0" fmla="*/ 0 w 2478"/>
              <a:gd name="T1" fmla="*/ 2147483646 h 1146"/>
              <a:gd name="T2" fmla="*/ 2147483646 w 2478"/>
              <a:gd name="T3" fmla="*/ 2147483646 h 1146"/>
              <a:gd name="T4" fmla="*/ 2147483646 w 2478"/>
              <a:gd name="T5" fmla="*/ 2147483646 h 1146"/>
              <a:gd name="T6" fmla="*/ 2147483646 w 2478"/>
              <a:gd name="T7" fmla="*/ 2147483646 h 1146"/>
              <a:gd name="T8" fmla="*/ 2147483646 w 2478"/>
              <a:gd name="T9" fmla="*/ 2147483646 h 1146"/>
              <a:gd name="T10" fmla="*/ 2147483646 w 2478"/>
              <a:gd name="T11" fmla="*/ 2147483646 h 1146"/>
              <a:gd name="T12" fmla="*/ 2147483646 w 2478"/>
              <a:gd name="T13" fmla="*/ 2147483646 h 1146"/>
              <a:gd name="T14" fmla="*/ 2147483646 w 2478"/>
              <a:gd name="T15" fmla="*/ 2147483646 h 1146"/>
              <a:gd name="T16" fmla="*/ 2147483646 w 2478"/>
              <a:gd name="T17" fmla="*/ 2147483646 h 1146"/>
              <a:gd name="T18" fmla="*/ 2147483646 w 2478"/>
              <a:gd name="T19" fmla="*/ 2147483646 h 1146"/>
              <a:gd name="T20" fmla="*/ 2147483646 w 2478"/>
              <a:gd name="T21" fmla="*/ 2147483646 h 1146"/>
              <a:gd name="T22" fmla="*/ 2147483646 w 2478"/>
              <a:gd name="T23" fmla="*/ 2147483646 h 1146"/>
              <a:gd name="T24" fmla="*/ 2147483646 w 2478"/>
              <a:gd name="T25" fmla="*/ 2147483646 h 1146"/>
              <a:gd name="T26" fmla="*/ 2147483646 w 2478"/>
              <a:gd name="T27" fmla="*/ 2147483646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4008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Freeform 13"/>
          <p:cNvSpPr>
            <a:spLocks/>
          </p:cNvSpPr>
          <p:nvPr/>
        </p:nvSpPr>
        <p:spPr bwMode="auto">
          <a:xfrm>
            <a:off x="6400800" y="2825751"/>
            <a:ext cx="2590800" cy="1827213"/>
          </a:xfrm>
          <a:custGeom>
            <a:avLst/>
            <a:gdLst>
              <a:gd name="T0" fmla="*/ 0 w 1632"/>
              <a:gd name="T1" fmla="*/ 2147483646 h 1151"/>
              <a:gd name="T2" fmla="*/ 2147483646 w 1632"/>
              <a:gd name="T3" fmla="*/ 2147483646 h 1151"/>
              <a:gd name="T4" fmla="*/ 2147483646 w 1632"/>
              <a:gd name="T5" fmla="*/ 2147483646 h 1151"/>
              <a:gd name="T6" fmla="*/ 2147483646 w 1632"/>
              <a:gd name="T7" fmla="*/ 2147483646 h 1151"/>
              <a:gd name="T8" fmla="*/ 2147483646 w 1632"/>
              <a:gd name="T9" fmla="*/ 2147483646 h 1151"/>
              <a:gd name="T10" fmla="*/ 2147483646 w 1632"/>
              <a:gd name="T11" fmla="*/ 0 h 1151"/>
              <a:gd name="T12" fmla="*/ 2147483646 w 1632"/>
              <a:gd name="T13" fmla="*/ 2147483646 h 1151"/>
              <a:gd name="T14" fmla="*/ 2147483646 w 1632"/>
              <a:gd name="T15" fmla="*/ 2147483646 h 1151"/>
              <a:gd name="T16" fmla="*/ 2147483646 w 1632"/>
              <a:gd name="T17" fmla="*/ 2147483646 h 1151"/>
              <a:gd name="T18" fmla="*/ 2147483646 w 1632"/>
              <a:gd name="T19" fmla="*/ 2147483646 h 1151"/>
              <a:gd name="T20" fmla="*/ 2147483646 w 1632"/>
              <a:gd name="T21" fmla="*/ 2147483646 h 1151"/>
              <a:gd name="T22" fmla="*/ 2147483646 w 1632"/>
              <a:gd name="T23" fmla="*/ 2147483646 h 1151"/>
              <a:gd name="T24" fmla="*/ 2147483646 w 1632"/>
              <a:gd name="T25" fmla="*/ 2147483646 h 1151"/>
              <a:gd name="T26" fmla="*/ 2147483646 w 1632"/>
              <a:gd name="T27" fmla="*/ 2147483646 h 1151"/>
              <a:gd name="T28" fmla="*/ 2147483646 w 1632"/>
              <a:gd name="T29" fmla="*/ 2147483646 h 1151"/>
              <a:gd name="T30" fmla="*/ 2147483646 w 1632"/>
              <a:gd name="T31" fmla="*/ 2147483646 h 1151"/>
              <a:gd name="T32" fmla="*/ 2147483646 w 1632"/>
              <a:gd name="T33" fmla="*/ 2147483646 h 1151"/>
              <a:gd name="T34" fmla="*/ 0 w 1632"/>
              <a:gd name="T35" fmla="*/ 2147483646 h 115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32"/>
              <a:gd name="T55" fmla="*/ 0 h 1151"/>
              <a:gd name="T56" fmla="*/ 1632 w 1632"/>
              <a:gd name="T57" fmla="*/ 1151 h 115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32" h="1151">
                <a:moveTo>
                  <a:pt x="0" y="428"/>
                </a:moveTo>
                <a:lnTo>
                  <a:pt x="48" y="332"/>
                </a:lnTo>
                <a:lnTo>
                  <a:pt x="92" y="280"/>
                </a:lnTo>
                <a:lnTo>
                  <a:pt x="172" y="172"/>
                </a:lnTo>
                <a:lnTo>
                  <a:pt x="240" y="92"/>
                </a:lnTo>
                <a:lnTo>
                  <a:pt x="324" y="0"/>
                </a:lnTo>
                <a:lnTo>
                  <a:pt x="408" y="12"/>
                </a:lnTo>
                <a:lnTo>
                  <a:pt x="480" y="52"/>
                </a:lnTo>
                <a:lnTo>
                  <a:pt x="576" y="236"/>
                </a:lnTo>
                <a:lnTo>
                  <a:pt x="672" y="428"/>
                </a:lnTo>
                <a:lnTo>
                  <a:pt x="768" y="668"/>
                </a:lnTo>
                <a:lnTo>
                  <a:pt x="879" y="848"/>
                </a:lnTo>
                <a:lnTo>
                  <a:pt x="1080" y="1016"/>
                </a:lnTo>
                <a:lnTo>
                  <a:pt x="1156" y="1088"/>
                </a:lnTo>
                <a:lnTo>
                  <a:pt x="1419" y="1115"/>
                </a:lnTo>
                <a:lnTo>
                  <a:pt x="1632" y="1142"/>
                </a:lnTo>
                <a:lnTo>
                  <a:pt x="3" y="1151"/>
                </a:lnTo>
                <a:lnTo>
                  <a:pt x="0" y="428"/>
                </a:lnTo>
                <a:close/>
              </a:path>
            </a:pathLst>
          </a:custGeom>
          <a:solidFill>
            <a:srgbClr val="0000FF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AutoShape 16"/>
          <p:cNvSpPr>
            <a:spLocks/>
          </p:cNvSpPr>
          <p:nvPr/>
        </p:nvSpPr>
        <p:spPr bwMode="auto">
          <a:xfrm>
            <a:off x="7620000" y="2408238"/>
            <a:ext cx="2667000" cy="469900"/>
          </a:xfrm>
          <a:prstGeom prst="borderCallout1">
            <a:avLst>
              <a:gd name="adj1" fmla="val 23079"/>
              <a:gd name="adj2" fmla="val -2856"/>
              <a:gd name="adj3" fmla="val 215384"/>
              <a:gd name="adj4" fmla="val -1291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400" b="1"/>
              <a:t>True Positives</a:t>
            </a:r>
          </a:p>
        </p:txBody>
      </p:sp>
      <p:sp>
        <p:nvSpPr>
          <p:cNvPr id="11272" name="Freeform 17"/>
          <p:cNvSpPr>
            <a:spLocks/>
          </p:cNvSpPr>
          <p:nvPr/>
        </p:nvSpPr>
        <p:spPr bwMode="auto">
          <a:xfrm>
            <a:off x="3200401" y="2819401"/>
            <a:ext cx="4454525" cy="1838325"/>
          </a:xfrm>
          <a:custGeom>
            <a:avLst/>
            <a:gdLst>
              <a:gd name="T0" fmla="*/ 0 w 2806"/>
              <a:gd name="T1" fmla="*/ 2147483646 h 1158"/>
              <a:gd name="T2" fmla="*/ 2147483646 w 2806"/>
              <a:gd name="T3" fmla="*/ 2147483646 h 1158"/>
              <a:gd name="T4" fmla="*/ 2147483646 w 2806"/>
              <a:gd name="T5" fmla="*/ 2147483646 h 1158"/>
              <a:gd name="T6" fmla="*/ 2147483646 w 2806"/>
              <a:gd name="T7" fmla="*/ 2147483646 h 1158"/>
              <a:gd name="T8" fmla="*/ 2147483646 w 2806"/>
              <a:gd name="T9" fmla="*/ 2147483646 h 1158"/>
              <a:gd name="T10" fmla="*/ 2147483646 w 2806"/>
              <a:gd name="T11" fmla="*/ 2147483646 h 1158"/>
              <a:gd name="T12" fmla="*/ 2147483646 w 2806"/>
              <a:gd name="T13" fmla="*/ 2147483646 h 1158"/>
              <a:gd name="T14" fmla="*/ 2147483646 w 2806"/>
              <a:gd name="T15" fmla="*/ 2147483646 h 1158"/>
              <a:gd name="T16" fmla="*/ 2147483646 w 2806"/>
              <a:gd name="T17" fmla="*/ 2147483646 h 1158"/>
              <a:gd name="T18" fmla="*/ 2147483646 w 2806"/>
              <a:gd name="T19" fmla="*/ 2147483646 h 1158"/>
              <a:gd name="T20" fmla="*/ 2147483646 w 2806"/>
              <a:gd name="T21" fmla="*/ 2147483646 h 1158"/>
              <a:gd name="T22" fmla="*/ 2147483646 w 2806"/>
              <a:gd name="T23" fmla="*/ 2147483646 h 1158"/>
              <a:gd name="T24" fmla="*/ 2147483646 w 2806"/>
              <a:gd name="T25" fmla="*/ 2147483646 h 1158"/>
              <a:gd name="T26" fmla="*/ 2147483646 w 2806"/>
              <a:gd name="T27" fmla="*/ 2147483646 h 1158"/>
              <a:gd name="T28" fmla="*/ 2147483646 w 2806"/>
              <a:gd name="T29" fmla="*/ 2147483646 h 1158"/>
              <a:gd name="T30" fmla="*/ 2147483646 w 2806"/>
              <a:gd name="T31" fmla="*/ 2147483646 h 1158"/>
              <a:gd name="T32" fmla="*/ 2147483646 w 2806"/>
              <a:gd name="T33" fmla="*/ 2147483646 h 1158"/>
              <a:gd name="T34" fmla="*/ 2147483646 w 2806"/>
              <a:gd name="T35" fmla="*/ 2147483646 h 1158"/>
              <a:gd name="T36" fmla="*/ 2147483646 w 2806"/>
              <a:gd name="T37" fmla="*/ 2147483646 h 1158"/>
              <a:gd name="T38" fmla="*/ 2147483646 w 2806"/>
              <a:gd name="T39" fmla="*/ 2147483646 h 1158"/>
              <a:gd name="T40" fmla="*/ 2147483646 w 2806"/>
              <a:gd name="T41" fmla="*/ 2147483646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 cap="flat" cmpd="sng">
            <a:solidFill>
              <a:srgbClr val="D8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Niekoľko definícií</a:t>
            </a:r>
            <a:r>
              <a:rPr lang="en-US" altLang="sk-SK" sz="3600" b="1">
                <a:solidFill>
                  <a:srgbClr val="D80000"/>
                </a:solidFill>
              </a:rPr>
              <a:t> ...</a:t>
            </a:r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242411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</a:t>
            </a:r>
            <a:r>
              <a:rPr lang="sk-SK" altLang="sk-SK" sz="2000"/>
              <a:t>negatívnych</a:t>
            </a:r>
            <a:r>
              <a:rPr lang="en-US" altLang="sk-SK" sz="2000"/>
              <a:t>”</a:t>
            </a:r>
          </a:p>
        </p:txBody>
      </p:sp>
      <p:sp>
        <p:nvSpPr>
          <p:cNvPr id="11275" name="Text Box 20"/>
          <p:cNvSpPr txBox="1">
            <a:spLocks noChangeArrowheads="1"/>
          </p:cNvSpPr>
          <p:nvPr/>
        </p:nvSpPr>
        <p:spPr bwMode="auto">
          <a:xfrm>
            <a:off x="645636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“po</a:t>
            </a:r>
            <a:r>
              <a:rPr lang="sk-SK" altLang="sk-SK" sz="2000"/>
              <a:t>z</a:t>
            </a:r>
            <a:r>
              <a:rPr lang="en-US" altLang="sk-SK" sz="2000"/>
              <a:t>it</a:t>
            </a:r>
            <a:r>
              <a:rPr lang="sk-SK" altLang="sk-SK" sz="2000"/>
              <a:t>í</a:t>
            </a:r>
            <a:r>
              <a:rPr lang="en-US" altLang="sk-SK" sz="2000"/>
              <a:t>v</a:t>
            </a:r>
            <a:r>
              <a:rPr lang="sk-SK" altLang="sk-SK" sz="2000"/>
              <a:t>nych</a:t>
            </a:r>
            <a:r>
              <a:rPr lang="en-US" altLang="sk-SK" sz="2000"/>
              <a:t>”</a:t>
            </a:r>
          </a:p>
        </p:txBody>
      </p:sp>
      <p:sp>
        <p:nvSpPr>
          <p:cNvPr id="11276" name="Line 21"/>
          <p:cNvSpPr>
            <a:spLocks noChangeShapeType="1"/>
          </p:cNvSpPr>
          <p:nvPr/>
        </p:nvSpPr>
        <p:spPr bwMode="auto">
          <a:xfrm>
            <a:off x="2566988" y="220503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22"/>
          <p:cNvSpPr txBox="1">
            <a:spLocks noChangeArrowheads="1"/>
          </p:cNvSpPr>
          <p:nvPr/>
        </p:nvSpPr>
        <p:spPr bwMode="auto">
          <a:xfrm>
            <a:off x="1981201" y="5943601"/>
            <a:ext cx="339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D80000"/>
                </a:solidFill>
              </a:rPr>
              <a:t>Populácia bez ochorenia</a:t>
            </a:r>
            <a:endParaRPr lang="en-US" altLang="sk-SK" sz="2000" b="1">
              <a:solidFill>
                <a:srgbClr val="D80000"/>
              </a:solidFill>
            </a:endParaRPr>
          </a:p>
        </p:txBody>
      </p:sp>
      <p:sp>
        <p:nvSpPr>
          <p:cNvPr id="11278" name="Text Box 23"/>
          <p:cNvSpPr txBox="1">
            <a:spLocks noChangeArrowheads="1"/>
          </p:cNvSpPr>
          <p:nvPr/>
        </p:nvSpPr>
        <p:spPr bwMode="auto">
          <a:xfrm>
            <a:off x="1981201" y="6248401"/>
            <a:ext cx="404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0033CC"/>
                </a:solidFill>
              </a:rPr>
              <a:t>Populácia s daným ochorením</a:t>
            </a:r>
            <a:endParaRPr lang="en-US" altLang="sk-SK" sz="20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3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definícia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Nech je daná množina O objektov o = (o1, ..., od), kde </a:t>
            </a:r>
            <a:r>
              <a:rPr lang="sk-SK" dirty="0" err="1"/>
              <a:t>oi</a:t>
            </a:r>
            <a:r>
              <a:rPr lang="sk-SK" dirty="0"/>
              <a:t> sú známe hodnoty atribútov </a:t>
            </a:r>
            <a:r>
              <a:rPr lang="sk-SK" dirty="0" err="1"/>
              <a:t>Ai</a:t>
            </a:r>
            <a:r>
              <a:rPr lang="sk-SK" dirty="0"/>
              <a:t>, 1 ≤ i ≤ d, relevantných vzhľadom na klasifikáciu, a tiež trieda </a:t>
            </a:r>
            <a:r>
              <a:rPr lang="sk-SK" dirty="0" err="1"/>
              <a:t>cj</a:t>
            </a:r>
            <a:r>
              <a:rPr lang="sk-SK" dirty="0"/>
              <a:t>, </a:t>
            </a:r>
            <a:r>
              <a:rPr lang="sk-SK" dirty="0" err="1"/>
              <a:t>cj</a:t>
            </a:r>
            <a:r>
              <a:rPr lang="sk-SK" dirty="0"/>
              <a:t> ∈ C = { c1, ..., </a:t>
            </a:r>
            <a:r>
              <a:rPr lang="sk-SK" dirty="0" err="1"/>
              <a:t>cn</a:t>
            </a:r>
            <a:r>
              <a:rPr lang="sk-SK" dirty="0"/>
              <a:t> }. Počet tried n je obvykle relatívne nízky. Príslušnosť k triede je spravidla vyjadrená hodnotou tzv. cieľového atribútu.</a:t>
            </a:r>
          </a:p>
        </p:txBody>
      </p:sp>
    </p:spTree>
    <p:extLst>
      <p:ext uri="{BB962C8B-B14F-4D97-AF65-F5344CB8AC3E}">
        <p14:creationId xmlns:p14="http://schemas.microsoft.com/office/powerpoint/2010/main" val="25158348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2438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410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Výsledok testu</a:t>
            </a:r>
            <a:endParaRPr lang="en-US" altLang="sk-SK" sz="2400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>
            <a:off x="5105401" y="2819401"/>
            <a:ext cx="3933825" cy="1819275"/>
          </a:xfrm>
          <a:custGeom>
            <a:avLst/>
            <a:gdLst>
              <a:gd name="T0" fmla="*/ 0 w 2478"/>
              <a:gd name="T1" fmla="*/ 2147483646 h 1146"/>
              <a:gd name="T2" fmla="*/ 2147483646 w 2478"/>
              <a:gd name="T3" fmla="*/ 2147483646 h 1146"/>
              <a:gd name="T4" fmla="*/ 2147483646 w 2478"/>
              <a:gd name="T5" fmla="*/ 2147483646 h 1146"/>
              <a:gd name="T6" fmla="*/ 2147483646 w 2478"/>
              <a:gd name="T7" fmla="*/ 2147483646 h 1146"/>
              <a:gd name="T8" fmla="*/ 2147483646 w 2478"/>
              <a:gd name="T9" fmla="*/ 2147483646 h 1146"/>
              <a:gd name="T10" fmla="*/ 2147483646 w 2478"/>
              <a:gd name="T11" fmla="*/ 2147483646 h 1146"/>
              <a:gd name="T12" fmla="*/ 2147483646 w 2478"/>
              <a:gd name="T13" fmla="*/ 2147483646 h 1146"/>
              <a:gd name="T14" fmla="*/ 2147483646 w 2478"/>
              <a:gd name="T15" fmla="*/ 2147483646 h 1146"/>
              <a:gd name="T16" fmla="*/ 2147483646 w 2478"/>
              <a:gd name="T17" fmla="*/ 2147483646 h 1146"/>
              <a:gd name="T18" fmla="*/ 2147483646 w 2478"/>
              <a:gd name="T19" fmla="*/ 2147483646 h 1146"/>
              <a:gd name="T20" fmla="*/ 2147483646 w 2478"/>
              <a:gd name="T21" fmla="*/ 2147483646 h 1146"/>
              <a:gd name="T22" fmla="*/ 2147483646 w 2478"/>
              <a:gd name="T23" fmla="*/ 2147483646 h 1146"/>
              <a:gd name="T24" fmla="*/ 2147483646 w 2478"/>
              <a:gd name="T25" fmla="*/ 2147483646 h 1146"/>
              <a:gd name="T26" fmla="*/ 2147483646 w 2478"/>
              <a:gd name="T27" fmla="*/ 2147483646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4008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1981201" y="5943601"/>
            <a:ext cx="339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D80000"/>
                </a:solidFill>
              </a:rPr>
              <a:t>Populácia bez ochorenia</a:t>
            </a:r>
            <a:endParaRPr lang="en-US" altLang="sk-SK" sz="2000" b="1">
              <a:solidFill>
                <a:srgbClr val="D80000"/>
              </a:solidFill>
            </a:endParaRPr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1981201" y="6248401"/>
            <a:ext cx="404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0033CC"/>
                </a:solidFill>
              </a:rPr>
              <a:t>Populácia s daným ochorením</a:t>
            </a:r>
            <a:endParaRPr lang="en-US" altLang="sk-SK" sz="2000" b="1">
              <a:solidFill>
                <a:srgbClr val="0033CC"/>
              </a:solidFill>
            </a:endParaRPr>
          </a:p>
        </p:txBody>
      </p:sp>
      <p:sp>
        <p:nvSpPr>
          <p:cNvPr id="12296" name="Freeform 14"/>
          <p:cNvSpPr>
            <a:spLocks/>
          </p:cNvSpPr>
          <p:nvPr/>
        </p:nvSpPr>
        <p:spPr bwMode="auto">
          <a:xfrm>
            <a:off x="3200401" y="2819401"/>
            <a:ext cx="4454525" cy="1838325"/>
          </a:xfrm>
          <a:custGeom>
            <a:avLst/>
            <a:gdLst>
              <a:gd name="T0" fmla="*/ 0 w 2806"/>
              <a:gd name="T1" fmla="*/ 2147483646 h 1158"/>
              <a:gd name="T2" fmla="*/ 2147483646 w 2806"/>
              <a:gd name="T3" fmla="*/ 2147483646 h 1158"/>
              <a:gd name="T4" fmla="*/ 2147483646 w 2806"/>
              <a:gd name="T5" fmla="*/ 2147483646 h 1158"/>
              <a:gd name="T6" fmla="*/ 2147483646 w 2806"/>
              <a:gd name="T7" fmla="*/ 2147483646 h 1158"/>
              <a:gd name="T8" fmla="*/ 2147483646 w 2806"/>
              <a:gd name="T9" fmla="*/ 2147483646 h 1158"/>
              <a:gd name="T10" fmla="*/ 2147483646 w 2806"/>
              <a:gd name="T11" fmla="*/ 2147483646 h 1158"/>
              <a:gd name="T12" fmla="*/ 2147483646 w 2806"/>
              <a:gd name="T13" fmla="*/ 2147483646 h 1158"/>
              <a:gd name="T14" fmla="*/ 2147483646 w 2806"/>
              <a:gd name="T15" fmla="*/ 2147483646 h 1158"/>
              <a:gd name="T16" fmla="*/ 2147483646 w 2806"/>
              <a:gd name="T17" fmla="*/ 2147483646 h 1158"/>
              <a:gd name="T18" fmla="*/ 2147483646 w 2806"/>
              <a:gd name="T19" fmla="*/ 2147483646 h 1158"/>
              <a:gd name="T20" fmla="*/ 2147483646 w 2806"/>
              <a:gd name="T21" fmla="*/ 2147483646 h 1158"/>
              <a:gd name="T22" fmla="*/ 2147483646 w 2806"/>
              <a:gd name="T23" fmla="*/ 2147483646 h 1158"/>
              <a:gd name="T24" fmla="*/ 2147483646 w 2806"/>
              <a:gd name="T25" fmla="*/ 2147483646 h 1158"/>
              <a:gd name="T26" fmla="*/ 2147483646 w 2806"/>
              <a:gd name="T27" fmla="*/ 2147483646 h 1158"/>
              <a:gd name="T28" fmla="*/ 2147483646 w 2806"/>
              <a:gd name="T29" fmla="*/ 2147483646 h 1158"/>
              <a:gd name="T30" fmla="*/ 2147483646 w 2806"/>
              <a:gd name="T31" fmla="*/ 2147483646 h 1158"/>
              <a:gd name="T32" fmla="*/ 2147483646 w 2806"/>
              <a:gd name="T33" fmla="*/ 2147483646 h 1158"/>
              <a:gd name="T34" fmla="*/ 2147483646 w 2806"/>
              <a:gd name="T35" fmla="*/ 2147483646 h 1158"/>
              <a:gd name="T36" fmla="*/ 2147483646 w 2806"/>
              <a:gd name="T37" fmla="*/ 2147483646 h 1158"/>
              <a:gd name="T38" fmla="*/ 2147483646 w 2806"/>
              <a:gd name="T39" fmla="*/ 2147483646 h 1158"/>
              <a:gd name="T40" fmla="*/ 2147483646 w 2806"/>
              <a:gd name="T41" fmla="*/ 2147483646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 cap="flat" cmpd="sng">
            <a:solidFill>
              <a:srgbClr val="D8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Freeform 15"/>
          <p:cNvSpPr>
            <a:spLocks/>
          </p:cNvSpPr>
          <p:nvPr/>
        </p:nvSpPr>
        <p:spPr bwMode="auto">
          <a:xfrm>
            <a:off x="6397626" y="4159251"/>
            <a:ext cx="1273175" cy="493713"/>
          </a:xfrm>
          <a:custGeom>
            <a:avLst/>
            <a:gdLst>
              <a:gd name="T0" fmla="*/ 2147483646 w 802"/>
              <a:gd name="T1" fmla="*/ 2147483646 h 311"/>
              <a:gd name="T2" fmla="*/ 0 w 802"/>
              <a:gd name="T3" fmla="*/ 0 h 311"/>
              <a:gd name="T4" fmla="*/ 2147483646 w 802"/>
              <a:gd name="T5" fmla="*/ 2147483646 h 311"/>
              <a:gd name="T6" fmla="*/ 2147483646 w 802"/>
              <a:gd name="T7" fmla="*/ 2147483646 h 311"/>
              <a:gd name="T8" fmla="*/ 2147483646 w 802"/>
              <a:gd name="T9" fmla="*/ 2147483646 h 311"/>
              <a:gd name="T10" fmla="*/ 2147483646 w 802"/>
              <a:gd name="T11" fmla="*/ 2147483646 h 311"/>
              <a:gd name="T12" fmla="*/ 2147483646 w 802"/>
              <a:gd name="T13" fmla="*/ 2147483646 h 311"/>
              <a:gd name="T14" fmla="*/ 2147483646 w 802"/>
              <a:gd name="T15" fmla="*/ 2147483646 h 31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02"/>
              <a:gd name="T25" fmla="*/ 0 h 311"/>
              <a:gd name="T26" fmla="*/ 802 w 802"/>
              <a:gd name="T27" fmla="*/ 311 h 31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02" h="311">
                <a:moveTo>
                  <a:pt x="2" y="308"/>
                </a:moveTo>
                <a:lnTo>
                  <a:pt x="0" y="0"/>
                </a:lnTo>
                <a:lnTo>
                  <a:pt x="88" y="109"/>
                </a:lnTo>
                <a:lnTo>
                  <a:pt x="151" y="166"/>
                </a:lnTo>
                <a:lnTo>
                  <a:pt x="292" y="211"/>
                </a:lnTo>
                <a:lnTo>
                  <a:pt x="494" y="260"/>
                </a:lnTo>
                <a:lnTo>
                  <a:pt x="802" y="311"/>
                </a:lnTo>
                <a:lnTo>
                  <a:pt x="2" y="308"/>
                </a:lnTo>
                <a:close/>
              </a:path>
            </a:pathLst>
          </a:custGeom>
          <a:solidFill>
            <a:srgbClr val="D80000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AutoShape 16"/>
          <p:cNvSpPr>
            <a:spLocks/>
          </p:cNvSpPr>
          <p:nvPr/>
        </p:nvSpPr>
        <p:spPr bwMode="auto">
          <a:xfrm>
            <a:off x="8001000" y="5033964"/>
            <a:ext cx="1835150" cy="835025"/>
          </a:xfrm>
          <a:prstGeom prst="borderCallout1">
            <a:avLst>
              <a:gd name="adj1" fmla="val 13690"/>
              <a:gd name="adj2" fmla="val -4153"/>
              <a:gd name="adj3" fmla="val -59505"/>
              <a:gd name="adj4" fmla="val -7231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400" b="1">
                <a:solidFill>
                  <a:srgbClr val="000000"/>
                </a:solidFill>
              </a:rPr>
              <a:t>False Positives</a:t>
            </a:r>
          </a:p>
        </p:txBody>
      </p:sp>
      <p:sp>
        <p:nvSpPr>
          <p:cNvPr id="12299" name="Text Box 17"/>
          <p:cNvSpPr txBox="1">
            <a:spLocks noChangeArrowheads="1"/>
          </p:cNvSpPr>
          <p:nvPr/>
        </p:nvSpPr>
        <p:spPr bwMode="auto">
          <a:xfrm>
            <a:off x="242411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</a:t>
            </a:r>
            <a:r>
              <a:rPr lang="sk-SK" altLang="sk-SK" sz="2000"/>
              <a:t>negatívnych</a:t>
            </a:r>
            <a:r>
              <a:rPr lang="en-US" altLang="sk-SK" sz="2000"/>
              <a:t>”</a:t>
            </a:r>
          </a:p>
        </p:txBody>
      </p:sp>
      <p:sp>
        <p:nvSpPr>
          <p:cNvPr id="12300" name="Text Box 18"/>
          <p:cNvSpPr txBox="1">
            <a:spLocks noChangeArrowheads="1"/>
          </p:cNvSpPr>
          <p:nvPr/>
        </p:nvSpPr>
        <p:spPr bwMode="auto">
          <a:xfrm>
            <a:off x="645636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“po</a:t>
            </a:r>
            <a:r>
              <a:rPr lang="sk-SK" altLang="sk-SK" sz="2000"/>
              <a:t>z</a:t>
            </a:r>
            <a:r>
              <a:rPr lang="en-US" altLang="sk-SK" sz="2000"/>
              <a:t>it</a:t>
            </a:r>
            <a:r>
              <a:rPr lang="sk-SK" altLang="sk-SK" sz="2000"/>
              <a:t>í</a:t>
            </a:r>
            <a:r>
              <a:rPr lang="en-US" altLang="sk-SK" sz="2000"/>
              <a:t>v</a:t>
            </a:r>
            <a:r>
              <a:rPr lang="sk-SK" altLang="sk-SK" sz="2000"/>
              <a:t>nych</a:t>
            </a:r>
            <a:r>
              <a:rPr lang="en-US" altLang="sk-SK" sz="2000"/>
              <a:t>”</a:t>
            </a:r>
          </a:p>
        </p:txBody>
      </p:sp>
      <p:sp>
        <p:nvSpPr>
          <p:cNvPr id="12301" name="Line 19"/>
          <p:cNvSpPr>
            <a:spLocks noChangeShapeType="1"/>
          </p:cNvSpPr>
          <p:nvPr/>
        </p:nvSpPr>
        <p:spPr bwMode="auto">
          <a:xfrm>
            <a:off x="2566988" y="220503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Rectangle 21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Niekoľko definícií</a:t>
            </a:r>
            <a:r>
              <a:rPr lang="en-US" altLang="sk-SK" sz="3600" b="1">
                <a:solidFill>
                  <a:srgbClr val="D80000"/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11780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2438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410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Výsledok testu</a:t>
            </a:r>
            <a:endParaRPr lang="en-US" altLang="sk-SK" sz="2400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5105401" y="2819401"/>
            <a:ext cx="3933825" cy="1819275"/>
          </a:xfrm>
          <a:custGeom>
            <a:avLst/>
            <a:gdLst>
              <a:gd name="T0" fmla="*/ 0 w 2478"/>
              <a:gd name="T1" fmla="*/ 2147483646 h 1146"/>
              <a:gd name="T2" fmla="*/ 2147483646 w 2478"/>
              <a:gd name="T3" fmla="*/ 2147483646 h 1146"/>
              <a:gd name="T4" fmla="*/ 2147483646 w 2478"/>
              <a:gd name="T5" fmla="*/ 2147483646 h 1146"/>
              <a:gd name="T6" fmla="*/ 2147483646 w 2478"/>
              <a:gd name="T7" fmla="*/ 2147483646 h 1146"/>
              <a:gd name="T8" fmla="*/ 2147483646 w 2478"/>
              <a:gd name="T9" fmla="*/ 2147483646 h 1146"/>
              <a:gd name="T10" fmla="*/ 2147483646 w 2478"/>
              <a:gd name="T11" fmla="*/ 2147483646 h 1146"/>
              <a:gd name="T12" fmla="*/ 2147483646 w 2478"/>
              <a:gd name="T13" fmla="*/ 2147483646 h 1146"/>
              <a:gd name="T14" fmla="*/ 2147483646 w 2478"/>
              <a:gd name="T15" fmla="*/ 2147483646 h 1146"/>
              <a:gd name="T16" fmla="*/ 2147483646 w 2478"/>
              <a:gd name="T17" fmla="*/ 2147483646 h 1146"/>
              <a:gd name="T18" fmla="*/ 2147483646 w 2478"/>
              <a:gd name="T19" fmla="*/ 2147483646 h 1146"/>
              <a:gd name="T20" fmla="*/ 2147483646 w 2478"/>
              <a:gd name="T21" fmla="*/ 2147483646 h 1146"/>
              <a:gd name="T22" fmla="*/ 2147483646 w 2478"/>
              <a:gd name="T23" fmla="*/ 2147483646 h 1146"/>
              <a:gd name="T24" fmla="*/ 2147483646 w 2478"/>
              <a:gd name="T25" fmla="*/ 2147483646 h 1146"/>
              <a:gd name="T26" fmla="*/ 2147483646 w 2478"/>
              <a:gd name="T27" fmla="*/ 2147483646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4008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Freeform 14"/>
          <p:cNvSpPr>
            <a:spLocks/>
          </p:cNvSpPr>
          <p:nvPr/>
        </p:nvSpPr>
        <p:spPr bwMode="auto">
          <a:xfrm>
            <a:off x="3200401" y="2819401"/>
            <a:ext cx="4454525" cy="1838325"/>
          </a:xfrm>
          <a:custGeom>
            <a:avLst/>
            <a:gdLst>
              <a:gd name="T0" fmla="*/ 0 w 2806"/>
              <a:gd name="T1" fmla="*/ 2147483646 h 1158"/>
              <a:gd name="T2" fmla="*/ 2147483646 w 2806"/>
              <a:gd name="T3" fmla="*/ 2147483646 h 1158"/>
              <a:gd name="T4" fmla="*/ 2147483646 w 2806"/>
              <a:gd name="T5" fmla="*/ 2147483646 h 1158"/>
              <a:gd name="T6" fmla="*/ 2147483646 w 2806"/>
              <a:gd name="T7" fmla="*/ 2147483646 h 1158"/>
              <a:gd name="T8" fmla="*/ 2147483646 w 2806"/>
              <a:gd name="T9" fmla="*/ 2147483646 h 1158"/>
              <a:gd name="T10" fmla="*/ 2147483646 w 2806"/>
              <a:gd name="T11" fmla="*/ 2147483646 h 1158"/>
              <a:gd name="T12" fmla="*/ 2147483646 w 2806"/>
              <a:gd name="T13" fmla="*/ 2147483646 h 1158"/>
              <a:gd name="T14" fmla="*/ 2147483646 w 2806"/>
              <a:gd name="T15" fmla="*/ 2147483646 h 1158"/>
              <a:gd name="T16" fmla="*/ 2147483646 w 2806"/>
              <a:gd name="T17" fmla="*/ 2147483646 h 1158"/>
              <a:gd name="T18" fmla="*/ 2147483646 w 2806"/>
              <a:gd name="T19" fmla="*/ 2147483646 h 1158"/>
              <a:gd name="T20" fmla="*/ 2147483646 w 2806"/>
              <a:gd name="T21" fmla="*/ 2147483646 h 1158"/>
              <a:gd name="T22" fmla="*/ 2147483646 w 2806"/>
              <a:gd name="T23" fmla="*/ 2147483646 h 1158"/>
              <a:gd name="T24" fmla="*/ 2147483646 w 2806"/>
              <a:gd name="T25" fmla="*/ 2147483646 h 1158"/>
              <a:gd name="T26" fmla="*/ 2147483646 w 2806"/>
              <a:gd name="T27" fmla="*/ 2147483646 h 1158"/>
              <a:gd name="T28" fmla="*/ 2147483646 w 2806"/>
              <a:gd name="T29" fmla="*/ 2147483646 h 1158"/>
              <a:gd name="T30" fmla="*/ 2147483646 w 2806"/>
              <a:gd name="T31" fmla="*/ 2147483646 h 1158"/>
              <a:gd name="T32" fmla="*/ 2147483646 w 2806"/>
              <a:gd name="T33" fmla="*/ 2147483646 h 1158"/>
              <a:gd name="T34" fmla="*/ 2147483646 w 2806"/>
              <a:gd name="T35" fmla="*/ 2147483646 h 1158"/>
              <a:gd name="T36" fmla="*/ 2147483646 w 2806"/>
              <a:gd name="T37" fmla="*/ 2147483646 h 1158"/>
              <a:gd name="T38" fmla="*/ 2147483646 w 2806"/>
              <a:gd name="T39" fmla="*/ 2147483646 h 1158"/>
              <a:gd name="T40" fmla="*/ 2147483646 w 2806"/>
              <a:gd name="T41" fmla="*/ 2147483646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 cap="flat" cmpd="sng">
            <a:solidFill>
              <a:srgbClr val="D8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Freeform 15"/>
          <p:cNvSpPr>
            <a:spLocks/>
          </p:cNvSpPr>
          <p:nvPr/>
        </p:nvSpPr>
        <p:spPr bwMode="auto">
          <a:xfrm>
            <a:off x="3200400" y="2819400"/>
            <a:ext cx="3200400" cy="1828800"/>
          </a:xfrm>
          <a:custGeom>
            <a:avLst/>
            <a:gdLst>
              <a:gd name="T0" fmla="*/ 0 w 2016"/>
              <a:gd name="T1" fmla="*/ 2147483646 h 1152"/>
              <a:gd name="T2" fmla="*/ 2147483646 w 2016"/>
              <a:gd name="T3" fmla="*/ 2147483646 h 1152"/>
              <a:gd name="T4" fmla="*/ 2147483646 w 2016"/>
              <a:gd name="T5" fmla="*/ 2147483646 h 1152"/>
              <a:gd name="T6" fmla="*/ 2147483646 w 2016"/>
              <a:gd name="T7" fmla="*/ 2147483646 h 1152"/>
              <a:gd name="T8" fmla="*/ 2147483646 w 2016"/>
              <a:gd name="T9" fmla="*/ 2147483646 h 1152"/>
              <a:gd name="T10" fmla="*/ 2147483646 w 2016"/>
              <a:gd name="T11" fmla="*/ 2147483646 h 1152"/>
              <a:gd name="T12" fmla="*/ 2147483646 w 2016"/>
              <a:gd name="T13" fmla="*/ 2147483646 h 1152"/>
              <a:gd name="T14" fmla="*/ 2147483646 w 2016"/>
              <a:gd name="T15" fmla="*/ 2147483646 h 1152"/>
              <a:gd name="T16" fmla="*/ 2147483646 w 2016"/>
              <a:gd name="T17" fmla="*/ 2147483646 h 1152"/>
              <a:gd name="T18" fmla="*/ 2147483646 w 2016"/>
              <a:gd name="T19" fmla="*/ 2147483646 h 1152"/>
              <a:gd name="T20" fmla="*/ 2147483646 w 2016"/>
              <a:gd name="T21" fmla="*/ 2147483646 h 1152"/>
              <a:gd name="T22" fmla="*/ 2147483646 w 2016"/>
              <a:gd name="T23" fmla="*/ 2147483646 h 1152"/>
              <a:gd name="T24" fmla="*/ 2147483646 w 2016"/>
              <a:gd name="T25" fmla="*/ 2147483646 h 1152"/>
              <a:gd name="T26" fmla="*/ 2147483646 w 2016"/>
              <a:gd name="T27" fmla="*/ 2147483646 h 1152"/>
              <a:gd name="T28" fmla="*/ 2147483646 w 2016"/>
              <a:gd name="T29" fmla="*/ 2147483646 h 1152"/>
              <a:gd name="T30" fmla="*/ 2147483646 w 2016"/>
              <a:gd name="T31" fmla="*/ 2147483646 h 1152"/>
              <a:gd name="T32" fmla="*/ 2147483646 w 2016"/>
              <a:gd name="T33" fmla="*/ 2147483646 h 1152"/>
              <a:gd name="T34" fmla="*/ 2147483646 w 2016"/>
              <a:gd name="T35" fmla="*/ 2147483646 h 1152"/>
              <a:gd name="T36" fmla="*/ 2147483646 w 2016"/>
              <a:gd name="T37" fmla="*/ 0 h 1152"/>
              <a:gd name="T38" fmla="*/ 2147483646 w 2016"/>
              <a:gd name="T39" fmla="*/ 0 h 1152"/>
              <a:gd name="T40" fmla="*/ 2147483646 w 2016"/>
              <a:gd name="T41" fmla="*/ 2147483646 h 1152"/>
              <a:gd name="T42" fmla="*/ 2147483646 w 2016"/>
              <a:gd name="T43" fmla="*/ 2147483646 h 1152"/>
              <a:gd name="T44" fmla="*/ 2147483646 w 2016"/>
              <a:gd name="T45" fmla="*/ 2147483646 h 1152"/>
              <a:gd name="T46" fmla="*/ 2147483646 w 2016"/>
              <a:gd name="T47" fmla="*/ 2147483646 h 1152"/>
              <a:gd name="T48" fmla="*/ 2147483646 w 2016"/>
              <a:gd name="T49" fmla="*/ 2147483646 h 1152"/>
              <a:gd name="T50" fmla="*/ 2147483646 w 2016"/>
              <a:gd name="T51" fmla="*/ 2147483646 h 1152"/>
              <a:gd name="T52" fmla="*/ 2147483646 w 2016"/>
              <a:gd name="T53" fmla="*/ 2147483646 h 1152"/>
              <a:gd name="T54" fmla="*/ 2147483646 w 2016"/>
              <a:gd name="T55" fmla="*/ 2147483646 h 1152"/>
              <a:gd name="T56" fmla="*/ 2147483646 w 2016"/>
              <a:gd name="T57" fmla="*/ 2147483646 h 1152"/>
              <a:gd name="T58" fmla="*/ 2147483646 w 2016"/>
              <a:gd name="T59" fmla="*/ 2147483646 h 1152"/>
              <a:gd name="T60" fmla="*/ 2147483646 w 2016"/>
              <a:gd name="T61" fmla="*/ 2147483646 h 1152"/>
              <a:gd name="T62" fmla="*/ 2147483646 w 2016"/>
              <a:gd name="T63" fmla="*/ 2147483646 h 1152"/>
              <a:gd name="T64" fmla="*/ 0 w 2016"/>
              <a:gd name="T65" fmla="*/ 2147483646 h 115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016"/>
              <a:gd name="T100" fmla="*/ 0 h 1152"/>
              <a:gd name="T101" fmla="*/ 2016 w 2016"/>
              <a:gd name="T102" fmla="*/ 1152 h 115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016" h="1152">
                <a:moveTo>
                  <a:pt x="0" y="1152"/>
                </a:moveTo>
                <a:lnTo>
                  <a:pt x="240" y="1104"/>
                </a:lnTo>
                <a:lnTo>
                  <a:pt x="288" y="1056"/>
                </a:lnTo>
                <a:lnTo>
                  <a:pt x="336" y="1008"/>
                </a:lnTo>
                <a:lnTo>
                  <a:pt x="384" y="960"/>
                </a:lnTo>
                <a:lnTo>
                  <a:pt x="432" y="912"/>
                </a:lnTo>
                <a:lnTo>
                  <a:pt x="480" y="864"/>
                </a:lnTo>
                <a:lnTo>
                  <a:pt x="528" y="816"/>
                </a:lnTo>
                <a:lnTo>
                  <a:pt x="576" y="768"/>
                </a:lnTo>
                <a:lnTo>
                  <a:pt x="624" y="672"/>
                </a:lnTo>
                <a:lnTo>
                  <a:pt x="672" y="576"/>
                </a:lnTo>
                <a:lnTo>
                  <a:pt x="768" y="432"/>
                </a:lnTo>
                <a:lnTo>
                  <a:pt x="864" y="336"/>
                </a:lnTo>
                <a:lnTo>
                  <a:pt x="912" y="288"/>
                </a:lnTo>
                <a:lnTo>
                  <a:pt x="960" y="240"/>
                </a:lnTo>
                <a:lnTo>
                  <a:pt x="1008" y="192"/>
                </a:lnTo>
                <a:lnTo>
                  <a:pt x="1056" y="144"/>
                </a:lnTo>
                <a:lnTo>
                  <a:pt x="1104" y="96"/>
                </a:lnTo>
                <a:lnTo>
                  <a:pt x="1248" y="0"/>
                </a:lnTo>
                <a:lnTo>
                  <a:pt x="1344" y="0"/>
                </a:lnTo>
                <a:lnTo>
                  <a:pt x="1440" y="48"/>
                </a:lnTo>
                <a:lnTo>
                  <a:pt x="1488" y="96"/>
                </a:lnTo>
                <a:lnTo>
                  <a:pt x="1536" y="144"/>
                </a:lnTo>
                <a:lnTo>
                  <a:pt x="1584" y="192"/>
                </a:lnTo>
                <a:lnTo>
                  <a:pt x="1632" y="288"/>
                </a:lnTo>
                <a:lnTo>
                  <a:pt x="1680" y="384"/>
                </a:lnTo>
                <a:lnTo>
                  <a:pt x="1728" y="480"/>
                </a:lnTo>
                <a:lnTo>
                  <a:pt x="1872" y="672"/>
                </a:lnTo>
                <a:lnTo>
                  <a:pt x="1920" y="720"/>
                </a:lnTo>
                <a:lnTo>
                  <a:pt x="1968" y="768"/>
                </a:lnTo>
                <a:lnTo>
                  <a:pt x="2016" y="816"/>
                </a:lnTo>
                <a:lnTo>
                  <a:pt x="2016" y="1152"/>
                </a:lnTo>
                <a:lnTo>
                  <a:pt x="0" y="1152"/>
                </a:lnTo>
                <a:close/>
              </a:path>
            </a:pathLst>
          </a:custGeom>
          <a:solidFill>
            <a:srgbClr val="D80000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16"/>
          <p:cNvSpPr>
            <a:spLocks/>
          </p:cNvSpPr>
          <p:nvPr/>
        </p:nvSpPr>
        <p:spPr bwMode="auto">
          <a:xfrm>
            <a:off x="2085976" y="2895601"/>
            <a:ext cx="1876425" cy="835025"/>
          </a:xfrm>
          <a:prstGeom prst="borderCallout1">
            <a:avLst>
              <a:gd name="adj1" fmla="val 18046"/>
              <a:gd name="adj2" fmla="val 104060"/>
              <a:gd name="adj3" fmla="val 172181"/>
              <a:gd name="adj4" fmla="val 15710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400" b="1"/>
              <a:t>True negatives</a:t>
            </a:r>
          </a:p>
        </p:txBody>
      </p:sp>
      <p:sp>
        <p:nvSpPr>
          <p:cNvPr id="13321" name="Rectangle 18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Niekoľko definícií</a:t>
            </a:r>
            <a:r>
              <a:rPr lang="en-US" altLang="sk-SK" sz="3600" b="1">
                <a:solidFill>
                  <a:srgbClr val="D80000"/>
                </a:solidFill>
              </a:rPr>
              <a:t> ...</a:t>
            </a:r>
          </a:p>
        </p:txBody>
      </p:sp>
      <p:sp>
        <p:nvSpPr>
          <p:cNvPr id="13322" name="Text Box 19"/>
          <p:cNvSpPr txBox="1">
            <a:spLocks noChangeArrowheads="1"/>
          </p:cNvSpPr>
          <p:nvPr/>
        </p:nvSpPr>
        <p:spPr bwMode="auto">
          <a:xfrm>
            <a:off x="242411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</a:t>
            </a:r>
            <a:r>
              <a:rPr lang="sk-SK" altLang="sk-SK" sz="2000"/>
              <a:t>negatívnych</a:t>
            </a:r>
            <a:r>
              <a:rPr lang="en-US" altLang="sk-SK" sz="2000"/>
              <a:t>”</a:t>
            </a:r>
          </a:p>
        </p:txBody>
      </p:sp>
      <p:sp>
        <p:nvSpPr>
          <p:cNvPr id="13323" name="Text Box 20"/>
          <p:cNvSpPr txBox="1">
            <a:spLocks noChangeArrowheads="1"/>
          </p:cNvSpPr>
          <p:nvPr/>
        </p:nvSpPr>
        <p:spPr bwMode="auto">
          <a:xfrm>
            <a:off x="645636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“po</a:t>
            </a:r>
            <a:r>
              <a:rPr lang="sk-SK" altLang="sk-SK" sz="2000"/>
              <a:t>z</a:t>
            </a:r>
            <a:r>
              <a:rPr lang="en-US" altLang="sk-SK" sz="2000"/>
              <a:t>it</a:t>
            </a:r>
            <a:r>
              <a:rPr lang="sk-SK" altLang="sk-SK" sz="2000"/>
              <a:t>í</a:t>
            </a:r>
            <a:r>
              <a:rPr lang="en-US" altLang="sk-SK" sz="2000"/>
              <a:t>v</a:t>
            </a:r>
            <a:r>
              <a:rPr lang="sk-SK" altLang="sk-SK" sz="2000"/>
              <a:t>nych</a:t>
            </a:r>
            <a:r>
              <a:rPr lang="en-US" altLang="sk-SK" sz="2000"/>
              <a:t>”</a:t>
            </a:r>
          </a:p>
        </p:txBody>
      </p:sp>
      <p:sp>
        <p:nvSpPr>
          <p:cNvPr id="13324" name="Line 21"/>
          <p:cNvSpPr>
            <a:spLocks noChangeShapeType="1"/>
          </p:cNvSpPr>
          <p:nvPr/>
        </p:nvSpPr>
        <p:spPr bwMode="auto">
          <a:xfrm>
            <a:off x="2566988" y="220503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Text Box 22"/>
          <p:cNvSpPr txBox="1">
            <a:spLocks noChangeArrowheads="1"/>
          </p:cNvSpPr>
          <p:nvPr/>
        </p:nvSpPr>
        <p:spPr bwMode="auto">
          <a:xfrm>
            <a:off x="1981201" y="5943601"/>
            <a:ext cx="339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D80000"/>
                </a:solidFill>
              </a:rPr>
              <a:t>Populácia bez ochorenia</a:t>
            </a:r>
            <a:endParaRPr lang="en-US" altLang="sk-SK" sz="2000" b="1">
              <a:solidFill>
                <a:srgbClr val="D80000"/>
              </a:solidFill>
            </a:endParaRPr>
          </a:p>
        </p:txBody>
      </p:sp>
      <p:sp>
        <p:nvSpPr>
          <p:cNvPr id="13326" name="Text Box 23"/>
          <p:cNvSpPr txBox="1">
            <a:spLocks noChangeArrowheads="1"/>
          </p:cNvSpPr>
          <p:nvPr/>
        </p:nvSpPr>
        <p:spPr bwMode="auto">
          <a:xfrm>
            <a:off x="1981201" y="6248401"/>
            <a:ext cx="404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0033CC"/>
                </a:solidFill>
              </a:rPr>
              <a:t>Populácia s daným ochorením</a:t>
            </a:r>
            <a:endParaRPr lang="en-US" altLang="sk-SK" sz="20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438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410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Výsledok testu</a:t>
            </a:r>
            <a:endParaRPr lang="en-US" altLang="sk-SK" sz="2400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5105401" y="2819401"/>
            <a:ext cx="3933825" cy="1819275"/>
          </a:xfrm>
          <a:custGeom>
            <a:avLst/>
            <a:gdLst>
              <a:gd name="T0" fmla="*/ 0 w 2478"/>
              <a:gd name="T1" fmla="*/ 2147483646 h 1146"/>
              <a:gd name="T2" fmla="*/ 2147483646 w 2478"/>
              <a:gd name="T3" fmla="*/ 2147483646 h 1146"/>
              <a:gd name="T4" fmla="*/ 2147483646 w 2478"/>
              <a:gd name="T5" fmla="*/ 2147483646 h 1146"/>
              <a:gd name="T6" fmla="*/ 2147483646 w 2478"/>
              <a:gd name="T7" fmla="*/ 2147483646 h 1146"/>
              <a:gd name="T8" fmla="*/ 2147483646 w 2478"/>
              <a:gd name="T9" fmla="*/ 2147483646 h 1146"/>
              <a:gd name="T10" fmla="*/ 2147483646 w 2478"/>
              <a:gd name="T11" fmla="*/ 2147483646 h 1146"/>
              <a:gd name="T12" fmla="*/ 2147483646 w 2478"/>
              <a:gd name="T13" fmla="*/ 2147483646 h 1146"/>
              <a:gd name="T14" fmla="*/ 2147483646 w 2478"/>
              <a:gd name="T15" fmla="*/ 2147483646 h 1146"/>
              <a:gd name="T16" fmla="*/ 2147483646 w 2478"/>
              <a:gd name="T17" fmla="*/ 2147483646 h 1146"/>
              <a:gd name="T18" fmla="*/ 2147483646 w 2478"/>
              <a:gd name="T19" fmla="*/ 2147483646 h 1146"/>
              <a:gd name="T20" fmla="*/ 2147483646 w 2478"/>
              <a:gd name="T21" fmla="*/ 2147483646 h 1146"/>
              <a:gd name="T22" fmla="*/ 2147483646 w 2478"/>
              <a:gd name="T23" fmla="*/ 2147483646 h 1146"/>
              <a:gd name="T24" fmla="*/ 2147483646 w 2478"/>
              <a:gd name="T25" fmla="*/ 2147483646 h 1146"/>
              <a:gd name="T26" fmla="*/ 2147483646 w 2478"/>
              <a:gd name="T27" fmla="*/ 2147483646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4008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Freeform 14"/>
          <p:cNvSpPr>
            <a:spLocks/>
          </p:cNvSpPr>
          <p:nvPr/>
        </p:nvSpPr>
        <p:spPr bwMode="auto">
          <a:xfrm>
            <a:off x="3200401" y="2819401"/>
            <a:ext cx="4454525" cy="1838325"/>
          </a:xfrm>
          <a:custGeom>
            <a:avLst/>
            <a:gdLst>
              <a:gd name="T0" fmla="*/ 0 w 2806"/>
              <a:gd name="T1" fmla="*/ 2147483646 h 1158"/>
              <a:gd name="T2" fmla="*/ 2147483646 w 2806"/>
              <a:gd name="T3" fmla="*/ 2147483646 h 1158"/>
              <a:gd name="T4" fmla="*/ 2147483646 w 2806"/>
              <a:gd name="T5" fmla="*/ 2147483646 h 1158"/>
              <a:gd name="T6" fmla="*/ 2147483646 w 2806"/>
              <a:gd name="T7" fmla="*/ 2147483646 h 1158"/>
              <a:gd name="T8" fmla="*/ 2147483646 w 2806"/>
              <a:gd name="T9" fmla="*/ 2147483646 h 1158"/>
              <a:gd name="T10" fmla="*/ 2147483646 w 2806"/>
              <a:gd name="T11" fmla="*/ 2147483646 h 1158"/>
              <a:gd name="T12" fmla="*/ 2147483646 w 2806"/>
              <a:gd name="T13" fmla="*/ 2147483646 h 1158"/>
              <a:gd name="T14" fmla="*/ 2147483646 w 2806"/>
              <a:gd name="T15" fmla="*/ 2147483646 h 1158"/>
              <a:gd name="T16" fmla="*/ 2147483646 w 2806"/>
              <a:gd name="T17" fmla="*/ 2147483646 h 1158"/>
              <a:gd name="T18" fmla="*/ 2147483646 w 2806"/>
              <a:gd name="T19" fmla="*/ 2147483646 h 1158"/>
              <a:gd name="T20" fmla="*/ 2147483646 w 2806"/>
              <a:gd name="T21" fmla="*/ 2147483646 h 1158"/>
              <a:gd name="T22" fmla="*/ 2147483646 w 2806"/>
              <a:gd name="T23" fmla="*/ 2147483646 h 1158"/>
              <a:gd name="T24" fmla="*/ 2147483646 w 2806"/>
              <a:gd name="T25" fmla="*/ 2147483646 h 1158"/>
              <a:gd name="T26" fmla="*/ 2147483646 w 2806"/>
              <a:gd name="T27" fmla="*/ 2147483646 h 1158"/>
              <a:gd name="T28" fmla="*/ 2147483646 w 2806"/>
              <a:gd name="T29" fmla="*/ 2147483646 h 1158"/>
              <a:gd name="T30" fmla="*/ 2147483646 w 2806"/>
              <a:gd name="T31" fmla="*/ 2147483646 h 1158"/>
              <a:gd name="T32" fmla="*/ 2147483646 w 2806"/>
              <a:gd name="T33" fmla="*/ 2147483646 h 1158"/>
              <a:gd name="T34" fmla="*/ 2147483646 w 2806"/>
              <a:gd name="T35" fmla="*/ 2147483646 h 1158"/>
              <a:gd name="T36" fmla="*/ 2147483646 w 2806"/>
              <a:gd name="T37" fmla="*/ 2147483646 h 1158"/>
              <a:gd name="T38" fmla="*/ 2147483646 w 2806"/>
              <a:gd name="T39" fmla="*/ 2147483646 h 1158"/>
              <a:gd name="T40" fmla="*/ 2147483646 w 2806"/>
              <a:gd name="T41" fmla="*/ 2147483646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 cap="flat" cmpd="sng">
            <a:solidFill>
              <a:srgbClr val="D8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Freeform 15"/>
          <p:cNvSpPr>
            <a:spLocks/>
          </p:cNvSpPr>
          <p:nvPr/>
        </p:nvSpPr>
        <p:spPr bwMode="auto">
          <a:xfrm>
            <a:off x="5105400" y="3505200"/>
            <a:ext cx="1295400" cy="1143000"/>
          </a:xfrm>
          <a:custGeom>
            <a:avLst/>
            <a:gdLst>
              <a:gd name="T0" fmla="*/ 2147483646 w 816"/>
              <a:gd name="T1" fmla="*/ 0 h 720"/>
              <a:gd name="T2" fmla="*/ 2147483646 w 816"/>
              <a:gd name="T3" fmla="*/ 2147483646 h 720"/>
              <a:gd name="T4" fmla="*/ 0 w 816"/>
              <a:gd name="T5" fmla="*/ 2147483646 h 720"/>
              <a:gd name="T6" fmla="*/ 2147483646 w 816"/>
              <a:gd name="T7" fmla="*/ 2147483646 h 720"/>
              <a:gd name="T8" fmla="*/ 2147483646 w 816"/>
              <a:gd name="T9" fmla="*/ 2147483646 h 720"/>
              <a:gd name="T10" fmla="*/ 2147483646 w 816"/>
              <a:gd name="T11" fmla="*/ 2147483646 h 720"/>
              <a:gd name="T12" fmla="*/ 2147483646 w 816"/>
              <a:gd name="T13" fmla="*/ 2147483646 h 720"/>
              <a:gd name="T14" fmla="*/ 2147483646 w 816"/>
              <a:gd name="T15" fmla="*/ 2147483646 h 720"/>
              <a:gd name="T16" fmla="*/ 2147483646 w 816"/>
              <a:gd name="T17" fmla="*/ 2147483646 h 720"/>
              <a:gd name="T18" fmla="*/ 2147483646 w 816"/>
              <a:gd name="T19" fmla="*/ 2147483646 h 720"/>
              <a:gd name="T20" fmla="*/ 2147483646 w 816"/>
              <a:gd name="T21" fmla="*/ 0 h 72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6"/>
              <a:gd name="T34" fmla="*/ 0 h 720"/>
              <a:gd name="T35" fmla="*/ 816 w 816"/>
              <a:gd name="T36" fmla="*/ 720 h 72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6" h="720">
                <a:moveTo>
                  <a:pt x="816" y="0"/>
                </a:moveTo>
                <a:lnTo>
                  <a:pt x="816" y="720"/>
                </a:lnTo>
                <a:lnTo>
                  <a:pt x="0" y="720"/>
                </a:lnTo>
                <a:lnTo>
                  <a:pt x="240" y="672"/>
                </a:lnTo>
                <a:lnTo>
                  <a:pt x="432" y="624"/>
                </a:lnTo>
                <a:lnTo>
                  <a:pt x="480" y="576"/>
                </a:lnTo>
                <a:lnTo>
                  <a:pt x="528" y="528"/>
                </a:lnTo>
                <a:lnTo>
                  <a:pt x="624" y="384"/>
                </a:lnTo>
                <a:lnTo>
                  <a:pt x="672" y="288"/>
                </a:lnTo>
                <a:lnTo>
                  <a:pt x="720" y="192"/>
                </a:lnTo>
                <a:lnTo>
                  <a:pt x="816" y="0"/>
                </a:lnTo>
                <a:close/>
              </a:path>
            </a:pathLst>
          </a:custGeom>
          <a:solidFill>
            <a:srgbClr val="0000FF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AutoShape 16"/>
          <p:cNvSpPr>
            <a:spLocks/>
          </p:cNvSpPr>
          <p:nvPr/>
        </p:nvSpPr>
        <p:spPr bwMode="auto">
          <a:xfrm>
            <a:off x="2209800" y="2670176"/>
            <a:ext cx="1957388" cy="835025"/>
          </a:xfrm>
          <a:prstGeom prst="borderCallout1">
            <a:avLst>
              <a:gd name="adj1" fmla="val 13690"/>
              <a:gd name="adj2" fmla="val 103894"/>
              <a:gd name="adj3" fmla="val 183079"/>
              <a:gd name="adj4" fmla="val 19391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k-SK" sz="2400" b="1">
                <a:solidFill>
                  <a:srgbClr val="000000"/>
                </a:solidFill>
              </a:rPr>
              <a:t>False negatives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1981201" y="5943601"/>
            <a:ext cx="339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D80000"/>
                </a:solidFill>
              </a:rPr>
              <a:t>Populácia bez ochorenia</a:t>
            </a:r>
            <a:endParaRPr lang="en-US" altLang="sk-SK" sz="2000" b="1">
              <a:solidFill>
                <a:srgbClr val="D80000"/>
              </a:solidFill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1981201" y="6248401"/>
            <a:ext cx="404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0033CC"/>
                </a:solidFill>
              </a:rPr>
              <a:t>Populácia s daným ochorením</a:t>
            </a:r>
            <a:endParaRPr lang="en-US" altLang="sk-SK" sz="2000" b="1">
              <a:solidFill>
                <a:srgbClr val="0033CC"/>
              </a:solidFill>
            </a:endParaRPr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>
            <a:off x="242411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</a:t>
            </a:r>
            <a:r>
              <a:rPr lang="sk-SK" altLang="sk-SK" sz="2000"/>
              <a:t>negatívnych</a:t>
            </a:r>
            <a:r>
              <a:rPr lang="en-US" altLang="sk-SK" sz="2000"/>
              <a:t>”</a:t>
            </a: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6456363" y="1341439"/>
            <a:ext cx="396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/>
              <a:t>P</a:t>
            </a:r>
            <a:r>
              <a:rPr lang="en-US" altLang="sk-SK" sz="2000"/>
              <a:t>a</a:t>
            </a:r>
            <a:r>
              <a:rPr lang="sk-SK" altLang="sk-SK" sz="2000"/>
              <a:t>c</a:t>
            </a:r>
            <a:r>
              <a:rPr lang="en-US" altLang="sk-SK" sz="2000"/>
              <a:t>ient</a:t>
            </a:r>
            <a:r>
              <a:rPr lang="sk-SK" altLang="sk-SK" sz="2000"/>
              <a:t>i, ktorých test označil ako</a:t>
            </a:r>
            <a:r>
              <a:rPr lang="en-US" altLang="sk-SK" sz="2000"/>
              <a:t> “po</a:t>
            </a:r>
            <a:r>
              <a:rPr lang="sk-SK" altLang="sk-SK" sz="2000"/>
              <a:t>z</a:t>
            </a:r>
            <a:r>
              <a:rPr lang="en-US" altLang="sk-SK" sz="2000"/>
              <a:t>it</a:t>
            </a:r>
            <a:r>
              <a:rPr lang="sk-SK" altLang="sk-SK" sz="2000"/>
              <a:t>í</a:t>
            </a:r>
            <a:r>
              <a:rPr lang="en-US" altLang="sk-SK" sz="2000"/>
              <a:t>v</a:t>
            </a:r>
            <a:r>
              <a:rPr lang="sk-SK" altLang="sk-SK" sz="2000"/>
              <a:t>nych</a:t>
            </a:r>
            <a:r>
              <a:rPr lang="en-US" altLang="sk-SK" sz="2000"/>
              <a:t>”</a:t>
            </a:r>
          </a:p>
        </p:txBody>
      </p:sp>
      <p:sp>
        <p:nvSpPr>
          <p:cNvPr id="14349" name="Line 21"/>
          <p:cNvSpPr>
            <a:spLocks noChangeShapeType="1"/>
          </p:cNvSpPr>
          <p:nvPr/>
        </p:nvSpPr>
        <p:spPr bwMode="auto">
          <a:xfrm>
            <a:off x="2566988" y="2205038"/>
            <a:ext cx="741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Rectangle 23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Niekoľko definícií</a:t>
            </a:r>
            <a:r>
              <a:rPr lang="en-US" altLang="sk-SK" sz="3600" b="1">
                <a:solidFill>
                  <a:srgbClr val="D80000"/>
                </a:solidFill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400170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2438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410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Výsledok testu</a:t>
            </a:r>
            <a:endParaRPr lang="en-US" altLang="sk-SK" sz="2400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5105401" y="2819401"/>
            <a:ext cx="3933825" cy="1819275"/>
          </a:xfrm>
          <a:custGeom>
            <a:avLst/>
            <a:gdLst>
              <a:gd name="T0" fmla="*/ 0 w 2478"/>
              <a:gd name="T1" fmla="*/ 2147483646 h 1146"/>
              <a:gd name="T2" fmla="*/ 2147483646 w 2478"/>
              <a:gd name="T3" fmla="*/ 2147483646 h 1146"/>
              <a:gd name="T4" fmla="*/ 2147483646 w 2478"/>
              <a:gd name="T5" fmla="*/ 2147483646 h 1146"/>
              <a:gd name="T6" fmla="*/ 2147483646 w 2478"/>
              <a:gd name="T7" fmla="*/ 2147483646 h 1146"/>
              <a:gd name="T8" fmla="*/ 2147483646 w 2478"/>
              <a:gd name="T9" fmla="*/ 2147483646 h 1146"/>
              <a:gd name="T10" fmla="*/ 2147483646 w 2478"/>
              <a:gd name="T11" fmla="*/ 2147483646 h 1146"/>
              <a:gd name="T12" fmla="*/ 2147483646 w 2478"/>
              <a:gd name="T13" fmla="*/ 2147483646 h 1146"/>
              <a:gd name="T14" fmla="*/ 2147483646 w 2478"/>
              <a:gd name="T15" fmla="*/ 2147483646 h 1146"/>
              <a:gd name="T16" fmla="*/ 2147483646 w 2478"/>
              <a:gd name="T17" fmla="*/ 2147483646 h 1146"/>
              <a:gd name="T18" fmla="*/ 2147483646 w 2478"/>
              <a:gd name="T19" fmla="*/ 2147483646 h 1146"/>
              <a:gd name="T20" fmla="*/ 2147483646 w 2478"/>
              <a:gd name="T21" fmla="*/ 2147483646 h 1146"/>
              <a:gd name="T22" fmla="*/ 2147483646 w 2478"/>
              <a:gd name="T23" fmla="*/ 2147483646 h 1146"/>
              <a:gd name="T24" fmla="*/ 2147483646 w 2478"/>
              <a:gd name="T25" fmla="*/ 2147483646 h 1146"/>
              <a:gd name="T26" fmla="*/ 2147483646 w 2478"/>
              <a:gd name="T27" fmla="*/ 2147483646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89" name="Line 5"/>
          <p:cNvSpPr>
            <a:spLocks noChangeShapeType="1"/>
          </p:cNvSpPr>
          <p:nvPr/>
        </p:nvSpPr>
        <p:spPr bwMode="auto">
          <a:xfrm>
            <a:off x="64008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Freeform 8"/>
          <p:cNvSpPr>
            <a:spLocks/>
          </p:cNvSpPr>
          <p:nvPr/>
        </p:nvSpPr>
        <p:spPr bwMode="auto">
          <a:xfrm>
            <a:off x="3200401" y="2819401"/>
            <a:ext cx="4454525" cy="1838325"/>
          </a:xfrm>
          <a:custGeom>
            <a:avLst/>
            <a:gdLst>
              <a:gd name="T0" fmla="*/ 0 w 2806"/>
              <a:gd name="T1" fmla="*/ 2147483646 h 1158"/>
              <a:gd name="T2" fmla="*/ 2147483646 w 2806"/>
              <a:gd name="T3" fmla="*/ 2147483646 h 1158"/>
              <a:gd name="T4" fmla="*/ 2147483646 w 2806"/>
              <a:gd name="T5" fmla="*/ 2147483646 h 1158"/>
              <a:gd name="T6" fmla="*/ 2147483646 w 2806"/>
              <a:gd name="T7" fmla="*/ 2147483646 h 1158"/>
              <a:gd name="T8" fmla="*/ 2147483646 w 2806"/>
              <a:gd name="T9" fmla="*/ 2147483646 h 1158"/>
              <a:gd name="T10" fmla="*/ 2147483646 w 2806"/>
              <a:gd name="T11" fmla="*/ 2147483646 h 1158"/>
              <a:gd name="T12" fmla="*/ 2147483646 w 2806"/>
              <a:gd name="T13" fmla="*/ 2147483646 h 1158"/>
              <a:gd name="T14" fmla="*/ 2147483646 w 2806"/>
              <a:gd name="T15" fmla="*/ 2147483646 h 1158"/>
              <a:gd name="T16" fmla="*/ 2147483646 w 2806"/>
              <a:gd name="T17" fmla="*/ 2147483646 h 1158"/>
              <a:gd name="T18" fmla="*/ 2147483646 w 2806"/>
              <a:gd name="T19" fmla="*/ 2147483646 h 1158"/>
              <a:gd name="T20" fmla="*/ 2147483646 w 2806"/>
              <a:gd name="T21" fmla="*/ 2147483646 h 1158"/>
              <a:gd name="T22" fmla="*/ 2147483646 w 2806"/>
              <a:gd name="T23" fmla="*/ 2147483646 h 1158"/>
              <a:gd name="T24" fmla="*/ 2147483646 w 2806"/>
              <a:gd name="T25" fmla="*/ 2147483646 h 1158"/>
              <a:gd name="T26" fmla="*/ 2147483646 w 2806"/>
              <a:gd name="T27" fmla="*/ 2147483646 h 1158"/>
              <a:gd name="T28" fmla="*/ 2147483646 w 2806"/>
              <a:gd name="T29" fmla="*/ 2147483646 h 1158"/>
              <a:gd name="T30" fmla="*/ 2147483646 w 2806"/>
              <a:gd name="T31" fmla="*/ 2147483646 h 1158"/>
              <a:gd name="T32" fmla="*/ 2147483646 w 2806"/>
              <a:gd name="T33" fmla="*/ 2147483646 h 1158"/>
              <a:gd name="T34" fmla="*/ 2147483646 w 2806"/>
              <a:gd name="T35" fmla="*/ 2147483646 h 1158"/>
              <a:gd name="T36" fmla="*/ 2147483646 w 2806"/>
              <a:gd name="T37" fmla="*/ 2147483646 h 1158"/>
              <a:gd name="T38" fmla="*/ 2147483646 w 2806"/>
              <a:gd name="T39" fmla="*/ 2147483646 h 1158"/>
              <a:gd name="T40" fmla="*/ 2147483646 w 2806"/>
              <a:gd name="T41" fmla="*/ 2147483646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 cap="flat" cmpd="sng">
            <a:solidFill>
              <a:srgbClr val="D8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3" name="Text Box 9"/>
          <p:cNvSpPr txBox="1">
            <a:spLocks noChangeArrowheads="1"/>
          </p:cNvSpPr>
          <p:nvPr/>
        </p:nvSpPr>
        <p:spPr bwMode="auto">
          <a:xfrm>
            <a:off x="2438400" y="2362200"/>
            <a:ext cx="914400" cy="57943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‘‘-’’</a:t>
            </a:r>
          </a:p>
        </p:txBody>
      </p:sp>
      <p:sp>
        <p:nvSpPr>
          <p:cNvPr id="400394" name="Text Box 10"/>
          <p:cNvSpPr txBox="1">
            <a:spLocks noChangeArrowheads="1"/>
          </p:cNvSpPr>
          <p:nvPr/>
        </p:nvSpPr>
        <p:spPr bwMode="auto">
          <a:xfrm>
            <a:off x="9144000" y="2362200"/>
            <a:ext cx="990600" cy="57943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‘‘+’’</a:t>
            </a:r>
          </a:p>
        </p:txBody>
      </p:sp>
      <p:sp>
        <p:nvSpPr>
          <p:cNvPr id="400396" name="Line 12"/>
          <p:cNvSpPr>
            <a:spLocks noChangeShapeType="1"/>
          </p:cNvSpPr>
          <p:nvPr/>
        </p:nvSpPr>
        <p:spPr bwMode="auto">
          <a:xfrm>
            <a:off x="70866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7" name="Line 13"/>
          <p:cNvSpPr>
            <a:spLocks noChangeShapeType="1"/>
          </p:cNvSpPr>
          <p:nvPr/>
        </p:nvSpPr>
        <p:spPr bwMode="auto">
          <a:xfrm>
            <a:off x="77724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398" name="Line 14"/>
          <p:cNvSpPr>
            <a:spLocks noChangeShapeType="1"/>
          </p:cNvSpPr>
          <p:nvPr/>
        </p:nvSpPr>
        <p:spPr bwMode="auto">
          <a:xfrm>
            <a:off x="84582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5867400" y="5029200"/>
            <a:ext cx="3124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Rectangle 16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Hranicu môžeme ľubovoľne posúvať -</a:t>
            </a:r>
            <a:r>
              <a:rPr lang="en-US" altLang="sk-SK" sz="3600" b="1">
                <a:solidFill>
                  <a:srgbClr val="D80000"/>
                </a:solidFill>
              </a:rPr>
              <a:t> </a:t>
            </a:r>
            <a:r>
              <a:rPr lang="sk-SK" altLang="sk-SK" sz="3600" b="1">
                <a:solidFill>
                  <a:srgbClr val="D80000"/>
                </a:solidFill>
              </a:rPr>
              <a:t>vpravo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  <p:sp>
        <p:nvSpPr>
          <p:cNvPr id="15374" name="Text Box 17"/>
          <p:cNvSpPr txBox="1">
            <a:spLocks noChangeArrowheads="1"/>
          </p:cNvSpPr>
          <p:nvPr/>
        </p:nvSpPr>
        <p:spPr bwMode="auto">
          <a:xfrm>
            <a:off x="1981201" y="6248401"/>
            <a:ext cx="404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0033CC"/>
                </a:solidFill>
              </a:rPr>
              <a:t>Populácia s daným ochorením</a:t>
            </a:r>
            <a:endParaRPr lang="en-US" altLang="sk-SK" sz="2000" b="1">
              <a:solidFill>
                <a:srgbClr val="0033CC"/>
              </a:solidFill>
            </a:endParaRPr>
          </a:p>
        </p:txBody>
      </p:sp>
      <p:sp>
        <p:nvSpPr>
          <p:cNvPr id="15375" name="Text Box 18"/>
          <p:cNvSpPr txBox="1">
            <a:spLocks noChangeArrowheads="1"/>
          </p:cNvSpPr>
          <p:nvPr/>
        </p:nvSpPr>
        <p:spPr bwMode="auto">
          <a:xfrm>
            <a:off x="1981201" y="5943601"/>
            <a:ext cx="339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D80000"/>
                </a:solidFill>
              </a:rPr>
              <a:t>Populácia bez ochorenia</a:t>
            </a:r>
            <a:endParaRPr lang="en-US" altLang="sk-SK" sz="2000" b="1">
              <a:solidFill>
                <a:srgbClr val="D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0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 animBg="1"/>
      <p:bldP spid="400396" grpId="0" animBg="1"/>
      <p:bldP spid="400397" grpId="0" animBg="1"/>
      <p:bldP spid="40039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438400" y="4648200"/>
            <a:ext cx="716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10200" y="51054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Výsledok testu</a:t>
            </a:r>
            <a:endParaRPr lang="en-US" altLang="sk-SK" sz="2400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5105401" y="2819401"/>
            <a:ext cx="3933825" cy="1819275"/>
          </a:xfrm>
          <a:custGeom>
            <a:avLst/>
            <a:gdLst>
              <a:gd name="T0" fmla="*/ 0 w 2478"/>
              <a:gd name="T1" fmla="*/ 2147483646 h 1146"/>
              <a:gd name="T2" fmla="*/ 2147483646 w 2478"/>
              <a:gd name="T3" fmla="*/ 2147483646 h 1146"/>
              <a:gd name="T4" fmla="*/ 2147483646 w 2478"/>
              <a:gd name="T5" fmla="*/ 2147483646 h 1146"/>
              <a:gd name="T6" fmla="*/ 2147483646 w 2478"/>
              <a:gd name="T7" fmla="*/ 2147483646 h 1146"/>
              <a:gd name="T8" fmla="*/ 2147483646 w 2478"/>
              <a:gd name="T9" fmla="*/ 2147483646 h 1146"/>
              <a:gd name="T10" fmla="*/ 2147483646 w 2478"/>
              <a:gd name="T11" fmla="*/ 2147483646 h 1146"/>
              <a:gd name="T12" fmla="*/ 2147483646 w 2478"/>
              <a:gd name="T13" fmla="*/ 2147483646 h 1146"/>
              <a:gd name="T14" fmla="*/ 2147483646 w 2478"/>
              <a:gd name="T15" fmla="*/ 2147483646 h 1146"/>
              <a:gd name="T16" fmla="*/ 2147483646 w 2478"/>
              <a:gd name="T17" fmla="*/ 2147483646 h 1146"/>
              <a:gd name="T18" fmla="*/ 2147483646 w 2478"/>
              <a:gd name="T19" fmla="*/ 2147483646 h 1146"/>
              <a:gd name="T20" fmla="*/ 2147483646 w 2478"/>
              <a:gd name="T21" fmla="*/ 2147483646 h 1146"/>
              <a:gd name="T22" fmla="*/ 2147483646 w 2478"/>
              <a:gd name="T23" fmla="*/ 2147483646 h 1146"/>
              <a:gd name="T24" fmla="*/ 2147483646 w 2478"/>
              <a:gd name="T25" fmla="*/ 2147483646 h 1146"/>
              <a:gd name="T26" fmla="*/ 2147483646 w 2478"/>
              <a:gd name="T27" fmla="*/ 2147483646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Freeform 8"/>
          <p:cNvSpPr>
            <a:spLocks/>
          </p:cNvSpPr>
          <p:nvPr/>
        </p:nvSpPr>
        <p:spPr bwMode="auto">
          <a:xfrm>
            <a:off x="3200401" y="2819401"/>
            <a:ext cx="4454525" cy="1838325"/>
          </a:xfrm>
          <a:custGeom>
            <a:avLst/>
            <a:gdLst>
              <a:gd name="T0" fmla="*/ 0 w 2806"/>
              <a:gd name="T1" fmla="*/ 2147483646 h 1158"/>
              <a:gd name="T2" fmla="*/ 2147483646 w 2806"/>
              <a:gd name="T3" fmla="*/ 2147483646 h 1158"/>
              <a:gd name="T4" fmla="*/ 2147483646 w 2806"/>
              <a:gd name="T5" fmla="*/ 2147483646 h 1158"/>
              <a:gd name="T6" fmla="*/ 2147483646 w 2806"/>
              <a:gd name="T7" fmla="*/ 2147483646 h 1158"/>
              <a:gd name="T8" fmla="*/ 2147483646 w 2806"/>
              <a:gd name="T9" fmla="*/ 2147483646 h 1158"/>
              <a:gd name="T10" fmla="*/ 2147483646 w 2806"/>
              <a:gd name="T11" fmla="*/ 2147483646 h 1158"/>
              <a:gd name="T12" fmla="*/ 2147483646 w 2806"/>
              <a:gd name="T13" fmla="*/ 2147483646 h 1158"/>
              <a:gd name="T14" fmla="*/ 2147483646 w 2806"/>
              <a:gd name="T15" fmla="*/ 2147483646 h 1158"/>
              <a:gd name="T16" fmla="*/ 2147483646 w 2806"/>
              <a:gd name="T17" fmla="*/ 2147483646 h 1158"/>
              <a:gd name="T18" fmla="*/ 2147483646 w 2806"/>
              <a:gd name="T19" fmla="*/ 2147483646 h 1158"/>
              <a:gd name="T20" fmla="*/ 2147483646 w 2806"/>
              <a:gd name="T21" fmla="*/ 2147483646 h 1158"/>
              <a:gd name="T22" fmla="*/ 2147483646 w 2806"/>
              <a:gd name="T23" fmla="*/ 2147483646 h 1158"/>
              <a:gd name="T24" fmla="*/ 2147483646 w 2806"/>
              <a:gd name="T25" fmla="*/ 2147483646 h 1158"/>
              <a:gd name="T26" fmla="*/ 2147483646 w 2806"/>
              <a:gd name="T27" fmla="*/ 2147483646 h 1158"/>
              <a:gd name="T28" fmla="*/ 2147483646 w 2806"/>
              <a:gd name="T29" fmla="*/ 2147483646 h 1158"/>
              <a:gd name="T30" fmla="*/ 2147483646 w 2806"/>
              <a:gd name="T31" fmla="*/ 2147483646 h 1158"/>
              <a:gd name="T32" fmla="*/ 2147483646 w 2806"/>
              <a:gd name="T33" fmla="*/ 2147483646 h 1158"/>
              <a:gd name="T34" fmla="*/ 2147483646 w 2806"/>
              <a:gd name="T35" fmla="*/ 2147483646 h 1158"/>
              <a:gd name="T36" fmla="*/ 2147483646 w 2806"/>
              <a:gd name="T37" fmla="*/ 2147483646 h 1158"/>
              <a:gd name="T38" fmla="*/ 2147483646 w 2806"/>
              <a:gd name="T39" fmla="*/ 2147483646 h 1158"/>
              <a:gd name="T40" fmla="*/ 2147483646 w 2806"/>
              <a:gd name="T41" fmla="*/ 2147483646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38100" cap="flat" cmpd="sng">
            <a:solidFill>
              <a:srgbClr val="D8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17" name="Text Box 9"/>
          <p:cNvSpPr txBox="1">
            <a:spLocks noChangeArrowheads="1"/>
          </p:cNvSpPr>
          <p:nvPr/>
        </p:nvSpPr>
        <p:spPr bwMode="auto">
          <a:xfrm>
            <a:off x="2057400" y="2362200"/>
            <a:ext cx="914400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‘‘-’’</a:t>
            </a:r>
          </a:p>
        </p:txBody>
      </p:sp>
      <p:sp>
        <p:nvSpPr>
          <p:cNvPr id="401418" name="Text Box 10"/>
          <p:cNvSpPr txBox="1">
            <a:spLocks noChangeArrowheads="1"/>
          </p:cNvSpPr>
          <p:nvPr/>
        </p:nvSpPr>
        <p:spPr bwMode="auto">
          <a:xfrm>
            <a:off x="9144000" y="2362200"/>
            <a:ext cx="990600" cy="579438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‘‘+’’</a:t>
            </a:r>
          </a:p>
        </p:txBody>
      </p:sp>
      <p:sp>
        <p:nvSpPr>
          <p:cNvPr id="401423" name="Line 15"/>
          <p:cNvSpPr>
            <a:spLocks noChangeShapeType="1"/>
          </p:cNvSpPr>
          <p:nvPr/>
        </p:nvSpPr>
        <p:spPr bwMode="auto">
          <a:xfrm>
            <a:off x="64008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>
            <a:off x="58674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5" name="Line 17"/>
          <p:cNvSpPr>
            <a:spLocks noChangeShapeType="1"/>
          </p:cNvSpPr>
          <p:nvPr/>
        </p:nvSpPr>
        <p:spPr bwMode="auto">
          <a:xfrm>
            <a:off x="53340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6" name="Line 18"/>
          <p:cNvSpPr>
            <a:spLocks noChangeShapeType="1"/>
          </p:cNvSpPr>
          <p:nvPr/>
        </p:nvSpPr>
        <p:spPr bwMode="auto">
          <a:xfrm>
            <a:off x="4800600" y="1828800"/>
            <a:ext cx="0" cy="2971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20"/>
          <p:cNvSpPr>
            <a:spLocks noChangeShapeType="1"/>
          </p:cNvSpPr>
          <p:nvPr/>
        </p:nvSpPr>
        <p:spPr bwMode="auto">
          <a:xfrm rot="10779009">
            <a:off x="3276600" y="5029200"/>
            <a:ext cx="31242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Rectangle 23"/>
          <p:cNvSpPr>
            <a:spLocks noGrp="1" noChangeArrowheads="1"/>
          </p:cNvSpPr>
          <p:nvPr>
            <p:ph type="title"/>
          </p:nvPr>
        </p:nvSpPr>
        <p:spPr>
          <a:xfrm>
            <a:off x="2208213" y="333375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Hranicu môžeme ľubovoľne posúvať -</a:t>
            </a:r>
            <a:r>
              <a:rPr lang="en-US" altLang="sk-SK" sz="3600" b="1">
                <a:solidFill>
                  <a:srgbClr val="D80000"/>
                </a:solidFill>
              </a:rPr>
              <a:t> </a:t>
            </a:r>
            <a:r>
              <a:rPr lang="sk-SK" altLang="sk-SK" sz="3600" b="1">
                <a:solidFill>
                  <a:srgbClr val="D80000"/>
                </a:solidFill>
              </a:rPr>
              <a:t>vľavo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  <p:sp>
        <p:nvSpPr>
          <p:cNvPr id="16398" name="Text Box 24"/>
          <p:cNvSpPr txBox="1">
            <a:spLocks noChangeArrowheads="1"/>
          </p:cNvSpPr>
          <p:nvPr/>
        </p:nvSpPr>
        <p:spPr bwMode="auto">
          <a:xfrm>
            <a:off x="1981201" y="5943601"/>
            <a:ext cx="3394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D80000"/>
                </a:solidFill>
              </a:rPr>
              <a:t>Populácia bez ochorenia</a:t>
            </a:r>
            <a:endParaRPr lang="en-US" altLang="sk-SK" sz="2000" b="1">
              <a:solidFill>
                <a:srgbClr val="D80000"/>
              </a:solidFill>
            </a:endParaRPr>
          </a:p>
        </p:txBody>
      </p:sp>
      <p:sp>
        <p:nvSpPr>
          <p:cNvPr id="16399" name="Text Box 25"/>
          <p:cNvSpPr txBox="1">
            <a:spLocks noChangeArrowheads="1"/>
          </p:cNvSpPr>
          <p:nvPr/>
        </p:nvSpPr>
        <p:spPr bwMode="auto">
          <a:xfrm>
            <a:off x="1981201" y="6248401"/>
            <a:ext cx="4043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000" b="1">
                <a:solidFill>
                  <a:srgbClr val="0033CC"/>
                </a:solidFill>
              </a:rPr>
              <a:t>Populácia s daným ochorením</a:t>
            </a:r>
            <a:endParaRPr lang="en-US" altLang="sk-SK" sz="2000" b="1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23" grpId="0" animBg="1"/>
      <p:bldP spid="401424" grpId="0" animBg="1"/>
      <p:bldP spid="401425" grpId="0" animBg="1"/>
      <p:bldP spid="401426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71800" y="990600"/>
            <a:ext cx="4572000" cy="4572000"/>
            <a:chOff x="1488" y="720"/>
            <a:chExt cx="2880" cy="2880"/>
          </a:xfrm>
        </p:grpSpPr>
        <p:sp>
          <p:nvSpPr>
            <p:cNvPr id="17445" name="Line 3"/>
            <p:cNvSpPr>
              <a:spLocks noChangeShapeType="1"/>
            </p:cNvSpPr>
            <p:nvPr/>
          </p:nvSpPr>
          <p:spPr bwMode="auto">
            <a:xfrm>
              <a:off x="1488" y="720"/>
              <a:ext cx="28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Line 4"/>
            <p:cNvSpPr>
              <a:spLocks noChangeShapeType="1"/>
            </p:cNvSpPr>
            <p:nvPr/>
          </p:nvSpPr>
          <p:spPr bwMode="auto">
            <a:xfrm>
              <a:off x="4368" y="720"/>
              <a:ext cx="0" cy="2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905000" y="990601"/>
            <a:ext cx="1066800" cy="4633913"/>
            <a:chOff x="816" y="720"/>
            <a:chExt cx="672" cy="2919"/>
          </a:xfrm>
        </p:grpSpPr>
        <p:sp>
          <p:nvSpPr>
            <p:cNvPr id="17441" name="Line 6"/>
            <p:cNvSpPr>
              <a:spLocks noChangeShapeType="1"/>
            </p:cNvSpPr>
            <p:nvPr/>
          </p:nvSpPr>
          <p:spPr bwMode="auto">
            <a:xfrm flipV="1">
              <a:off x="1488" y="720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7"/>
            <p:cNvSpPr txBox="1">
              <a:spLocks noChangeArrowheads="1"/>
            </p:cNvSpPr>
            <p:nvPr/>
          </p:nvSpPr>
          <p:spPr bwMode="auto">
            <a:xfrm rot="-5400000">
              <a:off x="220" y="2032"/>
              <a:ext cx="172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2000"/>
                <a:t>True Positive Rate      (sen</a:t>
              </a:r>
              <a:r>
                <a:rPr lang="sk-SK" altLang="sk-SK" sz="2000"/>
                <a:t>zi</a:t>
              </a:r>
              <a:r>
                <a:rPr lang="en-US" altLang="sk-SK" sz="2000"/>
                <a:t>tivit</a:t>
              </a:r>
              <a:r>
                <a:rPr lang="sk-SK" altLang="sk-SK" sz="2000"/>
                <a:t>a</a:t>
              </a:r>
              <a:r>
                <a:rPr lang="en-US" altLang="sk-SK" sz="2000"/>
                <a:t>)</a:t>
              </a:r>
            </a:p>
          </p:txBody>
        </p:sp>
        <p:sp>
          <p:nvSpPr>
            <p:cNvPr id="17443" name="Text Box 8"/>
            <p:cNvSpPr txBox="1">
              <a:spLocks noChangeArrowheads="1"/>
            </p:cNvSpPr>
            <p:nvPr/>
          </p:nvSpPr>
          <p:spPr bwMode="auto">
            <a:xfrm>
              <a:off x="1104" y="3408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/>
                <a:t>0%</a:t>
              </a:r>
            </a:p>
          </p:txBody>
        </p:sp>
        <p:sp>
          <p:nvSpPr>
            <p:cNvPr id="17444" name="Text Box 9"/>
            <p:cNvSpPr txBox="1">
              <a:spLocks noChangeArrowheads="1"/>
            </p:cNvSpPr>
            <p:nvPr/>
          </p:nvSpPr>
          <p:spPr bwMode="auto">
            <a:xfrm>
              <a:off x="816" y="768"/>
              <a:ext cx="6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/>
                <a:t>100%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819400" y="5562601"/>
            <a:ext cx="4953000" cy="1006475"/>
            <a:chOff x="1392" y="3600"/>
            <a:chExt cx="3120" cy="634"/>
          </a:xfrm>
        </p:grpSpPr>
        <p:sp>
          <p:nvSpPr>
            <p:cNvPr id="17437" name="Line 11"/>
            <p:cNvSpPr>
              <a:spLocks noChangeShapeType="1"/>
            </p:cNvSpPr>
            <p:nvPr/>
          </p:nvSpPr>
          <p:spPr bwMode="auto">
            <a:xfrm rot="5400000" flipV="1">
              <a:off x="2928" y="2160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Text Box 12"/>
            <p:cNvSpPr txBox="1">
              <a:spLocks noChangeArrowheads="1"/>
            </p:cNvSpPr>
            <p:nvPr/>
          </p:nvSpPr>
          <p:spPr bwMode="auto">
            <a:xfrm>
              <a:off x="2304" y="3792"/>
              <a:ext cx="15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2000"/>
                <a:t>False Positive Rate (1-</a:t>
              </a:r>
              <a:r>
                <a:rPr lang="sk-SK" altLang="sk-SK" sz="2000"/>
                <a:t>š</a:t>
              </a:r>
              <a:r>
                <a:rPr lang="en-US" altLang="sk-SK" sz="2000"/>
                <a:t>pecificit</a:t>
              </a:r>
              <a:r>
                <a:rPr lang="sk-SK" altLang="sk-SK" sz="2000"/>
                <a:t>a</a:t>
              </a:r>
              <a:r>
                <a:rPr lang="en-US" altLang="sk-SK" sz="2000"/>
                <a:t>)</a:t>
              </a:r>
            </a:p>
          </p:txBody>
        </p:sp>
        <p:sp>
          <p:nvSpPr>
            <p:cNvPr id="17439" name="Text Box 13"/>
            <p:cNvSpPr txBox="1">
              <a:spLocks noChangeArrowheads="1"/>
            </p:cNvSpPr>
            <p:nvPr/>
          </p:nvSpPr>
          <p:spPr bwMode="auto">
            <a:xfrm>
              <a:off x="1392" y="3696"/>
              <a:ext cx="3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/>
                <a:t>0%</a:t>
              </a:r>
            </a:p>
          </p:txBody>
        </p:sp>
        <p:sp>
          <p:nvSpPr>
            <p:cNvPr id="17440" name="Text Box 14"/>
            <p:cNvSpPr txBox="1">
              <a:spLocks noChangeArrowheads="1"/>
            </p:cNvSpPr>
            <p:nvPr/>
          </p:nvSpPr>
          <p:spPr bwMode="auto">
            <a:xfrm>
              <a:off x="3984" y="3648"/>
              <a:ext cx="5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sk-SK" sz="1800" b="1"/>
                <a:t>100%</a:t>
              </a:r>
            </a:p>
          </p:txBody>
        </p:sp>
      </p:grpSp>
      <p:sp>
        <p:nvSpPr>
          <p:cNvPr id="415759" name="Line 15"/>
          <p:cNvSpPr>
            <a:spLocks noChangeShapeType="1"/>
          </p:cNvSpPr>
          <p:nvPr/>
        </p:nvSpPr>
        <p:spPr bwMode="auto">
          <a:xfrm>
            <a:off x="8001000" y="2743200"/>
            <a:ext cx="0" cy="1066800"/>
          </a:xfrm>
          <a:prstGeom prst="line">
            <a:avLst/>
          </a:prstGeom>
          <a:noFill/>
          <a:ln w="28575">
            <a:solidFill>
              <a:srgbClr val="66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553200" y="3124200"/>
            <a:ext cx="3733800" cy="660400"/>
            <a:chOff x="3072" y="2096"/>
            <a:chExt cx="2352" cy="416"/>
          </a:xfrm>
        </p:grpSpPr>
        <p:sp>
          <p:nvSpPr>
            <p:cNvPr id="17434" name="Line 17"/>
            <p:cNvSpPr>
              <a:spLocks noChangeShapeType="1"/>
            </p:cNvSpPr>
            <p:nvPr/>
          </p:nvSpPr>
          <p:spPr bwMode="auto">
            <a:xfrm>
              <a:off x="3072" y="2510"/>
              <a:ext cx="2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Freeform 18"/>
            <p:cNvSpPr>
              <a:spLocks/>
            </p:cNvSpPr>
            <p:nvPr/>
          </p:nvSpPr>
          <p:spPr bwMode="auto">
            <a:xfrm>
              <a:off x="3948" y="2096"/>
              <a:ext cx="1291" cy="411"/>
            </a:xfrm>
            <a:custGeom>
              <a:avLst/>
              <a:gdLst>
                <a:gd name="T0" fmla="*/ 0 w 2478"/>
                <a:gd name="T1" fmla="*/ 0 h 1146"/>
                <a:gd name="T2" fmla="*/ 2 w 2478"/>
                <a:gd name="T3" fmla="*/ 0 h 1146"/>
                <a:gd name="T4" fmla="*/ 3 w 2478"/>
                <a:gd name="T5" fmla="*/ 0 h 1146"/>
                <a:gd name="T6" fmla="*/ 4 w 2478"/>
                <a:gd name="T7" fmla="*/ 0 h 1146"/>
                <a:gd name="T8" fmla="*/ 5 w 2478"/>
                <a:gd name="T9" fmla="*/ 0 h 1146"/>
                <a:gd name="T10" fmla="*/ 6 w 2478"/>
                <a:gd name="T11" fmla="*/ 0 h 1146"/>
                <a:gd name="T12" fmla="*/ 7 w 2478"/>
                <a:gd name="T13" fmla="*/ 0 h 1146"/>
                <a:gd name="T14" fmla="*/ 8 w 2478"/>
                <a:gd name="T15" fmla="*/ 0 h 1146"/>
                <a:gd name="T16" fmla="*/ 8 w 2478"/>
                <a:gd name="T17" fmla="*/ 0 h 1146"/>
                <a:gd name="T18" fmla="*/ 9 w 2478"/>
                <a:gd name="T19" fmla="*/ 0 h 1146"/>
                <a:gd name="T20" fmla="*/ 9 w 2478"/>
                <a:gd name="T21" fmla="*/ 0 h 1146"/>
                <a:gd name="T22" fmla="*/ 10 w 2478"/>
                <a:gd name="T23" fmla="*/ 0 h 1146"/>
                <a:gd name="T24" fmla="*/ 11 w 2478"/>
                <a:gd name="T25" fmla="*/ 0 h 1146"/>
                <a:gd name="T26" fmla="*/ 14 w 2478"/>
                <a:gd name="T27" fmla="*/ 0 h 11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78"/>
                <a:gd name="T43" fmla="*/ 0 h 1146"/>
                <a:gd name="T44" fmla="*/ 2478 w 2478"/>
                <a:gd name="T45" fmla="*/ 1146 h 11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78" h="1146">
                  <a:moveTo>
                    <a:pt x="0" y="1146"/>
                  </a:moveTo>
                  <a:cubicBezTo>
                    <a:pt x="57" y="1137"/>
                    <a:pt x="267" y="1110"/>
                    <a:pt x="356" y="1079"/>
                  </a:cubicBezTo>
                  <a:cubicBezTo>
                    <a:pt x="445" y="1048"/>
                    <a:pt x="477" y="1028"/>
                    <a:pt x="534" y="960"/>
                  </a:cubicBezTo>
                  <a:cubicBezTo>
                    <a:pt x="591" y="892"/>
                    <a:pt x="644" y="772"/>
                    <a:pt x="700" y="668"/>
                  </a:cubicBezTo>
                  <a:cubicBezTo>
                    <a:pt x="756" y="564"/>
                    <a:pt x="802" y="439"/>
                    <a:pt x="870" y="336"/>
                  </a:cubicBezTo>
                  <a:cubicBezTo>
                    <a:pt x="938" y="233"/>
                    <a:pt x="1046" y="96"/>
                    <a:pt x="1110" y="48"/>
                  </a:cubicBezTo>
                  <a:cubicBezTo>
                    <a:pt x="1174" y="0"/>
                    <a:pt x="1206" y="16"/>
                    <a:pt x="1254" y="48"/>
                  </a:cubicBezTo>
                  <a:cubicBezTo>
                    <a:pt x="1302" y="80"/>
                    <a:pt x="1350" y="152"/>
                    <a:pt x="1398" y="240"/>
                  </a:cubicBezTo>
                  <a:cubicBezTo>
                    <a:pt x="1446" y="328"/>
                    <a:pt x="1501" y="484"/>
                    <a:pt x="1542" y="576"/>
                  </a:cubicBezTo>
                  <a:cubicBezTo>
                    <a:pt x="1583" y="668"/>
                    <a:pt x="1606" y="730"/>
                    <a:pt x="1645" y="790"/>
                  </a:cubicBezTo>
                  <a:cubicBezTo>
                    <a:pt x="1684" y="850"/>
                    <a:pt x="1739" y="899"/>
                    <a:pt x="1778" y="935"/>
                  </a:cubicBezTo>
                  <a:cubicBezTo>
                    <a:pt x="1817" y="971"/>
                    <a:pt x="1837" y="980"/>
                    <a:pt x="1878" y="1008"/>
                  </a:cubicBezTo>
                  <a:cubicBezTo>
                    <a:pt x="1919" y="1036"/>
                    <a:pt x="1922" y="1085"/>
                    <a:pt x="2022" y="1104"/>
                  </a:cubicBezTo>
                  <a:cubicBezTo>
                    <a:pt x="2122" y="1123"/>
                    <a:pt x="2383" y="1120"/>
                    <a:pt x="2478" y="1124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Freeform 19"/>
            <p:cNvSpPr>
              <a:spLocks/>
            </p:cNvSpPr>
            <p:nvPr/>
          </p:nvSpPr>
          <p:spPr bwMode="auto">
            <a:xfrm>
              <a:off x="3322" y="2096"/>
              <a:ext cx="1463" cy="416"/>
            </a:xfrm>
            <a:custGeom>
              <a:avLst/>
              <a:gdLst>
                <a:gd name="T0" fmla="*/ 0 w 2806"/>
                <a:gd name="T1" fmla="*/ 0 h 1158"/>
                <a:gd name="T2" fmla="*/ 2 w 2806"/>
                <a:gd name="T3" fmla="*/ 0 h 1158"/>
                <a:gd name="T4" fmla="*/ 2 w 2806"/>
                <a:gd name="T5" fmla="*/ 0 h 1158"/>
                <a:gd name="T6" fmla="*/ 3 w 2806"/>
                <a:gd name="T7" fmla="*/ 0 h 1158"/>
                <a:gd name="T8" fmla="*/ 4 w 2806"/>
                <a:gd name="T9" fmla="*/ 0 h 1158"/>
                <a:gd name="T10" fmla="*/ 4 w 2806"/>
                <a:gd name="T11" fmla="*/ 0 h 1158"/>
                <a:gd name="T12" fmla="*/ 5 w 2806"/>
                <a:gd name="T13" fmla="*/ 0 h 1158"/>
                <a:gd name="T14" fmla="*/ 6 w 2806"/>
                <a:gd name="T15" fmla="*/ 0 h 1158"/>
                <a:gd name="T16" fmla="*/ 7 w 2806"/>
                <a:gd name="T17" fmla="*/ 0 h 1158"/>
                <a:gd name="T18" fmla="*/ 8 w 2806"/>
                <a:gd name="T19" fmla="*/ 0 h 1158"/>
                <a:gd name="T20" fmla="*/ 9 w 2806"/>
                <a:gd name="T21" fmla="*/ 0 h 1158"/>
                <a:gd name="T22" fmla="*/ 9 w 2806"/>
                <a:gd name="T23" fmla="*/ 0 h 1158"/>
                <a:gd name="T24" fmla="*/ 9 w 2806"/>
                <a:gd name="T25" fmla="*/ 0 h 1158"/>
                <a:gd name="T26" fmla="*/ 10 w 2806"/>
                <a:gd name="T27" fmla="*/ 0 h 1158"/>
                <a:gd name="T28" fmla="*/ 10 w 2806"/>
                <a:gd name="T29" fmla="*/ 0 h 1158"/>
                <a:gd name="T30" fmla="*/ 11 w 2806"/>
                <a:gd name="T31" fmla="*/ 0 h 1158"/>
                <a:gd name="T32" fmla="*/ 11 w 2806"/>
                <a:gd name="T33" fmla="*/ 0 h 1158"/>
                <a:gd name="T34" fmla="*/ 12 w 2806"/>
                <a:gd name="T35" fmla="*/ 0 h 1158"/>
                <a:gd name="T36" fmla="*/ 13 w 2806"/>
                <a:gd name="T37" fmla="*/ 0 h 1158"/>
                <a:gd name="T38" fmla="*/ 14 w 2806"/>
                <a:gd name="T39" fmla="*/ 0 h 1158"/>
                <a:gd name="T40" fmla="*/ 15 w 2806"/>
                <a:gd name="T41" fmla="*/ 0 h 11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6"/>
                <a:gd name="T64" fmla="*/ 0 h 1158"/>
                <a:gd name="T65" fmla="*/ 2806 w 2806"/>
                <a:gd name="T66" fmla="*/ 1158 h 11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6" h="1158">
                  <a:moveTo>
                    <a:pt x="0" y="1158"/>
                  </a:moveTo>
                  <a:cubicBezTo>
                    <a:pt x="92" y="1146"/>
                    <a:pt x="184" y="1134"/>
                    <a:pt x="240" y="1110"/>
                  </a:cubicBezTo>
                  <a:cubicBezTo>
                    <a:pt x="296" y="1086"/>
                    <a:pt x="288" y="1062"/>
                    <a:pt x="336" y="1014"/>
                  </a:cubicBezTo>
                  <a:cubicBezTo>
                    <a:pt x="384" y="966"/>
                    <a:pt x="479" y="880"/>
                    <a:pt x="528" y="822"/>
                  </a:cubicBezTo>
                  <a:cubicBezTo>
                    <a:pt x="577" y="764"/>
                    <a:pt x="589" y="726"/>
                    <a:pt x="628" y="663"/>
                  </a:cubicBezTo>
                  <a:cubicBezTo>
                    <a:pt x="667" y="600"/>
                    <a:pt x="710" y="508"/>
                    <a:pt x="762" y="441"/>
                  </a:cubicBezTo>
                  <a:cubicBezTo>
                    <a:pt x="814" y="374"/>
                    <a:pt x="882" y="319"/>
                    <a:pt x="939" y="263"/>
                  </a:cubicBezTo>
                  <a:cubicBezTo>
                    <a:pt x="996" y="207"/>
                    <a:pt x="1049" y="144"/>
                    <a:pt x="1104" y="102"/>
                  </a:cubicBezTo>
                  <a:cubicBezTo>
                    <a:pt x="1159" y="60"/>
                    <a:pt x="1217" y="16"/>
                    <a:pt x="1273" y="8"/>
                  </a:cubicBezTo>
                  <a:cubicBezTo>
                    <a:pt x="1329" y="0"/>
                    <a:pt x="1388" y="22"/>
                    <a:pt x="1440" y="54"/>
                  </a:cubicBezTo>
                  <a:cubicBezTo>
                    <a:pt x="1492" y="86"/>
                    <a:pt x="1545" y="147"/>
                    <a:pt x="1584" y="198"/>
                  </a:cubicBezTo>
                  <a:cubicBezTo>
                    <a:pt x="1623" y="249"/>
                    <a:pt x="1649" y="315"/>
                    <a:pt x="1673" y="363"/>
                  </a:cubicBezTo>
                  <a:cubicBezTo>
                    <a:pt x="1697" y="411"/>
                    <a:pt x="1702" y="445"/>
                    <a:pt x="1728" y="486"/>
                  </a:cubicBezTo>
                  <a:cubicBezTo>
                    <a:pt x="1754" y="527"/>
                    <a:pt x="1804" y="576"/>
                    <a:pt x="1828" y="608"/>
                  </a:cubicBezTo>
                  <a:cubicBezTo>
                    <a:pt x="1852" y="640"/>
                    <a:pt x="1849" y="650"/>
                    <a:pt x="1872" y="678"/>
                  </a:cubicBezTo>
                  <a:cubicBezTo>
                    <a:pt x="1895" y="706"/>
                    <a:pt x="1936" y="734"/>
                    <a:pt x="1968" y="774"/>
                  </a:cubicBezTo>
                  <a:cubicBezTo>
                    <a:pt x="2000" y="814"/>
                    <a:pt x="2030" y="877"/>
                    <a:pt x="2064" y="918"/>
                  </a:cubicBezTo>
                  <a:cubicBezTo>
                    <a:pt x="2098" y="959"/>
                    <a:pt x="2133" y="995"/>
                    <a:pt x="2173" y="1019"/>
                  </a:cubicBezTo>
                  <a:cubicBezTo>
                    <a:pt x="2213" y="1043"/>
                    <a:pt x="2250" y="1047"/>
                    <a:pt x="2304" y="1062"/>
                  </a:cubicBezTo>
                  <a:cubicBezTo>
                    <a:pt x="2358" y="1077"/>
                    <a:pt x="2411" y="1093"/>
                    <a:pt x="2495" y="1108"/>
                  </a:cubicBezTo>
                  <a:cubicBezTo>
                    <a:pt x="2579" y="1123"/>
                    <a:pt x="2741" y="1143"/>
                    <a:pt x="2806" y="1152"/>
                  </a:cubicBezTo>
                </a:path>
              </a:pathLst>
            </a:custGeom>
            <a:noFill/>
            <a:ln w="38100" cap="flat" cmpd="sng">
              <a:solidFill>
                <a:srgbClr val="FF00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5764" name="Line 20"/>
          <p:cNvSpPr>
            <a:spLocks noChangeShapeType="1"/>
          </p:cNvSpPr>
          <p:nvPr/>
        </p:nvSpPr>
        <p:spPr bwMode="auto">
          <a:xfrm>
            <a:off x="8229600" y="2743200"/>
            <a:ext cx="0" cy="1066800"/>
          </a:xfrm>
          <a:prstGeom prst="line">
            <a:avLst/>
          </a:prstGeom>
          <a:noFill/>
          <a:ln w="28575">
            <a:solidFill>
              <a:srgbClr val="D8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5" name="Line 21"/>
          <p:cNvSpPr>
            <a:spLocks noChangeShapeType="1"/>
          </p:cNvSpPr>
          <p:nvPr/>
        </p:nvSpPr>
        <p:spPr bwMode="auto">
          <a:xfrm>
            <a:off x="8382000" y="2743200"/>
            <a:ext cx="0" cy="1066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6" name="Line 22"/>
          <p:cNvSpPr>
            <a:spLocks noChangeShapeType="1"/>
          </p:cNvSpPr>
          <p:nvPr/>
        </p:nvSpPr>
        <p:spPr bwMode="auto">
          <a:xfrm>
            <a:off x="8610600" y="2743200"/>
            <a:ext cx="0" cy="10668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7" name="Line 23"/>
          <p:cNvSpPr>
            <a:spLocks noChangeShapeType="1"/>
          </p:cNvSpPr>
          <p:nvPr/>
        </p:nvSpPr>
        <p:spPr bwMode="auto">
          <a:xfrm>
            <a:off x="8763000" y="2743200"/>
            <a:ext cx="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8" name="Line 24"/>
          <p:cNvSpPr>
            <a:spLocks noChangeShapeType="1"/>
          </p:cNvSpPr>
          <p:nvPr/>
        </p:nvSpPr>
        <p:spPr bwMode="auto">
          <a:xfrm>
            <a:off x="8915400" y="2743200"/>
            <a:ext cx="0" cy="1066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69" name="Line 25"/>
          <p:cNvSpPr>
            <a:spLocks noChangeShapeType="1"/>
          </p:cNvSpPr>
          <p:nvPr/>
        </p:nvSpPr>
        <p:spPr bwMode="auto">
          <a:xfrm>
            <a:off x="9067800" y="2743200"/>
            <a:ext cx="0" cy="10668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70" name="Line 26"/>
          <p:cNvSpPr>
            <a:spLocks noChangeShapeType="1"/>
          </p:cNvSpPr>
          <p:nvPr/>
        </p:nvSpPr>
        <p:spPr bwMode="auto">
          <a:xfrm>
            <a:off x="9220200" y="2743200"/>
            <a:ext cx="0" cy="1066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71" name="Oval 27"/>
          <p:cNvSpPr>
            <a:spLocks noChangeArrowheads="1"/>
          </p:cNvSpPr>
          <p:nvPr/>
        </p:nvSpPr>
        <p:spPr bwMode="auto">
          <a:xfrm>
            <a:off x="5181600" y="990600"/>
            <a:ext cx="76200" cy="76200"/>
          </a:xfrm>
          <a:prstGeom prst="ellipse">
            <a:avLst/>
          </a:prstGeom>
          <a:solidFill>
            <a:srgbClr val="66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sk-SK" sz="1600">
              <a:latin typeface="Arial" panose="020B0604020202020204" pitchFamily="34" charset="0"/>
            </a:endParaRPr>
          </a:p>
        </p:txBody>
      </p:sp>
      <p:sp>
        <p:nvSpPr>
          <p:cNvPr id="415772" name="Oval 28"/>
          <p:cNvSpPr>
            <a:spLocks noChangeArrowheads="1"/>
          </p:cNvSpPr>
          <p:nvPr/>
        </p:nvSpPr>
        <p:spPr bwMode="auto">
          <a:xfrm>
            <a:off x="4343400" y="1143000"/>
            <a:ext cx="76200" cy="76200"/>
          </a:xfrm>
          <a:prstGeom prst="ellipse">
            <a:avLst/>
          </a:prstGeom>
          <a:solidFill>
            <a:srgbClr val="D800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sk-SK" sz="1600">
              <a:latin typeface="Arial" panose="020B0604020202020204" pitchFamily="34" charset="0"/>
            </a:endParaRPr>
          </a:p>
        </p:txBody>
      </p:sp>
      <p:sp>
        <p:nvSpPr>
          <p:cNvPr id="415773" name="Oval 29"/>
          <p:cNvSpPr>
            <a:spLocks noChangeArrowheads="1"/>
          </p:cNvSpPr>
          <p:nvPr/>
        </p:nvSpPr>
        <p:spPr bwMode="auto">
          <a:xfrm>
            <a:off x="3733800" y="1371600"/>
            <a:ext cx="76200" cy="76200"/>
          </a:xfrm>
          <a:prstGeom prst="ellipse">
            <a:avLst/>
          </a:prstGeom>
          <a:solidFill>
            <a:srgbClr val="FF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sk-SK" sz="1600">
              <a:latin typeface="Arial" panose="020B0604020202020204" pitchFamily="34" charset="0"/>
            </a:endParaRPr>
          </a:p>
        </p:txBody>
      </p:sp>
      <p:sp>
        <p:nvSpPr>
          <p:cNvPr id="415774" name="Oval 30"/>
          <p:cNvSpPr>
            <a:spLocks noChangeArrowheads="1"/>
          </p:cNvSpPr>
          <p:nvPr/>
        </p:nvSpPr>
        <p:spPr bwMode="auto">
          <a:xfrm>
            <a:off x="3352800" y="1905000"/>
            <a:ext cx="76200" cy="76200"/>
          </a:xfrm>
          <a:prstGeom prst="ellipse">
            <a:avLst/>
          </a:prstGeom>
          <a:solidFill>
            <a:srgbClr val="FFCC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sk-SK" sz="1600">
              <a:latin typeface="Arial" panose="020B0604020202020204" pitchFamily="34" charset="0"/>
            </a:endParaRPr>
          </a:p>
        </p:txBody>
      </p:sp>
      <p:sp>
        <p:nvSpPr>
          <p:cNvPr id="415775" name="Oval 31"/>
          <p:cNvSpPr>
            <a:spLocks noChangeArrowheads="1"/>
          </p:cNvSpPr>
          <p:nvPr/>
        </p:nvSpPr>
        <p:spPr bwMode="auto">
          <a:xfrm>
            <a:off x="3124200" y="3048000"/>
            <a:ext cx="76200" cy="762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sk-SK" sz="1600">
              <a:latin typeface="Arial" panose="020B0604020202020204" pitchFamily="34" charset="0"/>
            </a:endParaRPr>
          </a:p>
        </p:txBody>
      </p:sp>
      <p:sp>
        <p:nvSpPr>
          <p:cNvPr id="415776" name="Oval 32"/>
          <p:cNvSpPr>
            <a:spLocks noChangeArrowheads="1"/>
          </p:cNvSpPr>
          <p:nvPr/>
        </p:nvSpPr>
        <p:spPr bwMode="auto">
          <a:xfrm>
            <a:off x="3048000" y="3962400"/>
            <a:ext cx="76200" cy="76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sk-SK" sz="1600">
              <a:latin typeface="Arial" panose="020B0604020202020204" pitchFamily="34" charset="0"/>
            </a:endParaRPr>
          </a:p>
        </p:txBody>
      </p:sp>
      <p:sp>
        <p:nvSpPr>
          <p:cNvPr id="415777" name="Oval 33"/>
          <p:cNvSpPr>
            <a:spLocks noChangeArrowheads="1"/>
          </p:cNvSpPr>
          <p:nvPr/>
        </p:nvSpPr>
        <p:spPr bwMode="auto">
          <a:xfrm>
            <a:off x="2971800" y="4724400"/>
            <a:ext cx="76200" cy="76200"/>
          </a:xfrm>
          <a:prstGeom prst="ellipse">
            <a:avLst/>
          </a:prstGeom>
          <a:solidFill>
            <a:srgbClr val="000099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sk-SK" sz="1600">
              <a:latin typeface="Arial" panose="020B0604020202020204" pitchFamily="34" charset="0"/>
            </a:endParaRPr>
          </a:p>
        </p:txBody>
      </p:sp>
      <p:sp>
        <p:nvSpPr>
          <p:cNvPr id="415778" name="Oval 34"/>
          <p:cNvSpPr>
            <a:spLocks noChangeArrowheads="1"/>
          </p:cNvSpPr>
          <p:nvPr/>
        </p:nvSpPr>
        <p:spPr bwMode="auto">
          <a:xfrm>
            <a:off x="2971800" y="5105400"/>
            <a:ext cx="76200" cy="762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sk-SK" sz="1600">
              <a:latin typeface="Arial" panose="020B0604020202020204" pitchFamily="34" charset="0"/>
            </a:endParaRPr>
          </a:p>
        </p:txBody>
      </p:sp>
      <p:sp>
        <p:nvSpPr>
          <p:cNvPr id="17430" name="Rectangle 3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sk-SK" sz="3600" b="1">
                <a:solidFill>
                  <a:srgbClr val="D80000"/>
                </a:solidFill>
              </a:rPr>
              <a:t>ROC </a:t>
            </a:r>
            <a:r>
              <a:rPr lang="sk-SK" altLang="sk-SK" sz="3600" b="1">
                <a:solidFill>
                  <a:srgbClr val="D80000"/>
                </a:solidFill>
              </a:rPr>
              <a:t>krivka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  <p:sp>
        <p:nvSpPr>
          <p:cNvPr id="17431" name="Freeform 36"/>
          <p:cNvSpPr>
            <a:spLocks/>
          </p:cNvSpPr>
          <p:nvPr/>
        </p:nvSpPr>
        <p:spPr bwMode="auto">
          <a:xfrm>
            <a:off x="6934200" y="3124200"/>
            <a:ext cx="2362200" cy="685800"/>
          </a:xfrm>
          <a:custGeom>
            <a:avLst/>
            <a:gdLst>
              <a:gd name="T0" fmla="*/ 0 w 2806"/>
              <a:gd name="T1" fmla="*/ 2147483646 h 1158"/>
              <a:gd name="T2" fmla="*/ 2147483646 w 2806"/>
              <a:gd name="T3" fmla="*/ 2147483646 h 1158"/>
              <a:gd name="T4" fmla="*/ 2147483646 w 2806"/>
              <a:gd name="T5" fmla="*/ 2147483646 h 1158"/>
              <a:gd name="T6" fmla="*/ 2147483646 w 2806"/>
              <a:gd name="T7" fmla="*/ 2147483646 h 1158"/>
              <a:gd name="T8" fmla="*/ 2147483646 w 2806"/>
              <a:gd name="T9" fmla="*/ 2147483646 h 1158"/>
              <a:gd name="T10" fmla="*/ 2147483646 w 2806"/>
              <a:gd name="T11" fmla="*/ 2147483646 h 1158"/>
              <a:gd name="T12" fmla="*/ 2147483646 w 2806"/>
              <a:gd name="T13" fmla="*/ 2147483646 h 1158"/>
              <a:gd name="T14" fmla="*/ 2147483646 w 2806"/>
              <a:gd name="T15" fmla="*/ 2147483646 h 1158"/>
              <a:gd name="T16" fmla="*/ 2147483646 w 2806"/>
              <a:gd name="T17" fmla="*/ 2147483646 h 1158"/>
              <a:gd name="T18" fmla="*/ 2147483646 w 2806"/>
              <a:gd name="T19" fmla="*/ 2147483646 h 1158"/>
              <a:gd name="T20" fmla="*/ 2147483646 w 2806"/>
              <a:gd name="T21" fmla="*/ 2147483646 h 1158"/>
              <a:gd name="T22" fmla="*/ 2147483646 w 2806"/>
              <a:gd name="T23" fmla="*/ 2147483646 h 1158"/>
              <a:gd name="T24" fmla="*/ 2147483646 w 2806"/>
              <a:gd name="T25" fmla="*/ 2147483646 h 1158"/>
              <a:gd name="T26" fmla="*/ 2147483646 w 2806"/>
              <a:gd name="T27" fmla="*/ 2147483646 h 1158"/>
              <a:gd name="T28" fmla="*/ 2147483646 w 2806"/>
              <a:gd name="T29" fmla="*/ 2147483646 h 1158"/>
              <a:gd name="T30" fmla="*/ 2147483646 w 2806"/>
              <a:gd name="T31" fmla="*/ 2147483646 h 1158"/>
              <a:gd name="T32" fmla="*/ 2147483646 w 2806"/>
              <a:gd name="T33" fmla="*/ 2147483646 h 1158"/>
              <a:gd name="T34" fmla="*/ 2147483646 w 2806"/>
              <a:gd name="T35" fmla="*/ 2147483646 h 1158"/>
              <a:gd name="T36" fmla="*/ 2147483646 w 2806"/>
              <a:gd name="T37" fmla="*/ 2147483646 h 1158"/>
              <a:gd name="T38" fmla="*/ 2147483646 w 2806"/>
              <a:gd name="T39" fmla="*/ 2147483646 h 1158"/>
              <a:gd name="T40" fmla="*/ 2147483646 w 2806"/>
              <a:gd name="T41" fmla="*/ 2147483646 h 115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06"/>
              <a:gd name="T64" fmla="*/ 0 h 1158"/>
              <a:gd name="T65" fmla="*/ 2806 w 2806"/>
              <a:gd name="T66" fmla="*/ 1158 h 115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06" h="1158">
                <a:moveTo>
                  <a:pt x="0" y="1158"/>
                </a:moveTo>
                <a:cubicBezTo>
                  <a:pt x="92" y="1146"/>
                  <a:pt x="184" y="1134"/>
                  <a:pt x="240" y="1110"/>
                </a:cubicBezTo>
                <a:cubicBezTo>
                  <a:pt x="296" y="1086"/>
                  <a:pt x="288" y="1062"/>
                  <a:pt x="336" y="1014"/>
                </a:cubicBezTo>
                <a:cubicBezTo>
                  <a:pt x="384" y="966"/>
                  <a:pt x="479" y="880"/>
                  <a:pt x="528" y="822"/>
                </a:cubicBezTo>
                <a:cubicBezTo>
                  <a:pt x="577" y="764"/>
                  <a:pt x="589" y="726"/>
                  <a:pt x="628" y="663"/>
                </a:cubicBezTo>
                <a:cubicBezTo>
                  <a:pt x="667" y="600"/>
                  <a:pt x="710" y="508"/>
                  <a:pt x="762" y="441"/>
                </a:cubicBezTo>
                <a:cubicBezTo>
                  <a:pt x="814" y="374"/>
                  <a:pt x="882" y="319"/>
                  <a:pt x="939" y="263"/>
                </a:cubicBezTo>
                <a:cubicBezTo>
                  <a:pt x="996" y="207"/>
                  <a:pt x="1049" y="144"/>
                  <a:pt x="1104" y="102"/>
                </a:cubicBezTo>
                <a:cubicBezTo>
                  <a:pt x="1159" y="60"/>
                  <a:pt x="1217" y="16"/>
                  <a:pt x="1273" y="8"/>
                </a:cubicBezTo>
                <a:cubicBezTo>
                  <a:pt x="1329" y="0"/>
                  <a:pt x="1388" y="22"/>
                  <a:pt x="1440" y="54"/>
                </a:cubicBezTo>
                <a:cubicBezTo>
                  <a:pt x="1492" y="86"/>
                  <a:pt x="1545" y="147"/>
                  <a:pt x="1584" y="198"/>
                </a:cubicBezTo>
                <a:cubicBezTo>
                  <a:pt x="1623" y="249"/>
                  <a:pt x="1649" y="315"/>
                  <a:pt x="1673" y="363"/>
                </a:cubicBezTo>
                <a:cubicBezTo>
                  <a:pt x="1697" y="411"/>
                  <a:pt x="1702" y="445"/>
                  <a:pt x="1728" y="486"/>
                </a:cubicBezTo>
                <a:cubicBezTo>
                  <a:pt x="1754" y="527"/>
                  <a:pt x="1804" y="576"/>
                  <a:pt x="1828" y="608"/>
                </a:cubicBezTo>
                <a:cubicBezTo>
                  <a:pt x="1852" y="640"/>
                  <a:pt x="1849" y="650"/>
                  <a:pt x="1872" y="678"/>
                </a:cubicBezTo>
                <a:cubicBezTo>
                  <a:pt x="1895" y="706"/>
                  <a:pt x="1936" y="734"/>
                  <a:pt x="1968" y="774"/>
                </a:cubicBezTo>
                <a:cubicBezTo>
                  <a:pt x="2000" y="814"/>
                  <a:pt x="2030" y="877"/>
                  <a:pt x="2064" y="918"/>
                </a:cubicBezTo>
                <a:cubicBezTo>
                  <a:pt x="2098" y="959"/>
                  <a:pt x="2133" y="995"/>
                  <a:pt x="2173" y="1019"/>
                </a:cubicBezTo>
                <a:cubicBezTo>
                  <a:pt x="2213" y="1043"/>
                  <a:pt x="2250" y="1047"/>
                  <a:pt x="2304" y="1062"/>
                </a:cubicBezTo>
                <a:cubicBezTo>
                  <a:pt x="2358" y="1077"/>
                  <a:pt x="2411" y="1093"/>
                  <a:pt x="2495" y="1108"/>
                </a:cubicBezTo>
                <a:cubicBezTo>
                  <a:pt x="2579" y="1123"/>
                  <a:pt x="2741" y="1143"/>
                  <a:pt x="2806" y="1152"/>
                </a:cubicBezTo>
              </a:path>
            </a:pathLst>
          </a:custGeom>
          <a:noFill/>
          <a:ln w="57150" cap="flat" cmpd="sng">
            <a:solidFill>
              <a:srgbClr val="D8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Freeform 37"/>
          <p:cNvSpPr>
            <a:spLocks/>
          </p:cNvSpPr>
          <p:nvPr/>
        </p:nvSpPr>
        <p:spPr bwMode="auto">
          <a:xfrm>
            <a:off x="7924800" y="3124200"/>
            <a:ext cx="2133600" cy="685800"/>
          </a:xfrm>
          <a:custGeom>
            <a:avLst/>
            <a:gdLst>
              <a:gd name="T0" fmla="*/ 0 w 2478"/>
              <a:gd name="T1" fmla="*/ 2147483646 h 1146"/>
              <a:gd name="T2" fmla="*/ 2147483646 w 2478"/>
              <a:gd name="T3" fmla="*/ 2147483646 h 1146"/>
              <a:gd name="T4" fmla="*/ 2147483646 w 2478"/>
              <a:gd name="T5" fmla="*/ 2147483646 h 1146"/>
              <a:gd name="T6" fmla="*/ 2147483646 w 2478"/>
              <a:gd name="T7" fmla="*/ 2147483646 h 1146"/>
              <a:gd name="T8" fmla="*/ 2147483646 w 2478"/>
              <a:gd name="T9" fmla="*/ 2147483646 h 1146"/>
              <a:gd name="T10" fmla="*/ 2147483646 w 2478"/>
              <a:gd name="T11" fmla="*/ 2147483646 h 1146"/>
              <a:gd name="T12" fmla="*/ 2147483646 w 2478"/>
              <a:gd name="T13" fmla="*/ 2147483646 h 1146"/>
              <a:gd name="T14" fmla="*/ 2147483646 w 2478"/>
              <a:gd name="T15" fmla="*/ 2147483646 h 1146"/>
              <a:gd name="T16" fmla="*/ 2147483646 w 2478"/>
              <a:gd name="T17" fmla="*/ 2147483646 h 1146"/>
              <a:gd name="T18" fmla="*/ 2147483646 w 2478"/>
              <a:gd name="T19" fmla="*/ 2147483646 h 1146"/>
              <a:gd name="T20" fmla="*/ 2147483646 w 2478"/>
              <a:gd name="T21" fmla="*/ 2147483646 h 1146"/>
              <a:gd name="T22" fmla="*/ 2147483646 w 2478"/>
              <a:gd name="T23" fmla="*/ 2147483646 h 1146"/>
              <a:gd name="T24" fmla="*/ 2147483646 w 2478"/>
              <a:gd name="T25" fmla="*/ 2147483646 h 1146"/>
              <a:gd name="T26" fmla="*/ 2147483646 w 2478"/>
              <a:gd name="T27" fmla="*/ 2147483646 h 114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478"/>
              <a:gd name="T43" fmla="*/ 0 h 1146"/>
              <a:gd name="T44" fmla="*/ 2478 w 2478"/>
              <a:gd name="T45" fmla="*/ 1146 h 114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478" h="1146">
                <a:moveTo>
                  <a:pt x="0" y="1146"/>
                </a:moveTo>
                <a:cubicBezTo>
                  <a:pt x="57" y="1137"/>
                  <a:pt x="267" y="1110"/>
                  <a:pt x="356" y="1079"/>
                </a:cubicBezTo>
                <a:cubicBezTo>
                  <a:pt x="445" y="1048"/>
                  <a:pt x="477" y="1028"/>
                  <a:pt x="534" y="960"/>
                </a:cubicBezTo>
                <a:cubicBezTo>
                  <a:pt x="591" y="892"/>
                  <a:pt x="644" y="772"/>
                  <a:pt x="700" y="668"/>
                </a:cubicBezTo>
                <a:cubicBezTo>
                  <a:pt x="756" y="564"/>
                  <a:pt x="802" y="439"/>
                  <a:pt x="870" y="336"/>
                </a:cubicBezTo>
                <a:cubicBezTo>
                  <a:pt x="938" y="233"/>
                  <a:pt x="1046" y="96"/>
                  <a:pt x="1110" y="48"/>
                </a:cubicBezTo>
                <a:cubicBezTo>
                  <a:pt x="1174" y="0"/>
                  <a:pt x="1206" y="16"/>
                  <a:pt x="1254" y="48"/>
                </a:cubicBezTo>
                <a:cubicBezTo>
                  <a:pt x="1302" y="80"/>
                  <a:pt x="1350" y="152"/>
                  <a:pt x="1398" y="240"/>
                </a:cubicBezTo>
                <a:cubicBezTo>
                  <a:pt x="1446" y="328"/>
                  <a:pt x="1501" y="484"/>
                  <a:pt x="1542" y="576"/>
                </a:cubicBezTo>
                <a:cubicBezTo>
                  <a:pt x="1583" y="668"/>
                  <a:pt x="1606" y="730"/>
                  <a:pt x="1645" y="790"/>
                </a:cubicBezTo>
                <a:cubicBezTo>
                  <a:pt x="1684" y="850"/>
                  <a:pt x="1739" y="899"/>
                  <a:pt x="1778" y="935"/>
                </a:cubicBezTo>
                <a:cubicBezTo>
                  <a:pt x="1817" y="971"/>
                  <a:pt x="1837" y="980"/>
                  <a:pt x="1878" y="1008"/>
                </a:cubicBezTo>
                <a:cubicBezTo>
                  <a:pt x="1919" y="1036"/>
                  <a:pt x="1922" y="1085"/>
                  <a:pt x="2022" y="1104"/>
                </a:cubicBezTo>
                <a:cubicBezTo>
                  <a:pt x="2122" y="1123"/>
                  <a:pt x="2383" y="1120"/>
                  <a:pt x="2478" y="1124"/>
                </a:cubicBezTo>
              </a:path>
            </a:pathLst>
          </a:custGeom>
          <a:noFill/>
          <a:ln w="5715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82" name="Freeform 38"/>
          <p:cNvSpPr>
            <a:spLocks/>
          </p:cNvSpPr>
          <p:nvPr/>
        </p:nvSpPr>
        <p:spPr bwMode="auto">
          <a:xfrm>
            <a:off x="2971800" y="965200"/>
            <a:ext cx="4584700" cy="4597400"/>
          </a:xfrm>
          <a:custGeom>
            <a:avLst/>
            <a:gdLst>
              <a:gd name="T0" fmla="*/ 2147483646 w 2888"/>
              <a:gd name="T1" fmla="*/ 2147483646 h 2896"/>
              <a:gd name="T2" fmla="*/ 2147483646 w 2888"/>
              <a:gd name="T3" fmla="*/ 2147483646 h 2896"/>
              <a:gd name="T4" fmla="*/ 2147483646 w 2888"/>
              <a:gd name="T5" fmla="*/ 2147483646 h 2896"/>
              <a:gd name="T6" fmla="*/ 2147483646 w 2888"/>
              <a:gd name="T7" fmla="*/ 2147483646 h 2896"/>
              <a:gd name="T8" fmla="*/ 2147483646 w 2888"/>
              <a:gd name="T9" fmla="*/ 2147483646 h 2896"/>
              <a:gd name="T10" fmla="*/ 2147483646 w 2888"/>
              <a:gd name="T11" fmla="*/ 2147483646 h 2896"/>
              <a:gd name="T12" fmla="*/ 2147483646 w 2888"/>
              <a:gd name="T13" fmla="*/ 2147483646 h 2896"/>
              <a:gd name="T14" fmla="*/ 2147483646 w 2888"/>
              <a:gd name="T15" fmla="*/ 2147483646 h 2896"/>
              <a:gd name="T16" fmla="*/ 2147483646 w 2888"/>
              <a:gd name="T17" fmla="*/ 2147483646 h 28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88"/>
              <a:gd name="T28" fmla="*/ 0 h 2896"/>
              <a:gd name="T29" fmla="*/ 2888 w 2888"/>
              <a:gd name="T30" fmla="*/ 2896 h 289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88" h="2896">
                <a:moveTo>
                  <a:pt x="2888" y="16"/>
                </a:moveTo>
                <a:cubicBezTo>
                  <a:pt x="2312" y="8"/>
                  <a:pt x="1736" y="0"/>
                  <a:pt x="1400" y="16"/>
                </a:cubicBezTo>
                <a:cubicBezTo>
                  <a:pt x="1064" y="32"/>
                  <a:pt x="1024" y="64"/>
                  <a:pt x="872" y="112"/>
                </a:cubicBezTo>
                <a:cubicBezTo>
                  <a:pt x="720" y="160"/>
                  <a:pt x="592" y="216"/>
                  <a:pt x="488" y="304"/>
                </a:cubicBezTo>
                <a:cubicBezTo>
                  <a:pt x="384" y="392"/>
                  <a:pt x="312" y="464"/>
                  <a:pt x="248" y="640"/>
                </a:cubicBezTo>
                <a:cubicBezTo>
                  <a:pt x="184" y="816"/>
                  <a:pt x="136" y="1144"/>
                  <a:pt x="104" y="1360"/>
                </a:cubicBezTo>
                <a:cubicBezTo>
                  <a:pt x="72" y="1576"/>
                  <a:pt x="72" y="1760"/>
                  <a:pt x="56" y="1936"/>
                </a:cubicBezTo>
                <a:cubicBezTo>
                  <a:pt x="40" y="2112"/>
                  <a:pt x="16" y="2256"/>
                  <a:pt x="8" y="2416"/>
                </a:cubicBezTo>
                <a:cubicBezTo>
                  <a:pt x="0" y="2576"/>
                  <a:pt x="8" y="2816"/>
                  <a:pt x="8" y="2896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0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5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5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9" grpId="0" animBg="1"/>
      <p:bldP spid="415764" grpId="0" animBg="1"/>
      <p:bldP spid="415765" grpId="0" animBg="1"/>
      <p:bldP spid="415766" grpId="0" animBg="1"/>
      <p:bldP spid="415767" grpId="0" animBg="1"/>
      <p:bldP spid="415768" grpId="0" animBg="1"/>
      <p:bldP spid="415769" grpId="0" animBg="1"/>
      <p:bldP spid="415770" grpId="0" animBg="1"/>
      <p:bldP spid="415771" grpId="0" animBg="1"/>
      <p:bldP spid="415772" grpId="0" animBg="1"/>
      <p:bldP spid="415773" grpId="0" animBg="1"/>
      <p:bldP spid="415774" grpId="0" animBg="1"/>
      <p:bldP spid="415775" grpId="0" animBg="1"/>
      <p:bldP spid="415776" grpId="0" animBg="1"/>
      <p:bldP spid="415777" grpId="0" animBg="1"/>
      <p:bldP spid="415778" grpId="0" animBg="1"/>
      <p:bldP spid="41578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6324600" y="2671764"/>
            <a:ext cx="3657600" cy="3195637"/>
            <a:chOff x="240" y="768"/>
            <a:chExt cx="3696" cy="3398"/>
          </a:xfrm>
        </p:grpSpPr>
        <p:grpSp>
          <p:nvGrpSpPr>
            <p:cNvPr id="18461" name="Group 3"/>
            <p:cNvGrpSpPr>
              <a:grpSpLocks/>
            </p:cNvGrpSpPr>
            <p:nvPr/>
          </p:nvGrpSpPr>
          <p:grpSpPr bwMode="auto">
            <a:xfrm>
              <a:off x="912" y="768"/>
              <a:ext cx="2880" cy="2880"/>
              <a:chOff x="1488" y="720"/>
              <a:chExt cx="2880" cy="2880"/>
            </a:xfrm>
          </p:grpSpPr>
          <p:sp>
            <p:nvSpPr>
              <p:cNvPr id="18481" name="Line 4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Line 5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62" name="Group 6"/>
            <p:cNvGrpSpPr>
              <a:grpSpLocks/>
            </p:cNvGrpSpPr>
            <p:nvPr/>
          </p:nvGrpSpPr>
          <p:grpSpPr bwMode="auto">
            <a:xfrm>
              <a:off x="240" y="768"/>
              <a:ext cx="672" cy="3080"/>
              <a:chOff x="816" y="720"/>
              <a:chExt cx="672" cy="3080"/>
            </a:xfrm>
          </p:grpSpPr>
          <p:sp>
            <p:nvSpPr>
              <p:cNvPr id="18477" name="Line 7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Text Box 8"/>
              <p:cNvSpPr txBox="1">
                <a:spLocks noChangeArrowheads="1"/>
              </p:cNvSpPr>
              <p:nvPr/>
            </p:nvSpPr>
            <p:spPr bwMode="auto">
              <a:xfrm rot="-5400000">
                <a:off x="139" y="2112"/>
                <a:ext cx="1728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Sensitivity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8479" name="Text Box 9"/>
              <p:cNvSpPr txBox="1">
                <a:spLocks noChangeArrowheads="1"/>
              </p:cNvSpPr>
              <p:nvPr/>
            </p:nvSpPr>
            <p:spPr bwMode="auto">
              <a:xfrm>
                <a:off x="1105" y="3407"/>
                <a:ext cx="335" cy="3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9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18480" name="Text Box 10"/>
              <p:cNvSpPr txBox="1">
                <a:spLocks noChangeArrowheads="1"/>
              </p:cNvSpPr>
              <p:nvPr/>
            </p:nvSpPr>
            <p:spPr bwMode="auto">
              <a:xfrm>
                <a:off x="816" y="767"/>
                <a:ext cx="624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grpSp>
          <p:nvGrpSpPr>
            <p:cNvPr id="18463" name="Group 11"/>
            <p:cNvGrpSpPr>
              <a:grpSpLocks/>
            </p:cNvGrpSpPr>
            <p:nvPr/>
          </p:nvGrpSpPr>
          <p:grpSpPr bwMode="auto">
            <a:xfrm>
              <a:off x="816" y="3648"/>
              <a:ext cx="3120" cy="518"/>
              <a:chOff x="1392" y="3600"/>
              <a:chExt cx="3120" cy="518"/>
            </a:xfrm>
          </p:grpSpPr>
          <p:sp>
            <p:nvSpPr>
              <p:cNvPr id="18473" name="Line 12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Text Box 13"/>
              <p:cNvSpPr txBox="1">
                <a:spLocks noChangeArrowheads="1"/>
              </p:cNvSpPr>
              <p:nvPr/>
            </p:nvSpPr>
            <p:spPr bwMode="auto">
              <a:xfrm>
                <a:off x="2305" y="3792"/>
                <a:ext cx="1535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1 - Specificity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8475" name="Text Box 14"/>
              <p:cNvSpPr txBox="1">
                <a:spLocks noChangeArrowheads="1"/>
              </p:cNvSpPr>
              <p:nvPr/>
            </p:nvSpPr>
            <p:spPr bwMode="auto">
              <a:xfrm>
                <a:off x="1392" y="3696"/>
                <a:ext cx="335" cy="4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18476" name="Text Box 15"/>
              <p:cNvSpPr txBox="1">
                <a:spLocks noChangeArrowheads="1"/>
              </p:cNvSpPr>
              <p:nvPr/>
            </p:nvSpPr>
            <p:spPr bwMode="auto">
              <a:xfrm>
                <a:off x="3984" y="3647"/>
                <a:ext cx="528" cy="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sp>
          <p:nvSpPr>
            <p:cNvPr id="18464" name="Oval 16"/>
            <p:cNvSpPr>
              <a:spLocks noChangeArrowheads="1"/>
            </p:cNvSpPr>
            <p:nvPr/>
          </p:nvSpPr>
          <p:spPr bwMode="auto">
            <a:xfrm>
              <a:off x="3216" y="76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65" name="Oval 17"/>
            <p:cNvSpPr>
              <a:spLocks noChangeArrowheads="1"/>
            </p:cNvSpPr>
            <p:nvPr/>
          </p:nvSpPr>
          <p:spPr bwMode="auto">
            <a:xfrm>
              <a:off x="2784" y="8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66" name="Oval 18"/>
            <p:cNvSpPr>
              <a:spLocks noChangeArrowheads="1"/>
            </p:cNvSpPr>
            <p:nvPr/>
          </p:nvSpPr>
          <p:spPr bwMode="auto">
            <a:xfrm>
              <a:off x="2352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67" name="Oval 19"/>
            <p:cNvSpPr>
              <a:spLocks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68" name="Oval 20"/>
            <p:cNvSpPr>
              <a:spLocks noChangeArrowheads="1"/>
            </p:cNvSpPr>
            <p:nvPr/>
          </p:nvSpPr>
          <p:spPr bwMode="auto">
            <a:xfrm>
              <a:off x="16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69" name="Oval 21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70" name="Oval 22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71" name="Oval 23"/>
            <p:cNvSpPr>
              <a:spLocks noChangeArrowheads="1"/>
            </p:cNvSpPr>
            <p:nvPr/>
          </p:nvSpPr>
          <p:spPr bwMode="auto">
            <a:xfrm>
              <a:off x="960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72" name="Freeform 24"/>
            <p:cNvSpPr>
              <a:spLocks/>
            </p:cNvSpPr>
            <p:nvPr/>
          </p:nvSpPr>
          <p:spPr bwMode="auto">
            <a:xfrm>
              <a:off x="912" y="768"/>
              <a:ext cx="2880" cy="2880"/>
            </a:xfrm>
            <a:custGeom>
              <a:avLst/>
              <a:gdLst>
                <a:gd name="T0" fmla="*/ 2880 w 2880"/>
                <a:gd name="T1" fmla="*/ 0 h 2880"/>
                <a:gd name="T2" fmla="*/ 2304 w 2880"/>
                <a:gd name="T3" fmla="*/ 48 h 2880"/>
                <a:gd name="T4" fmla="*/ 1920 w 2880"/>
                <a:gd name="T5" fmla="*/ 144 h 2880"/>
                <a:gd name="T6" fmla="*/ 1440 w 2880"/>
                <a:gd name="T7" fmla="*/ 432 h 2880"/>
                <a:gd name="T8" fmla="*/ 1104 w 2880"/>
                <a:gd name="T9" fmla="*/ 768 h 2880"/>
                <a:gd name="T10" fmla="*/ 766 w 2880"/>
                <a:gd name="T11" fmla="*/ 1176 h 2880"/>
                <a:gd name="T12" fmla="*/ 480 w 2880"/>
                <a:gd name="T13" fmla="*/ 1584 h 2880"/>
                <a:gd name="T14" fmla="*/ 240 w 2880"/>
                <a:gd name="T15" fmla="*/ 2112 h 2880"/>
                <a:gd name="T16" fmla="*/ 48 w 2880"/>
                <a:gd name="T17" fmla="*/ 2736 h 2880"/>
                <a:gd name="T18" fmla="*/ 0 w 2880"/>
                <a:gd name="T19" fmla="*/ 2880 h 28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0"/>
                <a:gd name="T31" fmla="*/ 0 h 2880"/>
                <a:gd name="T32" fmla="*/ 2880 w 2880"/>
                <a:gd name="T33" fmla="*/ 2880 h 28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0" h="2880">
                  <a:moveTo>
                    <a:pt x="2880" y="0"/>
                  </a:moveTo>
                  <a:cubicBezTo>
                    <a:pt x="2672" y="12"/>
                    <a:pt x="2464" y="24"/>
                    <a:pt x="2304" y="48"/>
                  </a:cubicBezTo>
                  <a:cubicBezTo>
                    <a:pt x="2144" y="72"/>
                    <a:pt x="2064" y="80"/>
                    <a:pt x="1920" y="144"/>
                  </a:cubicBezTo>
                  <a:cubicBezTo>
                    <a:pt x="1776" y="208"/>
                    <a:pt x="1576" y="328"/>
                    <a:pt x="1440" y="432"/>
                  </a:cubicBezTo>
                  <a:cubicBezTo>
                    <a:pt x="1304" y="536"/>
                    <a:pt x="1216" y="644"/>
                    <a:pt x="1104" y="768"/>
                  </a:cubicBezTo>
                  <a:cubicBezTo>
                    <a:pt x="992" y="892"/>
                    <a:pt x="870" y="1040"/>
                    <a:pt x="766" y="1176"/>
                  </a:cubicBezTo>
                  <a:cubicBezTo>
                    <a:pt x="662" y="1312"/>
                    <a:pt x="568" y="1428"/>
                    <a:pt x="480" y="1584"/>
                  </a:cubicBezTo>
                  <a:cubicBezTo>
                    <a:pt x="392" y="1740"/>
                    <a:pt x="312" y="1920"/>
                    <a:pt x="240" y="2112"/>
                  </a:cubicBezTo>
                  <a:cubicBezTo>
                    <a:pt x="168" y="2304"/>
                    <a:pt x="88" y="2608"/>
                    <a:pt x="48" y="2736"/>
                  </a:cubicBezTo>
                  <a:cubicBezTo>
                    <a:pt x="8" y="2864"/>
                    <a:pt x="8" y="2856"/>
                    <a:pt x="0" y="288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5" name="Group 25"/>
          <p:cNvGrpSpPr>
            <a:grpSpLocks/>
          </p:cNvGrpSpPr>
          <p:nvPr/>
        </p:nvGrpSpPr>
        <p:grpSpPr bwMode="auto">
          <a:xfrm>
            <a:off x="2057400" y="2590801"/>
            <a:ext cx="3733800" cy="3235325"/>
            <a:chOff x="1488" y="896"/>
            <a:chExt cx="3696" cy="3408"/>
          </a:xfrm>
        </p:grpSpPr>
        <p:grpSp>
          <p:nvGrpSpPr>
            <p:cNvPr id="18439" name="Group 26"/>
            <p:cNvGrpSpPr>
              <a:grpSpLocks/>
            </p:cNvGrpSpPr>
            <p:nvPr/>
          </p:nvGrpSpPr>
          <p:grpSpPr bwMode="auto">
            <a:xfrm>
              <a:off x="2160" y="912"/>
              <a:ext cx="2880" cy="2880"/>
              <a:chOff x="1488" y="720"/>
              <a:chExt cx="2880" cy="2880"/>
            </a:xfrm>
          </p:grpSpPr>
          <p:sp>
            <p:nvSpPr>
              <p:cNvPr id="18459" name="Line 27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Line 28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40" name="Group 29"/>
            <p:cNvGrpSpPr>
              <a:grpSpLocks/>
            </p:cNvGrpSpPr>
            <p:nvPr/>
          </p:nvGrpSpPr>
          <p:grpSpPr bwMode="auto">
            <a:xfrm>
              <a:off x="1488" y="912"/>
              <a:ext cx="672" cy="3077"/>
              <a:chOff x="816" y="720"/>
              <a:chExt cx="672" cy="3077"/>
            </a:xfrm>
          </p:grpSpPr>
          <p:sp>
            <p:nvSpPr>
              <p:cNvPr id="18455" name="Line 30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6" name="Text Box 31"/>
              <p:cNvSpPr txBox="1">
                <a:spLocks noChangeArrowheads="1"/>
              </p:cNvSpPr>
              <p:nvPr/>
            </p:nvSpPr>
            <p:spPr bwMode="auto">
              <a:xfrm rot="-5400000">
                <a:off x="135" y="2105"/>
                <a:ext cx="1727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Sensitivity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8457" name="Text Box 32"/>
              <p:cNvSpPr txBox="1">
                <a:spLocks noChangeArrowheads="1"/>
              </p:cNvSpPr>
              <p:nvPr/>
            </p:nvSpPr>
            <p:spPr bwMode="auto">
              <a:xfrm>
                <a:off x="1105" y="3408"/>
                <a:ext cx="335" cy="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9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18458" name="Text Box 33"/>
              <p:cNvSpPr txBox="1">
                <a:spLocks noChangeArrowheads="1"/>
              </p:cNvSpPr>
              <p:nvPr/>
            </p:nvSpPr>
            <p:spPr bwMode="auto">
              <a:xfrm>
                <a:off x="816" y="769"/>
                <a:ext cx="624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grpSp>
          <p:nvGrpSpPr>
            <p:cNvPr id="18441" name="Group 34"/>
            <p:cNvGrpSpPr>
              <a:grpSpLocks/>
            </p:cNvGrpSpPr>
            <p:nvPr/>
          </p:nvGrpSpPr>
          <p:grpSpPr bwMode="auto">
            <a:xfrm>
              <a:off x="2062" y="3792"/>
              <a:ext cx="3122" cy="512"/>
              <a:chOff x="1390" y="3600"/>
              <a:chExt cx="3122" cy="512"/>
            </a:xfrm>
          </p:grpSpPr>
          <p:sp>
            <p:nvSpPr>
              <p:cNvPr id="18451" name="Line 35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2" name="Text Box 36"/>
              <p:cNvSpPr txBox="1">
                <a:spLocks noChangeArrowheads="1"/>
              </p:cNvSpPr>
              <p:nvPr/>
            </p:nvSpPr>
            <p:spPr bwMode="auto">
              <a:xfrm>
                <a:off x="2301" y="3792"/>
                <a:ext cx="1540" cy="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1 - Specificity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8453" name="Text Box 37"/>
              <p:cNvSpPr txBox="1">
                <a:spLocks noChangeArrowheads="1"/>
              </p:cNvSpPr>
              <p:nvPr/>
            </p:nvSpPr>
            <p:spPr bwMode="auto">
              <a:xfrm>
                <a:off x="1390" y="3694"/>
                <a:ext cx="336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18454" name="Text Box 38"/>
              <p:cNvSpPr txBox="1">
                <a:spLocks noChangeArrowheads="1"/>
              </p:cNvSpPr>
              <p:nvPr/>
            </p:nvSpPr>
            <p:spPr bwMode="auto">
              <a:xfrm>
                <a:off x="3984" y="3647"/>
                <a:ext cx="528" cy="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sp>
          <p:nvSpPr>
            <p:cNvPr id="18442" name="Oval 39"/>
            <p:cNvSpPr>
              <a:spLocks noChangeArrowheads="1"/>
            </p:cNvSpPr>
            <p:nvPr/>
          </p:nvSpPr>
          <p:spPr bwMode="auto">
            <a:xfrm>
              <a:off x="3552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43" name="Oval 40"/>
            <p:cNvSpPr>
              <a:spLocks noChangeArrowheads="1"/>
            </p:cNvSpPr>
            <p:nvPr/>
          </p:nvSpPr>
          <p:spPr bwMode="auto">
            <a:xfrm>
              <a:off x="3024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44" name="Oval 41"/>
            <p:cNvSpPr>
              <a:spLocks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45" name="Oval 42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46" name="Oval 43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47" name="Oval 44"/>
            <p:cNvSpPr>
              <a:spLocks noChangeArrowheads="1"/>
            </p:cNvSpPr>
            <p:nvPr/>
          </p:nvSpPr>
          <p:spPr bwMode="auto">
            <a:xfrm>
              <a:off x="220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48" name="Oval 45"/>
            <p:cNvSpPr>
              <a:spLocks noChangeArrowheads="1"/>
            </p:cNvSpPr>
            <p:nvPr/>
          </p:nvSpPr>
          <p:spPr bwMode="auto">
            <a:xfrm>
              <a:off x="2160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49" name="Oval 46"/>
            <p:cNvSpPr>
              <a:spLocks noChangeArrowheads="1"/>
            </p:cNvSpPr>
            <p:nvPr/>
          </p:nvSpPr>
          <p:spPr bwMode="auto">
            <a:xfrm>
              <a:off x="21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18450" name="Freeform 47"/>
            <p:cNvSpPr>
              <a:spLocks/>
            </p:cNvSpPr>
            <p:nvPr/>
          </p:nvSpPr>
          <p:spPr bwMode="auto">
            <a:xfrm>
              <a:off x="2152" y="896"/>
              <a:ext cx="2888" cy="2896"/>
            </a:xfrm>
            <a:custGeom>
              <a:avLst/>
              <a:gdLst>
                <a:gd name="T0" fmla="*/ 2888 w 2888"/>
                <a:gd name="T1" fmla="*/ 16 h 2896"/>
                <a:gd name="T2" fmla="*/ 1400 w 2888"/>
                <a:gd name="T3" fmla="*/ 16 h 2896"/>
                <a:gd name="T4" fmla="*/ 872 w 2888"/>
                <a:gd name="T5" fmla="*/ 112 h 2896"/>
                <a:gd name="T6" fmla="*/ 488 w 2888"/>
                <a:gd name="T7" fmla="*/ 304 h 2896"/>
                <a:gd name="T8" fmla="*/ 248 w 2888"/>
                <a:gd name="T9" fmla="*/ 640 h 2896"/>
                <a:gd name="T10" fmla="*/ 104 w 2888"/>
                <a:gd name="T11" fmla="*/ 1360 h 2896"/>
                <a:gd name="T12" fmla="*/ 56 w 2888"/>
                <a:gd name="T13" fmla="*/ 1936 h 2896"/>
                <a:gd name="T14" fmla="*/ 8 w 2888"/>
                <a:gd name="T15" fmla="*/ 2416 h 2896"/>
                <a:gd name="T16" fmla="*/ 8 w 2888"/>
                <a:gd name="T17" fmla="*/ 2896 h 28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8"/>
                <a:gd name="T28" fmla="*/ 0 h 2896"/>
                <a:gd name="T29" fmla="*/ 2888 w 2888"/>
                <a:gd name="T30" fmla="*/ 2896 h 28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8" h="2896">
                  <a:moveTo>
                    <a:pt x="2888" y="16"/>
                  </a:moveTo>
                  <a:cubicBezTo>
                    <a:pt x="2312" y="8"/>
                    <a:pt x="1736" y="0"/>
                    <a:pt x="1400" y="16"/>
                  </a:cubicBezTo>
                  <a:cubicBezTo>
                    <a:pt x="1064" y="32"/>
                    <a:pt x="1024" y="64"/>
                    <a:pt x="872" y="112"/>
                  </a:cubicBezTo>
                  <a:cubicBezTo>
                    <a:pt x="720" y="160"/>
                    <a:pt x="592" y="216"/>
                    <a:pt x="488" y="304"/>
                  </a:cubicBezTo>
                  <a:cubicBezTo>
                    <a:pt x="384" y="392"/>
                    <a:pt x="312" y="464"/>
                    <a:pt x="248" y="640"/>
                  </a:cubicBezTo>
                  <a:cubicBezTo>
                    <a:pt x="184" y="816"/>
                    <a:pt x="136" y="1144"/>
                    <a:pt x="104" y="1360"/>
                  </a:cubicBezTo>
                  <a:cubicBezTo>
                    <a:pt x="72" y="1576"/>
                    <a:pt x="72" y="1760"/>
                    <a:pt x="56" y="1936"/>
                  </a:cubicBezTo>
                  <a:cubicBezTo>
                    <a:pt x="40" y="2112"/>
                    <a:pt x="16" y="2256"/>
                    <a:pt x="8" y="2416"/>
                  </a:cubicBezTo>
                  <a:cubicBezTo>
                    <a:pt x="0" y="2576"/>
                    <a:pt x="8" y="2816"/>
                    <a:pt x="8" y="2896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Text Box 48"/>
          <p:cNvSpPr txBox="1">
            <a:spLocks noChangeArrowheads="1"/>
          </p:cNvSpPr>
          <p:nvPr/>
        </p:nvSpPr>
        <p:spPr bwMode="auto">
          <a:xfrm>
            <a:off x="3200400" y="17526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>
                <a:solidFill>
                  <a:srgbClr val="000000"/>
                </a:solidFill>
              </a:rPr>
              <a:t>Dobrý test</a:t>
            </a:r>
            <a:r>
              <a:rPr lang="en-US" altLang="sk-SK" sz="2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8437" name="Text Box 49"/>
          <p:cNvSpPr txBox="1">
            <a:spLocks noChangeArrowheads="1"/>
          </p:cNvSpPr>
          <p:nvPr/>
        </p:nvSpPr>
        <p:spPr bwMode="auto">
          <a:xfrm>
            <a:off x="7391400" y="1676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>
                <a:solidFill>
                  <a:srgbClr val="000000"/>
                </a:solidFill>
              </a:rPr>
              <a:t>Slabý test</a:t>
            </a:r>
            <a:r>
              <a:rPr lang="en-US" altLang="sk-SK" sz="2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8438" name="Rectangle 51"/>
          <p:cNvSpPr>
            <a:spLocks noGrp="1" noChangeArrowheads="1"/>
          </p:cNvSpPr>
          <p:nvPr>
            <p:ph type="title" idx="4294967295"/>
          </p:nvPr>
        </p:nvSpPr>
        <p:spPr>
          <a:xfrm>
            <a:off x="4419600" y="76200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Porovnanie </a:t>
            </a:r>
            <a:r>
              <a:rPr lang="en-US" altLang="sk-SK" sz="3600" b="1">
                <a:solidFill>
                  <a:srgbClr val="D80000"/>
                </a:solidFill>
              </a:rPr>
              <a:t>ROC </a:t>
            </a:r>
            <a:r>
              <a:rPr lang="sk-SK" altLang="sk-SK" sz="3600" b="1">
                <a:solidFill>
                  <a:srgbClr val="D80000"/>
                </a:solidFill>
              </a:rPr>
              <a:t>kriviek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919289" y="1219200"/>
            <a:ext cx="3671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>
                <a:solidFill>
                  <a:srgbClr val="000000"/>
                </a:solidFill>
              </a:rPr>
              <a:t>„Ideálny“ najlepší test</a:t>
            </a:r>
            <a:r>
              <a:rPr lang="en-US" altLang="sk-SK" sz="2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7248526" y="1295400"/>
            <a:ext cx="220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>
                <a:solidFill>
                  <a:srgbClr val="000000"/>
                </a:solidFill>
              </a:rPr>
              <a:t>Najhorší test</a:t>
            </a:r>
            <a:r>
              <a:rPr lang="en-US" altLang="sk-SK" sz="240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514600" y="2286001"/>
            <a:ext cx="3200400" cy="2894013"/>
            <a:chOff x="240" y="768"/>
            <a:chExt cx="3696" cy="3447"/>
          </a:xfrm>
        </p:grpSpPr>
        <p:grpSp>
          <p:nvGrpSpPr>
            <p:cNvPr id="19482" name="Group 5"/>
            <p:cNvGrpSpPr>
              <a:grpSpLocks/>
            </p:cNvGrpSpPr>
            <p:nvPr/>
          </p:nvGrpSpPr>
          <p:grpSpPr bwMode="auto">
            <a:xfrm>
              <a:off x="912" y="768"/>
              <a:ext cx="2880" cy="2880"/>
              <a:chOff x="1488" y="720"/>
              <a:chExt cx="2880" cy="2880"/>
            </a:xfrm>
          </p:grpSpPr>
          <p:sp>
            <p:nvSpPr>
              <p:cNvPr id="19493" name="Line 6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Line 7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83" name="Group 8"/>
            <p:cNvGrpSpPr>
              <a:grpSpLocks/>
            </p:cNvGrpSpPr>
            <p:nvPr/>
          </p:nvGrpSpPr>
          <p:grpSpPr bwMode="auto">
            <a:xfrm>
              <a:off x="240" y="768"/>
              <a:ext cx="672" cy="3126"/>
              <a:chOff x="816" y="720"/>
              <a:chExt cx="672" cy="3126"/>
            </a:xfrm>
          </p:grpSpPr>
          <p:sp>
            <p:nvSpPr>
              <p:cNvPr id="19489" name="Line 9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Text Box 10"/>
              <p:cNvSpPr txBox="1">
                <a:spLocks noChangeArrowheads="1"/>
              </p:cNvSpPr>
              <p:nvPr/>
            </p:nvSpPr>
            <p:spPr bwMode="auto">
              <a:xfrm rot="-5400000">
                <a:off x="159" y="2087"/>
                <a:ext cx="1727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Sensitivity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9491" name="Text Box 11"/>
              <p:cNvSpPr txBox="1">
                <a:spLocks noChangeArrowheads="1"/>
              </p:cNvSpPr>
              <p:nvPr/>
            </p:nvSpPr>
            <p:spPr bwMode="auto">
              <a:xfrm>
                <a:off x="1104" y="3406"/>
                <a:ext cx="337" cy="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9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19492" name="Text Box 12"/>
              <p:cNvSpPr txBox="1">
                <a:spLocks noChangeArrowheads="1"/>
              </p:cNvSpPr>
              <p:nvPr/>
            </p:nvSpPr>
            <p:spPr bwMode="auto">
              <a:xfrm>
                <a:off x="816" y="767"/>
                <a:ext cx="625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grpSp>
          <p:nvGrpSpPr>
            <p:cNvPr id="19484" name="Group 13"/>
            <p:cNvGrpSpPr>
              <a:grpSpLocks/>
            </p:cNvGrpSpPr>
            <p:nvPr/>
          </p:nvGrpSpPr>
          <p:grpSpPr bwMode="auto">
            <a:xfrm>
              <a:off x="818" y="3648"/>
              <a:ext cx="3118" cy="567"/>
              <a:chOff x="1394" y="3600"/>
              <a:chExt cx="3118" cy="567"/>
            </a:xfrm>
          </p:grpSpPr>
          <p:sp>
            <p:nvSpPr>
              <p:cNvPr id="19485" name="Line 14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Text Box 15"/>
              <p:cNvSpPr txBox="1">
                <a:spLocks noChangeArrowheads="1"/>
              </p:cNvSpPr>
              <p:nvPr/>
            </p:nvSpPr>
            <p:spPr bwMode="auto">
              <a:xfrm>
                <a:off x="2305" y="3791"/>
                <a:ext cx="153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1 - Specificity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9487" name="Text Box 16"/>
              <p:cNvSpPr txBox="1">
                <a:spLocks noChangeArrowheads="1"/>
              </p:cNvSpPr>
              <p:nvPr/>
            </p:nvSpPr>
            <p:spPr bwMode="auto">
              <a:xfrm>
                <a:off x="1394" y="3694"/>
                <a:ext cx="335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19488" name="Text Box 17"/>
              <p:cNvSpPr txBox="1">
                <a:spLocks noChangeArrowheads="1"/>
              </p:cNvSpPr>
              <p:nvPr/>
            </p:nvSpPr>
            <p:spPr bwMode="auto">
              <a:xfrm>
                <a:off x="3984" y="3646"/>
                <a:ext cx="528" cy="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</p:grpSp>
      <p:grpSp>
        <p:nvGrpSpPr>
          <p:cNvPr id="19461" name="Group 18"/>
          <p:cNvGrpSpPr>
            <a:grpSpLocks/>
          </p:cNvGrpSpPr>
          <p:nvPr/>
        </p:nvGrpSpPr>
        <p:grpSpPr bwMode="auto">
          <a:xfrm>
            <a:off x="6629400" y="2286000"/>
            <a:ext cx="3124200" cy="2800350"/>
            <a:chOff x="240" y="768"/>
            <a:chExt cx="3696" cy="3467"/>
          </a:xfrm>
        </p:grpSpPr>
        <p:grpSp>
          <p:nvGrpSpPr>
            <p:cNvPr id="19469" name="Group 19"/>
            <p:cNvGrpSpPr>
              <a:grpSpLocks/>
            </p:cNvGrpSpPr>
            <p:nvPr/>
          </p:nvGrpSpPr>
          <p:grpSpPr bwMode="auto">
            <a:xfrm>
              <a:off x="912" y="768"/>
              <a:ext cx="2880" cy="2880"/>
              <a:chOff x="1488" y="720"/>
              <a:chExt cx="2880" cy="2880"/>
            </a:xfrm>
          </p:grpSpPr>
          <p:sp>
            <p:nvSpPr>
              <p:cNvPr id="19480" name="Line 20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1" name="Line 21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70" name="Group 22"/>
            <p:cNvGrpSpPr>
              <a:grpSpLocks/>
            </p:cNvGrpSpPr>
            <p:nvPr/>
          </p:nvGrpSpPr>
          <p:grpSpPr bwMode="auto">
            <a:xfrm>
              <a:off x="240" y="768"/>
              <a:ext cx="672" cy="3144"/>
              <a:chOff x="816" y="720"/>
              <a:chExt cx="672" cy="3144"/>
            </a:xfrm>
          </p:grpSpPr>
          <p:sp>
            <p:nvSpPr>
              <p:cNvPr id="19476" name="Line 23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7" name="Text Box 24"/>
              <p:cNvSpPr txBox="1">
                <a:spLocks noChangeArrowheads="1"/>
              </p:cNvSpPr>
              <p:nvPr/>
            </p:nvSpPr>
            <p:spPr bwMode="auto">
              <a:xfrm rot="-5400000">
                <a:off x="162" y="2085"/>
                <a:ext cx="1728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Sensitivity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9478" name="Text Box 25"/>
              <p:cNvSpPr txBox="1">
                <a:spLocks noChangeArrowheads="1"/>
              </p:cNvSpPr>
              <p:nvPr/>
            </p:nvSpPr>
            <p:spPr bwMode="auto">
              <a:xfrm>
                <a:off x="1103" y="3407"/>
                <a:ext cx="337" cy="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9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19479" name="Text Box 26"/>
              <p:cNvSpPr txBox="1">
                <a:spLocks noChangeArrowheads="1"/>
              </p:cNvSpPr>
              <p:nvPr/>
            </p:nvSpPr>
            <p:spPr bwMode="auto">
              <a:xfrm>
                <a:off x="816" y="767"/>
                <a:ext cx="624" cy="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grpSp>
          <p:nvGrpSpPr>
            <p:cNvPr id="19471" name="Group 27"/>
            <p:cNvGrpSpPr>
              <a:grpSpLocks/>
            </p:cNvGrpSpPr>
            <p:nvPr/>
          </p:nvGrpSpPr>
          <p:grpSpPr bwMode="auto">
            <a:xfrm>
              <a:off x="817" y="3648"/>
              <a:ext cx="3119" cy="587"/>
              <a:chOff x="1393" y="3600"/>
              <a:chExt cx="3119" cy="587"/>
            </a:xfrm>
          </p:grpSpPr>
          <p:sp>
            <p:nvSpPr>
              <p:cNvPr id="19472" name="Line 28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Text Box 29"/>
              <p:cNvSpPr txBox="1">
                <a:spLocks noChangeArrowheads="1"/>
              </p:cNvSpPr>
              <p:nvPr/>
            </p:nvSpPr>
            <p:spPr bwMode="auto">
              <a:xfrm>
                <a:off x="2306" y="3792"/>
                <a:ext cx="1534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1 - Specificity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19474" name="Text Box 30"/>
              <p:cNvSpPr txBox="1">
                <a:spLocks noChangeArrowheads="1"/>
              </p:cNvSpPr>
              <p:nvPr/>
            </p:nvSpPr>
            <p:spPr bwMode="auto">
              <a:xfrm>
                <a:off x="1393" y="3696"/>
                <a:ext cx="336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19475" name="Text Box 31"/>
              <p:cNvSpPr txBox="1">
                <a:spLocks noChangeArrowheads="1"/>
              </p:cNvSpPr>
              <p:nvPr/>
            </p:nvSpPr>
            <p:spPr bwMode="auto">
              <a:xfrm>
                <a:off x="3984" y="3647"/>
                <a:ext cx="528" cy="4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</p:grpSp>
      <p:grpSp>
        <p:nvGrpSpPr>
          <p:cNvPr id="19462" name="Group 32"/>
          <p:cNvGrpSpPr>
            <a:grpSpLocks/>
          </p:cNvGrpSpPr>
          <p:nvPr/>
        </p:nvGrpSpPr>
        <p:grpSpPr bwMode="auto">
          <a:xfrm>
            <a:off x="3124200" y="2286000"/>
            <a:ext cx="2438400" cy="2362200"/>
            <a:chOff x="1008" y="912"/>
            <a:chExt cx="1536" cy="1488"/>
          </a:xfrm>
        </p:grpSpPr>
        <p:sp>
          <p:nvSpPr>
            <p:cNvPr id="19467" name="Line 33"/>
            <p:cNvSpPr>
              <a:spLocks noChangeShapeType="1"/>
            </p:cNvSpPr>
            <p:nvPr/>
          </p:nvSpPr>
          <p:spPr bwMode="auto">
            <a:xfrm flipH="1">
              <a:off x="1008" y="912"/>
              <a:ext cx="153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8" name="Line 34"/>
            <p:cNvSpPr>
              <a:spLocks noChangeShapeType="1"/>
            </p:cNvSpPr>
            <p:nvPr/>
          </p:nvSpPr>
          <p:spPr bwMode="auto">
            <a:xfrm rot="5400000" flipH="1">
              <a:off x="264" y="1656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63" name="Line 35"/>
          <p:cNvSpPr>
            <a:spLocks noChangeShapeType="1"/>
          </p:cNvSpPr>
          <p:nvPr/>
        </p:nvSpPr>
        <p:spPr bwMode="auto">
          <a:xfrm flipH="1">
            <a:off x="7239000" y="2286000"/>
            <a:ext cx="2362200" cy="2286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Text Box 36"/>
          <p:cNvSpPr txBox="1">
            <a:spLocks noChangeArrowheads="1"/>
          </p:cNvSpPr>
          <p:nvPr/>
        </p:nvSpPr>
        <p:spPr bwMode="auto">
          <a:xfrm>
            <a:off x="2782888" y="5486401"/>
            <a:ext cx="3084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Distibúcie sa vôbec neprekrývajú</a:t>
            </a:r>
            <a:endParaRPr lang="en-US" altLang="sk-SK" sz="2400"/>
          </a:p>
        </p:txBody>
      </p:sp>
      <p:sp>
        <p:nvSpPr>
          <p:cNvPr id="19465" name="Text Box 37"/>
          <p:cNvSpPr txBox="1">
            <a:spLocks noChangeArrowheads="1"/>
          </p:cNvSpPr>
          <p:nvPr/>
        </p:nvSpPr>
        <p:spPr bwMode="auto">
          <a:xfrm>
            <a:off x="7086600" y="5486401"/>
            <a:ext cx="312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k-SK" altLang="sk-SK" sz="2400"/>
              <a:t>D</a:t>
            </a:r>
            <a:r>
              <a:rPr lang="en-US" altLang="sk-SK" sz="2400"/>
              <a:t>istrib</a:t>
            </a:r>
            <a:r>
              <a:rPr lang="sk-SK" altLang="sk-SK" sz="2400"/>
              <a:t>úc</a:t>
            </a:r>
            <a:r>
              <a:rPr lang="en-US" altLang="sk-SK" sz="2400"/>
              <a:t>i</a:t>
            </a:r>
            <a:r>
              <a:rPr lang="sk-SK" altLang="sk-SK" sz="2400"/>
              <a:t>e sa prekrývajú úplne</a:t>
            </a:r>
            <a:endParaRPr lang="en-US" altLang="sk-SK" sz="2400"/>
          </a:p>
        </p:txBody>
      </p:sp>
      <p:sp>
        <p:nvSpPr>
          <p:cNvPr id="19466" name="Rectangle 3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3600" b="1">
                <a:solidFill>
                  <a:srgbClr val="D80000"/>
                </a:solidFill>
              </a:rPr>
              <a:t>Extrémne prípady </a:t>
            </a:r>
            <a:r>
              <a:rPr lang="en-US" altLang="sk-SK" sz="3600" b="1">
                <a:solidFill>
                  <a:srgbClr val="D80000"/>
                </a:solidFill>
              </a:rPr>
              <a:t>ROC </a:t>
            </a:r>
            <a:r>
              <a:rPr lang="sk-SK" altLang="sk-SK" sz="3600" b="1">
                <a:solidFill>
                  <a:srgbClr val="D80000"/>
                </a:solidFill>
              </a:rPr>
              <a:t>kriviek</a:t>
            </a:r>
            <a:endParaRPr lang="en-US" altLang="sk-SK" sz="3600" b="1">
              <a:solidFill>
                <a:srgbClr val="D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7848600" cy="4724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sk-SK" altLang="sk-SK"/>
              <a:t>Cieľom je väčšinou nájsť takú hranicu, aby sme dosiahli rovnováhu medzi nesprávne pozitívnymi a nesprávne negatívnymi výsledkami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sk-SK" altLang="sk-SK"/>
              <a:t>Voľba závisí od toho, aké následky by mali nesprávne rozhodnutia a tiež, ako často sa vyskytujú</a:t>
            </a:r>
            <a:r>
              <a:rPr lang="en-US" altLang="sk-SK"/>
              <a:t> </a:t>
            </a:r>
          </a:p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endParaRPr lang="en-US" altLang="sk-SK"/>
          </a:p>
        </p:txBody>
      </p:sp>
    </p:spTree>
    <p:extLst>
      <p:ext uri="{BB962C8B-B14F-4D97-AF65-F5344CB8AC3E}">
        <p14:creationId xmlns:p14="http://schemas.microsoft.com/office/powerpoint/2010/main" val="2707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0" y="228601"/>
            <a:ext cx="8515350" cy="204787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sk-SK" altLang="sk-SK" sz="3600" b="1">
                <a:solidFill>
                  <a:srgbClr val="D80000"/>
                </a:solidFill>
              </a:rPr>
              <a:t>Plocha pod</a:t>
            </a:r>
            <a:r>
              <a:rPr lang="en-US" altLang="sk-SK" sz="3600" b="1">
                <a:solidFill>
                  <a:srgbClr val="D80000"/>
                </a:solidFill>
              </a:rPr>
              <a:t> ROC </a:t>
            </a:r>
            <a:r>
              <a:rPr lang="sk-SK" altLang="sk-SK" sz="3600" b="1">
                <a:solidFill>
                  <a:srgbClr val="D80000"/>
                </a:solidFill>
              </a:rPr>
              <a:t>krivkou</a:t>
            </a:r>
            <a:r>
              <a:rPr lang="en-US" altLang="sk-SK" sz="3600" b="1">
                <a:solidFill>
                  <a:srgbClr val="D80000"/>
                </a:solidFill>
              </a:rPr>
              <a:t> (AUC)</a:t>
            </a:r>
            <a:r>
              <a:rPr lang="sk-SK" altLang="sk-SK" sz="3600" b="1">
                <a:solidFill>
                  <a:srgbClr val="D80000"/>
                </a:solidFill>
              </a:rPr>
              <a:t/>
            </a:r>
            <a:br>
              <a:rPr lang="sk-SK" altLang="sk-SK" sz="3600" b="1">
                <a:solidFill>
                  <a:srgbClr val="D80000"/>
                </a:solidFill>
              </a:rPr>
            </a:br>
            <a:r>
              <a:rPr lang="sk-SK" altLang="sk-SK" sz="3600" b="1">
                <a:solidFill>
                  <a:srgbClr val="D80000"/>
                </a:solidFill>
              </a:rPr>
              <a:t/>
            </a:r>
            <a:br>
              <a:rPr lang="sk-SK" altLang="sk-SK" sz="3600" b="1">
                <a:solidFill>
                  <a:srgbClr val="D80000"/>
                </a:solidFill>
              </a:rPr>
            </a:br>
            <a:r>
              <a:rPr lang="sk-SK" altLang="sk-SK" sz="3200">
                <a:solidFill>
                  <a:srgbClr val="D80000"/>
                </a:solidFill>
              </a:rPr>
              <a:t>(označovaná tiež ako „</a:t>
            </a:r>
            <a:r>
              <a:rPr lang="sk-SK" altLang="sk-SK" sz="3200" i="1">
                <a:solidFill>
                  <a:srgbClr val="D80000"/>
                </a:solidFill>
              </a:rPr>
              <a:t>c</a:t>
            </a:r>
            <a:r>
              <a:rPr lang="sk-SK" altLang="sk-SK" sz="3200">
                <a:solidFill>
                  <a:srgbClr val="D80000"/>
                </a:solidFill>
              </a:rPr>
              <a:t> statistics“)</a:t>
            </a:r>
            <a:r>
              <a:rPr lang="en-US" altLang="sk-SK" sz="3200">
                <a:solidFill>
                  <a:srgbClr val="D80000"/>
                </a:solidFill>
              </a:rPr>
              <a:t> </a:t>
            </a:r>
            <a:endParaRPr lang="en-US" altLang="sk-SK" sz="3600">
              <a:solidFill>
                <a:srgbClr val="D8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3141664"/>
            <a:ext cx="8229600" cy="324008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sk-SK" altLang="sk-SK" i="1">
                <a:solidFill>
                  <a:schemeClr val="hlink"/>
                </a:solidFill>
              </a:rPr>
              <a:t>Celková miera</a:t>
            </a:r>
            <a:r>
              <a:rPr lang="en-US" altLang="sk-SK"/>
              <a:t> </a:t>
            </a:r>
            <a:r>
              <a:rPr lang="sk-SK" altLang="sk-SK"/>
              <a:t>výkonnosti testu</a:t>
            </a:r>
            <a:endParaRPr lang="en-US" altLang="sk-SK"/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sk-SK" altLang="sk-SK" i="1">
                <a:solidFill>
                  <a:schemeClr val="hlink"/>
                </a:solidFill>
              </a:rPr>
              <a:t>Porovnávanie</a:t>
            </a:r>
            <a:r>
              <a:rPr lang="en-US" altLang="sk-SK"/>
              <a:t> </a:t>
            </a:r>
            <a:r>
              <a:rPr lang="sk-SK" altLang="sk-SK"/>
              <a:t>dvoch testov na základe rozdielov medzi odhadnutými AUC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</a:pPr>
            <a:r>
              <a:rPr lang="sk-SK" altLang="sk-SK"/>
              <a:t>AUC je funkciou senzitivity a špecificity pre každú hodnotu meranej charakteristiky alebo multivariačného modelu.</a:t>
            </a:r>
          </a:p>
        </p:txBody>
      </p:sp>
    </p:spTree>
    <p:extLst>
      <p:ext uri="{BB962C8B-B14F-4D97-AF65-F5344CB8AC3E}">
        <p14:creationId xmlns:p14="http://schemas.microsoft.com/office/powerpoint/2010/main" val="28379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Rozhodovacie stromy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sk-SK" dirty="0"/>
              <a:t>Rozhodovací strom je strom s nasledujúcimi vlastnosťami: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• </a:t>
            </a:r>
            <a:r>
              <a:rPr lang="sk-SK" dirty="0"/>
              <a:t>Medziľahlý uzol reprezentuje vybraný atribút (prípadne skupinu atribútov)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• </a:t>
            </a:r>
            <a:r>
              <a:rPr lang="sk-SK" dirty="0"/>
              <a:t>Listový uzol reprezentuje niektorú z tried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• </a:t>
            </a:r>
            <a:r>
              <a:rPr lang="sk-SK" dirty="0"/>
              <a:t>Hrana reprezentuje test na atribút (skupinu atribútov) z nadradeného </a:t>
            </a:r>
            <a:r>
              <a:rPr lang="sk-SK" dirty="0" smtClean="0"/>
              <a:t>uzla</a:t>
            </a:r>
          </a:p>
          <a:p>
            <a:pPr marL="45720" indent="0">
              <a:buNone/>
            </a:pPr>
            <a:r>
              <a:rPr lang="sk-SK" dirty="0"/>
              <a:t>Z testov, ktoré sa vzťahujú na daný medziľahlý uzol (</a:t>
            </a:r>
            <a:r>
              <a:rPr lang="sk-SK" dirty="0" err="1"/>
              <a:t>t.j</a:t>
            </a:r>
            <a:r>
              <a:rPr lang="sk-SK" dirty="0"/>
              <a:t>. z neho vychádzajúce hrany), môže byť úspešný vždy práve jeden. Rozhodovací strom sa konštruuje na základe objektov </a:t>
            </a:r>
            <a:r>
              <a:rPr lang="sk-SK" dirty="0" err="1"/>
              <a:t>trénovacej</a:t>
            </a:r>
            <a:r>
              <a:rPr lang="sk-SK" dirty="0"/>
              <a:t> množiny. Nové objekty, u ktorých nepoznáme zaradenie do triedy, potom prechádzajú týmto stromom počnúc koreňovým uzlom cez jednotlivé hrany podľa výsledkov zodpovedajúcich testov na hodnoty ostatných atribútov a končiac v jednom z listových uzlov, ktorého hodnota vlastne predpovedá novému objektu zaradenie do triedy, ktorú reprezentuje (klasifikuje ho).</a:t>
            </a:r>
          </a:p>
        </p:txBody>
      </p:sp>
    </p:spTree>
    <p:extLst>
      <p:ext uri="{BB962C8B-B14F-4D97-AF65-F5344CB8AC3E}">
        <p14:creationId xmlns:p14="http://schemas.microsoft.com/office/powerpoint/2010/main" val="407006262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2667000" y="838201"/>
            <a:ext cx="3276600" cy="2894013"/>
            <a:chOff x="624" y="912"/>
            <a:chExt cx="2016" cy="1823"/>
          </a:xfrm>
        </p:grpSpPr>
        <p:grpSp>
          <p:nvGrpSpPr>
            <p:cNvPr id="23626" name="Group 3"/>
            <p:cNvGrpSpPr>
              <a:grpSpLocks/>
            </p:cNvGrpSpPr>
            <p:nvPr/>
          </p:nvGrpSpPr>
          <p:grpSpPr bwMode="auto">
            <a:xfrm>
              <a:off x="624" y="912"/>
              <a:ext cx="2016" cy="1823"/>
              <a:chOff x="240" y="768"/>
              <a:chExt cx="3696" cy="3447"/>
            </a:xfrm>
          </p:grpSpPr>
          <p:grpSp>
            <p:nvGrpSpPr>
              <p:cNvPr id="23630" name="Group 4"/>
              <p:cNvGrpSpPr>
                <a:grpSpLocks/>
              </p:cNvGrpSpPr>
              <p:nvPr/>
            </p:nvGrpSpPr>
            <p:grpSpPr bwMode="auto">
              <a:xfrm>
                <a:off x="912" y="768"/>
                <a:ext cx="2880" cy="2880"/>
                <a:chOff x="1488" y="720"/>
                <a:chExt cx="2880" cy="2880"/>
              </a:xfrm>
            </p:grpSpPr>
            <p:sp>
              <p:nvSpPr>
                <p:cNvPr id="23641" name="Line 5"/>
                <p:cNvSpPr>
                  <a:spLocks noChangeShapeType="1"/>
                </p:cNvSpPr>
                <p:nvPr/>
              </p:nvSpPr>
              <p:spPr bwMode="auto">
                <a:xfrm>
                  <a:off x="1488" y="720"/>
                  <a:ext cx="28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42" name="Line 6"/>
                <p:cNvSpPr>
                  <a:spLocks noChangeShapeType="1"/>
                </p:cNvSpPr>
                <p:nvPr/>
              </p:nvSpPr>
              <p:spPr bwMode="auto">
                <a:xfrm>
                  <a:off x="4368" y="720"/>
                  <a:ext cx="0" cy="28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31" name="Group 7"/>
              <p:cNvGrpSpPr>
                <a:grpSpLocks/>
              </p:cNvGrpSpPr>
              <p:nvPr/>
            </p:nvGrpSpPr>
            <p:grpSpPr bwMode="auto">
              <a:xfrm>
                <a:off x="240" y="768"/>
                <a:ext cx="672" cy="3126"/>
                <a:chOff x="816" y="720"/>
                <a:chExt cx="672" cy="3126"/>
              </a:xfrm>
            </p:grpSpPr>
            <p:sp>
              <p:nvSpPr>
                <p:cNvPr id="2363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488" y="72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8" name="Text Box 9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57" y="2087"/>
                  <a:ext cx="1727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sk-SK" altLang="sk-SK" sz="1200">
                      <a:latin typeface="Arial" panose="020B0604020202020204" pitchFamily="34" charset="0"/>
                    </a:rPr>
                    <a:t>Sensitivity</a:t>
                  </a:r>
                  <a:endParaRPr lang="en-US" altLang="sk-SK" sz="1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3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104" y="3406"/>
                  <a:ext cx="337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sk-SK" sz="900">
                      <a:latin typeface="Arial" panose="020B0604020202020204" pitchFamily="34" charset="0"/>
                    </a:rPr>
                    <a:t>0%</a:t>
                  </a:r>
                </a:p>
              </p:txBody>
            </p:sp>
            <p:sp>
              <p:nvSpPr>
                <p:cNvPr id="2364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16" y="767"/>
                  <a:ext cx="625" cy="2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sk-SK" sz="1000">
                      <a:latin typeface="Arial" panose="020B060402020202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3632" name="Group 12"/>
              <p:cNvGrpSpPr>
                <a:grpSpLocks/>
              </p:cNvGrpSpPr>
              <p:nvPr/>
            </p:nvGrpSpPr>
            <p:grpSpPr bwMode="auto">
              <a:xfrm>
                <a:off x="818" y="3648"/>
                <a:ext cx="3118" cy="567"/>
                <a:chOff x="1394" y="3600"/>
                <a:chExt cx="3118" cy="567"/>
              </a:xfrm>
            </p:grpSpPr>
            <p:sp>
              <p:nvSpPr>
                <p:cNvPr id="23633" name="Line 1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928" y="216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306" y="3791"/>
                  <a:ext cx="1534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sk-SK" altLang="sk-SK" sz="1200">
                      <a:latin typeface="Arial" panose="020B0604020202020204" pitchFamily="34" charset="0"/>
                    </a:rPr>
                    <a:t>1 - Specificity</a:t>
                  </a:r>
                  <a:endParaRPr lang="en-US" altLang="sk-SK" sz="1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3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94" y="3694"/>
                  <a:ext cx="335" cy="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sk-SK" sz="1000">
                      <a:latin typeface="Arial" panose="020B0604020202020204" pitchFamily="34" charset="0"/>
                    </a:rPr>
                    <a:t>0%</a:t>
                  </a:r>
                </a:p>
              </p:txBody>
            </p:sp>
            <p:sp>
              <p:nvSpPr>
                <p:cNvPr id="2363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984" y="3645"/>
                  <a:ext cx="528" cy="4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sk-SK" sz="1000">
                      <a:latin typeface="Arial" panose="020B0604020202020204" pitchFamily="34" charset="0"/>
                    </a:rPr>
                    <a:t>100%</a:t>
                  </a:r>
                </a:p>
              </p:txBody>
            </p:sp>
          </p:grpSp>
        </p:grpSp>
        <p:grpSp>
          <p:nvGrpSpPr>
            <p:cNvPr id="23627" name="Group 17"/>
            <p:cNvGrpSpPr>
              <a:grpSpLocks/>
            </p:cNvGrpSpPr>
            <p:nvPr/>
          </p:nvGrpSpPr>
          <p:grpSpPr bwMode="auto">
            <a:xfrm>
              <a:off x="1008" y="912"/>
              <a:ext cx="1536" cy="1488"/>
              <a:chOff x="1008" y="912"/>
              <a:chExt cx="1536" cy="1488"/>
            </a:xfrm>
          </p:grpSpPr>
          <p:sp>
            <p:nvSpPr>
              <p:cNvPr id="23628" name="Line 18"/>
              <p:cNvSpPr>
                <a:spLocks noChangeShapeType="1"/>
              </p:cNvSpPr>
              <p:nvPr/>
            </p:nvSpPr>
            <p:spPr bwMode="auto">
              <a:xfrm flipH="1">
                <a:off x="1008" y="912"/>
                <a:ext cx="1536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29" name="Line 19"/>
              <p:cNvSpPr>
                <a:spLocks noChangeShapeType="1"/>
              </p:cNvSpPr>
              <p:nvPr/>
            </p:nvSpPr>
            <p:spPr bwMode="auto">
              <a:xfrm rot="5400000" flipH="1">
                <a:off x="264" y="1656"/>
                <a:ext cx="1488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5" name="Group 20"/>
          <p:cNvGrpSpPr>
            <a:grpSpLocks/>
          </p:cNvGrpSpPr>
          <p:nvPr/>
        </p:nvGrpSpPr>
        <p:grpSpPr bwMode="auto">
          <a:xfrm>
            <a:off x="6705600" y="838200"/>
            <a:ext cx="3276600" cy="2800350"/>
            <a:chOff x="3216" y="912"/>
            <a:chExt cx="1968" cy="1764"/>
          </a:xfrm>
        </p:grpSpPr>
        <p:grpSp>
          <p:nvGrpSpPr>
            <p:cNvPr id="23611" name="Group 21"/>
            <p:cNvGrpSpPr>
              <a:grpSpLocks/>
            </p:cNvGrpSpPr>
            <p:nvPr/>
          </p:nvGrpSpPr>
          <p:grpSpPr bwMode="auto">
            <a:xfrm>
              <a:off x="3216" y="912"/>
              <a:ext cx="1968" cy="1764"/>
              <a:chOff x="240" y="768"/>
              <a:chExt cx="3696" cy="3467"/>
            </a:xfrm>
          </p:grpSpPr>
          <p:grpSp>
            <p:nvGrpSpPr>
              <p:cNvPr id="23613" name="Group 22"/>
              <p:cNvGrpSpPr>
                <a:grpSpLocks/>
              </p:cNvGrpSpPr>
              <p:nvPr/>
            </p:nvGrpSpPr>
            <p:grpSpPr bwMode="auto">
              <a:xfrm>
                <a:off x="912" y="768"/>
                <a:ext cx="2880" cy="2880"/>
                <a:chOff x="1488" y="720"/>
                <a:chExt cx="2880" cy="2880"/>
              </a:xfrm>
            </p:grpSpPr>
            <p:sp>
              <p:nvSpPr>
                <p:cNvPr id="23624" name="Line 23"/>
                <p:cNvSpPr>
                  <a:spLocks noChangeShapeType="1"/>
                </p:cNvSpPr>
                <p:nvPr/>
              </p:nvSpPr>
              <p:spPr bwMode="auto">
                <a:xfrm>
                  <a:off x="1488" y="720"/>
                  <a:ext cx="28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5" name="Line 24"/>
                <p:cNvSpPr>
                  <a:spLocks noChangeShapeType="1"/>
                </p:cNvSpPr>
                <p:nvPr/>
              </p:nvSpPr>
              <p:spPr bwMode="auto">
                <a:xfrm>
                  <a:off x="4368" y="720"/>
                  <a:ext cx="0" cy="28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614" name="Group 25"/>
              <p:cNvGrpSpPr>
                <a:grpSpLocks/>
              </p:cNvGrpSpPr>
              <p:nvPr/>
            </p:nvGrpSpPr>
            <p:grpSpPr bwMode="auto">
              <a:xfrm>
                <a:off x="240" y="768"/>
                <a:ext cx="672" cy="3144"/>
                <a:chOff x="816" y="720"/>
                <a:chExt cx="672" cy="3144"/>
              </a:xfrm>
            </p:grpSpPr>
            <p:sp>
              <p:nvSpPr>
                <p:cNvPr id="2362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488" y="72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21" name="Text Box 27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52" y="2091"/>
                  <a:ext cx="1728" cy="3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sk-SK" altLang="sk-SK" sz="1200">
                      <a:latin typeface="Arial" panose="020B0604020202020204" pitchFamily="34" charset="0"/>
                    </a:rPr>
                    <a:t>Sensitivity</a:t>
                  </a:r>
                  <a:endParaRPr lang="en-US" altLang="sk-SK" sz="1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2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103" y="3407"/>
                  <a:ext cx="337" cy="45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sk-SK" sz="900">
                      <a:latin typeface="Arial" panose="020B0604020202020204" pitchFamily="34" charset="0"/>
                    </a:rPr>
                    <a:t>0%</a:t>
                  </a:r>
                </a:p>
              </p:txBody>
            </p:sp>
            <p:sp>
              <p:nvSpPr>
                <p:cNvPr id="23623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16" y="767"/>
                  <a:ext cx="624" cy="3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sk-SK" sz="1000">
                      <a:latin typeface="Arial" panose="020B0604020202020204" pitchFamily="34" charset="0"/>
                    </a:rPr>
                    <a:t>100%</a:t>
                  </a:r>
                </a:p>
              </p:txBody>
            </p:sp>
          </p:grpSp>
          <p:grpSp>
            <p:nvGrpSpPr>
              <p:cNvPr id="23615" name="Group 30"/>
              <p:cNvGrpSpPr>
                <a:grpSpLocks/>
              </p:cNvGrpSpPr>
              <p:nvPr/>
            </p:nvGrpSpPr>
            <p:grpSpPr bwMode="auto">
              <a:xfrm>
                <a:off x="817" y="3648"/>
                <a:ext cx="3119" cy="587"/>
                <a:chOff x="1393" y="3600"/>
                <a:chExt cx="3119" cy="587"/>
              </a:xfrm>
            </p:grpSpPr>
            <p:sp>
              <p:nvSpPr>
                <p:cNvPr id="23616" name="Line 3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2928" y="2160"/>
                  <a:ext cx="0" cy="288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 type="none" w="sm" len="sm"/>
                  <a:tailEnd type="triangl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7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304" y="3792"/>
                  <a:ext cx="1537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sk-SK" altLang="sk-SK" sz="1200">
                      <a:latin typeface="Arial" panose="020B0604020202020204" pitchFamily="34" charset="0"/>
                    </a:rPr>
                    <a:t>1 - Specificity</a:t>
                  </a:r>
                  <a:endParaRPr lang="en-US" altLang="sk-SK" sz="12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61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1393" y="3696"/>
                  <a:ext cx="336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sk-SK" sz="1000">
                      <a:latin typeface="Arial" panose="020B0604020202020204" pitchFamily="34" charset="0"/>
                    </a:rPr>
                    <a:t>0%</a:t>
                  </a:r>
                </a:p>
              </p:txBody>
            </p:sp>
            <p:sp>
              <p:nvSpPr>
                <p:cNvPr id="23619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3984" y="3647"/>
                  <a:ext cx="528" cy="4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sk-SK" sz="1000">
                      <a:latin typeface="Arial" panose="020B0604020202020204" pitchFamily="34" charset="0"/>
                    </a:rPr>
                    <a:t>100%</a:t>
                  </a:r>
                </a:p>
              </p:txBody>
            </p:sp>
          </p:grpSp>
        </p:grpSp>
        <p:sp>
          <p:nvSpPr>
            <p:cNvPr id="23612" name="Line 35"/>
            <p:cNvSpPr>
              <a:spLocks noChangeShapeType="1"/>
            </p:cNvSpPr>
            <p:nvPr/>
          </p:nvSpPr>
          <p:spPr bwMode="auto">
            <a:xfrm flipH="1">
              <a:off x="3600" y="912"/>
              <a:ext cx="1488" cy="14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6" name="Group 36"/>
          <p:cNvGrpSpPr>
            <a:grpSpLocks/>
          </p:cNvGrpSpPr>
          <p:nvPr/>
        </p:nvGrpSpPr>
        <p:grpSpPr bwMode="auto">
          <a:xfrm>
            <a:off x="6705600" y="3962401"/>
            <a:ext cx="3276600" cy="2746375"/>
            <a:chOff x="240" y="768"/>
            <a:chExt cx="3696" cy="3480"/>
          </a:xfrm>
        </p:grpSpPr>
        <p:grpSp>
          <p:nvGrpSpPr>
            <p:cNvPr id="23589" name="Group 37"/>
            <p:cNvGrpSpPr>
              <a:grpSpLocks/>
            </p:cNvGrpSpPr>
            <p:nvPr/>
          </p:nvGrpSpPr>
          <p:grpSpPr bwMode="auto">
            <a:xfrm>
              <a:off x="912" y="768"/>
              <a:ext cx="2880" cy="2880"/>
              <a:chOff x="1488" y="720"/>
              <a:chExt cx="2880" cy="2880"/>
            </a:xfrm>
          </p:grpSpPr>
          <p:sp>
            <p:nvSpPr>
              <p:cNvPr id="23609" name="Line 38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10" name="Line 39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90" name="Group 40"/>
            <p:cNvGrpSpPr>
              <a:grpSpLocks/>
            </p:cNvGrpSpPr>
            <p:nvPr/>
          </p:nvGrpSpPr>
          <p:grpSpPr bwMode="auto">
            <a:xfrm>
              <a:off x="240" y="768"/>
              <a:ext cx="672" cy="3153"/>
              <a:chOff x="816" y="720"/>
              <a:chExt cx="672" cy="3153"/>
            </a:xfrm>
          </p:grpSpPr>
          <p:sp>
            <p:nvSpPr>
              <p:cNvPr id="23605" name="Line 41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6" name="Text Box 42"/>
              <p:cNvSpPr txBox="1">
                <a:spLocks noChangeArrowheads="1"/>
              </p:cNvSpPr>
              <p:nvPr/>
            </p:nvSpPr>
            <p:spPr bwMode="auto">
              <a:xfrm rot="-5400000">
                <a:off x="154" y="2092"/>
                <a:ext cx="1730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Sensitivity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3607" name="Text Box 43"/>
              <p:cNvSpPr txBox="1">
                <a:spLocks noChangeArrowheads="1"/>
              </p:cNvSpPr>
              <p:nvPr/>
            </p:nvSpPr>
            <p:spPr bwMode="auto">
              <a:xfrm>
                <a:off x="1104" y="3405"/>
                <a:ext cx="335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9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23608" name="Text Box 44"/>
              <p:cNvSpPr txBox="1">
                <a:spLocks noChangeArrowheads="1"/>
              </p:cNvSpPr>
              <p:nvPr/>
            </p:nvSpPr>
            <p:spPr bwMode="auto">
              <a:xfrm>
                <a:off x="816" y="768"/>
                <a:ext cx="623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grpSp>
          <p:nvGrpSpPr>
            <p:cNvPr id="23591" name="Group 45"/>
            <p:cNvGrpSpPr>
              <a:grpSpLocks/>
            </p:cNvGrpSpPr>
            <p:nvPr/>
          </p:nvGrpSpPr>
          <p:grpSpPr bwMode="auto">
            <a:xfrm>
              <a:off x="817" y="3648"/>
              <a:ext cx="3119" cy="600"/>
              <a:chOff x="1393" y="3600"/>
              <a:chExt cx="3119" cy="600"/>
            </a:xfrm>
          </p:grpSpPr>
          <p:sp>
            <p:nvSpPr>
              <p:cNvPr id="23601" name="Line 46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2" name="Text Box 47"/>
              <p:cNvSpPr txBox="1">
                <a:spLocks noChangeArrowheads="1"/>
              </p:cNvSpPr>
              <p:nvPr/>
            </p:nvSpPr>
            <p:spPr bwMode="auto">
              <a:xfrm>
                <a:off x="2306" y="3791"/>
                <a:ext cx="1535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1 - Specificity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3603" name="Text Box 48"/>
              <p:cNvSpPr txBox="1">
                <a:spLocks noChangeArrowheads="1"/>
              </p:cNvSpPr>
              <p:nvPr/>
            </p:nvSpPr>
            <p:spPr bwMode="auto">
              <a:xfrm>
                <a:off x="1393" y="3697"/>
                <a:ext cx="334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23604" name="Text Box 49"/>
              <p:cNvSpPr txBox="1">
                <a:spLocks noChangeArrowheads="1"/>
              </p:cNvSpPr>
              <p:nvPr/>
            </p:nvSpPr>
            <p:spPr bwMode="auto">
              <a:xfrm>
                <a:off x="3984" y="3647"/>
                <a:ext cx="528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sp>
          <p:nvSpPr>
            <p:cNvPr id="23592" name="Oval 50"/>
            <p:cNvSpPr>
              <a:spLocks noChangeArrowheads="1"/>
            </p:cNvSpPr>
            <p:nvPr/>
          </p:nvSpPr>
          <p:spPr bwMode="auto">
            <a:xfrm>
              <a:off x="3216" y="76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93" name="Oval 51"/>
            <p:cNvSpPr>
              <a:spLocks noChangeArrowheads="1"/>
            </p:cNvSpPr>
            <p:nvPr/>
          </p:nvSpPr>
          <p:spPr bwMode="auto">
            <a:xfrm>
              <a:off x="2784" y="8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94" name="Oval 52"/>
            <p:cNvSpPr>
              <a:spLocks noChangeArrowheads="1"/>
            </p:cNvSpPr>
            <p:nvPr/>
          </p:nvSpPr>
          <p:spPr bwMode="auto">
            <a:xfrm>
              <a:off x="2352" y="120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95" name="Oval 53"/>
            <p:cNvSpPr>
              <a:spLocks noChangeArrowheads="1"/>
            </p:cNvSpPr>
            <p:nvPr/>
          </p:nvSpPr>
          <p:spPr bwMode="auto">
            <a:xfrm>
              <a:off x="2016" y="14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96" name="Oval 54"/>
            <p:cNvSpPr>
              <a:spLocks noChangeArrowheads="1"/>
            </p:cNvSpPr>
            <p:nvPr/>
          </p:nvSpPr>
          <p:spPr bwMode="auto">
            <a:xfrm>
              <a:off x="1680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97" name="Oval 55"/>
            <p:cNvSpPr>
              <a:spLocks noChangeArrowheads="1"/>
            </p:cNvSpPr>
            <p:nvPr/>
          </p:nvSpPr>
          <p:spPr bwMode="auto">
            <a:xfrm>
              <a:off x="1344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98" name="Oval 56"/>
            <p:cNvSpPr>
              <a:spLocks noChangeArrowheads="1"/>
            </p:cNvSpPr>
            <p:nvPr/>
          </p:nvSpPr>
          <p:spPr bwMode="auto">
            <a:xfrm>
              <a:off x="1104" y="2880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99" name="Oval 57"/>
            <p:cNvSpPr>
              <a:spLocks noChangeArrowheads="1"/>
            </p:cNvSpPr>
            <p:nvPr/>
          </p:nvSpPr>
          <p:spPr bwMode="auto">
            <a:xfrm>
              <a:off x="960" y="3456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600" name="Freeform 58"/>
            <p:cNvSpPr>
              <a:spLocks/>
            </p:cNvSpPr>
            <p:nvPr/>
          </p:nvSpPr>
          <p:spPr bwMode="auto">
            <a:xfrm>
              <a:off x="912" y="768"/>
              <a:ext cx="2880" cy="2880"/>
            </a:xfrm>
            <a:custGeom>
              <a:avLst/>
              <a:gdLst>
                <a:gd name="T0" fmla="*/ 2880 w 2880"/>
                <a:gd name="T1" fmla="*/ 0 h 2880"/>
                <a:gd name="T2" fmla="*/ 2304 w 2880"/>
                <a:gd name="T3" fmla="*/ 48 h 2880"/>
                <a:gd name="T4" fmla="*/ 1920 w 2880"/>
                <a:gd name="T5" fmla="*/ 144 h 2880"/>
                <a:gd name="T6" fmla="*/ 1440 w 2880"/>
                <a:gd name="T7" fmla="*/ 432 h 2880"/>
                <a:gd name="T8" fmla="*/ 1104 w 2880"/>
                <a:gd name="T9" fmla="*/ 768 h 2880"/>
                <a:gd name="T10" fmla="*/ 766 w 2880"/>
                <a:gd name="T11" fmla="*/ 1176 h 2880"/>
                <a:gd name="T12" fmla="*/ 480 w 2880"/>
                <a:gd name="T13" fmla="*/ 1584 h 2880"/>
                <a:gd name="T14" fmla="*/ 240 w 2880"/>
                <a:gd name="T15" fmla="*/ 2112 h 2880"/>
                <a:gd name="T16" fmla="*/ 48 w 2880"/>
                <a:gd name="T17" fmla="*/ 2736 h 2880"/>
                <a:gd name="T18" fmla="*/ 0 w 2880"/>
                <a:gd name="T19" fmla="*/ 2880 h 28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0"/>
                <a:gd name="T31" fmla="*/ 0 h 2880"/>
                <a:gd name="T32" fmla="*/ 2880 w 2880"/>
                <a:gd name="T33" fmla="*/ 2880 h 28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0" h="2880">
                  <a:moveTo>
                    <a:pt x="2880" y="0"/>
                  </a:moveTo>
                  <a:cubicBezTo>
                    <a:pt x="2672" y="12"/>
                    <a:pt x="2464" y="24"/>
                    <a:pt x="2304" y="48"/>
                  </a:cubicBezTo>
                  <a:cubicBezTo>
                    <a:pt x="2144" y="72"/>
                    <a:pt x="2064" y="80"/>
                    <a:pt x="1920" y="144"/>
                  </a:cubicBezTo>
                  <a:cubicBezTo>
                    <a:pt x="1776" y="208"/>
                    <a:pt x="1576" y="328"/>
                    <a:pt x="1440" y="432"/>
                  </a:cubicBezTo>
                  <a:cubicBezTo>
                    <a:pt x="1304" y="536"/>
                    <a:pt x="1216" y="644"/>
                    <a:pt x="1104" y="768"/>
                  </a:cubicBezTo>
                  <a:cubicBezTo>
                    <a:pt x="992" y="892"/>
                    <a:pt x="870" y="1040"/>
                    <a:pt x="766" y="1176"/>
                  </a:cubicBezTo>
                  <a:cubicBezTo>
                    <a:pt x="662" y="1312"/>
                    <a:pt x="568" y="1428"/>
                    <a:pt x="480" y="1584"/>
                  </a:cubicBezTo>
                  <a:cubicBezTo>
                    <a:pt x="392" y="1740"/>
                    <a:pt x="312" y="1920"/>
                    <a:pt x="240" y="2112"/>
                  </a:cubicBezTo>
                  <a:cubicBezTo>
                    <a:pt x="168" y="2304"/>
                    <a:pt x="88" y="2608"/>
                    <a:pt x="48" y="2736"/>
                  </a:cubicBezTo>
                  <a:cubicBezTo>
                    <a:pt x="8" y="2864"/>
                    <a:pt x="8" y="2856"/>
                    <a:pt x="0" y="2880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7" name="Text Box 82"/>
          <p:cNvSpPr txBox="1">
            <a:spLocks noChangeArrowheads="1"/>
          </p:cNvSpPr>
          <p:nvPr/>
        </p:nvSpPr>
        <p:spPr bwMode="auto">
          <a:xfrm>
            <a:off x="8001000" y="2590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/>
              <a:t>AUC = 50%</a:t>
            </a:r>
          </a:p>
        </p:txBody>
      </p:sp>
      <p:sp>
        <p:nvSpPr>
          <p:cNvPr id="23558" name="Text Box 83"/>
          <p:cNvSpPr txBox="1">
            <a:spLocks noChangeArrowheads="1"/>
          </p:cNvSpPr>
          <p:nvPr/>
        </p:nvSpPr>
        <p:spPr bwMode="auto">
          <a:xfrm>
            <a:off x="3733800" y="4572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/>
              <a:t>AUC = 90%</a:t>
            </a:r>
          </a:p>
        </p:txBody>
      </p:sp>
      <p:sp>
        <p:nvSpPr>
          <p:cNvPr id="23559" name="Text Box 84"/>
          <p:cNvSpPr txBox="1">
            <a:spLocks noChangeArrowheads="1"/>
          </p:cNvSpPr>
          <p:nvPr/>
        </p:nvSpPr>
        <p:spPr bwMode="auto">
          <a:xfrm>
            <a:off x="8001000" y="5105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/>
              <a:t>AUC = 65%</a:t>
            </a:r>
          </a:p>
        </p:txBody>
      </p:sp>
      <p:sp>
        <p:nvSpPr>
          <p:cNvPr id="23560" name="Text Box 85"/>
          <p:cNvSpPr txBox="1">
            <a:spLocks noChangeArrowheads="1"/>
          </p:cNvSpPr>
          <p:nvPr/>
        </p:nvSpPr>
        <p:spPr bwMode="auto">
          <a:xfrm>
            <a:off x="3505200" y="144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k-SK" sz="2400"/>
              <a:t>AUC = 100%</a:t>
            </a:r>
          </a:p>
        </p:txBody>
      </p:sp>
      <p:grpSp>
        <p:nvGrpSpPr>
          <p:cNvPr id="23561" name="Group 100"/>
          <p:cNvGrpSpPr>
            <a:grpSpLocks/>
          </p:cNvGrpSpPr>
          <p:nvPr/>
        </p:nvGrpSpPr>
        <p:grpSpPr bwMode="auto">
          <a:xfrm>
            <a:off x="3276600" y="838200"/>
            <a:ext cx="2514600" cy="2362200"/>
            <a:chOff x="1008" y="912"/>
            <a:chExt cx="1536" cy="1488"/>
          </a:xfrm>
        </p:grpSpPr>
        <p:sp>
          <p:nvSpPr>
            <p:cNvPr id="23587" name="Line 101"/>
            <p:cNvSpPr>
              <a:spLocks noChangeShapeType="1"/>
            </p:cNvSpPr>
            <p:nvPr/>
          </p:nvSpPr>
          <p:spPr bwMode="auto">
            <a:xfrm flipH="1">
              <a:off x="1008" y="912"/>
              <a:ext cx="1536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Line 102"/>
            <p:cNvSpPr>
              <a:spLocks noChangeShapeType="1"/>
            </p:cNvSpPr>
            <p:nvPr/>
          </p:nvSpPr>
          <p:spPr bwMode="auto">
            <a:xfrm rot="5400000" flipH="1">
              <a:off x="264" y="1656"/>
              <a:ext cx="1488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2" name="Line 103"/>
          <p:cNvSpPr>
            <a:spLocks noChangeShapeType="1"/>
          </p:cNvSpPr>
          <p:nvPr/>
        </p:nvSpPr>
        <p:spPr bwMode="auto">
          <a:xfrm rot="56398" flipH="1">
            <a:off x="7391400" y="838200"/>
            <a:ext cx="2362200" cy="2286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63" name="Group 104"/>
          <p:cNvGrpSpPr>
            <a:grpSpLocks/>
          </p:cNvGrpSpPr>
          <p:nvPr/>
        </p:nvGrpSpPr>
        <p:grpSpPr bwMode="auto">
          <a:xfrm>
            <a:off x="2667000" y="3962400"/>
            <a:ext cx="3276600" cy="2700338"/>
            <a:chOff x="1488" y="896"/>
            <a:chExt cx="3696" cy="3505"/>
          </a:xfrm>
        </p:grpSpPr>
        <p:grpSp>
          <p:nvGrpSpPr>
            <p:cNvPr id="23565" name="Group 105"/>
            <p:cNvGrpSpPr>
              <a:grpSpLocks/>
            </p:cNvGrpSpPr>
            <p:nvPr/>
          </p:nvGrpSpPr>
          <p:grpSpPr bwMode="auto">
            <a:xfrm>
              <a:off x="2160" y="912"/>
              <a:ext cx="2880" cy="2880"/>
              <a:chOff x="1488" y="720"/>
              <a:chExt cx="2880" cy="2880"/>
            </a:xfrm>
          </p:grpSpPr>
          <p:sp>
            <p:nvSpPr>
              <p:cNvPr id="23585" name="Line 106"/>
              <p:cNvSpPr>
                <a:spLocks noChangeShapeType="1"/>
              </p:cNvSpPr>
              <p:nvPr/>
            </p:nvSpPr>
            <p:spPr bwMode="auto">
              <a:xfrm>
                <a:off x="1488" y="720"/>
                <a:ext cx="28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6" name="Line 107"/>
              <p:cNvSpPr>
                <a:spLocks noChangeShapeType="1"/>
              </p:cNvSpPr>
              <p:nvPr/>
            </p:nvSpPr>
            <p:spPr bwMode="auto">
              <a:xfrm>
                <a:off x="4368" y="720"/>
                <a:ext cx="0" cy="28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66" name="Group 108"/>
            <p:cNvGrpSpPr>
              <a:grpSpLocks/>
            </p:cNvGrpSpPr>
            <p:nvPr/>
          </p:nvGrpSpPr>
          <p:grpSpPr bwMode="auto">
            <a:xfrm>
              <a:off x="1488" y="912"/>
              <a:ext cx="672" cy="3166"/>
              <a:chOff x="816" y="720"/>
              <a:chExt cx="672" cy="3166"/>
            </a:xfrm>
          </p:grpSpPr>
          <p:sp>
            <p:nvSpPr>
              <p:cNvPr id="23581" name="Line 109"/>
              <p:cNvSpPr>
                <a:spLocks noChangeShapeType="1"/>
              </p:cNvSpPr>
              <p:nvPr/>
            </p:nvSpPr>
            <p:spPr bwMode="auto">
              <a:xfrm flipV="1">
                <a:off x="1488" y="72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82" name="Text Box 110"/>
              <p:cNvSpPr txBox="1">
                <a:spLocks noChangeArrowheads="1"/>
              </p:cNvSpPr>
              <p:nvPr/>
            </p:nvSpPr>
            <p:spPr bwMode="auto">
              <a:xfrm rot="-5400000">
                <a:off x="152" y="2084"/>
                <a:ext cx="1727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Sensitivity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3583" name="Text Box 111"/>
              <p:cNvSpPr txBox="1">
                <a:spLocks noChangeArrowheads="1"/>
              </p:cNvSpPr>
              <p:nvPr/>
            </p:nvSpPr>
            <p:spPr bwMode="auto">
              <a:xfrm>
                <a:off x="1104" y="3407"/>
                <a:ext cx="335" cy="4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9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23584" name="Text Box 112"/>
              <p:cNvSpPr txBox="1">
                <a:spLocks noChangeArrowheads="1"/>
              </p:cNvSpPr>
              <p:nvPr/>
            </p:nvSpPr>
            <p:spPr bwMode="auto">
              <a:xfrm>
                <a:off x="816" y="770"/>
                <a:ext cx="623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grpSp>
          <p:nvGrpSpPr>
            <p:cNvPr id="23567" name="Group 113"/>
            <p:cNvGrpSpPr>
              <a:grpSpLocks/>
            </p:cNvGrpSpPr>
            <p:nvPr/>
          </p:nvGrpSpPr>
          <p:grpSpPr bwMode="auto">
            <a:xfrm>
              <a:off x="2063" y="3792"/>
              <a:ext cx="3121" cy="609"/>
              <a:chOff x="1391" y="3600"/>
              <a:chExt cx="3121" cy="609"/>
            </a:xfrm>
          </p:grpSpPr>
          <p:sp>
            <p:nvSpPr>
              <p:cNvPr id="23577" name="Line 114"/>
              <p:cNvSpPr>
                <a:spLocks noChangeShapeType="1"/>
              </p:cNvSpPr>
              <p:nvPr/>
            </p:nvSpPr>
            <p:spPr bwMode="auto">
              <a:xfrm rot="5400000" flipV="1">
                <a:off x="2928" y="2160"/>
                <a:ext cx="0" cy="28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8" name="Text Box 115"/>
              <p:cNvSpPr txBox="1">
                <a:spLocks noChangeArrowheads="1"/>
              </p:cNvSpPr>
              <p:nvPr/>
            </p:nvSpPr>
            <p:spPr bwMode="auto">
              <a:xfrm>
                <a:off x="2301" y="3794"/>
                <a:ext cx="1540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sk-SK" altLang="sk-SK" sz="1200">
                    <a:latin typeface="Arial" panose="020B0604020202020204" pitchFamily="34" charset="0"/>
                  </a:rPr>
                  <a:t>1 - Specificity</a:t>
                </a:r>
                <a:endParaRPr lang="en-US" altLang="sk-SK" sz="1200">
                  <a:latin typeface="Arial" panose="020B0604020202020204" pitchFamily="34" charset="0"/>
                </a:endParaRPr>
              </a:p>
            </p:txBody>
          </p:sp>
          <p:sp>
            <p:nvSpPr>
              <p:cNvPr id="23579" name="Text Box 116"/>
              <p:cNvSpPr txBox="1">
                <a:spLocks noChangeArrowheads="1"/>
              </p:cNvSpPr>
              <p:nvPr/>
            </p:nvSpPr>
            <p:spPr bwMode="auto">
              <a:xfrm>
                <a:off x="1391" y="3694"/>
                <a:ext cx="336" cy="5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23580" name="Text Box 117"/>
              <p:cNvSpPr txBox="1">
                <a:spLocks noChangeArrowheads="1"/>
              </p:cNvSpPr>
              <p:nvPr/>
            </p:nvSpPr>
            <p:spPr bwMode="auto">
              <a:xfrm>
                <a:off x="3984" y="3648"/>
                <a:ext cx="528" cy="5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sk-SK" sz="1000">
                    <a:latin typeface="Arial" panose="020B0604020202020204" pitchFamily="34" charset="0"/>
                  </a:rPr>
                  <a:t>100%</a:t>
                </a:r>
              </a:p>
            </p:txBody>
          </p:sp>
        </p:grpSp>
        <p:sp>
          <p:nvSpPr>
            <p:cNvPr id="23568" name="Oval 118"/>
            <p:cNvSpPr>
              <a:spLocks noChangeArrowheads="1"/>
            </p:cNvSpPr>
            <p:nvPr/>
          </p:nvSpPr>
          <p:spPr bwMode="auto">
            <a:xfrm>
              <a:off x="3552" y="91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69" name="Oval 119"/>
            <p:cNvSpPr>
              <a:spLocks noChangeArrowheads="1"/>
            </p:cNvSpPr>
            <p:nvPr/>
          </p:nvSpPr>
          <p:spPr bwMode="auto">
            <a:xfrm>
              <a:off x="3024" y="10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70" name="Oval 120"/>
            <p:cNvSpPr>
              <a:spLocks noChangeArrowheads="1"/>
            </p:cNvSpPr>
            <p:nvPr/>
          </p:nvSpPr>
          <p:spPr bwMode="auto">
            <a:xfrm>
              <a:off x="2640" y="1152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71" name="Oval 121"/>
            <p:cNvSpPr>
              <a:spLocks noChangeArrowheads="1"/>
            </p:cNvSpPr>
            <p:nvPr/>
          </p:nvSpPr>
          <p:spPr bwMode="auto">
            <a:xfrm>
              <a:off x="2400" y="148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72" name="Oval 122"/>
            <p:cNvSpPr>
              <a:spLocks noChangeArrowheads="1"/>
            </p:cNvSpPr>
            <p:nvPr/>
          </p:nvSpPr>
          <p:spPr bwMode="auto">
            <a:xfrm>
              <a:off x="2256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73" name="Oval 123"/>
            <p:cNvSpPr>
              <a:spLocks noChangeArrowheads="1"/>
            </p:cNvSpPr>
            <p:nvPr/>
          </p:nvSpPr>
          <p:spPr bwMode="auto">
            <a:xfrm>
              <a:off x="2208" y="278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74" name="Oval 124"/>
            <p:cNvSpPr>
              <a:spLocks noChangeArrowheads="1"/>
            </p:cNvSpPr>
            <p:nvPr/>
          </p:nvSpPr>
          <p:spPr bwMode="auto">
            <a:xfrm>
              <a:off x="2160" y="326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75" name="Oval 125"/>
            <p:cNvSpPr>
              <a:spLocks noChangeArrowheads="1"/>
            </p:cNvSpPr>
            <p:nvPr/>
          </p:nvSpPr>
          <p:spPr bwMode="auto">
            <a:xfrm>
              <a:off x="2160" y="3504"/>
              <a:ext cx="48" cy="4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cs-CZ" altLang="sk-SK" sz="1600">
                <a:latin typeface="Arial" panose="020B0604020202020204" pitchFamily="34" charset="0"/>
              </a:endParaRPr>
            </a:p>
          </p:txBody>
        </p:sp>
        <p:sp>
          <p:nvSpPr>
            <p:cNvPr id="23576" name="Freeform 126"/>
            <p:cNvSpPr>
              <a:spLocks/>
            </p:cNvSpPr>
            <p:nvPr/>
          </p:nvSpPr>
          <p:spPr bwMode="auto">
            <a:xfrm>
              <a:off x="2152" y="896"/>
              <a:ext cx="2888" cy="2896"/>
            </a:xfrm>
            <a:custGeom>
              <a:avLst/>
              <a:gdLst>
                <a:gd name="T0" fmla="*/ 2888 w 2888"/>
                <a:gd name="T1" fmla="*/ 16 h 2896"/>
                <a:gd name="T2" fmla="*/ 1400 w 2888"/>
                <a:gd name="T3" fmla="*/ 16 h 2896"/>
                <a:gd name="T4" fmla="*/ 872 w 2888"/>
                <a:gd name="T5" fmla="*/ 112 h 2896"/>
                <a:gd name="T6" fmla="*/ 488 w 2888"/>
                <a:gd name="T7" fmla="*/ 304 h 2896"/>
                <a:gd name="T8" fmla="*/ 248 w 2888"/>
                <a:gd name="T9" fmla="*/ 640 h 2896"/>
                <a:gd name="T10" fmla="*/ 104 w 2888"/>
                <a:gd name="T11" fmla="*/ 1360 h 2896"/>
                <a:gd name="T12" fmla="*/ 56 w 2888"/>
                <a:gd name="T13" fmla="*/ 1936 h 2896"/>
                <a:gd name="T14" fmla="*/ 8 w 2888"/>
                <a:gd name="T15" fmla="*/ 2416 h 2896"/>
                <a:gd name="T16" fmla="*/ 8 w 2888"/>
                <a:gd name="T17" fmla="*/ 2896 h 28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88"/>
                <a:gd name="T28" fmla="*/ 0 h 2896"/>
                <a:gd name="T29" fmla="*/ 2888 w 2888"/>
                <a:gd name="T30" fmla="*/ 2896 h 28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88" h="2896">
                  <a:moveTo>
                    <a:pt x="2888" y="16"/>
                  </a:moveTo>
                  <a:cubicBezTo>
                    <a:pt x="2312" y="8"/>
                    <a:pt x="1736" y="0"/>
                    <a:pt x="1400" y="16"/>
                  </a:cubicBezTo>
                  <a:cubicBezTo>
                    <a:pt x="1064" y="32"/>
                    <a:pt x="1024" y="64"/>
                    <a:pt x="872" y="112"/>
                  </a:cubicBezTo>
                  <a:cubicBezTo>
                    <a:pt x="720" y="160"/>
                    <a:pt x="592" y="216"/>
                    <a:pt x="488" y="304"/>
                  </a:cubicBezTo>
                  <a:cubicBezTo>
                    <a:pt x="384" y="392"/>
                    <a:pt x="312" y="464"/>
                    <a:pt x="248" y="640"/>
                  </a:cubicBezTo>
                  <a:cubicBezTo>
                    <a:pt x="184" y="816"/>
                    <a:pt x="136" y="1144"/>
                    <a:pt x="104" y="1360"/>
                  </a:cubicBezTo>
                  <a:cubicBezTo>
                    <a:pt x="72" y="1576"/>
                    <a:pt x="72" y="1760"/>
                    <a:pt x="56" y="1936"/>
                  </a:cubicBezTo>
                  <a:cubicBezTo>
                    <a:pt x="40" y="2112"/>
                    <a:pt x="16" y="2256"/>
                    <a:pt x="8" y="2416"/>
                  </a:cubicBezTo>
                  <a:cubicBezTo>
                    <a:pt x="0" y="2576"/>
                    <a:pt x="8" y="2816"/>
                    <a:pt x="8" y="2896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4" name="Rectangle 127"/>
          <p:cNvSpPr>
            <a:spLocks noGrp="1" noChangeArrowheads="1"/>
          </p:cNvSpPr>
          <p:nvPr>
            <p:ph type="title" idx="4294967295"/>
          </p:nvPr>
        </p:nvSpPr>
        <p:spPr>
          <a:xfrm>
            <a:off x="252350" y="52087"/>
            <a:ext cx="7772400" cy="1143000"/>
          </a:xfrm>
        </p:spPr>
        <p:txBody>
          <a:bodyPr/>
          <a:lstStyle/>
          <a:p>
            <a:pPr eaLnBrk="1" hangingPunct="1"/>
            <a:r>
              <a:rPr lang="sk-SK" altLang="sk-SK" sz="3600" b="1" dirty="0">
                <a:solidFill>
                  <a:srgbClr val="D80000"/>
                </a:solidFill>
              </a:rPr>
              <a:t>Príklady AUC pre</a:t>
            </a:r>
            <a:r>
              <a:rPr lang="en-US" altLang="sk-SK" sz="3600" b="1" dirty="0">
                <a:solidFill>
                  <a:srgbClr val="D80000"/>
                </a:solidFill>
              </a:rPr>
              <a:t> ROC </a:t>
            </a:r>
            <a:r>
              <a:rPr lang="sk-SK" altLang="sk-SK" sz="3600" b="1" dirty="0">
                <a:solidFill>
                  <a:srgbClr val="D80000"/>
                </a:solidFill>
              </a:rPr>
              <a:t>krivky</a:t>
            </a:r>
            <a:endParaRPr lang="en-US" altLang="sk-SK" sz="3600" b="1" dirty="0">
              <a:solidFill>
                <a:srgbClr val="D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2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Referencie: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81935" y="1620591"/>
            <a:ext cx="8712200" cy="461645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sk-SK" altLang="sk-SK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Harris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Taylor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: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Medical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statistics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made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easy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. 2003.</a:t>
            </a:r>
          </a:p>
          <a:p>
            <a:pPr eaLnBrk="1" hangingPunct="1">
              <a:buFontTx/>
              <a:buNone/>
            </a:pP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Zvárová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et. al. Základy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statistiky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pro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biomedicínské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obory. Praha,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Karolinum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, 2004.</a:t>
            </a:r>
          </a:p>
          <a:p>
            <a:pPr eaLnBrk="1" hangingPunct="1">
              <a:buFontTx/>
              <a:buNone/>
            </a:pP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Slezák, P.,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Waczulíková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, I.: Hodnotenie užitočnosti diagnostických testov (senzitivita,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špecificita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, pozitívna a negatívna prediktívna hodnota). Slovenská rádiológia 17, č. 2 (2010), s. 42-44.</a:t>
            </a:r>
          </a:p>
          <a:p>
            <a:pPr eaLnBrk="1" hangingPunct="1">
              <a:buFontTx/>
              <a:buNone/>
            </a:pP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Slezák, P.,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Waczulíková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, I.: Hodnotenie užitočnosti diagnostických testov (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Likelihood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ratio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pozitívneho/negatívneho výsledku testu,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Diagnostic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Odds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ratio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Diagnostic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accuracy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sk-SK" altLang="sk-SK" sz="1800" dirty="0" err="1">
                <a:solidFill>
                  <a:srgbClr val="000000"/>
                </a:solidFill>
                <a:cs typeface="Arial" panose="020B0604020202020204" pitchFamily="34" charset="0"/>
              </a:rPr>
              <a:t>Youdenov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 index). Slovenská rádiológia 2011, 18.</a:t>
            </a:r>
          </a:p>
          <a:p>
            <a:pPr eaLnBrk="1" hangingPunct="1">
              <a:buFontTx/>
              <a:buNone/>
            </a:pPr>
            <a:r>
              <a:rPr lang="sk-SK" altLang="en-US" sz="1800" dirty="0" err="1"/>
              <a:t>Cook</a:t>
            </a:r>
            <a:r>
              <a:rPr lang="sk-SK" altLang="en-US" sz="1800" dirty="0"/>
              <a:t>, N. R.: </a:t>
            </a:r>
            <a:r>
              <a:rPr lang="en-US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Use and Misuse of the Receiver Operating Characteristic Curve in Risk Prediction</a:t>
            </a:r>
            <a:r>
              <a:rPr lang="sk-SK" altLang="sk-SK" sz="1800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  <a:r>
              <a:rPr lang="sk-SK" altLang="en-US" sz="1800" i="1" dirty="0" err="1"/>
              <a:t>Circulation</a:t>
            </a:r>
            <a:r>
              <a:rPr lang="sk-SK" altLang="en-US" sz="1800" i="1" dirty="0"/>
              <a:t>. </a:t>
            </a:r>
            <a:r>
              <a:rPr lang="sk-SK" altLang="en-US" sz="1800" dirty="0"/>
              <a:t>2007;115:928-935.</a:t>
            </a:r>
            <a:endParaRPr lang="sk-SK" altLang="sk-SK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k-SK" altLang="sk-SK" sz="1800" dirty="0"/>
              <a:t>Prezentácia je inšpirovaná:</a:t>
            </a:r>
          </a:p>
          <a:p>
            <a:pPr eaLnBrk="1" hangingPunct="1">
              <a:buFontTx/>
              <a:buNone/>
            </a:pPr>
            <a:r>
              <a:rPr lang="sk-SK" altLang="sk-SK" sz="1800" u="sng" dirty="0">
                <a:hlinkClick r:id="rId2"/>
              </a:rPr>
              <a:t>http://www.isrec.isb-sib.ch/~darlene/ms/SIB-ROC.ppt</a:t>
            </a:r>
            <a:r>
              <a:rPr lang="sk-SK" altLang="sk-SK" sz="1800" dirty="0"/>
              <a:t>. </a:t>
            </a:r>
          </a:p>
          <a:p>
            <a:pPr eaLnBrk="1" hangingPunct="1">
              <a:buFontTx/>
              <a:buNone/>
            </a:pPr>
            <a:endParaRPr lang="sk-SK" altLang="sk-SK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Entrópia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Pri klasifikácii príkladov je potrebné prijať určité množstvo informácie, aby bolo možné rozhodnúť o tom, do ktorej triedy daný objekt patrí. </a:t>
            </a:r>
            <a:endParaRPr lang="sk-SK" dirty="0" smtClean="0"/>
          </a:p>
          <a:p>
            <a:r>
              <a:rPr lang="sk-SK" dirty="0" smtClean="0"/>
              <a:t>Pred </a:t>
            </a:r>
            <a:r>
              <a:rPr lang="sk-SK" dirty="0"/>
              <a:t>klasifikovaním príkladov je neurčitosť (</a:t>
            </a:r>
            <a:r>
              <a:rPr lang="sk-SK" dirty="0" err="1"/>
              <a:t>entrópia</a:t>
            </a:r>
            <a:r>
              <a:rPr lang="sk-SK" dirty="0"/>
              <a:t>) najväčšia, po ich klasifikácii sú už príkladom priradené triedy, a teda </a:t>
            </a:r>
            <a:r>
              <a:rPr lang="sk-SK" dirty="0" err="1"/>
              <a:t>entrópia</a:t>
            </a:r>
            <a:r>
              <a:rPr lang="sk-SK" dirty="0"/>
              <a:t> klesne na nulu. </a:t>
            </a:r>
            <a:endParaRPr lang="sk-SK" dirty="0" smtClean="0"/>
          </a:p>
          <a:p>
            <a:r>
              <a:rPr lang="sk-SK" dirty="0" smtClean="0"/>
              <a:t>Podobne </a:t>
            </a:r>
            <a:r>
              <a:rPr lang="sk-SK" dirty="0"/>
              <a:t>v rozhodovacom strome v koreňovom uzle je </a:t>
            </a:r>
            <a:r>
              <a:rPr lang="sk-SK" dirty="0" err="1"/>
              <a:t>entrópia</a:t>
            </a:r>
            <a:r>
              <a:rPr lang="sk-SK" dirty="0"/>
              <a:t> maximálna a v listových uzloch minimálna, prípadne nulová. Algoritmus využíva túto znalosť pre výber rozhodovacieho atribútu. </a:t>
            </a:r>
            <a:endParaRPr lang="sk-SK" dirty="0" smtClean="0"/>
          </a:p>
          <a:p>
            <a:r>
              <a:rPr lang="sk-SK" dirty="0" smtClean="0"/>
              <a:t>Snahou </a:t>
            </a:r>
            <a:r>
              <a:rPr lang="sk-SK" dirty="0"/>
              <a:t>je, aby </a:t>
            </a:r>
            <a:r>
              <a:rPr lang="sk-SK" dirty="0" err="1"/>
              <a:t>entrópia</a:t>
            </a:r>
            <a:r>
              <a:rPr lang="sk-SK" dirty="0"/>
              <a:t> poklesla čo najskôr, preto sa na rozdelenie množiny príkladov vyberá vždy ten atribút, ktorý minimalizuje </a:t>
            </a:r>
            <a:r>
              <a:rPr lang="sk-SK" dirty="0" err="1"/>
              <a:t>entrópiu</a:t>
            </a:r>
            <a:r>
              <a:rPr lang="sk-SK" dirty="0"/>
              <a:t> vzniknutého rozdelenia</a:t>
            </a:r>
          </a:p>
        </p:txBody>
      </p:sp>
    </p:spTree>
    <p:extLst>
      <p:ext uri="{BB962C8B-B14F-4D97-AF65-F5344CB8AC3E}">
        <p14:creationId xmlns:p14="http://schemas.microsoft.com/office/powerpoint/2010/main" val="21214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l="26965" t="42441" r="31571" b="39719"/>
          <a:stretch/>
        </p:blipFill>
        <p:spPr>
          <a:xfrm>
            <a:off x="1103112" y="1455312"/>
            <a:ext cx="9573474" cy="329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80760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181</TotalTime>
  <Words>4806</Words>
  <Application>Microsoft Office PowerPoint</Application>
  <PresentationFormat>Širokouhlá</PresentationFormat>
  <Paragraphs>342</Paragraphs>
  <Slides>71</Slides>
  <Notes>3</Notes>
  <HiddenSlides>0</HiddenSlides>
  <MMClips>0</MMClips>
  <ScaleCrop>false</ScaleCrop>
  <HeadingPairs>
    <vt:vector size="8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71</vt:i4>
      </vt:variant>
    </vt:vector>
  </HeadingPairs>
  <TitlesOfParts>
    <vt:vector size="80" baseType="lpstr">
      <vt:lpstr>Arial</vt:lpstr>
      <vt:lpstr>Calibri</vt:lpstr>
      <vt:lpstr>Comic Sans MS</vt:lpstr>
      <vt:lpstr>Corbel</vt:lpstr>
      <vt:lpstr>Symbol</vt:lpstr>
      <vt:lpstr>Times New Roman</vt:lpstr>
      <vt:lpstr>Wingdings</vt:lpstr>
      <vt:lpstr>Základ</vt:lpstr>
      <vt:lpstr>Rovnica</vt:lpstr>
      <vt:lpstr>Prediktívne dolovanie v dátach</vt:lpstr>
      <vt:lpstr>Prezentácia programu PowerPoint</vt:lpstr>
      <vt:lpstr>úvodom</vt:lpstr>
      <vt:lpstr>príklady</vt:lpstr>
      <vt:lpstr>Klasifikácia</vt:lpstr>
      <vt:lpstr>definícia</vt:lpstr>
      <vt:lpstr>Rozhodovacie stromy</vt:lpstr>
      <vt:lpstr>Entrópia</vt:lpstr>
      <vt:lpstr>Prezentácia programu PowerPoint</vt:lpstr>
      <vt:lpstr>Prezentácia programu PowerPoint</vt:lpstr>
      <vt:lpstr>Bayesovská klasifikácia</vt:lpstr>
      <vt:lpstr>Bayesov klasifikátor - popis</vt:lpstr>
      <vt:lpstr>Bayesovská teoréma</vt:lpstr>
      <vt:lpstr>Príklad</vt:lpstr>
      <vt:lpstr>Apriórna a aposteriórna pravdepodobnosť</vt:lpstr>
      <vt:lpstr>Príklad</vt:lpstr>
      <vt:lpstr>Výhody a nevýhody algoritmu</vt:lpstr>
      <vt:lpstr>Algoritmus ID3</vt:lpstr>
      <vt:lpstr>Algoritmus ID3</vt:lpstr>
      <vt:lpstr>Výber testovacieho atribútu </vt:lpstr>
      <vt:lpstr>Vyhnutie sa preučeniu (overfitting)</vt:lpstr>
      <vt:lpstr>Tieto prístupy môžeme rozdeliť do dvoch skupín</vt:lpstr>
      <vt:lpstr>Algoritmus CART</vt:lpstr>
      <vt:lpstr>Algoritmus CART</vt:lpstr>
      <vt:lpstr>Algoritmus J48</vt:lpstr>
      <vt:lpstr>Algoritmus J48</vt:lpstr>
      <vt:lpstr>Algoritmy vytvárajúce súbor stromov</vt:lpstr>
      <vt:lpstr>Klasifikátory na princípe k-najbližších susedov</vt:lpstr>
      <vt:lpstr>Klasifikátory na princípe k-najbližších susedov</vt:lpstr>
      <vt:lpstr>Prezentácia programu PowerPoint</vt:lpstr>
      <vt:lpstr>Prezentácia programu PowerPoint</vt:lpstr>
      <vt:lpstr>Prezentácia programu PowerPoint</vt:lpstr>
      <vt:lpstr>Zvyšovanie presnosti klasifikátorov</vt:lpstr>
      <vt:lpstr>bagging</vt:lpstr>
      <vt:lpstr>Boosting</vt:lpstr>
      <vt:lpstr>Random Forests</vt:lpstr>
      <vt:lpstr>Verifikácia modelu  Osekávanie stromu </vt:lpstr>
      <vt:lpstr>Verifikácia modelu  Osekávanie stromu </vt:lpstr>
      <vt:lpstr>Osekávanie cez CART</vt:lpstr>
      <vt:lpstr>Osekávanie cez ID3</vt:lpstr>
      <vt:lpstr>Vyhodnotenie kvality klasifikátorov</vt:lpstr>
      <vt:lpstr>Hodnotenie kvality stromu</vt:lpstr>
      <vt:lpstr>Hodnotenie kvality stromu</vt:lpstr>
      <vt:lpstr>Hodnotenie kvality stromu</vt:lpstr>
      <vt:lpstr>Prezentácia programu PowerPoint</vt:lpstr>
      <vt:lpstr>Trénovacia a testovacia </vt:lpstr>
      <vt:lpstr>Prezentácia programu PowerPoint</vt:lpstr>
      <vt:lpstr>Prevzorkovanie a krížová validácia</vt:lpstr>
      <vt:lpstr>Lift</vt:lpstr>
      <vt:lpstr>Lift</vt:lpstr>
      <vt:lpstr>ROC - Receiver Operating Characteristic</vt:lpstr>
      <vt:lpstr>ROC krivka:  jednoduchý prípad</vt:lpstr>
      <vt:lpstr>Pripomenutie o testovaní hypotéz</vt:lpstr>
      <vt:lpstr>Testová štatistika</vt:lpstr>
      <vt:lpstr>Skutočný stav subjektu vs. výsledok testu</vt:lpstr>
      <vt:lpstr>Senzitivita, špecificita, pozitívna prediktívna hodnota, negatívna prediktívna hodnota</vt:lpstr>
      <vt:lpstr>Príklad</vt:lpstr>
      <vt:lpstr>Hranica</vt:lpstr>
      <vt:lpstr>Niekoľko definícií ...</vt:lpstr>
      <vt:lpstr>Niekoľko definícií ...</vt:lpstr>
      <vt:lpstr>Niekoľko definícií ...</vt:lpstr>
      <vt:lpstr>Niekoľko definícií ...</vt:lpstr>
      <vt:lpstr>Hranicu môžeme ľubovoľne posúvať - vpravo</vt:lpstr>
      <vt:lpstr>Hranicu môžeme ľubovoľne posúvať - vľavo</vt:lpstr>
      <vt:lpstr>ROC krivka</vt:lpstr>
      <vt:lpstr>Porovnanie ROC kriviek</vt:lpstr>
      <vt:lpstr>Extrémne prípady ROC kriviek</vt:lpstr>
      <vt:lpstr>Prezentácia programu PowerPoint</vt:lpstr>
      <vt:lpstr>Plocha pod ROC krivkou (AUC)  (označovaná tiež ako „c statistics“) </vt:lpstr>
      <vt:lpstr>Príklady AUC pre ROC krivky</vt:lpstr>
      <vt:lpstr>Referencie: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Charlotka</dc:creator>
  <cp:lastModifiedBy>mPriezvisko</cp:lastModifiedBy>
  <cp:revision>18</cp:revision>
  <dcterms:created xsi:type="dcterms:W3CDTF">2016-11-20T17:34:05Z</dcterms:created>
  <dcterms:modified xsi:type="dcterms:W3CDTF">2018-11-10T13:55:10Z</dcterms:modified>
</cp:coreProperties>
</file>