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5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888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848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460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11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288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74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613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75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50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093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A491217-D8D5-49B9-9754-70044F8319F2}" type="datetimeFigureOut">
              <a:rPr lang="sk-SK" smtClean="0"/>
              <a:t>16. 11. 2018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7954359-7D09-4CEA-95F6-95A785D66A9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745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Asociačné pravidlá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061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 na </a:t>
            </a:r>
            <a:r>
              <a:rPr lang="sk-SK" dirty="0" err="1" smtClean="0"/>
              <a:t>interpretaciu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Príkladom asociačného pravidla môže byť pravidlo: </a:t>
            </a:r>
            <a:r>
              <a:rPr lang="sk-SK" i="1" dirty="0"/>
              <a:t>{mlieko, chlieb, syr} =&gt; {maslo}, c= 60%, s= 8%</a:t>
            </a:r>
            <a:r>
              <a:rPr lang="sk-SK" dirty="0"/>
              <a:t> 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Toto pravidlo hovorí, že 60% zákazníkov, ktorí si na jeden nákup kúpili mlieko, chlieb a syr si kúpilo aj maslo. Pravidlo takisto poskytuje informáciu, že 8% z nákupov obsahovalo mlieko, chlieb, syr aj maslo.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894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Apriori algoritmus postup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 Kombinácia </a:t>
            </a:r>
            <a:r>
              <a:rPr lang="sk-SK" dirty="0" err="1"/>
              <a:t>ĺubovolných</a:t>
            </a:r>
            <a:r>
              <a:rPr lang="sk-SK" dirty="0"/>
              <a:t> položiek tvoriaca množinu sa nazýva frekventovaná, keď jej podpora je väčšia alebo rovná ako definovaná hodnota </a:t>
            </a:r>
            <a:r>
              <a:rPr lang="sk-SK" dirty="0" err="1"/>
              <a:t>minSupport</a:t>
            </a:r>
            <a:r>
              <a:rPr lang="sk-SK" dirty="0"/>
              <a:t>. Podpora množiny položiek v databáze je počet transakcií obsahujúcich všetky položky tejto množiny v pomere k celkovému počtu transakcií v databáze</a:t>
            </a:r>
            <a:r>
              <a:rPr lang="sk-SK" dirty="0" smtClean="0"/>
              <a:t>.</a:t>
            </a:r>
          </a:p>
          <a:p>
            <a:r>
              <a:rPr lang="sk-SK" dirty="0"/>
              <a:t>Apriori postupne generuje množiny frekventovaných položiek, pričom postupuje od najmenších (s najmenším počtom prvkov) k najväčším. Pokiaľ je to možné, z frekventovaných množín s n prvkami sa generujú množiny s n+1 prvkami. Súbor frekventovaných množín, ktoré majú n prvkov sa označuje </a:t>
            </a:r>
            <a:r>
              <a:rPr lang="sk-SK" dirty="0" err="1"/>
              <a:t>Ln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dirty="0"/>
              <a:t>Algoritmus používa </a:t>
            </a:r>
            <a:r>
              <a:rPr lang="sk-SK" dirty="0" err="1"/>
              <a:t>apriori</a:t>
            </a:r>
            <a:r>
              <a:rPr lang="sk-SK" dirty="0"/>
              <a:t> vlastnosť frekventovaných množín: Všetky neprázdne podmnožiny frekventovanej množiny položiek sú (musia byť) tiež frekventované. Základ Apriori tvoria dve fázy a to spájanie a obmedzenie</a:t>
            </a:r>
            <a:r>
              <a:rPr lang="sk-SK" dirty="0" smtClean="0"/>
              <a:t>:</a:t>
            </a:r>
            <a:endParaRPr lang="sk-SK" dirty="0"/>
          </a:p>
          <a:p>
            <a:r>
              <a:rPr lang="sk-SK" dirty="0"/>
              <a:t>Spájanie - Na nájdenie </a:t>
            </a:r>
            <a:r>
              <a:rPr lang="sk-SK" dirty="0" err="1"/>
              <a:t>Lk</a:t>
            </a:r>
            <a:r>
              <a:rPr lang="sk-SK" dirty="0"/>
              <a:t> sa použije množina kandidátov označených </a:t>
            </a:r>
            <a:r>
              <a:rPr lang="sk-SK" dirty="0" err="1"/>
              <a:t>Ck</a:t>
            </a:r>
            <a:r>
              <a:rPr lang="sk-SK" dirty="0"/>
              <a:t>, ktorá obsahuje množiny položiek s k prvkami. </a:t>
            </a:r>
            <a:r>
              <a:rPr lang="sk-SK" dirty="0" err="1"/>
              <a:t>Ck</a:t>
            </a:r>
            <a:r>
              <a:rPr lang="sk-SK" dirty="0"/>
              <a:t> sa vytvorí pomocou karteziánskeho súčinu Lk-1 x Lk-1 s tým, že výsledok obsahuje iba unikátne množiny, v ktorých sú zoradené neopakujúce sa prvky.</a:t>
            </a:r>
          </a:p>
        </p:txBody>
      </p:sp>
    </p:spTree>
    <p:extLst>
      <p:ext uri="{BB962C8B-B14F-4D97-AF65-F5344CB8AC3E}">
        <p14:creationId xmlns:p14="http://schemas.microsoft.com/office/powerpoint/2010/main" val="37960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320040"/>
            <a:ext cx="9875520" cy="1356360"/>
          </a:xfrm>
        </p:spPr>
        <p:txBody>
          <a:bodyPr/>
          <a:lstStyle/>
          <a:p>
            <a:r>
              <a:rPr lang="sk-SK" dirty="0"/>
              <a:t>Apriori algoritmus postup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3000" y="1676400"/>
            <a:ext cx="9872871" cy="4419600"/>
          </a:xfrm>
        </p:spPr>
        <p:txBody>
          <a:bodyPr>
            <a:normAutofit fontScale="85000" lnSpcReduction="20000"/>
          </a:bodyPr>
          <a:lstStyle/>
          <a:p>
            <a:r>
              <a:rPr lang="sk-SK" b="1" i="1" dirty="0"/>
              <a:t>Obmedzenie</a:t>
            </a:r>
            <a:r>
              <a:rPr lang="sk-SK" dirty="0"/>
              <a:t> - </a:t>
            </a:r>
            <a:r>
              <a:rPr lang="sk-SK" i="1" dirty="0" err="1"/>
              <a:t>L</a:t>
            </a:r>
            <a:r>
              <a:rPr lang="sk-SK" i="1" baseline="-25000" dirty="0" err="1"/>
              <a:t>k</a:t>
            </a:r>
            <a:r>
              <a:rPr lang="sk-SK" dirty="0"/>
              <a:t> je podmnožinou </a:t>
            </a:r>
            <a:r>
              <a:rPr lang="sk-SK" i="1" dirty="0" err="1"/>
              <a:t>C</a:t>
            </a:r>
            <a:r>
              <a:rPr lang="sk-SK" i="1" baseline="-25000" dirty="0" err="1"/>
              <a:t>k</a:t>
            </a:r>
            <a:r>
              <a:rPr lang="sk-SK" dirty="0"/>
              <a:t>, čo znamená, že jej prvky môžu ale nemusia byť frekventované. Do </a:t>
            </a:r>
            <a:r>
              <a:rPr lang="sk-SK" i="1" dirty="0" err="1"/>
              <a:t>L</a:t>
            </a:r>
            <a:r>
              <a:rPr lang="sk-SK" i="1" baseline="-25000" dirty="0" err="1"/>
              <a:t>k</a:t>
            </a:r>
            <a:r>
              <a:rPr lang="sk-SK" dirty="0"/>
              <a:t> patria iba tie množiny, ktoré majú aspoň minimálnu podporu. Podľa Apriori pravidla však určite nie sú frekventované tie prvky z </a:t>
            </a:r>
            <a:r>
              <a:rPr lang="sk-SK" i="1" dirty="0" err="1"/>
              <a:t>C</a:t>
            </a:r>
            <a:r>
              <a:rPr lang="sk-SK" i="1" baseline="-25000" dirty="0" err="1"/>
              <a:t>k</a:t>
            </a:r>
            <a:r>
              <a:rPr lang="sk-SK" dirty="0"/>
              <a:t>, ktorých ľubovoľná podmnožina veľkosti </a:t>
            </a:r>
            <a:r>
              <a:rPr lang="sk-SK" i="1" dirty="0"/>
              <a:t>k-1</a:t>
            </a:r>
            <a:r>
              <a:rPr lang="sk-SK" dirty="0"/>
              <a:t> nepatrila do </a:t>
            </a:r>
            <a:r>
              <a:rPr lang="sk-SK" i="1" dirty="0"/>
              <a:t>L</a:t>
            </a:r>
            <a:r>
              <a:rPr lang="sk-SK" i="1" baseline="-25000" dirty="0"/>
              <a:t>k-1</a:t>
            </a:r>
            <a:r>
              <a:rPr lang="sk-SK" dirty="0" smtClean="0"/>
              <a:t>.</a:t>
            </a:r>
          </a:p>
          <a:p>
            <a:r>
              <a:rPr lang="sk-SK" dirty="0"/>
              <a:t>Na začiatku algoritmu sa vezmú všetky položky spĺňajúce podmienku minimálnej podpory (</a:t>
            </a:r>
            <a:r>
              <a:rPr lang="sk-SK" i="1" dirty="0"/>
              <a:t>L</a:t>
            </a:r>
            <a:r>
              <a:rPr lang="sk-SK" i="1" baseline="-25000" dirty="0"/>
              <a:t>1</a:t>
            </a:r>
            <a:r>
              <a:rPr lang="sk-SK" dirty="0"/>
              <a:t>). Následne sa za pomoci fáz spájania a </a:t>
            </a:r>
            <a:r>
              <a:rPr lang="sk-SK" dirty="0" err="1"/>
              <a:t>obmmedzenia</a:t>
            </a:r>
            <a:r>
              <a:rPr lang="sk-SK" dirty="0"/>
              <a:t> vygeneruje ďalšia množina kandidátov </a:t>
            </a:r>
            <a:r>
              <a:rPr lang="sk-SK" i="1" dirty="0"/>
              <a:t>C</a:t>
            </a:r>
            <a:r>
              <a:rPr lang="sk-SK" i="1" baseline="-25000" dirty="0"/>
              <a:t>2</a:t>
            </a:r>
            <a:r>
              <a:rPr lang="sk-SK" dirty="0"/>
              <a:t> (o jeden prvok väčších). Z nich sú potom vybrané len tie, ktoré spĺňajú podmienku minimálnej podpory. Výstup algoritmu tvoria všetky frekventované množiny položiek v databáze. </a:t>
            </a:r>
            <a:endParaRPr lang="sk-SK" dirty="0" smtClean="0"/>
          </a:p>
          <a:p>
            <a:pPr marL="45720" indent="0">
              <a:buNone/>
            </a:pPr>
            <a:r>
              <a:rPr lang="sk-SK" b="1" dirty="0" smtClean="0"/>
              <a:t>Generovanie pravidiel</a:t>
            </a:r>
          </a:p>
          <a:p>
            <a:r>
              <a:rPr lang="sk-SK" dirty="0"/>
              <a:t>Pre každú frekventovanú množinu položiek sa vygenerujú asociačné pravidlá v tvare ktorých dôvera je vyššia alebo rovná definovanej </a:t>
            </a:r>
            <a:r>
              <a:rPr lang="sk-SK" dirty="0" err="1"/>
              <a:t>minConfidence</a:t>
            </a:r>
            <a:r>
              <a:rPr lang="sk-SK" dirty="0"/>
              <a:t>. Postupuje sa nasledovným spôsobom</a:t>
            </a:r>
            <a:r>
              <a:rPr lang="sk-SK" dirty="0" smtClean="0"/>
              <a:t>:</a:t>
            </a:r>
            <a:endParaRPr lang="sk-SK" dirty="0"/>
          </a:p>
          <a:p>
            <a:r>
              <a:rPr lang="sk-SK" dirty="0"/>
              <a:t>Pre každú významnú množinu položiek l vezmi všetky neprázdne podmnožiny (označené s).</a:t>
            </a:r>
          </a:p>
          <a:p>
            <a:r>
              <a:rPr lang="sk-SK" dirty="0"/>
              <a:t>Pre každú s z l generuj pravidlo s =&gt; (l - s) ak podpora(l)/podpora(s) ≥ </a:t>
            </a:r>
            <a:r>
              <a:rPr lang="sk-SK" dirty="0" err="1"/>
              <a:t>minConfidence</a:t>
            </a:r>
            <a:r>
              <a:rPr lang="sk-SK" dirty="0"/>
              <a:t>.</a:t>
            </a:r>
          </a:p>
          <a:p>
            <a:r>
              <a:rPr lang="sk-SK" dirty="0"/>
              <a:t>Výsledok algoritmu tvoria všetky asociačné pravidlá nad databázou spĺňajúce externé obmedzenia minimálnej podpory a minimálnej dôvery.</a:t>
            </a:r>
          </a:p>
        </p:txBody>
      </p:sp>
    </p:spTree>
    <p:extLst>
      <p:ext uri="{BB962C8B-B14F-4D97-AF65-F5344CB8AC3E}">
        <p14:creationId xmlns:p14="http://schemas.microsoft.com/office/powerpoint/2010/main" val="12144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Dolovanie asociačných vzorov, resp. asociačných pravidiel znamená: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– Hľadanie frekventovaných a zaujímavých asociácií (korelácií alebo kauzálnych vzťahov) medzi skupinou atribútov v dátach Pravidlá vo forme “Telo  Hlava [podpora, spoľahlivosť]”. </a:t>
            </a:r>
          </a:p>
          <a:p>
            <a:pPr marL="0" indent="0">
              <a:buNone/>
            </a:pPr>
            <a:r>
              <a:rPr lang="sk-SK" dirty="0" smtClean="0"/>
              <a:t>– Tento problém je klasicky definovaný v kontexte transakčných dát zo supermarketu, v ktorých sa hľadajú často spolu nakupované skupiny tovarov (</a:t>
            </a:r>
            <a:r>
              <a:rPr lang="sk-SK" dirty="0" err="1" smtClean="0"/>
              <a:t>frequent</a:t>
            </a:r>
            <a:r>
              <a:rPr lang="sk-SK" dirty="0" smtClean="0"/>
              <a:t> </a:t>
            </a:r>
            <a:r>
              <a:rPr lang="sk-SK" dirty="0" err="1" smtClean="0"/>
              <a:t>itemsets</a:t>
            </a:r>
            <a:r>
              <a:rPr lang="sk-SK" dirty="0" smtClean="0"/>
              <a:t>, </a:t>
            </a:r>
            <a:r>
              <a:rPr lang="sk-SK" dirty="0" err="1" smtClean="0"/>
              <a:t>frequent</a:t>
            </a:r>
            <a:r>
              <a:rPr lang="sk-SK" dirty="0" smtClean="0"/>
              <a:t> </a:t>
            </a:r>
            <a:r>
              <a:rPr lang="sk-SK" dirty="0" err="1" smtClean="0"/>
              <a:t>patterns</a:t>
            </a:r>
            <a:r>
              <a:rPr lang="sk-SK" dirty="0" smtClean="0"/>
              <a:t>) </a:t>
            </a:r>
          </a:p>
          <a:p>
            <a:pPr marL="0" indent="0">
              <a:buNone/>
            </a:pPr>
            <a:r>
              <a:rPr lang="sk-SK" dirty="0" smtClean="0"/>
              <a:t>– Avšak tento problém bol zovšeobecnený na mnohé iné typy dát, dokonca aj na dáta so závislosťami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30592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Aplikácie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Analýza nákupného košíka - teda klasický problém z ktorého pochádza aj terminológia: transakcie, (frekventovaná) </a:t>
            </a:r>
            <a:r>
              <a:rPr lang="sk-SK" dirty="0" err="1" smtClean="0"/>
              <a:t>položková</a:t>
            </a:r>
            <a:r>
              <a:rPr lang="sk-SK" dirty="0" smtClean="0"/>
              <a:t> množina </a:t>
            </a:r>
          </a:p>
          <a:p>
            <a:pPr marL="0" indent="0">
              <a:buNone/>
            </a:pPr>
            <a:r>
              <a:rPr lang="sk-SK" dirty="0" smtClean="0"/>
              <a:t>– pre podporu rozhodovacích procesov v obchode (krížový marketing, rozmiestnenie tovarov v obchode, návrh katalógov a pod.) </a:t>
            </a:r>
          </a:p>
          <a:p>
            <a:pPr marL="0" indent="0">
              <a:buNone/>
            </a:pPr>
            <a:r>
              <a:rPr lang="sk-SK" dirty="0" smtClean="0"/>
              <a:t>– kupuje(x, “</a:t>
            </a:r>
            <a:r>
              <a:rPr lang="sk-SK" dirty="0" err="1" smtClean="0"/>
              <a:t>pampersky</a:t>
            </a:r>
            <a:r>
              <a:rPr lang="sk-SK" dirty="0" smtClean="0"/>
              <a:t>”)  kupuje(x, “pivo”) [0.5%, 60%] </a:t>
            </a:r>
          </a:p>
          <a:p>
            <a:pPr marL="0" indent="0">
              <a:buNone/>
            </a:pPr>
            <a:r>
              <a:rPr lang="sk-SK" dirty="0" smtClean="0"/>
              <a:t>– resp. jednoduchšie </a:t>
            </a:r>
            <a:r>
              <a:rPr lang="sk-SK" dirty="0" err="1" smtClean="0"/>
              <a:t>pampersky</a:t>
            </a:r>
            <a:r>
              <a:rPr lang="sk-SK" dirty="0" smtClean="0"/>
              <a:t>  pivo [0.5%, 60%]</a:t>
            </a:r>
          </a:p>
          <a:p>
            <a:r>
              <a:rPr lang="sk-SK" dirty="0" smtClean="0"/>
              <a:t>Dolovanie v textoch – hľadanie často sa spolu vyskytujúcich slov (príp. identifikácia fráz) – (</a:t>
            </a:r>
            <a:r>
              <a:rPr lang="sk-SK" dirty="0" err="1" smtClean="0"/>
              <a:t>data</a:t>
            </a:r>
            <a:r>
              <a:rPr lang="sk-SK" dirty="0" smtClean="0"/>
              <a:t>, </a:t>
            </a:r>
            <a:r>
              <a:rPr lang="sk-SK" dirty="0" err="1" smtClean="0"/>
              <a:t>mining</a:t>
            </a:r>
            <a:r>
              <a:rPr lang="sk-SK" dirty="0" smtClean="0"/>
              <a:t>), (business, </a:t>
            </a:r>
            <a:r>
              <a:rPr lang="sk-SK" dirty="0" err="1" smtClean="0"/>
              <a:t>intelligence</a:t>
            </a:r>
            <a:r>
              <a:rPr lang="sk-SK" dirty="0" smtClean="0"/>
              <a:t>, </a:t>
            </a:r>
            <a:r>
              <a:rPr lang="sk-SK" dirty="0" err="1" smtClean="0"/>
              <a:t>analytics</a:t>
            </a:r>
            <a:r>
              <a:rPr lang="sk-SK" dirty="0" smtClean="0"/>
              <a:t>) </a:t>
            </a:r>
          </a:p>
          <a:p>
            <a:r>
              <a:rPr lang="sk-SK" dirty="0" smtClean="0"/>
              <a:t>Zovšeobecnenie pre dáta so závislosťami, napr. časové rady, sekvenčné dáta (napr. webové logy) ...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72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Analýza nákupného košíka -popis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38200" y="1562100"/>
            <a:ext cx="10515600" cy="47418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Daná je pritom databáza určitých zákazníckych transakcií, </a:t>
            </a:r>
            <a:r>
              <a:rPr lang="sk-SK" dirty="0" err="1" smtClean="0"/>
              <a:t>t.j</a:t>
            </a:r>
            <a:r>
              <a:rPr lang="sk-SK" dirty="0" smtClean="0"/>
              <a:t>. v najjednoduchšom prípade ide naozaj o množinu spolu nakúpených artiklov jednotlivých zákazníkov obchodu, ale vo všeobecnosti to môžu byť ľubovoľné služby, alebo informácie nejakého predajcu.</a:t>
            </a:r>
          </a:p>
          <a:p>
            <a:r>
              <a:rPr lang="sk-SK" dirty="0" smtClean="0"/>
              <a:t>Asociácie potom vyjadrujú také súvislosti v rámci transakcií, ktoré sa v danej databáze často vyskytujú. </a:t>
            </a:r>
          </a:p>
          <a:p>
            <a:r>
              <a:rPr lang="sk-SK" dirty="0" smtClean="0"/>
              <a:t>V prípade supermarketu môže teda ísť o súvislosti medzi často spolu nakupovanými tovarmi. </a:t>
            </a:r>
          </a:p>
          <a:p>
            <a:r>
              <a:rPr lang="sk-SK" dirty="0" smtClean="0"/>
              <a:t>Takéto pravidlá môžu byť vyjadrené nasledovne: „múka, vajíčka ⇒ maslo“.</a:t>
            </a:r>
          </a:p>
          <a:p>
            <a:r>
              <a:rPr lang="sk-SK" dirty="0" smtClean="0"/>
              <a:t>Toto pravidlo platí vtedy, ak v nákupných košíkoch, kde sa nachádza múka a vajíčka, sa často okrem toho nachádza aj maslo. </a:t>
            </a:r>
          </a:p>
          <a:p>
            <a:r>
              <a:rPr lang="sk-SK" dirty="0" smtClean="0"/>
              <a:t>Takéto pravidlo je samozrejme zaujímavé len vtedy, ak platí pre dostatočné množstvo nákupných košíkov.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432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Využitie asociačnej analýzy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k-SK" dirty="0"/>
              <a:t>Znalosti vo forme asociačných pravidiel je možné v praxi využiť mnohými spôsobmi napr. </a:t>
            </a:r>
            <a:endParaRPr lang="sk-SK" dirty="0" smtClean="0"/>
          </a:p>
          <a:p>
            <a:r>
              <a:rPr lang="sk-SK" dirty="0" smtClean="0"/>
              <a:t>efektívny </a:t>
            </a:r>
            <a:r>
              <a:rPr lang="sk-SK" dirty="0"/>
              <a:t>krížový marketing, </a:t>
            </a:r>
            <a:endParaRPr lang="sk-SK" dirty="0" smtClean="0"/>
          </a:p>
          <a:p>
            <a:r>
              <a:rPr lang="sk-SK" dirty="0" smtClean="0"/>
              <a:t>cielenú </a:t>
            </a:r>
            <a:r>
              <a:rPr lang="sk-SK" dirty="0"/>
              <a:t>reklamu, </a:t>
            </a:r>
            <a:endParaRPr lang="sk-SK" dirty="0" smtClean="0"/>
          </a:p>
          <a:p>
            <a:r>
              <a:rPr lang="sk-SK" dirty="0" smtClean="0"/>
              <a:t>zlepšený </a:t>
            </a:r>
            <a:r>
              <a:rPr lang="sk-SK" dirty="0"/>
              <a:t>návrh katalógov a štruktúry </a:t>
            </a:r>
            <a:r>
              <a:rPr lang="sk-SK" dirty="0" smtClean="0"/>
              <a:t>obchodu</a:t>
            </a:r>
          </a:p>
          <a:p>
            <a:r>
              <a:rPr lang="sk-SK" dirty="0" smtClean="0"/>
              <a:t>na </a:t>
            </a:r>
            <a:r>
              <a:rPr lang="sk-SK" dirty="0"/>
              <a:t>segmentáciu zákazníkov s rovnakým správaním sa pri nakupovaní určenom asociačnými pravidlami.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10504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359097"/>
            <a:ext cx="9875520" cy="1356360"/>
          </a:xfrm>
        </p:spPr>
        <p:txBody>
          <a:bodyPr/>
          <a:lstStyle/>
          <a:p>
            <a:r>
              <a:rPr lang="sk-SK" dirty="0" smtClean="0"/>
              <a:t>Apriori </a:t>
            </a:r>
            <a:r>
              <a:rPr lang="sk-SK" dirty="0" err="1" smtClean="0"/>
              <a:t>alghoritmus</a:t>
            </a: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l="30741" t="43704" r="28963" b="21296"/>
          <a:stretch/>
        </p:blipFill>
        <p:spPr>
          <a:xfrm>
            <a:off x="2324100" y="1519956"/>
            <a:ext cx="7112000" cy="486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6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Apriori </a:t>
            </a:r>
            <a:r>
              <a:rPr lang="sk-SK" dirty="0" err="1"/>
              <a:t>alghoritmus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 rotWithShape="1">
          <a:blip r:embed="rId2"/>
          <a:srcRect l="28223" t="24630" r="31777" b="60370"/>
          <a:stretch/>
        </p:blipFill>
        <p:spPr>
          <a:xfrm>
            <a:off x="2311399" y="2552700"/>
            <a:ext cx="8170333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Miery </a:t>
            </a:r>
            <a:r>
              <a:rPr lang="sk-SK" b="1" dirty="0" smtClean="0"/>
              <a:t>pravidiel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43000" y="1689100"/>
            <a:ext cx="9872871" cy="4406900"/>
          </a:xfrm>
        </p:spPr>
        <p:txBody>
          <a:bodyPr>
            <a:normAutofit lnSpcReduction="10000"/>
          </a:bodyPr>
          <a:lstStyle/>
          <a:p>
            <a:r>
              <a:rPr lang="sk-SK" dirty="0"/>
              <a:t>Na meranie zaujímavosti pravidiel existuje niekoľko metrík. Dve z nich, podpora a dôvera už boli spomenuté. Ďalšou bežne používanou mierou je lift (alebo </a:t>
            </a:r>
            <a:r>
              <a:rPr lang="sk-SK" dirty="0" err="1"/>
              <a:t>interest</a:t>
            </a:r>
            <a:r>
              <a:rPr lang="sk-SK" dirty="0" smtClean="0"/>
              <a:t>).</a:t>
            </a:r>
            <a:endParaRPr lang="sk-SK" dirty="0"/>
          </a:p>
          <a:p>
            <a:r>
              <a:rPr lang="sk-SK" dirty="0"/>
              <a:t>Podpora (</a:t>
            </a:r>
            <a:r>
              <a:rPr lang="sk-SK" dirty="0" err="1"/>
              <a:t>support</a:t>
            </a:r>
            <a:r>
              <a:rPr lang="sk-SK" dirty="0"/>
              <a:t>) - V podstate reprezentuje frekvenciu výskytu danej množiny položiek v databáze. Najčastejšie sa používa ako ohraničujúca pri niektorých algoritmoch dolovania pravidiel (napríklad Apriori). Definuje sa napríklad podmienka minimálnej podpory - teda získané pravidlá musia mať podporu minimálne </a:t>
            </a:r>
            <a:r>
              <a:rPr lang="sk-SK" dirty="0" err="1"/>
              <a:t>minSupport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dirty="0"/>
              <a:t>Dôvera (</a:t>
            </a:r>
            <a:r>
              <a:rPr lang="sk-SK" dirty="0" err="1"/>
              <a:t>confidence</a:t>
            </a:r>
            <a:r>
              <a:rPr lang="sk-SK" dirty="0"/>
              <a:t>) - Dôvera pravidla je pravdepodobnosť výskytu pravej strany pravidla za podmienky výskytu ľavej strany. Je to teda percentuálny podiel pravidiel, ktorých ľavá strana je X a pravá Y zo všetkých, ktorých ľavá strana je X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dirty="0"/>
              <a:t>Lift (</a:t>
            </a:r>
            <a:r>
              <a:rPr lang="sk-SK" dirty="0" err="1"/>
              <a:t>interest</a:t>
            </a:r>
            <a:r>
              <a:rPr lang="sk-SK" dirty="0"/>
              <a:t>) - Táto miera určuje koľko krát častejšie sa X a Y vyskytujú spolu, než by to bolo, keby boli štatisticky nezávislé. Na rozdiel od dôvery nie je závislá od orientácie pravidla. Vzorec na jej výpočet, respektíve odhad je na obrázku  </a:t>
            </a:r>
          </a:p>
        </p:txBody>
      </p:sp>
    </p:spTree>
    <p:extLst>
      <p:ext uri="{BB962C8B-B14F-4D97-AF65-F5344CB8AC3E}">
        <p14:creationId xmlns:p14="http://schemas.microsoft.com/office/powerpoint/2010/main" val="13511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Lift vzorec</a:t>
            </a:r>
            <a:endParaRPr lang="sk-SK" dirty="0"/>
          </a:p>
        </p:txBody>
      </p:sp>
      <p:pic>
        <p:nvPicPr>
          <p:cNvPr id="2050" name="Picture 2" descr="VÃ½poÄet metriky lif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043" y="2209800"/>
            <a:ext cx="6899434" cy="2262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8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43</TotalTime>
  <Words>745</Words>
  <Application>Microsoft Office PowerPoint</Application>
  <PresentationFormat>Širokouhlá</PresentationFormat>
  <Paragraphs>48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Corbel</vt:lpstr>
      <vt:lpstr>Základ</vt:lpstr>
      <vt:lpstr>Asociačné pravidlá</vt:lpstr>
      <vt:lpstr>Dolovanie asociačných vzorov, resp. asociačných pravidiel znamená: </vt:lpstr>
      <vt:lpstr>Aplikácie</vt:lpstr>
      <vt:lpstr>Analýza nákupného košíka -popis</vt:lpstr>
      <vt:lpstr>Využitie asociačnej analýzy</vt:lpstr>
      <vt:lpstr>Apriori alghoritmus</vt:lpstr>
      <vt:lpstr>Apriori alghoritmus</vt:lpstr>
      <vt:lpstr>Miery pravidiel</vt:lpstr>
      <vt:lpstr>Lift vzorec</vt:lpstr>
      <vt:lpstr>Príklad na interpretaciu</vt:lpstr>
      <vt:lpstr>Apriori algoritmus postup</vt:lpstr>
      <vt:lpstr>Apriori algoritmus postup</vt:lpstr>
    </vt:vector>
  </TitlesOfParts>
  <Company>SPU Nitra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Asociačné pravidlá</dc:title>
  <dc:creator>mPriezvisko</dc:creator>
  <cp:lastModifiedBy>mPriezvisko</cp:lastModifiedBy>
  <cp:revision>3</cp:revision>
  <dcterms:created xsi:type="dcterms:W3CDTF">2018-11-16T08:03:36Z</dcterms:created>
  <dcterms:modified xsi:type="dcterms:W3CDTF">2018-11-16T08:47:09Z</dcterms:modified>
</cp:coreProperties>
</file>