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60" r:id="rId15"/>
    <p:sldId id="276" r:id="rId16"/>
    <p:sldId id="277" r:id="rId17"/>
    <p:sldId id="278" r:id="rId18"/>
    <p:sldId id="26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89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2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3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5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50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0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8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8A87619-88AE-4785-BFE0-F966206D206B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C84A278-BC3F-4A21-BD59-B42F392F3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3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jf.tuke.sk/transferinovacii/pages/archiv/transfer/16-2010/pdf/31-34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fiit.stuba.sk/~kapustik/ZS/Clanky0809/michalek/index.html#Bib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Zhlukovacie</a:t>
            </a:r>
            <a:r>
              <a:rPr lang="sk-SK" dirty="0" smtClean="0"/>
              <a:t> algoritmy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10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Nehierarchické </a:t>
            </a:r>
            <a:r>
              <a:rPr lang="sk-SK" dirty="0" err="1"/>
              <a:t>zhlukovacie</a:t>
            </a:r>
            <a:r>
              <a:rPr lang="sk-SK" dirty="0"/>
              <a:t> metódy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Nehierarchické </a:t>
            </a:r>
            <a:r>
              <a:rPr lang="sk-SK" dirty="0" err="1"/>
              <a:t>zhlukovacie</a:t>
            </a:r>
            <a:r>
              <a:rPr lang="sk-SK" dirty="0"/>
              <a:t> metódy organizujú analyzované objekty do nehierarchického systému zhlukov, ktorý vytvárajú sukcesívnym rozkladaním súboru objektov do množín. </a:t>
            </a:r>
            <a:endParaRPr lang="sk-SK" dirty="0" smtClean="0"/>
          </a:p>
          <a:p>
            <a:r>
              <a:rPr lang="sk-SK" dirty="0" smtClean="0"/>
              <a:t>Tieto </a:t>
            </a:r>
            <a:r>
              <a:rPr lang="sk-SK" dirty="0"/>
              <a:t>rozklady sa postupne iteratívne zlepšujú, kým nie je dosiahnutý taký rozklad, že ďalšie zlepšenie už nie je možné. </a:t>
            </a:r>
            <a:endParaRPr lang="sk-SK" dirty="0" smtClean="0"/>
          </a:p>
          <a:p>
            <a:r>
              <a:rPr lang="sk-SK" dirty="0" smtClean="0"/>
              <a:t>Tieto </a:t>
            </a:r>
            <a:r>
              <a:rPr lang="sk-SK" dirty="0"/>
              <a:t>metódy produkujú zhluky s definovanou vnútornou homogenitou, ktoré nie sú systematicky usporiadané. </a:t>
            </a:r>
            <a:endParaRPr lang="sk-SK" dirty="0" smtClean="0"/>
          </a:p>
          <a:p>
            <a:r>
              <a:rPr lang="sk-SK" dirty="0" smtClean="0"/>
              <a:t>Na </a:t>
            </a:r>
            <a:r>
              <a:rPr lang="sk-SK" dirty="0"/>
              <a:t>rozdiel od hierarchických metód – nehierarchické </a:t>
            </a:r>
            <a:r>
              <a:rPr lang="sk-SK" dirty="0" err="1"/>
              <a:t>zhlukovacie</a:t>
            </a:r>
            <a:r>
              <a:rPr lang="sk-SK" dirty="0"/>
              <a:t> metódy nevytvárajú stromovú štruktúru.</a:t>
            </a:r>
          </a:p>
        </p:txBody>
      </p:sp>
    </p:spTree>
    <p:extLst>
      <p:ext uri="{BB962C8B-B14F-4D97-AF65-F5344CB8AC3E}">
        <p14:creationId xmlns:p14="http://schemas.microsoft.com/office/powerpoint/2010/main" val="90635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Nevýhoda nehierarchického zhlukovania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Menšou nevýhodou tejto metódy je, že najlepšie pracuje s intervalovými premennými, ktoré umožňujú nielen zaradenie pozorovaní do tried, ale aj kvantifikujú rozdiely medzi nimi. </a:t>
            </a:r>
            <a:endParaRPr lang="sk-SK" dirty="0" smtClean="0"/>
          </a:p>
          <a:p>
            <a:r>
              <a:rPr lang="sk-SK" dirty="0" smtClean="0"/>
              <a:t>Možno </a:t>
            </a:r>
            <a:r>
              <a:rPr lang="sk-SK" dirty="0"/>
              <a:t>použiť aj nominálne premenné, ale musia mať dobré normálne rozdelenie. </a:t>
            </a:r>
            <a:endParaRPr lang="sk-SK" dirty="0" smtClean="0"/>
          </a:p>
          <a:p>
            <a:r>
              <a:rPr lang="sk-SK" dirty="0" smtClean="0"/>
              <a:t>Závažným </a:t>
            </a:r>
            <a:r>
              <a:rPr lang="sk-SK" dirty="0"/>
              <a:t>problémom pri tomto spôsobe zhlukovania je existencia extrémnych hodnôt. pokiaľ práve tieto hodnoty nehľadáme, je ich potrebné zo skúmaného súboru vylúčiť.</a:t>
            </a:r>
          </a:p>
        </p:txBody>
      </p:sp>
    </p:spTree>
    <p:extLst>
      <p:ext uri="{BB962C8B-B14F-4D97-AF65-F5344CB8AC3E}">
        <p14:creationId xmlns:p14="http://schemas.microsoft.com/office/powerpoint/2010/main" val="3667177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Nehierarchické zhlukovanie delíme do nasledovných kategórií: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1.Metódy </a:t>
            </a:r>
            <a:r>
              <a:rPr lang="sk-SK" dirty="0"/>
              <a:t>Single-</a:t>
            </a:r>
            <a:r>
              <a:rPr lang="sk-SK" dirty="0" err="1"/>
              <a:t>pass</a:t>
            </a:r>
            <a:r>
              <a:rPr lang="sk-SK" dirty="0"/>
              <a:t> – vytvárajú zhluky, ktoré sú závislé od poradia vstupných objektov;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2</a:t>
            </a:r>
            <a:r>
              <a:rPr lang="sk-SK" dirty="0"/>
              <a:t>. </a:t>
            </a:r>
            <a:r>
              <a:rPr lang="sk-SK" dirty="0" err="1"/>
              <a:t>Relocation</a:t>
            </a:r>
            <a:r>
              <a:rPr lang="sk-SK" dirty="0"/>
              <a:t> metódy – ako napr. k-</a:t>
            </a:r>
            <a:r>
              <a:rPr lang="sk-SK" dirty="0" err="1"/>
              <a:t>means</a:t>
            </a:r>
            <a:r>
              <a:rPr lang="sk-SK" dirty="0"/>
              <a:t>. Cieľom je vytvárať optimálny rozklad objektov s vopred určeným počtom zhlukov (tu môžeme vidieť rozdiel oproti spomínaným hierarchickým metódam, kde sme vopred neurčovali počet zhlukov);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3</a:t>
            </a:r>
            <a:r>
              <a:rPr lang="sk-SK" dirty="0"/>
              <a:t>. Metódy </a:t>
            </a:r>
            <a:r>
              <a:rPr lang="sk-SK" dirty="0" err="1"/>
              <a:t>Nearest</a:t>
            </a:r>
            <a:r>
              <a:rPr lang="sk-SK" dirty="0"/>
              <a:t> </a:t>
            </a:r>
            <a:r>
              <a:rPr lang="sk-SK" dirty="0" err="1"/>
              <a:t>Neighbour</a:t>
            </a:r>
            <a:r>
              <a:rPr lang="sk-SK" dirty="0"/>
              <a:t> – pri týchto metódach sú zhluky vytvárané z objektov, ktoré sú si navzájom najbližšími susedmi;</a:t>
            </a:r>
          </a:p>
        </p:txBody>
      </p:sp>
    </p:spTree>
    <p:extLst>
      <p:ext uri="{BB962C8B-B14F-4D97-AF65-F5344CB8AC3E}">
        <p14:creationId xmlns:p14="http://schemas.microsoft.com/office/powerpoint/2010/main" val="190827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K-</a:t>
            </a:r>
            <a:r>
              <a:rPr lang="sk-SK" dirty="0" err="1" smtClean="0"/>
              <a:t>means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Najznámejšia nehierarchická </a:t>
            </a:r>
            <a:r>
              <a:rPr lang="sk-SK" dirty="0" err="1"/>
              <a:t>zhlukovacia</a:t>
            </a:r>
            <a:r>
              <a:rPr lang="sk-SK" dirty="0"/>
              <a:t> metóda je metóda k-priemerov (k-</a:t>
            </a:r>
            <a:r>
              <a:rPr lang="sk-SK" dirty="0" err="1"/>
              <a:t>means</a:t>
            </a:r>
            <a:r>
              <a:rPr lang="sk-SK" dirty="0"/>
              <a:t>). </a:t>
            </a:r>
            <a:endParaRPr lang="sk-SK" dirty="0" smtClean="0"/>
          </a:p>
          <a:p>
            <a:r>
              <a:rPr lang="sk-SK" dirty="0" smtClean="0"/>
              <a:t>Táto </a:t>
            </a:r>
            <a:r>
              <a:rPr lang="sk-SK" dirty="0"/>
              <a:t>metóda sa vyznačuje tým, že vyprodukuje presne </a:t>
            </a:r>
            <a:r>
              <a:rPr lang="sk-SK" dirty="0" err="1"/>
              <a:t>kzhlukov</a:t>
            </a:r>
            <a:r>
              <a:rPr lang="sk-SK" dirty="0"/>
              <a:t> tak, aby bol vnútro skupinový súčet štvorcov vzdialeností objektov minimálny. </a:t>
            </a:r>
            <a:endParaRPr lang="sk-SK" dirty="0" smtClean="0"/>
          </a:p>
          <a:p>
            <a:r>
              <a:rPr lang="sk-SK" dirty="0" smtClean="0"/>
              <a:t>Vyžaduje </a:t>
            </a:r>
            <a:r>
              <a:rPr lang="sk-SK" dirty="0"/>
              <a:t>si apriórne zadanie počtu zhlukov, ktoré majú byť vygenerované a kardinálne (intervalové) premenné bez extrémnych hodnôt ako vstup</a:t>
            </a:r>
          </a:p>
        </p:txBody>
      </p:sp>
    </p:spTree>
    <p:extLst>
      <p:ext uri="{BB962C8B-B14F-4D97-AF65-F5344CB8AC3E}">
        <p14:creationId xmlns:p14="http://schemas.microsoft.com/office/powerpoint/2010/main" val="123987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Segmentačné</a:t>
            </a:r>
            <a:r>
              <a:rPr lang="en-US" b="1" dirty="0"/>
              <a:t> </a:t>
            </a:r>
            <a:r>
              <a:rPr lang="en-US" b="1" dirty="0" err="1"/>
              <a:t>metódy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Segmentačné</a:t>
            </a:r>
            <a:r>
              <a:rPr lang="en-US" dirty="0"/>
              <a:t> </a:t>
            </a:r>
            <a:r>
              <a:rPr lang="en-US" dirty="0" err="1"/>
              <a:t>metódy</a:t>
            </a:r>
            <a:r>
              <a:rPr lang="en-US" dirty="0"/>
              <a:t> </a:t>
            </a:r>
            <a:r>
              <a:rPr lang="en-US" dirty="0" err="1"/>
              <a:t>rozdeľujú</a:t>
            </a:r>
            <a:r>
              <a:rPr lang="en-US" dirty="0"/>
              <a:t> </a:t>
            </a:r>
            <a:r>
              <a:rPr lang="en-US" dirty="0" err="1"/>
              <a:t>vstupné</a:t>
            </a:r>
            <a:r>
              <a:rPr lang="en-US" dirty="0"/>
              <a:t> </a:t>
            </a:r>
            <a:r>
              <a:rPr lang="en-US" dirty="0" err="1"/>
              <a:t>dáta</a:t>
            </a:r>
            <a:r>
              <a:rPr lang="en-US" dirty="0"/>
              <a:t> o n </a:t>
            </a:r>
            <a:r>
              <a:rPr lang="en-US" dirty="0" err="1"/>
              <a:t>prvkoch</a:t>
            </a:r>
            <a:r>
              <a:rPr lang="en-US" dirty="0"/>
              <a:t> do k </a:t>
            </a:r>
            <a:r>
              <a:rPr lang="en-US" dirty="0" err="1"/>
              <a:t>skupín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k&lt;=n. </a:t>
            </a:r>
            <a:endParaRPr lang="sk-SK" dirty="0" smtClean="0"/>
          </a:p>
          <a:p>
            <a:r>
              <a:rPr lang="en-US" dirty="0" err="1" smtClean="0"/>
              <a:t>Číslo</a:t>
            </a:r>
            <a:r>
              <a:rPr lang="en-US" dirty="0" smtClean="0"/>
              <a:t> </a:t>
            </a:r>
            <a:r>
              <a:rPr lang="en-US" dirty="0"/>
              <a:t>k je </a:t>
            </a:r>
            <a:r>
              <a:rPr lang="en-US" dirty="0" err="1"/>
              <a:t>parametrom</a:t>
            </a:r>
            <a:r>
              <a:rPr lang="en-US" dirty="0"/>
              <a:t> </a:t>
            </a:r>
            <a:r>
              <a:rPr lang="en-US" dirty="0" err="1"/>
              <a:t>metódy</a:t>
            </a:r>
            <a:r>
              <a:rPr lang="en-US" dirty="0"/>
              <a:t>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uviedli</a:t>
            </a:r>
            <a:r>
              <a:rPr lang="en-US" dirty="0"/>
              <a:t> </a:t>
            </a:r>
            <a:r>
              <a:rPr lang="en-US" dirty="0" err="1"/>
              <a:t>reprezentuje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výsledných</a:t>
            </a:r>
            <a:r>
              <a:rPr lang="en-US" dirty="0"/>
              <a:t> </a:t>
            </a:r>
            <a:r>
              <a:rPr lang="en-US" dirty="0" err="1"/>
              <a:t>skupín</a:t>
            </a:r>
            <a:r>
              <a:rPr lang="en-US" dirty="0"/>
              <a:t>. </a:t>
            </a:r>
            <a:endParaRPr lang="sk-SK" dirty="0"/>
          </a:p>
          <a:p>
            <a:r>
              <a:rPr lang="en-US" dirty="0" err="1" smtClean="0"/>
              <a:t>Vytvorené</a:t>
            </a:r>
            <a:r>
              <a:rPr lang="en-US" dirty="0" smtClean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spĺňať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základné</a:t>
            </a:r>
            <a:r>
              <a:rPr lang="en-US" dirty="0"/>
              <a:t> </a:t>
            </a:r>
            <a:r>
              <a:rPr lang="en-US" dirty="0" err="1"/>
              <a:t>požiadavky</a:t>
            </a:r>
            <a:r>
              <a:rPr lang="en-US" dirty="0"/>
              <a:t>: </a:t>
            </a:r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aspoň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prvok</a:t>
            </a:r>
            <a:r>
              <a:rPr lang="en-US" dirty="0"/>
              <a:t>;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prvok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nachádza</a:t>
            </a:r>
            <a:r>
              <a:rPr lang="en-US" dirty="0"/>
              <a:t> v </a:t>
            </a:r>
            <a:r>
              <a:rPr lang="en-US" dirty="0" err="1"/>
              <a:t>práve</a:t>
            </a:r>
            <a:r>
              <a:rPr lang="en-US" dirty="0"/>
              <a:t> </a:t>
            </a:r>
            <a:r>
              <a:rPr lang="en-US" dirty="0" err="1"/>
              <a:t>jednej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. </a:t>
            </a:r>
            <a:r>
              <a:rPr lang="en-US" dirty="0" err="1"/>
              <a:t>Prvým</a:t>
            </a:r>
            <a:r>
              <a:rPr lang="en-US" dirty="0"/>
              <a:t> </a:t>
            </a:r>
            <a:r>
              <a:rPr lang="en-US" dirty="0" err="1"/>
              <a:t>krokom</a:t>
            </a:r>
            <a:r>
              <a:rPr lang="en-US" dirty="0"/>
              <a:t> </a:t>
            </a:r>
            <a:r>
              <a:rPr lang="en-US" dirty="0" err="1"/>
              <a:t>segmentačných</a:t>
            </a:r>
            <a:r>
              <a:rPr lang="en-US" dirty="0"/>
              <a:t> </a:t>
            </a:r>
            <a:r>
              <a:rPr lang="en-US" dirty="0" err="1"/>
              <a:t>metód</a:t>
            </a:r>
            <a:r>
              <a:rPr lang="en-US" dirty="0"/>
              <a:t> je </a:t>
            </a:r>
            <a:r>
              <a:rPr lang="en-US" dirty="0" err="1"/>
              <a:t>náhodné</a:t>
            </a:r>
            <a:r>
              <a:rPr lang="en-US" dirty="0"/>
              <a:t> </a:t>
            </a:r>
            <a:r>
              <a:rPr lang="en-US" dirty="0" err="1"/>
              <a:t>vytvorenie</a:t>
            </a:r>
            <a:r>
              <a:rPr lang="en-US" dirty="0"/>
              <a:t> k </a:t>
            </a:r>
            <a:r>
              <a:rPr lang="en-US" dirty="0" err="1"/>
              <a:t>skupín</a:t>
            </a:r>
            <a:r>
              <a:rPr lang="en-US" dirty="0"/>
              <a:t>. </a:t>
            </a:r>
            <a:r>
              <a:rPr lang="en-US" dirty="0" err="1"/>
              <a:t>Následne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snažíme</a:t>
            </a:r>
            <a:r>
              <a:rPr lang="en-US" dirty="0"/>
              <a:t> </a:t>
            </a:r>
            <a:r>
              <a:rPr lang="en-US" dirty="0" err="1"/>
              <a:t>vylepšiť</a:t>
            </a:r>
            <a:r>
              <a:rPr lang="en-US" dirty="0"/>
              <a:t> </a:t>
            </a:r>
            <a:r>
              <a:rPr lang="en-US" dirty="0" err="1"/>
              <a:t>pomocou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</a:t>
            </a:r>
            <a:r>
              <a:rPr lang="en-US" dirty="0" err="1"/>
              <a:t>postupného</a:t>
            </a:r>
            <a:r>
              <a:rPr lang="en-US" dirty="0"/>
              <a:t> </a:t>
            </a:r>
            <a:r>
              <a:rPr lang="en-US" dirty="0" err="1"/>
              <a:t>premiestňovania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prvkov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Hlavným</a:t>
            </a:r>
            <a:r>
              <a:rPr lang="en-US" dirty="0" smtClean="0"/>
              <a:t> </a:t>
            </a:r>
            <a:r>
              <a:rPr lang="en-US" dirty="0" err="1"/>
              <a:t>kritériom</a:t>
            </a:r>
            <a:r>
              <a:rPr lang="en-US" dirty="0"/>
              <a:t> </a:t>
            </a:r>
            <a:r>
              <a:rPr lang="en-US" dirty="0" err="1"/>
              <a:t>posudzovania</a:t>
            </a:r>
            <a:r>
              <a:rPr lang="en-US" dirty="0"/>
              <a:t> </a:t>
            </a:r>
            <a:r>
              <a:rPr lang="en-US" dirty="0" err="1"/>
              <a:t>príslušnosti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 je </a:t>
            </a:r>
            <a:r>
              <a:rPr lang="en-US" dirty="0" err="1"/>
              <a:t>vzdialenosť</a:t>
            </a:r>
            <a:r>
              <a:rPr lang="en-US" dirty="0"/>
              <a:t>. </a:t>
            </a:r>
            <a:r>
              <a:rPr lang="en-US" dirty="0" err="1"/>
              <a:t>Algoritmy</a:t>
            </a:r>
            <a:r>
              <a:rPr lang="en-US" dirty="0"/>
              <a:t> z </a:t>
            </a:r>
            <a:r>
              <a:rPr lang="en-US" dirty="0" err="1"/>
              <a:t>tejto</a:t>
            </a:r>
            <a:r>
              <a:rPr lang="en-US" dirty="0"/>
              <a:t> </a:t>
            </a:r>
            <a:r>
              <a:rPr lang="en-US" dirty="0" err="1"/>
              <a:t>triedy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vhodné</a:t>
            </a:r>
            <a:r>
              <a:rPr lang="en-US" dirty="0"/>
              <a:t> </a:t>
            </a:r>
            <a:r>
              <a:rPr lang="en-US" dirty="0" err="1"/>
              <a:t>zhlukovanie</a:t>
            </a:r>
            <a:r>
              <a:rPr lang="en-US" dirty="0"/>
              <a:t> </a:t>
            </a:r>
            <a:r>
              <a:rPr lang="en-US" dirty="0" err="1"/>
              <a:t>prvkov</a:t>
            </a:r>
            <a:r>
              <a:rPr lang="en-US" dirty="0"/>
              <a:t> v </a:t>
            </a:r>
            <a:r>
              <a:rPr lang="en-US" dirty="0" err="1"/>
              <a:t>malých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stredných</a:t>
            </a:r>
            <a:r>
              <a:rPr lang="en-US" dirty="0"/>
              <a:t> </a:t>
            </a:r>
            <a:r>
              <a:rPr lang="en-US" dirty="0" err="1"/>
              <a:t>databázach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Medzi</a:t>
            </a:r>
            <a:r>
              <a:rPr lang="en-US" dirty="0" smtClean="0"/>
              <a:t> </a:t>
            </a:r>
            <a:r>
              <a:rPr lang="en-US" dirty="0" err="1"/>
              <a:t>najznámejšie</a:t>
            </a:r>
            <a:r>
              <a:rPr lang="en-US" dirty="0"/>
              <a:t> patria </a:t>
            </a:r>
            <a:r>
              <a:rPr lang="en-US" dirty="0" err="1"/>
              <a:t>algoritmy</a:t>
            </a:r>
            <a:r>
              <a:rPr lang="en-US" dirty="0"/>
              <a:t> k-Means a k-</a:t>
            </a:r>
            <a:r>
              <a:rPr lang="en-US" dirty="0" err="1"/>
              <a:t>Medoids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3057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Oblasti použitia zhlukovej analýzy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Marketing: hľadanie skupín zákazníkov s podobnými vlastnosťami (správaním) na základe vlastností zákazníkov obsiahnutých v databáze; </a:t>
            </a:r>
            <a:endParaRPr lang="sk-SK" dirty="0" smtClean="0"/>
          </a:p>
          <a:p>
            <a:r>
              <a:rPr lang="sk-SK" dirty="0" smtClean="0"/>
              <a:t>Biológia</a:t>
            </a:r>
            <a:r>
              <a:rPr lang="sk-SK" dirty="0"/>
              <a:t>: klasifikácia rastlín a zvierat na základe zistených charakteristických čŕt; </a:t>
            </a:r>
            <a:endParaRPr lang="sk-SK" dirty="0" smtClean="0"/>
          </a:p>
          <a:p>
            <a:r>
              <a:rPr lang="sk-SK" dirty="0" smtClean="0"/>
              <a:t>Knižnice</a:t>
            </a:r>
            <a:r>
              <a:rPr lang="sk-SK" dirty="0"/>
              <a:t>: zoskupovanie kníh; </a:t>
            </a:r>
            <a:endParaRPr lang="sk-SK" dirty="0" smtClean="0"/>
          </a:p>
          <a:p>
            <a:r>
              <a:rPr lang="sk-SK" dirty="0" smtClean="0"/>
              <a:t>Poisťovanie</a:t>
            </a:r>
            <a:r>
              <a:rPr lang="sk-SK" dirty="0"/>
              <a:t>: identifikácia poistných skupín, podvodov; </a:t>
            </a:r>
            <a:endParaRPr lang="sk-SK" dirty="0" smtClean="0"/>
          </a:p>
          <a:p>
            <a:r>
              <a:rPr lang="sk-SK" dirty="0" smtClean="0"/>
              <a:t>Plánovanie </a:t>
            </a:r>
            <a:r>
              <a:rPr lang="sk-SK" dirty="0"/>
              <a:t>výstavby miest: identifikácia skupín domov na základe typu, hodnoty a geografickej polohy; </a:t>
            </a:r>
            <a:endParaRPr lang="sk-SK" dirty="0" smtClean="0"/>
          </a:p>
          <a:p>
            <a:r>
              <a:rPr lang="sk-SK" dirty="0" smtClean="0"/>
              <a:t>Štúdie </a:t>
            </a:r>
            <a:r>
              <a:rPr lang="sk-SK" dirty="0"/>
              <a:t>zemetrasení: zhlukovanie epicentier zemetrasení na identifikáciu nebezpečných oblastí; </a:t>
            </a:r>
            <a:endParaRPr lang="sk-SK" dirty="0" smtClean="0"/>
          </a:p>
          <a:p>
            <a:r>
              <a:rPr lang="sk-SK" dirty="0" smtClean="0"/>
              <a:t>klasifikácia </a:t>
            </a:r>
            <a:r>
              <a:rPr lang="sk-SK" dirty="0"/>
              <a:t>dokumentov. [</a:t>
            </a:r>
          </a:p>
        </p:txBody>
      </p:sp>
    </p:spTree>
    <p:extLst>
      <p:ext uri="{BB962C8B-B14F-4D97-AF65-F5344CB8AC3E}">
        <p14:creationId xmlns:p14="http://schemas.microsoft.com/office/powerpoint/2010/main" val="220246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Metódy založené na </a:t>
            </a:r>
            <a:r>
              <a:rPr lang="sk-SK" b="1" dirty="0" smtClean="0"/>
              <a:t>hustote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sk-SK" dirty="0"/>
              <a:t>Veľa </a:t>
            </a:r>
            <a:r>
              <a:rPr lang="sk-SK" dirty="0" err="1"/>
              <a:t>zhlukovacích</a:t>
            </a:r>
            <a:r>
              <a:rPr lang="sk-SK" dirty="0"/>
              <a:t> metód rozdeľuje objekty na základe ich vzájomnej vzdialenosti čím vznikajú iba zhluky tvaru gule. Metódy založené na hustote boli navrhnuté práve na objavovanie zhlukov rôznych </a:t>
            </a:r>
            <a:r>
              <a:rPr lang="sk-SK" dirty="0" smtClean="0"/>
              <a:t>tvarov.</a:t>
            </a:r>
          </a:p>
          <a:p>
            <a:r>
              <a:rPr lang="sk-SK" dirty="0" smtClean="0"/>
              <a:t>Princípom </a:t>
            </a:r>
            <a:r>
              <a:rPr lang="sk-SK" dirty="0"/>
              <a:t>týchto metód je vytváranie zhlukov tak aby pre každý objekt v danom zhluku platilo, že v jeho okolí je minimálne min ďalších objektov. </a:t>
            </a:r>
            <a:endParaRPr lang="sk-SK" dirty="0" smtClean="0"/>
          </a:p>
          <a:p>
            <a:r>
              <a:rPr lang="sk-SK" dirty="0" smtClean="0"/>
              <a:t>Čísla</a:t>
            </a:r>
            <a:r>
              <a:rPr lang="sk-SK" dirty="0"/>
              <a:t>, ktoré definujú veľkosť okolia objektu(polomer kružnice ktorá ohraničuje toto okolie) a minimálny počet “susedov“ tvoria vstupy. </a:t>
            </a:r>
            <a:endParaRPr lang="sk-SK" dirty="0" smtClean="0"/>
          </a:p>
          <a:p>
            <a:r>
              <a:rPr lang="sk-SK" dirty="0" smtClean="0"/>
              <a:t>Metódy </a:t>
            </a:r>
            <a:r>
              <a:rPr lang="sk-SK" dirty="0"/>
              <a:t>založené na hustote sú vhodné nielen na objavovanie oblastí z veľkou hustotou, ale aj oblastí s veľmi malou hustotou. </a:t>
            </a:r>
            <a:endParaRPr lang="sk-SK" dirty="0" smtClean="0"/>
          </a:p>
          <a:p>
            <a:r>
              <a:rPr lang="sk-SK" dirty="0" smtClean="0"/>
              <a:t>Sú </a:t>
            </a:r>
            <a:r>
              <a:rPr lang="sk-SK" dirty="0"/>
              <a:t>teda vhodné na objavovanie nevhodných a rušivých objektov. Do tejto triedy patria napríklad metódy </a:t>
            </a:r>
            <a:r>
              <a:rPr lang="sk-SK" dirty="0" err="1"/>
              <a:t>Density</a:t>
            </a:r>
            <a:r>
              <a:rPr lang="sk-SK" dirty="0"/>
              <a:t> </a:t>
            </a:r>
            <a:r>
              <a:rPr lang="sk-SK" dirty="0" err="1"/>
              <a:t>Linkage</a:t>
            </a:r>
            <a:r>
              <a:rPr lang="sk-SK" dirty="0"/>
              <a:t>, DBSCAN </a:t>
            </a:r>
            <a:r>
              <a:rPr lang="sk-SK" dirty="0" err="1"/>
              <a:t>atd</a:t>
            </a:r>
            <a:r>
              <a:rPr lang="sk-SK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3102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Density</a:t>
            </a:r>
            <a:r>
              <a:rPr lang="sk-SK" b="1" dirty="0"/>
              <a:t> </a:t>
            </a:r>
            <a:r>
              <a:rPr lang="sk-SK" b="1" dirty="0" err="1"/>
              <a:t>Linkage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3000" y="1828800"/>
            <a:ext cx="9872871" cy="4267200"/>
          </a:xfrm>
        </p:spPr>
        <p:txBody>
          <a:bodyPr>
            <a:normAutofit fontScale="92500"/>
          </a:bodyPr>
          <a:lstStyle/>
          <a:p>
            <a:r>
              <a:rPr lang="sk-SK" dirty="0"/>
              <a:t>Metóda </a:t>
            </a:r>
            <a:r>
              <a:rPr lang="sk-SK" dirty="0" err="1"/>
              <a:t>Density</a:t>
            </a:r>
            <a:r>
              <a:rPr lang="sk-SK" dirty="0"/>
              <a:t> </a:t>
            </a:r>
            <a:r>
              <a:rPr lang="sk-SK" dirty="0" err="1"/>
              <a:t>Linkage</a:t>
            </a:r>
            <a:r>
              <a:rPr lang="sk-SK" dirty="0"/>
              <a:t> je v princípe založená na </a:t>
            </a:r>
            <a:r>
              <a:rPr lang="sk-SK" dirty="0" err="1"/>
              <a:t>aglomeratívnom</a:t>
            </a:r>
            <a:r>
              <a:rPr lang="sk-SK" dirty="0"/>
              <a:t> hierarchickom algoritme. Dôvod prečo bola zaradená do tejto kapitoly je, že na rozdiel od iných hierarchických metód vníma podobnosť nie ako vzdialenosť ale ako odhad hustoty. V každej generácii sa teda spájajú zhluky s podobným odhadom hustoty. Existujú dva základné odhady hustoty:</a:t>
            </a:r>
          </a:p>
          <a:p>
            <a:r>
              <a:rPr lang="sk-SK" dirty="0"/>
              <a:t>Odhad metódou K - najbližších susedov(</a:t>
            </a:r>
            <a:r>
              <a:rPr lang="sk-SK" dirty="0" err="1"/>
              <a:t>Kth</a:t>
            </a:r>
            <a:r>
              <a:rPr lang="sk-SK" dirty="0"/>
              <a:t> – </a:t>
            </a:r>
            <a:r>
              <a:rPr lang="sk-SK" dirty="0" err="1"/>
              <a:t>Nearest</a:t>
            </a:r>
            <a:r>
              <a:rPr lang="sk-SK" dirty="0"/>
              <a:t> </a:t>
            </a:r>
            <a:r>
              <a:rPr lang="sk-SK" dirty="0" err="1"/>
              <a:t>Neighbor</a:t>
            </a:r>
            <a:r>
              <a:rPr lang="sk-SK" dirty="0"/>
              <a:t>)</a:t>
            </a:r>
          </a:p>
          <a:p>
            <a:r>
              <a:rPr lang="sk-SK" dirty="0"/>
              <a:t>Odhad metódou homogénnych jadier (</a:t>
            </a:r>
            <a:r>
              <a:rPr lang="sk-SK" dirty="0" err="1"/>
              <a:t>Uniform-Kernel</a:t>
            </a:r>
            <a:r>
              <a:rPr lang="sk-SK" dirty="0"/>
              <a:t>)</a:t>
            </a:r>
          </a:p>
          <a:p>
            <a:r>
              <a:rPr lang="sk-SK" dirty="0"/>
              <a:t>Pri metóde </a:t>
            </a:r>
            <a:r>
              <a:rPr lang="sk-SK" i="1" dirty="0"/>
              <a:t>K</a:t>
            </a:r>
            <a:r>
              <a:rPr lang="sk-SK" dirty="0"/>
              <a:t> – najbližších susedov sa hustota meria ako vzdialenosť objektu k jeho </a:t>
            </a:r>
            <a:r>
              <a:rPr lang="sk-SK" i="1" dirty="0"/>
              <a:t>k</a:t>
            </a:r>
            <a:r>
              <a:rPr lang="sk-SK" dirty="0"/>
              <a:t>–</a:t>
            </a:r>
            <a:r>
              <a:rPr lang="sk-SK" dirty="0" err="1"/>
              <a:t>temu</a:t>
            </a:r>
            <a:r>
              <a:rPr lang="sk-SK" dirty="0"/>
              <a:t> najbližšiemu susedovi(číslo </a:t>
            </a:r>
            <a:r>
              <a:rPr lang="sk-SK" i="1" dirty="0"/>
              <a:t>K</a:t>
            </a:r>
            <a:r>
              <a:rPr lang="sk-SK" dirty="0"/>
              <a:t> je zadané ako parameter metódy). Čím je táto vzdialenosť menšia, tým hustejšia je oblasť, v ktorej sa daný objekt nachádza. Pri metóde homogénnych jadier sa hustota meria na základe parametra </a:t>
            </a:r>
            <a:r>
              <a:rPr lang="sk-SK" i="1" dirty="0"/>
              <a:t>r</a:t>
            </a:r>
            <a:r>
              <a:rPr lang="sk-SK" dirty="0"/>
              <a:t>, ktorý predstavuje polomer jadier. Výsledný odhad hustoty pre daný objekt je vyjadrený podielom počtu prvkov, ktoré sa nachádzajú v okruhu </a:t>
            </a:r>
            <a:r>
              <a:rPr lang="sk-SK" i="1" dirty="0"/>
              <a:t>r</a:t>
            </a:r>
            <a:r>
              <a:rPr lang="sk-SK" dirty="0"/>
              <a:t> od tohto objektu a objemu gule s polomerom </a:t>
            </a:r>
            <a:r>
              <a:rPr lang="sk-SK" i="1" dirty="0"/>
              <a:t>r</a:t>
            </a:r>
            <a:r>
              <a:rPr lang="sk-SK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6560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https://www.sjf.tuke.sk/transferinovacii/pages/archiv/transfer/16-2010/pdf/31-34.pdf</a:t>
            </a:r>
            <a:endParaRPr lang="sk-SK" dirty="0" smtClean="0"/>
          </a:p>
          <a:p>
            <a:r>
              <a:rPr lang="en-US" dirty="0" smtClean="0"/>
              <a:t>http://www2.fiit.stuba.sk/~kapustik/ZS/Clanky0809/michalek/index.html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14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popis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zaraďovania</a:t>
            </a:r>
            <a:r>
              <a:rPr lang="en-US" dirty="0"/>
              <a:t> </a:t>
            </a:r>
            <a:r>
              <a:rPr lang="en-US" dirty="0" err="1"/>
              <a:t>konkrétnych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abstraktných</a:t>
            </a:r>
            <a:r>
              <a:rPr lang="en-US" dirty="0"/>
              <a:t> </a:t>
            </a:r>
            <a:r>
              <a:rPr lang="en-US" dirty="0" err="1"/>
              <a:t>entít</a:t>
            </a:r>
            <a:r>
              <a:rPr lang="en-US" dirty="0"/>
              <a:t> do tried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rozličných</a:t>
            </a:r>
            <a:r>
              <a:rPr lang="en-US" dirty="0"/>
              <a:t> </a:t>
            </a:r>
            <a:r>
              <a:rPr lang="en-US" dirty="0" err="1"/>
              <a:t>vlastností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nazýva</a:t>
            </a:r>
            <a:r>
              <a:rPr lang="en-US" dirty="0"/>
              <a:t> </a:t>
            </a:r>
            <a:r>
              <a:rPr lang="en-US" dirty="0" err="1"/>
              <a:t>zhlukovanie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Zhlukovanie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jedným</a:t>
            </a:r>
            <a:r>
              <a:rPr lang="en-US" dirty="0"/>
              <a:t> z </a:t>
            </a:r>
            <a:r>
              <a:rPr lang="en-US" dirty="0" err="1"/>
              <a:t>mnohých</a:t>
            </a:r>
            <a:r>
              <a:rPr lang="en-US" dirty="0"/>
              <a:t> </a:t>
            </a:r>
            <a:r>
              <a:rPr lang="en-US" dirty="0" err="1"/>
              <a:t>krokov</a:t>
            </a:r>
            <a:r>
              <a:rPr lang="en-US" dirty="0"/>
              <a:t> (</a:t>
            </a:r>
            <a:r>
              <a:rPr lang="en-US" dirty="0" err="1"/>
              <a:t>metód</a:t>
            </a:r>
            <a:r>
              <a:rPr lang="en-US" dirty="0"/>
              <a:t>) v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získavania</a:t>
            </a:r>
            <a:r>
              <a:rPr lang="en-US" dirty="0"/>
              <a:t> </a:t>
            </a:r>
            <a:r>
              <a:rPr lang="en-US" dirty="0" err="1"/>
              <a:t>znalostí</a:t>
            </a:r>
            <a:r>
              <a:rPr lang="en-US" dirty="0"/>
              <a:t> z </a:t>
            </a:r>
            <a:r>
              <a:rPr lang="en-US" dirty="0" err="1"/>
              <a:t>databáz</a:t>
            </a:r>
            <a:r>
              <a:rPr lang="en-US" dirty="0"/>
              <a:t> (Knowledge Discovery in Databases, </a:t>
            </a:r>
            <a:r>
              <a:rPr lang="en-US" dirty="0" err="1"/>
              <a:t>ďalej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KDD). </a:t>
            </a:r>
            <a:endParaRPr lang="sk-SK" dirty="0" smtClean="0"/>
          </a:p>
          <a:p>
            <a:r>
              <a:rPr lang="en-US" dirty="0" err="1" smtClean="0"/>
              <a:t>Zhlukom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nazýva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 </a:t>
            </a:r>
            <a:r>
              <a:rPr lang="en-US" dirty="0" err="1"/>
              <a:t>entít</a:t>
            </a:r>
            <a:r>
              <a:rPr lang="en-US" dirty="0"/>
              <a:t>(</a:t>
            </a:r>
            <a:r>
              <a:rPr lang="en-US" dirty="0" err="1"/>
              <a:t>objektov</a:t>
            </a:r>
            <a:r>
              <a:rPr lang="en-US" dirty="0"/>
              <a:t>),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navzájom</a:t>
            </a:r>
            <a:r>
              <a:rPr lang="en-US" dirty="0"/>
              <a:t> </a:t>
            </a:r>
            <a:r>
              <a:rPr lang="en-US" dirty="0" err="1"/>
              <a:t>podobné</a:t>
            </a:r>
            <a:r>
              <a:rPr lang="en-US" dirty="0"/>
              <a:t> a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najviac</a:t>
            </a:r>
            <a:r>
              <a:rPr lang="en-US" dirty="0"/>
              <a:t> </a:t>
            </a:r>
            <a:r>
              <a:rPr lang="en-US" dirty="0" err="1"/>
              <a:t>líšia</a:t>
            </a:r>
            <a:r>
              <a:rPr lang="en-US" dirty="0"/>
              <a:t> od </a:t>
            </a:r>
            <a:r>
              <a:rPr lang="en-US" dirty="0" err="1"/>
              <a:t>entít</a:t>
            </a:r>
            <a:r>
              <a:rPr lang="en-US" dirty="0"/>
              <a:t> v </a:t>
            </a:r>
            <a:r>
              <a:rPr lang="en-US" dirty="0" err="1"/>
              <a:t>iných</a:t>
            </a:r>
            <a:r>
              <a:rPr lang="en-US" dirty="0"/>
              <a:t> </a:t>
            </a:r>
            <a:r>
              <a:rPr lang="en-US" dirty="0" err="1" smtClean="0"/>
              <a:t>zhlukoch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en-US" dirty="0" err="1" smtClean="0"/>
              <a:t>Cieľom</a:t>
            </a:r>
            <a:r>
              <a:rPr lang="en-US" dirty="0" smtClean="0"/>
              <a:t> </a:t>
            </a:r>
            <a:r>
              <a:rPr lang="en-US" dirty="0" err="1"/>
              <a:t>zhlukovania</a:t>
            </a:r>
            <a:r>
              <a:rPr lang="en-US" dirty="0"/>
              <a:t> je </a:t>
            </a:r>
            <a:r>
              <a:rPr lang="en-US" dirty="0" err="1"/>
              <a:t>možnosť</a:t>
            </a:r>
            <a:r>
              <a:rPr lang="en-US" dirty="0"/>
              <a:t> </a:t>
            </a:r>
            <a:r>
              <a:rPr lang="en-US" dirty="0" err="1"/>
              <a:t>posudzovať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entity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časti</a:t>
            </a:r>
            <a:r>
              <a:rPr lang="en-US" dirty="0"/>
              <a:t> </a:t>
            </a:r>
            <a:r>
              <a:rPr lang="en-US" dirty="0" err="1"/>
              <a:t>zhluku</a:t>
            </a:r>
            <a:r>
              <a:rPr lang="en-US" dirty="0"/>
              <a:t> a </a:t>
            </a:r>
            <a:r>
              <a:rPr lang="en-US" dirty="0" err="1"/>
              <a:t>teda</a:t>
            </a:r>
            <a:r>
              <a:rPr lang="en-US" dirty="0"/>
              <a:t> </a:t>
            </a:r>
            <a:r>
              <a:rPr lang="en-US" dirty="0" err="1"/>
              <a:t>možnosť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so </a:t>
            </a:r>
            <a:r>
              <a:rPr lang="en-US" dirty="0" err="1"/>
              <a:t>zhlukom</a:t>
            </a:r>
            <a:r>
              <a:rPr lang="en-US" dirty="0"/>
              <a:t> </a:t>
            </a:r>
            <a:r>
              <a:rPr lang="en-US" dirty="0" err="1"/>
              <a:t>namiesto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 </a:t>
            </a:r>
            <a:r>
              <a:rPr lang="en-US" dirty="0" err="1"/>
              <a:t>množstvom</a:t>
            </a:r>
            <a:r>
              <a:rPr lang="en-US" dirty="0"/>
              <a:t> </a:t>
            </a:r>
            <a:r>
              <a:rPr lang="en-US" dirty="0" err="1"/>
              <a:t>entít</a:t>
            </a:r>
            <a:r>
              <a:rPr lang="en-US" dirty="0">
                <a:hlinkClick r:id="rId2"/>
              </a:rPr>
              <a:t>[1</a:t>
            </a:r>
            <a:r>
              <a:rPr lang="en-US" dirty="0" smtClean="0">
                <a:hlinkClick r:id="rId2"/>
              </a:rPr>
              <a:t>]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1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ROZDELENIE ZHLUKOVACÍCH </a:t>
            </a:r>
            <a:r>
              <a:rPr lang="sk-SK" dirty="0" smtClean="0"/>
              <a:t>METÓD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Podľa spôsobu organizácie objektov na:</a:t>
            </a:r>
            <a:endParaRPr lang="sk-SK" dirty="0" smtClean="0"/>
          </a:p>
          <a:p>
            <a:r>
              <a:rPr lang="sk-SK" dirty="0" smtClean="0"/>
              <a:t>Hierarchické </a:t>
            </a:r>
            <a:r>
              <a:rPr lang="sk-SK" dirty="0"/>
              <a:t>metódy (</a:t>
            </a:r>
            <a:r>
              <a:rPr lang="sk-SK" dirty="0" err="1"/>
              <a:t>aglomeratívne</a:t>
            </a:r>
            <a:r>
              <a:rPr lang="sk-SK" dirty="0"/>
              <a:t> a divízne metódy).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• </a:t>
            </a:r>
            <a:r>
              <a:rPr lang="sk-SK" dirty="0"/>
              <a:t>Nehierarchické metódy.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Podľa </a:t>
            </a:r>
            <a:r>
              <a:rPr lang="sk-SK" dirty="0"/>
              <a:t>spôsobu spracovania objektov na: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• </a:t>
            </a:r>
            <a:r>
              <a:rPr lang="sk-SK" dirty="0"/>
              <a:t>Paralelné metódy (tzv. off-line metódy).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• </a:t>
            </a:r>
            <a:r>
              <a:rPr lang="sk-SK" dirty="0"/>
              <a:t>Sekvenčné metódy (tzv. on-line metódy)</a:t>
            </a:r>
          </a:p>
        </p:txBody>
      </p:sp>
    </p:spTree>
    <p:extLst>
      <p:ext uri="{BB962C8B-B14F-4D97-AF65-F5344CB8AC3E}">
        <p14:creationId xmlns:p14="http://schemas.microsoft.com/office/powerpoint/2010/main" val="341283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Hierarchické </a:t>
            </a:r>
            <a:r>
              <a:rPr lang="sk-SK" dirty="0" err="1"/>
              <a:t>zhlukovacie</a:t>
            </a:r>
            <a:r>
              <a:rPr lang="sk-SK" dirty="0"/>
              <a:t> metódy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Hierarchické </a:t>
            </a:r>
            <a:r>
              <a:rPr lang="sk-SK" dirty="0" err="1"/>
              <a:t>zhlukovacie</a:t>
            </a:r>
            <a:r>
              <a:rPr lang="sk-SK" dirty="0"/>
              <a:t> metódy vychádzajú z jednotlivých objektov (každý jeden objekt tvorí prvotný zhluk). </a:t>
            </a:r>
            <a:endParaRPr lang="sk-SK" dirty="0" smtClean="0"/>
          </a:p>
          <a:p>
            <a:r>
              <a:rPr lang="sk-SK" dirty="0" smtClean="0"/>
              <a:t>Ich </a:t>
            </a:r>
            <a:r>
              <a:rPr lang="sk-SK" dirty="0"/>
              <a:t>spájaním sa v každom kroku počet zhlukov postupne zmenšuje až sa nakoniec všetky zhluky spoja do jedného celku (postup však môže byť aj opačný: z prvotného – všetky objekty zahŕňajúceho zhluku – sa postupne vydeľujú menšie a menšie zhluky, až po jednotlivé objekty</a:t>
            </a:r>
            <a:r>
              <a:rPr lang="sk-SK" dirty="0" smtClean="0"/>
              <a:t>).</a:t>
            </a:r>
          </a:p>
          <a:p>
            <a:r>
              <a:rPr lang="sk-SK" dirty="0" smtClean="0"/>
              <a:t>Hierarchické </a:t>
            </a:r>
            <a:r>
              <a:rPr lang="sk-SK" dirty="0"/>
              <a:t>metódy vedú k hierarchickej (stromovej) štruktúre, ktorá sa graficky zobrazuje ako stromový diagram – </a:t>
            </a:r>
            <a:r>
              <a:rPr lang="sk-SK" dirty="0" err="1" smtClean="0"/>
              <a:t>dendrogram</a:t>
            </a:r>
            <a:endParaRPr lang="sk-SK" dirty="0" smtClean="0"/>
          </a:p>
          <a:p>
            <a:r>
              <a:rPr lang="sk-SK" dirty="0" smtClean="0"/>
              <a:t>Objekty </a:t>
            </a:r>
            <a:r>
              <a:rPr lang="sk-SK" dirty="0"/>
              <a:t>sú v </a:t>
            </a:r>
            <a:r>
              <a:rPr lang="sk-SK" dirty="0" err="1"/>
              <a:t>dendrograme</a:t>
            </a:r>
            <a:r>
              <a:rPr lang="sk-SK" dirty="0"/>
              <a:t> radené tak, aby bolo možné sledovať postupné spájanie objektov do zhlukov</a:t>
            </a:r>
          </a:p>
        </p:txBody>
      </p:sp>
    </p:spTree>
    <p:extLst>
      <p:ext uri="{BB962C8B-B14F-4D97-AF65-F5344CB8AC3E}">
        <p14:creationId xmlns:p14="http://schemas.microsoft.com/office/powerpoint/2010/main" val="399108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Medzi najznámejšie metódy hierarchickej zhlukovej analýzy patria: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Centroidná</a:t>
            </a:r>
            <a:r>
              <a:rPr lang="sk-SK" dirty="0"/>
              <a:t> metóda (</a:t>
            </a:r>
            <a:r>
              <a:rPr lang="sk-SK" dirty="0" err="1"/>
              <a:t>Centroid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): Táto metóda vychádza z euklidovských vzdialenosti medzi všetkými dvojicami </a:t>
            </a:r>
            <a:r>
              <a:rPr lang="sk-SK" dirty="0" smtClean="0"/>
              <a:t>jednotiek.</a:t>
            </a:r>
          </a:p>
          <a:p>
            <a:r>
              <a:rPr lang="sk-SK" dirty="0" smtClean="0"/>
              <a:t>Následne </a:t>
            </a:r>
            <a:r>
              <a:rPr lang="sk-SK" dirty="0"/>
              <a:t>sa nájde dvojica s najmenšou vzdialenosťou a vytvorí sa </a:t>
            </a:r>
            <a:r>
              <a:rPr lang="sk-SK" dirty="0" err="1"/>
              <a:t>centroid</a:t>
            </a:r>
            <a:r>
              <a:rPr lang="sk-SK" dirty="0"/>
              <a:t>, ktorého súradnice sa rovnajú priemeru hodnôt súradníc/vzdialeností jednotiek </a:t>
            </a:r>
            <a:r>
              <a:rPr lang="sk-SK" dirty="0" err="1"/>
              <a:t>vytvarajúcich</a:t>
            </a:r>
            <a:r>
              <a:rPr lang="sk-SK" dirty="0"/>
              <a:t> tento </a:t>
            </a:r>
            <a:r>
              <a:rPr lang="sk-SK" dirty="0" err="1" smtClean="0"/>
              <a:t>centroid</a:t>
            </a:r>
            <a:r>
              <a:rPr lang="sk-SK" dirty="0" smtClean="0"/>
              <a:t>.</a:t>
            </a:r>
          </a:p>
          <a:p>
            <a:r>
              <a:rPr lang="sk-SK" dirty="0" smtClean="0"/>
              <a:t>Vzdialenosť </a:t>
            </a:r>
            <a:r>
              <a:rPr lang="sk-SK" dirty="0"/>
              <a:t>medzi dvoma zhlukmi je potom definovaná ako priemer vzdialenosti medzi všetkými pármi </a:t>
            </a:r>
            <a:r>
              <a:rPr lang="sk-SK" dirty="0" err="1"/>
              <a:t>centroidov</a:t>
            </a:r>
            <a:r>
              <a:rPr lang="sk-SK" dirty="0"/>
              <a:t> v dvoch </a:t>
            </a:r>
            <a:r>
              <a:rPr lang="sk-SK" dirty="0" smtClean="0"/>
              <a:t>skupinách.</a:t>
            </a:r>
          </a:p>
          <a:p>
            <a:r>
              <a:rPr lang="sk-SK" dirty="0" smtClean="0"/>
              <a:t>Teda </a:t>
            </a:r>
            <a:r>
              <a:rPr lang="sk-SK" dirty="0" err="1"/>
              <a:t>centroid</a:t>
            </a:r>
            <a:r>
              <a:rPr lang="sk-SK" dirty="0"/>
              <a:t> je vektor priemerov a každá súradnica je priemer príslušných súradníc objektov v zhluku. Ak ide o váženú metódu, ako váhy sa berú veľkosti zhlukov</a:t>
            </a:r>
          </a:p>
        </p:txBody>
      </p:sp>
    </p:spTree>
    <p:extLst>
      <p:ext uri="{BB962C8B-B14F-4D97-AF65-F5344CB8AC3E}">
        <p14:creationId xmlns:p14="http://schemas.microsoft.com/office/powerpoint/2010/main" val="227349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Metóda najbližšieho suseda (</a:t>
            </a:r>
            <a:r>
              <a:rPr lang="sk-SK" dirty="0" err="1"/>
              <a:t>Nearest-neighbor</a:t>
            </a:r>
            <a:r>
              <a:rPr lang="sk-SK" dirty="0"/>
              <a:t> or single-</a:t>
            </a:r>
            <a:r>
              <a:rPr lang="sk-SK" dirty="0" err="1"/>
              <a:t>linkage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):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V </a:t>
            </a:r>
            <a:r>
              <a:rPr lang="sk-SK" dirty="0"/>
              <a:t>tejto metóde je vzdialenosť medzi dvoma zhlukmi je určená vzdialenosť dvoch najbližších objektov (najbližší susedia) v rôznych skupinách.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Toto </a:t>
            </a:r>
            <a:r>
              <a:rPr lang="sk-SK" dirty="0"/>
              <a:t>pravidlo bude v istom zmysle, reťazec objekty dohromady vytvárajú zoskupenia a výsledné zoskupenia majú tendenciu predstavovať dlhé "reťazce."</a:t>
            </a:r>
          </a:p>
        </p:txBody>
      </p:sp>
    </p:spTree>
    <p:extLst>
      <p:ext uri="{BB962C8B-B14F-4D97-AF65-F5344CB8AC3E}">
        <p14:creationId xmlns:p14="http://schemas.microsoft.com/office/powerpoint/2010/main" val="226677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Metóda najvzdialenejšieho suseda (</a:t>
            </a:r>
            <a:r>
              <a:rPr lang="sk-SK" dirty="0" err="1"/>
              <a:t>Farthestneighbor</a:t>
            </a:r>
            <a:r>
              <a:rPr lang="sk-SK" dirty="0"/>
              <a:t> or </a:t>
            </a:r>
            <a:r>
              <a:rPr lang="sk-SK" dirty="0" err="1"/>
              <a:t>complete-linkage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): 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</a:t>
            </a:r>
            <a:r>
              <a:rPr lang="sk-SK" dirty="0"/>
              <a:t>tejto metóde, sú vzdialenosti medzi zhlukmi, pri ktorých sa určí najväčšia vzdialenosť medzi dvoma objektmi, v rôznych skupinách (</a:t>
            </a:r>
            <a:r>
              <a:rPr lang="sk-SK" dirty="0" err="1"/>
              <a:t>t.j</a:t>
            </a:r>
            <a:r>
              <a:rPr lang="sk-SK" dirty="0"/>
              <a:t>. tým, že "najviac susedov"). </a:t>
            </a:r>
            <a:endParaRPr lang="sk-SK" dirty="0" smtClean="0"/>
          </a:p>
          <a:p>
            <a:r>
              <a:rPr lang="sk-SK" dirty="0" smtClean="0"/>
              <a:t>Táto </a:t>
            </a:r>
            <a:r>
              <a:rPr lang="sk-SK" dirty="0"/>
              <a:t>metóda sa zvyčajne vykonáva dobre v prípadoch, keď objekty sú prirodzene odlišné "zhluky". </a:t>
            </a:r>
            <a:endParaRPr lang="sk-SK" dirty="0" smtClean="0"/>
          </a:p>
          <a:p>
            <a:r>
              <a:rPr lang="sk-SK" dirty="0" smtClean="0"/>
              <a:t>Ak </a:t>
            </a:r>
            <a:r>
              <a:rPr lang="sk-SK" dirty="0"/>
              <a:t>klastre majú tendenciu byť nejako pretiahnuté, alebo "reťazec" typ povahy, potom je táto metóda nevhodná</a:t>
            </a:r>
          </a:p>
        </p:txBody>
      </p:sp>
    </p:spTree>
    <p:extLst>
      <p:ext uri="{BB962C8B-B14F-4D97-AF65-F5344CB8AC3E}">
        <p14:creationId xmlns:p14="http://schemas.microsoft.com/office/powerpoint/2010/main" val="124251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Priemerová</a:t>
            </a:r>
            <a:r>
              <a:rPr lang="sk-SK" dirty="0"/>
              <a:t> metóda (</a:t>
            </a:r>
            <a:r>
              <a:rPr lang="sk-SK" dirty="0" err="1"/>
              <a:t>Average-linkage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).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</a:t>
            </a:r>
            <a:r>
              <a:rPr lang="sk-SK" dirty="0" err="1"/>
              <a:t>aglomeratívna</a:t>
            </a:r>
            <a:r>
              <a:rPr lang="sk-SK" dirty="0"/>
              <a:t> (zlučovacia) hierarchická metóda. Jednotlivé objekty, respektíve zhluky, sú spájané na základe vzdialenosti D, ktorá je vyjadrená priemernou vzdialenosťou medzi objektmi z daných zhlukov. </a:t>
            </a:r>
            <a:endParaRPr lang="sk-SK" dirty="0" smtClean="0"/>
          </a:p>
          <a:p>
            <a:r>
              <a:rPr lang="sk-SK" dirty="0" smtClean="0"/>
              <a:t>Keďže </a:t>
            </a:r>
            <a:r>
              <a:rPr lang="sk-SK" dirty="0"/>
              <a:t>na začiatku je každý </a:t>
            </a:r>
            <a:r>
              <a:rPr lang="sk-SK" dirty="0" err="1"/>
              <a:t>objek</a:t>
            </a:r>
            <a:r>
              <a:rPr lang="sk-SK" dirty="0"/>
              <a:t> vo svojom vlastnom zhluku, hodnota </a:t>
            </a:r>
            <a:r>
              <a:rPr lang="sk-SK" dirty="0" err="1"/>
              <a:t>padametra</a:t>
            </a:r>
            <a:r>
              <a:rPr lang="sk-SK" dirty="0"/>
              <a:t> D sa rovná nule. </a:t>
            </a:r>
            <a:endParaRPr lang="sk-SK" dirty="0" smtClean="0"/>
          </a:p>
          <a:p>
            <a:r>
              <a:rPr lang="sk-SK" dirty="0" smtClean="0"/>
              <a:t>Postupným </a:t>
            </a:r>
            <a:r>
              <a:rPr lang="sk-SK" dirty="0"/>
              <a:t>zlučovaním zhlukov hodnota D narastá, pričom algoritmus sa snaží, aby je </a:t>
            </a:r>
            <a:r>
              <a:rPr lang="sk-SK" dirty="0" err="1"/>
              <a:t>rart</a:t>
            </a:r>
            <a:r>
              <a:rPr lang="sk-SK" dirty="0"/>
              <a:t> bol čo najpomalší. </a:t>
            </a:r>
            <a:endParaRPr lang="sk-SK" dirty="0" smtClean="0"/>
          </a:p>
          <a:p>
            <a:r>
              <a:rPr lang="sk-SK" dirty="0" smtClean="0"/>
              <a:t>Algoritmus </a:t>
            </a:r>
            <a:r>
              <a:rPr lang="sk-SK" dirty="0"/>
              <a:t>končí v momente, keď D dosiahne určitú vopred definovanú hodnotu</a:t>
            </a:r>
          </a:p>
        </p:txBody>
      </p:sp>
    </p:spTree>
    <p:extLst>
      <p:ext uri="{BB962C8B-B14F-4D97-AF65-F5344CB8AC3E}">
        <p14:creationId xmlns:p14="http://schemas.microsoft.com/office/powerpoint/2010/main" val="171110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Wardova</a:t>
            </a:r>
            <a:r>
              <a:rPr lang="sk-SK" dirty="0"/>
              <a:t> metóda (</a:t>
            </a:r>
            <a:r>
              <a:rPr lang="sk-SK" dirty="0" err="1"/>
              <a:t>Ward`s</a:t>
            </a:r>
            <a:r>
              <a:rPr lang="sk-SK" dirty="0"/>
              <a:t> </a:t>
            </a:r>
            <a:r>
              <a:rPr lang="sk-SK" dirty="0" err="1"/>
              <a:t>method</a:t>
            </a:r>
            <a:r>
              <a:rPr lang="sk-SK" dirty="0"/>
              <a:t>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minimálneho </a:t>
            </a:r>
            <a:r>
              <a:rPr lang="sk-SK" dirty="0"/>
              <a:t>rozptylu je </a:t>
            </a:r>
            <a:r>
              <a:rPr lang="sk-SK" dirty="0" err="1"/>
              <a:t>aglomeratívna</a:t>
            </a:r>
            <a:r>
              <a:rPr lang="sk-SK" dirty="0"/>
              <a:t> (zlučovacia) hierarchická metóda. </a:t>
            </a:r>
            <a:endParaRPr lang="sk-SK" dirty="0" smtClean="0"/>
          </a:p>
          <a:p>
            <a:r>
              <a:rPr lang="sk-SK" dirty="0" smtClean="0"/>
              <a:t>Pri </a:t>
            </a:r>
            <a:r>
              <a:rPr lang="sk-SK" dirty="0"/>
              <a:t>tejto metóde sa podobnosť objektov, respektíve zhlukov, meria ako suma štvorcov medzi objektmi z dvoch zhlukov, sčítaná cez všetky atribúty daných objektov. </a:t>
            </a:r>
            <a:endParaRPr lang="sk-SK" dirty="0" smtClean="0"/>
          </a:p>
          <a:p>
            <a:r>
              <a:rPr lang="sk-SK" dirty="0" smtClean="0"/>
              <a:t>Jedinečnosť </a:t>
            </a:r>
            <a:r>
              <a:rPr lang="sk-SK" dirty="0"/>
              <a:t>tejto metódy spočíva v minimalizácii sumy rozptylov cez všetky novovytvorené zhluky</a:t>
            </a:r>
          </a:p>
        </p:txBody>
      </p:sp>
    </p:spTree>
    <p:extLst>
      <p:ext uri="{BB962C8B-B14F-4D97-AF65-F5344CB8AC3E}">
        <p14:creationId xmlns:p14="http://schemas.microsoft.com/office/powerpoint/2010/main" val="1692728302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1119</TotalTime>
  <Words>1284</Words>
  <Application>Microsoft Office PowerPoint</Application>
  <PresentationFormat>Širokouhlá</PresentationFormat>
  <Paragraphs>84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0" baseType="lpstr">
      <vt:lpstr>Corbel</vt:lpstr>
      <vt:lpstr>Základ</vt:lpstr>
      <vt:lpstr>Zhlukovacie algoritmy</vt:lpstr>
      <vt:lpstr>popis</vt:lpstr>
      <vt:lpstr>ROZDELENIE ZHLUKOVACÍCH METÓD </vt:lpstr>
      <vt:lpstr>Hierarchické zhlukovacie metódy</vt:lpstr>
      <vt:lpstr>Medzi najznámejšie metódy hierarchickej zhlukovej analýzy patria:</vt:lpstr>
      <vt:lpstr>Metóda najbližšieho suseda (Nearest-neighbor or single-linkage method): </vt:lpstr>
      <vt:lpstr>Metóda najvzdialenejšieho suseda (Farthestneighbor or complete-linkage method):  </vt:lpstr>
      <vt:lpstr>Priemerová metóda (Average-linkage method).</vt:lpstr>
      <vt:lpstr>Wardova metóda (Ward`s method)</vt:lpstr>
      <vt:lpstr>Nehierarchické zhlukovacie metódy</vt:lpstr>
      <vt:lpstr>Nevýhoda nehierarchického zhlukovania</vt:lpstr>
      <vt:lpstr>Nehierarchické zhlukovanie delíme do nasledovných kategórií:</vt:lpstr>
      <vt:lpstr>K-means</vt:lpstr>
      <vt:lpstr>Segmentačné metódy </vt:lpstr>
      <vt:lpstr>Oblasti použitia zhlukovej analýzy</vt:lpstr>
      <vt:lpstr>Metódy založené na hustote</vt:lpstr>
      <vt:lpstr>Density Linkage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Zhlukovacie algoritmy</dc:title>
  <dc:creator>Charlotka</dc:creator>
  <cp:lastModifiedBy>mPriezvisko</cp:lastModifiedBy>
  <cp:revision>8</cp:revision>
  <dcterms:created xsi:type="dcterms:W3CDTF">2017-11-26T16:02:10Z</dcterms:created>
  <dcterms:modified xsi:type="dcterms:W3CDTF">2018-11-22T13:11:39Z</dcterms:modified>
</cp:coreProperties>
</file>