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6" r:id="rId3"/>
    <p:sldId id="277" r:id="rId4"/>
    <p:sldId id="258" r:id="rId5"/>
    <p:sldId id="268" r:id="rId6"/>
    <p:sldId id="259" r:id="rId7"/>
    <p:sldId id="269" r:id="rId8"/>
    <p:sldId id="270" r:id="rId9"/>
    <p:sldId id="260" r:id="rId10"/>
    <p:sldId id="272" r:id="rId11"/>
    <p:sldId id="273" r:id="rId12"/>
    <p:sldId id="261" r:id="rId13"/>
    <p:sldId id="271" r:id="rId14"/>
    <p:sldId id="262" r:id="rId15"/>
    <p:sldId id="275" r:id="rId16"/>
    <p:sldId id="276" r:id="rId17"/>
    <p:sldId id="264" r:id="rId18"/>
    <p:sldId id="274" r:id="rId19"/>
    <p:sldId id="267" r:id="rId20"/>
    <p:sldId id="278" r:id="rId21"/>
    <p:sldId id="279" r:id="rId22"/>
    <p:sldId id="280" r:id="rId23"/>
    <p:sldId id="281" r:id="rId24"/>
    <p:sldId id="282" r:id="rId25"/>
    <p:sldId id="283" r:id="rId26"/>
    <p:sldId id="284" r:id="rId27"/>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2CC7B1C5-C6B4-42CE-8F3F-680A2E53496C}" type="datetimeFigureOut">
              <a:rPr lang="sk-SK" smtClean="0"/>
              <a:t>4. 12. 2017</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AE813E2E-4B4A-43F7-8BFC-572638D842FF}" type="slidenum">
              <a:rPr lang="sk-SK" smtClean="0"/>
              <a:t>‹#›</a:t>
            </a:fld>
            <a:endParaRPr lang="sk-SK"/>
          </a:p>
        </p:txBody>
      </p:sp>
    </p:spTree>
    <p:extLst>
      <p:ext uri="{BB962C8B-B14F-4D97-AF65-F5344CB8AC3E}">
        <p14:creationId xmlns:p14="http://schemas.microsoft.com/office/powerpoint/2010/main" val="1591050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2CC7B1C5-C6B4-42CE-8F3F-680A2E53496C}" type="datetimeFigureOut">
              <a:rPr lang="sk-SK" smtClean="0"/>
              <a:t>4. 12. 2017</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AE813E2E-4B4A-43F7-8BFC-572638D842FF}" type="slidenum">
              <a:rPr lang="sk-SK" smtClean="0"/>
              <a:t>‹#›</a:t>
            </a:fld>
            <a:endParaRPr lang="sk-SK"/>
          </a:p>
        </p:txBody>
      </p:sp>
    </p:spTree>
    <p:extLst>
      <p:ext uri="{BB962C8B-B14F-4D97-AF65-F5344CB8AC3E}">
        <p14:creationId xmlns:p14="http://schemas.microsoft.com/office/powerpoint/2010/main" val="1701480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sk-SK" smtClean="0"/>
              <a:t>Upravte štýly predlohy textu</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Date Placeholder 3"/>
          <p:cNvSpPr>
            <a:spLocks noGrp="1"/>
          </p:cNvSpPr>
          <p:nvPr>
            <p:ph type="dt" sz="half" idx="10"/>
          </p:nvPr>
        </p:nvSpPr>
        <p:spPr/>
        <p:txBody>
          <a:bodyPr/>
          <a:lstStyle/>
          <a:p>
            <a:fld id="{2CC7B1C5-C6B4-42CE-8F3F-680A2E53496C}" type="datetimeFigureOut">
              <a:rPr lang="sk-SK" smtClean="0"/>
              <a:t>4. 12. 2017</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AE813E2E-4B4A-43F7-8BFC-572638D842FF}" type="slidenum">
              <a:rPr lang="sk-SK" smtClean="0"/>
              <a:t>‹#›</a:t>
            </a:fld>
            <a:endParaRPr lang="sk-SK"/>
          </a:p>
        </p:txBody>
      </p:sp>
    </p:spTree>
    <p:extLst>
      <p:ext uri="{BB962C8B-B14F-4D97-AF65-F5344CB8AC3E}">
        <p14:creationId xmlns:p14="http://schemas.microsoft.com/office/powerpoint/2010/main" val="3844431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sk-SK" smtClean="0"/>
              <a:t>Upravte štýly predlohy textu</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2CC7B1C5-C6B4-42CE-8F3F-680A2E53496C}" type="datetimeFigureOut">
              <a:rPr lang="sk-SK" smtClean="0"/>
              <a:t>4. 12. 2017</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AE813E2E-4B4A-43F7-8BFC-572638D842FF}" type="slidenum">
              <a:rPr lang="sk-SK" smtClean="0"/>
              <a:t>‹#›</a:t>
            </a:fld>
            <a:endParaRPr lang="sk-SK"/>
          </a:p>
        </p:txBody>
      </p:sp>
    </p:spTree>
    <p:extLst>
      <p:ext uri="{BB962C8B-B14F-4D97-AF65-F5344CB8AC3E}">
        <p14:creationId xmlns:p14="http://schemas.microsoft.com/office/powerpoint/2010/main" val="22325929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2CC7B1C5-C6B4-42CE-8F3F-680A2E53496C}" type="datetimeFigureOut">
              <a:rPr lang="sk-SK" smtClean="0"/>
              <a:t>4. 12. 2017</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AE813E2E-4B4A-43F7-8BFC-572638D842FF}" type="slidenum">
              <a:rPr lang="sk-SK" smtClean="0"/>
              <a:t>‹#›</a:t>
            </a:fld>
            <a:endParaRPr lang="sk-SK"/>
          </a:p>
        </p:txBody>
      </p:sp>
    </p:spTree>
    <p:extLst>
      <p:ext uri="{BB962C8B-B14F-4D97-AF65-F5344CB8AC3E}">
        <p14:creationId xmlns:p14="http://schemas.microsoft.com/office/powerpoint/2010/main" val="11770230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Hlavička sekcie">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sk-SK" smtClean="0"/>
              <a:t>Upravte štýly predlohy textu</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lvl1pPr>
              <a:defRPr>
                <a:solidFill>
                  <a:schemeClr val="tx2"/>
                </a:solidFill>
              </a:defRPr>
            </a:lvl1pPr>
          </a:lstStyle>
          <a:p>
            <a:fld id="{2CC7B1C5-C6B4-42CE-8F3F-680A2E53496C}" type="datetimeFigureOut">
              <a:rPr lang="sk-SK" smtClean="0"/>
              <a:t>4. 12. 2017</a:t>
            </a:fld>
            <a:endParaRPr lang="sk-SK"/>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sk-SK"/>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AE813E2E-4B4A-43F7-8BFC-572638D842FF}" type="slidenum">
              <a:rPr lang="sk-SK" smtClean="0"/>
              <a:t>‹#›</a:t>
            </a:fld>
            <a:endParaRPr lang="sk-SK"/>
          </a:p>
        </p:txBody>
      </p:sp>
    </p:spTree>
    <p:extLst>
      <p:ext uri="{BB962C8B-B14F-4D97-AF65-F5344CB8AC3E}">
        <p14:creationId xmlns:p14="http://schemas.microsoft.com/office/powerpoint/2010/main" val="3573849508"/>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2CC7B1C5-C6B4-42CE-8F3F-680A2E53496C}" type="datetimeFigureOut">
              <a:rPr lang="sk-SK" smtClean="0"/>
              <a:t>4. 12. 2017</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AE813E2E-4B4A-43F7-8BFC-572638D842FF}" type="slidenum">
              <a:rPr lang="sk-SK" smtClean="0"/>
              <a:t>‹#›</a:t>
            </a:fld>
            <a:endParaRPr lang="sk-SK"/>
          </a:p>
        </p:txBody>
      </p:sp>
    </p:spTree>
    <p:extLst>
      <p:ext uri="{BB962C8B-B14F-4D97-AF65-F5344CB8AC3E}">
        <p14:creationId xmlns:p14="http://schemas.microsoft.com/office/powerpoint/2010/main" val="1518951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2CC7B1C5-C6B4-42CE-8F3F-680A2E53496C}" type="datetimeFigureOut">
              <a:rPr lang="sk-SK" smtClean="0"/>
              <a:t>4. 12. 2017</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AE813E2E-4B4A-43F7-8BFC-572638D842FF}" type="slidenum">
              <a:rPr lang="sk-SK" smtClean="0"/>
              <a:t>‹#›</a:t>
            </a:fld>
            <a:endParaRPr lang="sk-SK"/>
          </a:p>
        </p:txBody>
      </p:sp>
    </p:spTree>
    <p:extLst>
      <p:ext uri="{BB962C8B-B14F-4D97-AF65-F5344CB8AC3E}">
        <p14:creationId xmlns:p14="http://schemas.microsoft.com/office/powerpoint/2010/main" val="36110882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2CC7B1C5-C6B4-42CE-8F3F-680A2E53496C}" type="datetimeFigureOut">
              <a:rPr lang="sk-SK" smtClean="0"/>
              <a:t>4. 12. 2017</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AE813E2E-4B4A-43F7-8BFC-572638D842FF}" type="slidenum">
              <a:rPr lang="sk-SK" smtClean="0"/>
              <a:t>‹#›</a:t>
            </a:fld>
            <a:endParaRPr lang="sk-SK"/>
          </a:p>
        </p:txBody>
      </p:sp>
    </p:spTree>
    <p:extLst>
      <p:ext uri="{BB962C8B-B14F-4D97-AF65-F5344CB8AC3E}">
        <p14:creationId xmlns:p14="http://schemas.microsoft.com/office/powerpoint/2010/main" val="5557848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C7B1C5-C6B4-42CE-8F3F-680A2E53496C}" type="datetimeFigureOut">
              <a:rPr lang="sk-SK" smtClean="0"/>
              <a:t>4. 12. 2017</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AE813E2E-4B4A-43F7-8BFC-572638D842FF}" type="slidenum">
              <a:rPr lang="sk-SK" smtClean="0"/>
              <a:t>‹#›</a:t>
            </a:fld>
            <a:endParaRPr lang="sk-SK"/>
          </a:p>
        </p:txBody>
      </p:sp>
    </p:spTree>
    <p:extLst>
      <p:ext uri="{BB962C8B-B14F-4D97-AF65-F5344CB8AC3E}">
        <p14:creationId xmlns:p14="http://schemas.microsoft.com/office/powerpoint/2010/main" val="42061812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2CC7B1C5-C6B4-42CE-8F3F-680A2E53496C}" type="datetimeFigureOut">
              <a:rPr lang="sk-SK" smtClean="0"/>
              <a:t>4. 12. 2017</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AE813E2E-4B4A-43F7-8BFC-572638D842FF}" type="slidenum">
              <a:rPr lang="sk-SK" smtClean="0"/>
              <a:t>‹#›</a:t>
            </a:fld>
            <a:endParaRPr lang="sk-SK"/>
          </a:p>
        </p:txBody>
      </p:sp>
    </p:spTree>
    <p:extLst>
      <p:ext uri="{BB962C8B-B14F-4D97-AF65-F5344CB8AC3E}">
        <p14:creationId xmlns:p14="http://schemas.microsoft.com/office/powerpoint/2010/main" val="3705283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2CC7B1C5-C6B4-42CE-8F3F-680A2E53496C}" type="datetimeFigureOut">
              <a:rPr lang="sk-SK" smtClean="0"/>
              <a:t>4. 12. 2017</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AE813E2E-4B4A-43F7-8BFC-572638D842FF}" type="slidenum">
              <a:rPr lang="sk-SK" smtClean="0"/>
              <a:t>‹#›</a:t>
            </a:fld>
            <a:endParaRPr lang="sk-SK"/>
          </a:p>
        </p:txBody>
      </p:sp>
    </p:spTree>
    <p:extLst>
      <p:ext uri="{BB962C8B-B14F-4D97-AF65-F5344CB8AC3E}">
        <p14:creationId xmlns:p14="http://schemas.microsoft.com/office/powerpoint/2010/main" val="33189708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k-SK" smtClean="0"/>
              <a:t>Upravte štýly predlohy textu</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2CC7B1C5-C6B4-42CE-8F3F-680A2E53496C}" type="datetimeFigureOut">
              <a:rPr lang="sk-SK" smtClean="0"/>
              <a:t>4. 12. 2017</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AE813E2E-4B4A-43F7-8BFC-572638D842FF}" type="slidenum">
              <a:rPr lang="sk-SK" smtClean="0"/>
              <a:t>‹#›</a:t>
            </a:fld>
            <a:endParaRPr lang="sk-SK"/>
          </a:p>
        </p:txBody>
      </p:sp>
    </p:spTree>
    <p:extLst>
      <p:ext uri="{BB962C8B-B14F-4D97-AF65-F5344CB8AC3E}">
        <p14:creationId xmlns:p14="http://schemas.microsoft.com/office/powerpoint/2010/main" val="27824772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2CC7B1C5-C6B4-42CE-8F3F-680A2E53496C}" type="datetimeFigureOut">
              <a:rPr lang="sk-SK" smtClean="0"/>
              <a:t>4. 12. 2017</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AE813E2E-4B4A-43F7-8BFC-572638D842FF}" type="slidenum">
              <a:rPr lang="sk-SK" smtClean="0"/>
              <a:t>‹#›</a:t>
            </a:fld>
            <a:endParaRPr lang="sk-SK"/>
          </a:p>
        </p:txBody>
      </p:sp>
    </p:spTree>
    <p:extLst>
      <p:ext uri="{BB962C8B-B14F-4D97-AF65-F5344CB8AC3E}">
        <p14:creationId xmlns:p14="http://schemas.microsoft.com/office/powerpoint/2010/main" val="30282766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Zvislý nadpis a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a:xfrm>
            <a:off x="838200" y="6422854"/>
            <a:ext cx="2743196" cy="365125"/>
          </a:xfrm>
        </p:spPr>
        <p:txBody>
          <a:bodyPr/>
          <a:lstStyle/>
          <a:p>
            <a:fld id="{2CC7B1C5-C6B4-42CE-8F3F-680A2E53496C}" type="datetimeFigureOut">
              <a:rPr lang="sk-SK" smtClean="0"/>
              <a:t>4. 12. 2017</a:t>
            </a:fld>
            <a:endParaRPr lang="sk-SK"/>
          </a:p>
        </p:txBody>
      </p:sp>
      <p:sp>
        <p:nvSpPr>
          <p:cNvPr id="5" name="Footer Placeholder 4"/>
          <p:cNvSpPr>
            <a:spLocks noGrp="1"/>
          </p:cNvSpPr>
          <p:nvPr>
            <p:ph type="ftr" sz="quarter" idx="11"/>
          </p:nvPr>
        </p:nvSpPr>
        <p:spPr>
          <a:xfrm>
            <a:off x="3776135" y="6422854"/>
            <a:ext cx="4279669" cy="365125"/>
          </a:xfrm>
        </p:spPr>
        <p:txBody>
          <a:bodyPr/>
          <a:lstStyle/>
          <a:p>
            <a:endParaRPr lang="sk-SK"/>
          </a:p>
        </p:txBody>
      </p:sp>
      <p:sp>
        <p:nvSpPr>
          <p:cNvPr id="6" name="Slide Number Placeholder 5"/>
          <p:cNvSpPr>
            <a:spLocks noGrp="1"/>
          </p:cNvSpPr>
          <p:nvPr>
            <p:ph type="sldNum" sz="quarter" idx="12"/>
          </p:nvPr>
        </p:nvSpPr>
        <p:spPr>
          <a:xfrm>
            <a:off x="8073048" y="6422854"/>
            <a:ext cx="879759" cy="365125"/>
          </a:xfrm>
        </p:spPr>
        <p:txBody>
          <a:bodyPr/>
          <a:lstStyle/>
          <a:p>
            <a:fld id="{AE813E2E-4B4A-43F7-8BFC-572638D842FF}" type="slidenum">
              <a:rPr lang="sk-SK" smtClean="0"/>
              <a:t>‹#›</a:t>
            </a:fld>
            <a:endParaRPr lang="sk-SK"/>
          </a:p>
        </p:txBody>
      </p:sp>
    </p:spTree>
    <p:extLst>
      <p:ext uri="{BB962C8B-B14F-4D97-AF65-F5344CB8AC3E}">
        <p14:creationId xmlns:p14="http://schemas.microsoft.com/office/powerpoint/2010/main" val="3850124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sk-SK" smtClean="0"/>
              <a:t>Upravte štýly predlohy textu</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2CC7B1C5-C6B4-42CE-8F3F-680A2E53496C}" type="datetimeFigureOut">
              <a:rPr lang="sk-SK" smtClean="0"/>
              <a:t>4. 12. 2017</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AE813E2E-4B4A-43F7-8BFC-572638D842FF}" type="slidenum">
              <a:rPr lang="sk-SK" smtClean="0"/>
              <a:t>‹#›</a:t>
            </a:fld>
            <a:endParaRPr lang="sk-SK"/>
          </a:p>
        </p:txBody>
      </p:sp>
    </p:spTree>
    <p:extLst>
      <p:ext uri="{BB962C8B-B14F-4D97-AF65-F5344CB8AC3E}">
        <p14:creationId xmlns:p14="http://schemas.microsoft.com/office/powerpoint/2010/main" val="1384262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2CC7B1C5-C6B4-42CE-8F3F-680A2E53496C}" type="datetimeFigureOut">
              <a:rPr lang="sk-SK" smtClean="0"/>
              <a:t>4. 12. 2017</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AE813E2E-4B4A-43F7-8BFC-572638D842FF}" type="slidenum">
              <a:rPr lang="sk-SK" smtClean="0"/>
              <a:t>‹#›</a:t>
            </a:fld>
            <a:endParaRPr lang="sk-SK"/>
          </a:p>
        </p:txBody>
      </p:sp>
    </p:spTree>
    <p:extLst>
      <p:ext uri="{BB962C8B-B14F-4D97-AF65-F5344CB8AC3E}">
        <p14:creationId xmlns:p14="http://schemas.microsoft.com/office/powerpoint/2010/main" val="1678252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orovnani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845127" y="2507550"/>
            <a:ext cx="5156200" cy="3680525"/>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6172200" y="2507550"/>
            <a:ext cx="5181601" cy="3680525"/>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7" name="Date Placeholder 6"/>
          <p:cNvSpPr>
            <a:spLocks noGrp="1"/>
          </p:cNvSpPr>
          <p:nvPr>
            <p:ph type="dt" sz="half" idx="10"/>
          </p:nvPr>
        </p:nvSpPr>
        <p:spPr/>
        <p:txBody>
          <a:bodyPr/>
          <a:lstStyle/>
          <a:p>
            <a:fld id="{2CC7B1C5-C6B4-42CE-8F3F-680A2E53496C}" type="datetimeFigureOut">
              <a:rPr lang="sk-SK" smtClean="0"/>
              <a:t>4. 12. 2017</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AE813E2E-4B4A-43F7-8BFC-572638D842FF}" type="slidenum">
              <a:rPr lang="sk-SK" smtClean="0"/>
              <a:t>‹#›</a:t>
            </a:fld>
            <a:endParaRPr lang="sk-SK"/>
          </a:p>
        </p:txBody>
      </p:sp>
      <p:sp>
        <p:nvSpPr>
          <p:cNvPr id="10" name="Title 9"/>
          <p:cNvSpPr>
            <a:spLocks noGrp="1"/>
          </p:cNvSpPr>
          <p:nvPr>
            <p:ph type="title"/>
          </p:nvPr>
        </p:nvSpPr>
        <p:spPr/>
        <p:txBody>
          <a:bodyPr/>
          <a:lstStyle/>
          <a:p>
            <a:r>
              <a:rPr lang="sk-SK" smtClean="0"/>
              <a:t>Upravte štýly predlohy textu</a:t>
            </a:r>
            <a:endParaRPr lang="en-US" dirty="0"/>
          </a:p>
        </p:txBody>
      </p:sp>
    </p:spTree>
    <p:extLst>
      <p:ext uri="{BB962C8B-B14F-4D97-AF65-F5344CB8AC3E}">
        <p14:creationId xmlns:p14="http://schemas.microsoft.com/office/powerpoint/2010/main" val="2984327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Len nadpis">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CC7B1C5-C6B4-42CE-8F3F-680A2E53496C}" type="datetimeFigureOut">
              <a:rPr lang="sk-SK" smtClean="0"/>
              <a:t>4. 12. 2017</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AE813E2E-4B4A-43F7-8BFC-572638D842FF}" type="slidenum">
              <a:rPr lang="sk-SK" smtClean="0"/>
              <a:t>‹#›</a:t>
            </a:fld>
            <a:endParaRPr lang="sk-SK"/>
          </a:p>
        </p:txBody>
      </p:sp>
      <p:sp>
        <p:nvSpPr>
          <p:cNvPr id="6" name="Title 5"/>
          <p:cNvSpPr>
            <a:spLocks noGrp="1"/>
          </p:cNvSpPr>
          <p:nvPr>
            <p:ph type="title"/>
          </p:nvPr>
        </p:nvSpPr>
        <p:spPr/>
        <p:txBody>
          <a:bodyPr/>
          <a:lstStyle/>
          <a:p>
            <a:r>
              <a:rPr lang="sk-SK" smtClean="0"/>
              <a:t>Upravte štýly predlohy textu</a:t>
            </a:r>
            <a:endParaRPr lang="en-US"/>
          </a:p>
        </p:txBody>
      </p:sp>
    </p:spTree>
    <p:extLst>
      <p:ext uri="{BB962C8B-B14F-4D97-AF65-F5344CB8AC3E}">
        <p14:creationId xmlns:p14="http://schemas.microsoft.com/office/powerpoint/2010/main" val="1793626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C7B1C5-C6B4-42CE-8F3F-680A2E53496C}" type="datetimeFigureOut">
              <a:rPr lang="sk-SK" smtClean="0"/>
              <a:t>4. 12. 2017</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AE813E2E-4B4A-43F7-8BFC-572638D842FF}" type="slidenum">
              <a:rPr lang="sk-SK" smtClean="0"/>
              <a:t>‹#›</a:t>
            </a:fld>
            <a:endParaRPr lang="sk-SK"/>
          </a:p>
        </p:txBody>
      </p:sp>
    </p:spTree>
    <p:extLst>
      <p:ext uri="{BB962C8B-B14F-4D97-AF65-F5344CB8AC3E}">
        <p14:creationId xmlns:p14="http://schemas.microsoft.com/office/powerpoint/2010/main" val="1351443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sk-SK" smtClean="0"/>
              <a:t>Upravte štýly predlohy textu</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2CC7B1C5-C6B4-42CE-8F3F-680A2E53496C}" type="datetimeFigureOut">
              <a:rPr lang="sk-SK" smtClean="0"/>
              <a:t>4. 12. 2017</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AE813E2E-4B4A-43F7-8BFC-572638D842FF}" type="slidenum">
              <a:rPr lang="sk-SK" smtClean="0"/>
              <a:t>‹#›</a:t>
            </a:fld>
            <a:endParaRPr lang="sk-SK"/>
          </a:p>
        </p:txBody>
      </p:sp>
    </p:spTree>
    <p:extLst>
      <p:ext uri="{BB962C8B-B14F-4D97-AF65-F5344CB8AC3E}">
        <p14:creationId xmlns:p14="http://schemas.microsoft.com/office/powerpoint/2010/main" val="2132776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sk-SK" smtClean="0"/>
              <a:t>Upravte štýly predlohy textu</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2CC7B1C5-C6B4-42CE-8F3F-680A2E53496C}" type="datetimeFigureOut">
              <a:rPr lang="sk-SK" smtClean="0"/>
              <a:t>4. 12. 2017</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AE813E2E-4B4A-43F7-8BFC-572638D842FF}" type="slidenum">
              <a:rPr lang="sk-SK" smtClean="0"/>
              <a:t>‹#›</a:t>
            </a:fld>
            <a:endParaRPr lang="sk-SK"/>
          </a:p>
        </p:txBody>
      </p:sp>
    </p:spTree>
    <p:extLst>
      <p:ext uri="{BB962C8B-B14F-4D97-AF65-F5344CB8AC3E}">
        <p14:creationId xmlns:p14="http://schemas.microsoft.com/office/powerpoint/2010/main" val="4188823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2CC7B1C5-C6B4-42CE-8F3F-680A2E53496C}" type="datetimeFigureOut">
              <a:rPr lang="sk-SK" smtClean="0"/>
              <a:t>4. 12. 2017</a:t>
            </a:fld>
            <a:endParaRPr lang="sk-SK"/>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sk-SK"/>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AE813E2E-4B4A-43F7-8BFC-572638D842FF}" type="slidenum">
              <a:rPr lang="sk-SK" smtClean="0"/>
              <a:t>‹#›</a:t>
            </a:fld>
            <a:endParaRPr lang="sk-SK"/>
          </a:p>
        </p:txBody>
      </p:sp>
    </p:spTree>
    <p:extLst>
      <p:ext uri="{BB962C8B-B14F-4D97-AF65-F5344CB8AC3E}">
        <p14:creationId xmlns:p14="http://schemas.microsoft.com/office/powerpoint/2010/main" val="14612695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2CC7B1C5-C6B4-42CE-8F3F-680A2E53496C}" type="datetimeFigureOut">
              <a:rPr lang="sk-SK" smtClean="0"/>
              <a:t>4. 12. 2017</a:t>
            </a:fld>
            <a:endParaRPr lang="sk-SK"/>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sk-SK"/>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AE813E2E-4B4A-43F7-8BFC-572638D842FF}" type="slidenum">
              <a:rPr lang="sk-SK" smtClean="0"/>
              <a:t>‹#›</a:t>
            </a:fld>
            <a:endParaRPr lang="sk-SK"/>
          </a:p>
        </p:txBody>
      </p:sp>
    </p:spTree>
    <p:extLst>
      <p:ext uri="{BB962C8B-B14F-4D97-AF65-F5344CB8AC3E}">
        <p14:creationId xmlns:p14="http://schemas.microsoft.com/office/powerpoint/2010/main" val="379059295"/>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hyperlink" Target="http://www.businessinsider.com/the-incredible-story-of-how-target-exposed-a-teen-girls-pregnancy-2012-2"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sk-SK" dirty="0" err="1" smtClean="0"/>
              <a:t>Dataminingové</a:t>
            </a:r>
            <a:r>
              <a:rPr lang="sk-SK" dirty="0" smtClean="0"/>
              <a:t> hádanky</a:t>
            </a:r>
            <a:endParaRPr lang="sk-SK" dirty="0"/>
          </a:p>
        </p:txBody>
      </p:sp>
      <p:sp>
        <p:nvSpPr>
          <p:cNvPr id="3" name="Podnadpis 2"/>
          <p:cNvSpPr>
            <a:spLocks noGrp="1"/>
          </p:cNvSpPr>
          <p:nvPr>
            <p:ph type="subTitle" idx="1"/>
          </p:nvPr>
        </p:nvSpPr>
        <p:spPr/>
        <p:txBody>
          <a:bodyPr/>
          <a:lstStyle/>
          <a:p>
            <a:r>
              <a:rPr lang="sk-SK" dirty="0" smtClean="0"/>
              <a:t>Zdroj: mocnedata.sk od Filipa </a:t>
            </a:r>
            <a:r>
              <a:rPr lang="sk-SK" dirty="0" err="1" smtClean="0"/>
              <a:t>Víteka</a:t>
            </a:r>
            <a:endParaRPr lang="sk-SK" dirty="0"/>
          </a:p>
        </p:txBody>
      </p:sp>
    </p:spTree>
    <p:extLst>
      <p:ext uri="{BB962C8B-B14F-4D97-AF65-F5344CB8AC3E}">
        <p14:creationId xmlns:p14="http://schemas.microsoft.com/office/powerpoint/2010/main" val="9937349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Kto je single v potravinách- riešenie</a:t>
            </a:r>
          </a:p>
        </p:txBody>
      </p:sp>
      <p:sp>
        <p:nvSpPr>
          <p:cNvPr id="3" name="Zástupný symbol obsahu 2"/>
          <p:cNvSpPr>
            <a:spLocks noGrp="1"/>
          </p:cNvSpPr>
          <p:nvPr>
            <p:ph idx="1"/>
          </p:nvPr>
        </p:nvSpPr>
        <p:spPr/>
        <p:txBody>
          <a:bodyPr>
            <a:normAutofit fontScale="92500"/>
          </a:bodyPr>
          <a:lstStyle/>
          <a:p>
            <a:pPr marL="0" indent="0">
              <a:buNone/>
            </a:pPr>
            <a:r>
              <a:rPr lang="sk-SK" dirty="0"/>
              <a:t>Správne riešenie spočíva v jednom dôležitom príznaku a to sú obľúbené veci toho druhého. </a:t>
            </a:r>
            <a:endParaRPr lang="sk-SK" dirty="0" smtClean="0"/>
          </a:p>
          <a:p>
            <a:pPr marL="0" indent="0">
              <a:buNone/>
            </a:pPr>
            <a:r>
              <a:rPr lang="sk-SK" dirty="0" smtClean="0"/>
              <a:t>Ak </a:t>
            </a:r>
            <a:r>
              <a:rPr lang="sk-SK" dirty="0"/>
              <a:t>niekto napríklad pravidelne nakupoval </a:t>
            </a:r>
            <a:r>
              <a:rPr lang="sk-SK" dirty="0" err="1"/>
              <a:t>pribináčika</a:t>
            </a:r>
            <a:r>
              <a:rPr lang="sk-SK" dirty="0"/>
              <a:t> v množstvách zodpovedajúcim spotrebe jedného človeka a teraz sa táto značka úplne vytratila, tak buď zmenil svoju vlastnú preferenciu alebo z jeho domácnosti odišiel milovník tejto značky. </a:t>
            </a:r>
            <a:endParaRPr lang="sk-SK" dirty="0" smtClean="0"/>
          </a:p>
          <a:p>
            <a:pPr marL="0" indent="0">
              <a:buNone/>
            </a:pPr>
            <a:r>
              <a:rPr lang="sk-SK" dirty="0" smtClean="0"/>
              <a:t>Ak </a:t>
            </a:r>
            <a:r>
              <a:rPr lang="sk-SK" dirty="0"/>
              <a:t>sa takýchto chýbajúcich značiek nájde dostatočne veľa pre jednu osobu, tak buď zásadne zmenil svoj životný štýl alebo tie výpadky značiek neboli zmena jeho preferencií, ale absencia milovníka týchto značiek. </a:t>
            </a:r>
            <a:endParaRPr lang="sk-SK" dirty="0" smtClean="0"/>
          </a:p>
          <a:p>
            <a:pPr marL="0" indent="0">
              <a:buNone/>
            </a:pPr>
            <a:r>
              <a:rPr lang="sk-SK" dirty="0" smtClean="0"/>
              <a:t>K </a:t>
            </a:r>
            <a:r>
              <a:rPr lang="sk-SK" dirty="0"/>
              <a:t>tomu sa pridáva ešte spotreba celkových kategórii. Teda ak zostala spotreba napr. minerálok/jogurtov/kávy/cestovín rovnaká + zmena značiek, tak ide o zmenu životného </a:t>
            </a:r>
            <a:r>
              <a:rPr lang="sk-SK" dirty="0" err="1"/>
              <a:t>štýla</a:t>
            </a:r>
            <a:r>
              <a:rPr lang="sk-SK" dirty="0"/>
              <a:t>, ale nie nutne o rozchod. </a:t>
            </a:r>
            <a:endParaRPr lang="sk-SK" dirty="0" smtClean="0"/>
          </a:p>
          <a:p>
            <a:pPr marL="0" indent="0">
              <a:buNone/>
            </a:pPr>
            <a:r>
              <a:rPr lang="sk-SK" dirty="0" smtClean="0"/>
              <a:t>Ak </a:t>
            </a:r>
            <a:r>
              <a:rPr lang="sk-SK" dirty="0"/>
              <a:t>sa však ku zmene značiek pridala ešte aj nižšia spotreba v kľúčových </a:t>
            </a:r>
            <a:r>
              <a:rPr lang="sk-SK" dirty="0" err="1"/>
              <a:t>kategóriach</a:t>
            </a:r>
            <a:r>
              <a:rPr lang="sk-SK" dirty="0"/>
              <a:t>, kde k zmene značiek prišlo, tak ide o stratu druhého nakupujúceho</a:t>
            </a:r>
            <a:r>
              <a:rPr lang="sk-SK" dirty="0" smtClean="0"/>
              <a:t>.</a:t>
            </a:r>
          </a:p>
        </p:txBody>
      </p:sp>
    </p:spTree>
    <p:extLst>
      <p:ext uri="{BB962C8B-B14F-4D97-AF65-F5344CB8AC3E}">
        <p14:creationId xmlns:p14="http://schemas.microsoft.com/office/powerpoint/2010/main" val="2744992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4000" dirty="0" smtClean="0"/>
              <a:t>4. Vierovyznanie </a:t>
            </a:r>
            <a:r>
              <a:rPr lang="sk-SK" sz="4000" dirty="0"/>
              <a:t>zo </a:t>
            </a:r>
            <a:r>
              <a:rPr lang="sk-SK" sz="4000" dirty="0" smtClean="0"/>
              <a:t>samoobsluhy</a:t>
            </a:r>
            <a:endParaRPr lang="sk-SK" sz="4000" dirty="0"/>
          </a:p>
        </p:txBody>
      </p:sp>
      <p:sp>
        <p:nvSpPr>
          <p:cNvPr id="3" name="Zástupný symbol obsahu 2"/>
          <p:cNvSpPr>
            <a:spLocks noGrp="1"/>
          </p:cNvSpPr>
          <p:nvPr>
            <p:ph idx="1"/>
          </p:nvPr>
        </p:nvSpPr>
        <p:spPr/>
        <p:txBody>
          <a:bodyPr/>
          <a:lstStyle/>
          <a:p>
            <a:pPr marL="0" indent="0">
              <a:buNone/>
            </a:pPr>
            <a:r>
              <a:rPr lang="sk-SK" dirty="0"/>
              <a:t>Predstavte si, že ste marketingový analytik siete supermarketov (napr. Tesco, Jednota, Billa, Lidl, …). Váš šéf vás požiadal, že pripravuje dva špeciálne produkty do ponuky a potreboval by odhadnúť: </a:t>
            </a:r>
            <a:r>
              <a:rPr lang="sk-SK" b="1" dirty="0"/>
              <a:t>Kto z Vašich klientov je akého vierovyznania? </a:t>
            </a:r>
            <a:r>
              <a:rPr lang="sk-SK" dirty="0"/>
              <a:t>K dispozícii nemáte meno ani adresu klienta, len jeho nákupnú históriu za posledné 2 roky.</a:t>
            </a:r>
          </a:p>
        </p:txBody>
      </p:sp>
    </p:spTree>
    <p:extLst>
      <p:ext uri="{BB962C8B-B14F-4D97-AF65-F5344CB8AC3E}">
        <p14:creationId xmlns:p14="http://schemas.microsoft.com/office/powerpoint/2010/main" val="2492669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Vierovyznanie zo </a:t>
            </a:r>
            <a:r>
              <a:rPr lang="sk-SK" dirty="0" smtClean="0"/>
              <a:t>samoobsluhy- riešenie</a:t>
            </a:r>
            <a:endParaRPr lang="sk-SK" dirty="0"/>
          </a:p>
        </p:txBody>
      </p:sp>
      <p:sp>
        <p:nvSpPr>
          <p:cNvPr id="3" name="Zástupný symbol obsahu 2"/>
          <p:cNvSpPr>
            <a:spLocks noGrp="1"/>
          </p:cNvSpPr>
          <p:nvPr>
            <p:ph idx="1"/>
          </p:nvPr>
        </p:nvSpPr>
        <p:spPr/>
        <p:txBody>
          <a:bodyPr>
            <a:normAutofit fontScale="92500" lnSpcReduction="10000"/>
          </a:bodyPr>
          <a:lstStyle/>
          <a:p>
            <a:pPr marL="0" indent="0">
              <a:buNone/>
            </a:pPr>
            <a:r>
              <a:rPr lang="sk-SK" dirty="0"/>
              <a:t>- typické nákupy potravín jednotlivých vier vo všeobecnosti</a:t>
            </a:r>
          </a:p>
          <a:p>
            <a:pPr marL="0" indent="0">
              <a:buNone/>
            </a:pPr>
            <a:r>
              <a:rPr lang="sk-SK" dirty="0"/>
              <a:t>- (</a:t>
            </a:r>
            <a:r>
              <a:rPr lang="sk-SK" dirty="0" err="1"/>
              <a:t>ne</a:t>
            </a:r>
            <a:r>
              <a:rPr lang="sk-SK" dirty="0"/>
              <a:t>)nakupovanie v jednotlivé dni</a:t>
            </a:r>
          </a:p>
          <a:p>
            <a:pPr marL="0" indent="0">
              <a:buNone/>
            </a:pPr>
            <a:r>
              <a:rPr lang="sk-SK" dirty="0"/>
              <a:t>- zmena frekvencie alebo objemu nákupov v období pred sviatkami</a:t>
            </a:r>
          </a:p>
          <a:p>
            <a:pPr marL="0" indent="0">
              <a:buNone/>
            </a:pPr>
            <a:r>
              <a:rPr lang="sk-SK" dirty="0"/>
              <a:t>Správna odpoveď sa opiera o súbeh konkrétnych potravín a konkrétnych sviatkov. Dôležité je však povedať, že ide o nákupy, ktoré sa </a:t>
            </a:r>
            <a:r>
              <a:rPr lang="sk-SK" dirty="0" err="1"/>
              <a:t>odlišuju</a:t>
            </a:r>
            <a:r>
              <a:rPr lang="sk-SK" dirty="0"/>
              <a:t> od davu oboma aj dátumom aj položkou. </a:t>
            </a:r>
            <a:endParaRPr lang="sk-SK" dirty="0" smtClean="0"/>
          </a:p>
          <a:p>
            <a:pPr marL="0" indent="0">
              <a:buNone/>
            </a:pPr>
            <a:r>
              <a:rPr lang="sk-SK" dirty="0" smtClean="0"/>
              <a:t>Teda to </a:t>
            </a:r>
            <a:r>
              <a:rPr lang="sk-SK" dirty="0"/>
              <a:t>že nekupujeme bravčové zo mňa ešte nerobí moslima, môžem byť vegetarián a to, že nenakupujem v nedeľu tiež ešte neznamená, že som oddaný katolík. Dôležitá je preto kombinácia nakupovania ALE AJ nenakupovania určitých položiek v obdobiach pred sviatkami. </a:t>
            </a:r>
            <a:endParaRPr lang="sk-SK" dirty="0" smtClean="0"/>
          </a:p>
          <a:p>
            <a:pPr marL="0" indent="0">
              <a:buNone/>
            </a:pPr>
            <a:r>
              <a:rPr lang="sk-SK" dirty="0" err="1" smtClean="0"/>
              <a:t>Napriklad</a:t>
            </a:r>
            <a:r>
              <a:rPr lang="sk-SK" dirty="0" smtClean="0"/>
              <a:t> </a:t>
            </a:r>
            <a:r>
              <a:rPr lang="sk-SK" dirty="0" err="1"/>
              <a:t>pravoslavny</a:t>
            </a:r>
            <a:r>
              <a:rPr lang="sk-SK" dirty="0"/>
              <a:t> </a:t>
            </a:r>
            <a:r>
              <a:rPr lang="sk-SK" dirty="0" err="1"/>
              <a:t>oslavuju</a:t>
            </a:r>
            <a:r>
              <a:rPr lang="sk-SK" dirty="0"/>
              <a:t> novy rok (viac </a:t>
            </a:r>
            <a:r>
              <a:rPr lang="sk-SK" dirty="0" err="1"/>
              <a:t>sampusu</a:t>
            </a:r>
            <a:r>
              <a:rPr lang="sk-SK" dirty="0"/>
              <a:t>) inokedy ako </a:t>
            </a:r>
            <a:r>
              <a:rPr lang="sk-SK" dirty="0" err="1"/>
              <a:t>krestania</a:t>
            </a:r>
            <a:r>
              <a:rPr lang="sk-SK" dirty="0"/>
              <a:t>, </a:t>
            </a:r>
            <a:r>
              <a:rPr lang="sk-SK" dirty="0" err="1"/>
              <a:t>pocas</a:t>
            </a:r>
            <a:r>
              <a:rPr lang="sk-SK" dirty="0"/>
              <a:t> postu </a:t>
            </a:r>
            <a:r>
              <a:rPr lang="sk-SK" dirty="0" err="1"/>
              <a:t>pojde</a:t>
            </a:r>
            <a:r>
              <a:rPr lang="sk-SK" dirty="0"/>
              <a:t> signifikantne dole spotreba mäsa (najmä tesne pred veľkou nocou), </a:t>
            </a:r>
            <a:r>
              <a:rPr lang="sk-SK" dirty="0" err="1"/>
              <a:t>ramadán</a:t>
            </a:r>
            <a:r>
              <a:rPr lang="sk-SK" dirty="0"/>
              <a:t> sa prejaví nákupmi v iné časové úseky dňa a zníženou spotrebou alkoholu a jedna vo všeobecnosti a pod. </a:t>
            </a:r>
          </a:p>
          <a:p>
            <a:endParaRPr lang="sk-SK" dirty="0"/>
          </a:p>
        </p:txBody>
      </p:sp>
    </p:spTree>
    <p:extLst>
      <p:ext uri="{BB962C8B-B14F-4D97-AF65-F5344CB8AC3E}">
        <p14:creationId xmlns:p14="http://schemas.microsoft.com/office/powerpoint/2010/main" val="34838747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5. Migrujúca hypotéka</a:t>
            </a:r>
            <a:endParaRPr lang="sk-SK" dirty="0"/>
          </a:p>
        </p:txBody>
      </p:sp>
      <p:sp>
        <p:nvSpPr>
          <p:cNvPr id="3" name="Zástupný symbol obsahu 2"/>
          <p:cNvSpPr>
            <a:spLocks noGrp="1"/>
          </p:cNvSpPr>
          <p:nvPr>
            <p:ph idx="1"/>
          </p:nvPr>
        </p:nvSpPr>
        <p:spPr/>
        <p:txBody>
          <a:bodyPr>
            <a:normAutofit/>
          </a:bodyPr>
          <a:lstStyle/>
          <a:p>
            <a:pPr marL="0" indent="0">
              <a:buNone/>
            </a:pPr>
            <a:r>
              <a:rPr lang="sk-SK" dirty="0"/>
              <a:t>Posledné roky ste počuli na Vaše oddelenie od </a:t>
            </a:r>
            <a:r>
              <a:rPr lang="sk-SK" dirty="0" err="1"/>
              <a:t>šéfstva</a:t>
            </a:r>
            <a:r>
              <a:rPr lang="sk-SK" dirty="0"/>
              <a:t> samú chválu. Pracujete na oddelení Hypotekárnych úverov v jednej z TOP4 veľkých </a:t>
            </a:r>
            <a:r>
              <a:rPr lang="sk-SK" dirty="0" err="1"/>
              <a:t>retailových</a:t>
            </a:r>
            <a:r>
              <a:rPr lang="sk-SK" dirty="0"/>
              <a:t> bánk a v tejto oblasti sa Vašej banke za ostatné roky naozaj darilo. Vy však viete, že každá minca má dve strany. Hypotekárny trh je pomerne dynamický a vy viete, že nemalá časť vašich klientov s hypotékou môže dostať konkurenčnú ponuku na prenesenie hypotéky do inej banky. Hypotekárni klienti majú u vás vedený aj svoj hlavný bežný účet (na ktorý im chodí príjem) a nemalá časť z nich má u vás aj iné úvery alebo úspory. </a:t>
            </a:r>
            <a:r>
              <a:rPr lang="sk-SK" b="1" dirty="0"/>
              <a:t>Ako odhaliť, ktorí klienti sú najviac náchylní na prenesenie </a:t>
            </a:r>
            <a:r>
              <a:rPr lang="sk-SK" b="1" dirty="0" err="1"/>
              <a:t>hypotéky?</a:t>
            </a:r>
            <a:r>
              <a:rPr lang="sk-SK" dirty="0" err="1"/>
              <a:t>Popíšte</a:t>
            </a:r>
            <a:r>
              <a:rPr lang="sk-SK" dirty="0"/>
              <a:t> návrh príznakov/parametrov, podľa ktorých odhadnete pravdepodobnosť pre každého z Vašich klientov</a:t>
            </a:r>
          </a:p>
        </p:txBody>
      </p:sp>
    </p:spTree>
    <p:extLst>
      <p:ext uri="{BB962C8B-B14F-4D97-AF65-F5344CB8AC3E}">
        <p14:creationId xmlns:p14="http://schemas.microsoft.com/office/powerpoint/2010/main" val="3010735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Migrujúca </a:t>
            </a:r>
            <a:r>
              <a:rPr lang="sk-SK" dirty="0" smtClean="0"/>
              <a:t>hypotéka-riešenie</a:t>
            </a:r>
            <a:endParaRPr lang="sk-SK" dirty="0"/>
          </a:p>
        </p:txBody>
      </p:sp>
      <p:sp>
        <p:nvSpPr>
          <p:cNvPr id="3" name="Zástupný symbol obsahu 2"/>
          <p:cNvSpPr>
            <a:spLocks noGrp="1"/>
          </p:cNvSpPr>
          <p:nvPr>
            <p:ph idx="1"/>
          </p:nvPr>
        </p:nvSpPr>
        <p:spPr/>
        <p:txBody>
          <a:bodyPr>
            <a:normAutofit/>
          </a:bodyPr>
          <a:lstStyle/>
          <a:p>
            <a:pPr marL="0" indent="0">
              <a:buNone/>
            </a:pPr>
            <a:r>
              <a:rPr lang="sk-SK" dirty="0"/>
              <a:t>J</a:t>
            </a:r>
            <a:r>
              <a:rPr lang="sk-SK" dirty="0" smtClean="0"/>
              <a:t>e </a:t>
            </a:r>
            <a:r>
              <a:rPr lang="sk-SK" dirty="0"/>
              <a:t>potrebné </a:t>
            </a:r>
            <a:r>
              <a:rPr lang="sk-SK" dirty="0" err="1"/>
              <a:t>rozmýšlať</a:t>
            </a:r>
            <a:r>
              <a:rPr lang="sk-SK" dirty="0"/>
              <a:t> o POZITÍVNOM vymedzení (kto je náchylnejší vymeniť hypotéku) a NEGATÍVNOM vymedzení (kto naopak je málo pravdepodobný</a:t>
            </a:r>
            <a:r>
              <a:rPr lang="sk-SK" dirty="0" smtClean="0"/>
              <a:t>).</a:t>
            </a:r>
          </a:p>
          <a:p>
            <a:pPr marL="0" indent="0">
              <a:buNone/>
            </a:pPr>
            <a:r>
              <a:rPr lang="sk-SK" b="1" dirty="0"/>
              <a:t>Pozitívne</a:t>
            </a:r>
            <a:r>
              <a:rPr lang="sk-SK" dirty="0"/>
              <a:t> = klient má nevýhodnú úrokovú mieru, na hrane s peniazmi, už zmenil v minulosti, aj k nám prišiel refinancovaním, už refinancovali iný úver, už predčasne splatil iný úver, prestali sme byť jeho primárna banka (nerobí transakcie našou kartou), sťažoval sa, dlho do skončenia úveru, ... Zaujímavými kategóriami, ktoré sú v západných krajinách silným </a:t>
            </a:r>
            <a:r>
              <a:rPr lang="sk-SK" dirty="0" err="1"/>
              <a:t>prediktorom</a:t>
            </a:r>
            <a:r>
              <a:rPr lang="sk-SK" dirty="0"/>
              <a:t> a u nás sa zatiaľ až tak nevyužívajú, sú kontakty s klientom (bol sa informovať na pobočke, zmenil frekvenciu prezerania si zostatkov v IB, pozeral si podmienky úveru v IB, ...).</a:t>
            </a:r>
          </a:p>
        </p:txBody>
      </p:sp>
    </p:spTree>
    <p:extLst>
      <p:ext uri="{BB962C8B-B14F-4D97-AF65-F5344CB8AC3E}">
        <p14:creationId xmlns:p14="http://schemas.microsoft.com/office/powerpoint/2010/main" val="2762953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Migrujúca </a:t>
            </a:r>
            <a:r>
              <a:rPr lang="sk-SK" dirty="0" smtClean="0"/>
              <a:t>hypotéka-riešenie</a:t>
            </a:r>
            <a:endParaRPr lang="sk-SK" dirty="0"/>
          </a:p>
        </p:txBody>
      </p:sp>
      <p:sp>
        <p:nvSpPr>
          <p:cNvPr id="3" name="Zástupný symbol obsahu 2"/>
          <p:cNvSpPr>
            <a:spLocks noGrp="1"/>
          </p:cNvSpPr>
          <p:nvPr>
            <p:ph idx="1"/>
          </p:nvPr>
        </p:nvSpPr>
        <p:spPr/>
        <p:txBody>
          <a:bodyPr>
            <a:normAutofit/>
          </a:bodyPr>
          <a:lstStyle/>
          <a:p>
            <a:pPr marL="0" indent="0">
              <a:buNone/>
            </a:pPr>
            <a:r>
              <a:rPr lang="sk-SK" dirty="0"/>
              <a:t>J</a:t>
            </a:r>
            <a:r>
              <a:rPr lang="sk-SK" dirty="0" smtClean="0"/>
              <a:t>e </a:t>
            </a:r>
            <a:r>
              <a:rPr lang="sk-SK" dirty="0"/>
              <a:t>potrebné </a:t>
            </a:r>
            <a:r>
              <a:rPr lang="sk-SK" dirty="0" err="1"/>
              <a:t>rozmýšlať</a:t>
            </a:r>
            <a:r>
              <a:rPr lang="sk-SK" dirty="0"/>
              <a:t> o POZITÍVNOM vymedzení (kto je náchylnejší vymeniť hypotéku) a NEGATÍVNOM vymedzení (kto naopak je málo pravdepodobný</a:t>
            </a:r>
            <a:r>
              <a:rPr lang="sk-SK" dirty="0" smtClean="0"/>
              <a:t>).</a:t>
            </a:r>
          </a:p>
          <a:p>
            <a:pPr marL="0" indent="0">
              <a:buNone/>
            </a:pPr>
            <a:r>
              <a:rPr lang="sk-SK" b="1" dirty="0"/>
              <a:t>Negatívne</a:t>
            </a:r>
            <a:r>
              <a:rPr lang="sk-SK" dirty="0"/>
              <a:t> = klient nie je cenovo senzitívny, už niekoľko krát otočil s nami úver, má od nás aj iné úroky, má veľa trvalých príkazov a inkás z našej banky, má u nás čo najviac rôznych produktov, nikdy nezrušil produkt, nesťažoval sa, už len krátko do splatenia úveru ... Čo mnohých z vás prekvapí je, že ak má problém splácať úver, nie je to pozitívny </a:t>
            </a:r>
            <a:r>
              <a:rPr lang="sk-SK" dirty="0" err="1"/>
              <a:t>marker</a:t>
            </a:r>
            <a:r>
              <a:rPr lang="sk-SK" dirty="0"/>
              <a:t>, ale práve negatívny (iná banka ho nebude chcieť kvôli úverovému registru).</a:t>
            </a:r>
          </a:p>
        </p:txBody>
      </p:sp>
    </p:spTree>
    <p:extLst>
      <p:ext uri="{BB962C8B-B14F-4D97-AF65-F5344CB8AC3E}">
        <p14:creationId xmlns:p14="http://schemas.microsoft.com/office/powerpoint/2010/main" val="32076771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6. Charakteristika domácnosti</a:t>
            </a:r>
            <a:endParaRPr lang="sk-SK" dirty="0"/>
          </a:p>
        </p:txBody>
      </p:sp>
      <p:sp>
        <p:nvSpPr>
          <p:cNvPr id="3" name="Zástupný symbol obsahu 2"/>
          <p:cNvSpPr>
            <a:spLocks noGrp="1"/>
          </p:cNvSpPr>
          <p:nvPr>
            <p:ph idx="1"/>
          </p:nvPr>
        </p:nvSpPr>
        <p:spPr/>
        <p:txBody>
          <a:bodyPr/>
          <a:lstStyle/>
          <a:p>
            <a:pPr marL="0" indent="0">
              <a:buNone/>
            </a:pPr>
            <a:r>
              <a:rPr lang="sk-SK" dirty="0"/>
              <a:t>Pracujete ako analytik v oddelení vernostného programu najväčšej siete supermarketov. Vaše predajne majú v priemer 10.000 rôznych tovarových položiek potravín, drogérie a drobného spotrebného tovaru. Keďže ste investovali veľa úsilia do čistenia dát, viete že domácnosti majú vždy len jednu vernostnú kartu z Vašej siete. Vedenie spoločnosti od Vás chce, </a:t>
            </a:r>
            <a:r>
              <a:rPr lang="sk-SK" b="1" dirty="0"/>
              <a:t>aby ste odhadli koľko členná je domácnosť jednotlivých držiteľov kariet</a:t>
            </a:r>
            <a:r>
              <a:rPr lang="sk-SK" dirty="0"/>
              <a:t>. K tomuto účelu máte k dispozícii niekoľko ročnú, detailnú históriu nákupov až na úroveň konkrétnych položiek. Pozor, akceptované budú iba tie riešenia, ktoré popíšu presne postup odhadu (konkrétne položky sortimentu alebo parametre podľa ktorých sa početnosť jednotlivých domácností odhadne). Aký postup navrhnete ?</a:t>
            </a:r>
          </a:p>
        </p:txBody>
      </p:sp>
    </p:spTree>
    <p:extLst>
      <p:ext uri="{BB962C8B-B14F-4D97-AF65-F5344CB8AC3E}">
        <p14:creationId xmlns:p14="http://schemas.microsoft.com/office/powerpoint/2010/main" val="19565914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Počet členov </a:t>
            </a:r>
            <a:r>
              <a:rPr lang="sk-SK" dirty="0" smtClean="0"/>
              <a:t>rodiny -riešenie</a:t>
            </a:r>
            <a:endParaRPr lang="sk-SK" dirty="0"/>
          </a:p>
        </p:txBody>
      </p:sp>
      <p:sp>
        <p:nvSpPr>
          <p:cNvPr id="3" name="Zástupný symbol obsahu 2"/>
          <p:cNvSpPr>
            <a:spLocks noGrp="1"/>
          </p:cNvSpPr>
          <p:nvPr>
            <p:ph idx="1"/>
          </p:nvPr>
        </p:nvSpPr>
        <p:spPr/>
        <p:txBody>
          <a:bodyPr/>
          <a:lstStyle/>
          <a:p>
            <a:pPr marL="0" indent="0">
              <a:buNone/>
            </a:pPr>
            <a:r>
              <a:rPr lang="sk-SK" dirty="0"/>
              <a:t>Základom tohto riešenia je rozdeliť VŠETKY tovary do 4 skupín: </a:t>
            </a:r>
            <a:endParaRPr lang="sk-SK" dirty="0" smtClean="0"/>
          </a:p>
          <a:p>
            <a:pPr marL="0" indent="0">
              <a:buNone/>
            </a:pPr>
            <a:r>
              <a:rPr lang="sk-SK" dirty="0" smtClean="0"/>
              <a:t>a</a:t>
            </a:r>
            <a:r>
              <a:rPr lang="sk-SK" dirty="0"/>
              <a:t>] čisto ženské produkty (napr. vložky), </a:t>
            </a:r>
            <a:endParaRPr lang="sk-SK" dirty="0" smtClean="0"/>
          </a:p>
          <a:p>
            <a:pPr marL="0" indent="0">
              <a:buNone/>
            </a:pPr>
            <a:r>
              <a:rPr lang="sk-SK" dirty="0" smtClean="0"/>
              <a:t>b</a:t>
            </a:r>
            <a:r>
              <a:rPr lang="sk-SK" dirty="0"/>
              <a:t>] čisto mužské produkty (napr. mužský deodorant, mužské holenie, ...), c]detské produkty (plienky, </a:t>
            </a:r>
            <a:r>
              <a:rPr lang="sk-SK" dirty="0" err="1"/>
              <a:t>sunar</a:t>
            </a:r>
            <a:r>
              <a:rPr lang="sk-SK" dirty="0"/>
              <a:t>, detské verzie džúsov a sladkostí, ...) a d] neutrálne produkty (tie, čo nepatria do skupiny a] až c]). Produkty v neutrálnej skupine slúžia na určenie celkového počtu členov domácností (napr. pečivo, prací prášok, sprchovací </a:t>
            </a:r>
            <a:r>
              <a:rPr lang="sk-SK" dirty="0" err="1"/>
              <a:t>gel</a:t>
            </a:r>
            <a:r>
              <a:rPr lang="sk-SK" dirty="0"/>
              <a:t>, zubná pasta, jogurty, balené mäso, minerálky, toaletný papier, ...). </a:t>
            </a:r>
            <a:endParaRPr lang="sk-SK" dirty="0" smtClean="0"/>
          </a:p>
          <a:p>
            <a:pPr marL="0" indent="0">
              <a:buNone/>
            </a:pPr>
            <a:r>
              <a:rPr lang="sk-SK" dirty="0" smtClean="0"/>
              <a:t>Produkty </a:t>
            </a:r>
            <a:r>
              <a:rPr lang="sk-SK" dirty="0"/>
              <a:t>z niektorej z </a:t>
            </a:r>
            <a:r>
              <a:rPr lang="sk-SK" dirty="0" err="1"/>
              <a:t>kategorii</a:t>
            </a:r>
            <a:r>
              <a:rPr lang="sk-SK" dirty="0"/>
              <a:t> A až C slúžia na určenie, či daná domácnosť má zástupcu danej kategórie a koľko ich má. </a:t>
            </a:r>
          </a:p>
        </p:txBody>
      </p:sp>
    </p:spTree>
    <p:extLst>
      <p:ext uri="{BB962C8B-B14F-4D97-AF65-F5344CB8AC3E}">
        <p14:creationId xmlns:p14="http://schemas.microsoft.com/office/powerpoint/2010/main" val="24648146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7.Ideálne bývanie</a:t>
            </a:r>
            <a:endParaRPr lang="sk-SK" dirty="0"/>
          </a:p>
        </p:txBody>
      </p:sp>
      <p:sp>
        <p:nvSpPr>
          <p:cNvPr id="3" name="Zástupný symbol obsahu 2"/>
          <p:cNvSpPr>
            <a:spLocks noGrp="1"/>
          </p:cNvSpPr>
          <p:nvPr>
            <p:ph idx="1"/>
          </p:nvPr>
        </p:nvSpPr>
        <p:spPr/>
        <p:txBody>
          <a:bodyPr/>
          <a:lstStyle/>
          <a:p>
            <a:pPr marL="0" indent="0">
              <a:buNone/>
            </a:pPr>
            <a:r>
              <a:rPr lang="sk-SK" dirty="0"/>
              <a:t>Predstavte si, že mobilný operátor sa rozhodol vstúpiť na trh s nehnuteľnosťami. Ako použijete dáta mobilného operátora, aby ste pre konkrétneho klienta v</a:t>
            </a:r>
            <a:r>
              <a:rPr lang="sk-SK" b="1" dirty="0"/>
              <a:t>ybrali ideálnu nehnuteľnosť, ktorú mu ponúknuť?</a:t>
            </a:r>
            <a:r>
              <a:rPr lang="sk-SK" dirty="0"/>
              <a:t> Pre účely tohto cvičenia môžete ignorovať, či daná nehnuteľnosť je aj skutočne na predaj.</a:t>
            </a:r>
          </a:p>
        </p:txBody>
      </p:sp>
    </p:spTree>
    <p:extLst>
      <p:ext uri="{BB962C8B-B14F-4D97-AF65-F5344CB8AC3E}">
        <p14:creationId xmlns:p14="http://schemas.microsoft.com/office/powerpoint/2010/main" val="3634548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Ideálne </a:t>
            </a:r>
            <a:r>
              <a:rPr lang="sk-SK" dirty="0" smtClean="0"/>
              <a:t>bývanie -riešenie</a:t>
            </a:r>
            <a:endParaRPr lang="sk-SK" dirty="0"/>
          </a:p>
        </p:txBody>
      </p:sp>
      <p:sp>
        <p:nvSpPr>
          <p:cNvPr id="3" name="Zástupný symbol obsahu 2"/>
          <p:cNvSpPr>
            <a:spLocks noGrp="1"/>
          </p:cNvSpPr>
          <p:nvPr>
            <p:ph idx="1"/>
          </p:nvPr>
        </p:nvSpPr>
        <p:spPr/>
        <p:txBody>
          <a:bodyPr/>
          <a:lstStyle/>
          <a:p>
            <a:pPr marL="0" indent="0">
              <a:buNone/>
            </a:pPr>
            <a:r>
              <a:rPr lang="sk-SK" dirty="0"/>
              <a:t>Pri úlohe bolo potrebné </a:t>
            </a:r>
            <a:r>
              <a:rPr lang="sk-SK" b="1" dirty="0"/>
              <a:t>pokryť 5 oblastí</a:t>
            </a:r>
            <a:r>
              <a:rPr lang="sk-SK" dirty="0"/>
              <a:t>, tak si ich poďme popísať detailnejšie</a:t>
            </a:r>
            <a:r>
              <a:rPr lang="sk-SK" dirty="0" smtClean="0"/>
              <a:t>:</a:t>
            </a:r>
          </a:p>
          <a:p>
            <a:pPr marL="0" indent="0">
              <a:buNone/>
            </a:pPr>
            <a:r>
              <a:rPr lang="sk-SK" b="1" dirty="0"/>
              <a:t>1. oblasť: KTO Z KLIENTOV je vhodný kandidát na výber nehnuteľnosti</a:t>
            </a:r>
          </a:p>
          <a:p>
            <a:pPr marL="0" indent="0">
              <a:buNone/>
            </a:pPr>
            <a:r>
              <a:rPr lang="sk-SK" b="1" dirty="0"/>
              <a:t>2. oblasť: AKÝ DRUH NEHNUTEĽNOSTI </a:t>
            </a:r>
            <a:r>
              <a:rPr lang="sk-SK" b="1" dirty="0" err="1"/>
              <a:t>odporúčiť</a:t>
            </a:r>
            <a:r>
              <a:rPr lang="sk-SK" b="1" dirty="0"/>
              <a:t> klientovi</a:t>
            </a:r>
          </a:p>
          <a:p>
            <a:pPr marL="0" indent="0">
              <a:buNone/>
            </a:pPr>
            <a:r>
              <a:rPr lang="sk-SK" b="1" dirty="0"/>
              <a:t>3. oblasť: KDE/V AKEJ LOKALITE danú nehnuteľnosť ponúknuť </a:t>
            </a:r>
          </a:p>
          <a:p>
            <a:pPr marL="0" indent="0">
              <a:buNone/>
            </a:pPr>
            <a:r>
              <a:rPr lang="sk-SK" b="1" dirty="0"/>
              <a:t>4. oblasť: </a:t>
            </a:r>
            <a:r>
              <a:rPr lang="sk-SK" b="1" dirty="0" smtClean="0"/>
              <a:t>Súvislosť </a:t>
            </a:r>
            <a:r>
              <a:rPr lang="sk-SK" b="1" dirty="0"/>
              <a:t>medzi vhodnosťou bývania a možnosťami/preferenciami </a:t>
            </a:r>
            <a:r>
              <a:rPr lang="sk-SK" b="1" dirty="0" smtClean="0"/>
              <a:t>klienta</a:t>
            </a:r>
          </a:p>
          <a:p>
            <a:pPr marL="0" indent="0">
              <a:buNone/>
            </a:pPr>
            <a:r>
              <a:rPr lang="sk-SK" b="1" dirty="0"/>
              <a:t>5. oblasť: Osobité faktory riešenia, </a:t>
            </a:r>
            <a:r>
              <a:rPr lang="sk-SK" b="1" dirty="0" err="1"/>
              <a:t>konkurečná</a:t>
            </a:r>
            <a:r>
              <a:rPr lang="sk-SK" b="1" dirty="0"/>
              <a:t> výhoda oproti iným riešeniam</a:t>
            </a:r>
          </a:p>
          <a:p>
            <a:pPr marL="0" indent="0">
              <a:buNone/>
            </a:pPr>
            <a:endParaRPr lang="sk-SK" b="1" dirty="0"/>
          </a:p>
          <a:p>
            <a:pPr marL="0" indent="0">
              <a:buNone/>
            </a:pPr>
            <a:endParaRPr lang="sk-SK" dirty="0"/>
          </a:p>
        </p:txBody>
      </p:sp>
    </p:spTree>
    <p:extLst>
      <p:ext uri="{BB962C8B-B14F-4D97-AF65-F5344CB8AC3E}">
        <p14:creationId xmlns:p14="http://schemas.microsoft.com/office/powerpoint/2010/main" val="2951504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Zoznam hádaniek</a:t>
            </a:r>
            <a:endParaRPr lang="sk-SK" dirty="0"/>
          </a:p>
        </p:txBody>
      </p:sp>
      <p:sp>
        <p:nvSpPr>
          <p:cNvPr id="3" name="Zástupný symbol obsahu 2"/>
          <p:cNvSpPr>
            <a:spLocks noGrp="1"/>
          </p:cNvSpPr>
          <p:nvPr>
            <p:ph idx="1"/>
          </p:nvPr>
        </p:nvSpPr>
        <p:spPr/>
        <p:txBody>
          <a:bodyPr/>
          <a:lstStyle/>
          <a:p>
            <a:pPr marL="514350" indent="-514350">
              <a:buFont typeface="+mj-lt"/>
              <a:buAutoNum type="arabicPeriod"/>
            </a:pPr>
            <a:r>
              <a:rPr lang="sk-SK" dirty="0" smtClean="0"/>
              <a:t>Jogurty</a:t>
            </a:r>
          </a:p>
          <a:p>
            <a:pPr marL="514350" indent="-514350">
              <a:buFont typeface="+mj-lt"/>
              <a:buAutoNum type="arabicPeriod"/>
            </a:pPr>
            <a:r>
              <a:rPr lang="sk-SK" dirty="0" smtClean="0"/>
              <a:t>Dobrovoľný pád z výšky</a:t>
            </a:r>
          </a:p>
          <a:p>
            <a:pPr marL="514350" indent="-514350">
              <a:buFont typeface="+mj-lt"/>
              <a:buAutoNum type="arabicPeriod"/>
            </a:pPr>
            <a:r>
              <a:rPr lang="sk-SK" dirty="0" smtClean="0"/>
              <a:t>Kto je single v potravinách</a:t>
            </a:r>
          </a:p>
          <a:p>
            <a:pPr marL="514350" indent="-514350">
              <a:buFont typeface="+mj-lt"/>
              <a:buAutoNum type="arabicPeriod"/>
            </a:pPr>
            <a:r>
              <a:rPr lang="sk-SK" dirty="0" smtClean="0"/>
              <a:t>Vierovyznanie zo samoobsluhy</a:t>
            </a:r>
          </a:p>
          <a:p>
            <a:pPr marL="514350" indent="-514350">
              <a:buFont typeface="+mj-lt"/>
              <a:buAutoNum type="arabicPeriod"/>
            </a:pPr>
            <a:r>
              <a:rPr lang="sk-SK" dirty="0" smtClean="0"/>
              <a:t>Migrujúca hypotéka</a:t>
            </a:r>
          </a:p>
          <a:p>
            <a:pPr marL="514350" indent="-514350">
              <a:buFont typeface="+mj-lt"/>
              <a:buAutoNum type="arabicPeriod"/>
            </a:pPr>
            <a:r>
              <a:rPr lang="sk-SK" dirty="0" smtClean="0"/>
              <a:t>Charakteristika domácnosti </a:t>
            </a:r>
          </a:p>
          <a:p>
            <a:pPr marL="514350" indent="-514350">
              <a:buFont typeface="+mj-lt"/>
              <a:buAutoNum type="arabicPeriod"/>
            </a:pPr>
            <a:r>
              <a:rPr lang="sk-SK" dirty="0" smtClean="0"/>
              <a:t>Ideálne bývanie</a:t>
            </a:r>
          </a:p>
          <a:p>
            <a:pPr marL="514350" indent="-514350">
              <a:buFont typeface="+mj-lt"/>
              <a:buAutoNum type="arabicPeriod"/>
            </a:pPr>
            <a:endParaRPr lang="sk-SK" dirty="0" smtClean="0"/>
          </a:p>
          <a:p>
            <a:pPr marL="514350" indent="-514350">
              <a:buFont typeface="+mj-lt"/>
              <a:buAutoNum type="arabicPeriod"/>
            </a:pPr>
            <a:endParaRPr lang="sk-SK" dirty="0" smtClean="0"/>
          </a:p>
          <a:p>
            <a:pPr marL="514350" indent="-514350">
              <a:buFont typeface="+mj-lt"/>
              <a:buAutoNum type="arabicPeriod"/>
            </a:pPr>
            <a:endParaRPr lang="sk-SK" dirty="0"/>
          </a:p>
        </p:txBody>
      </p:sp>
    </p:spTree>
    <p:extLst>
      <p:ext uri="{BB962C8B-B14F-4D97-AF65-F5344CB8AC3E}">
        <p14:creationId xmlns:p14="http://schemas.microsoft.com/office/powerpoint/2010/main" val="36641614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b="1" dirty="0"/>
              <a:t>1. oblasť: KTO Z KLIENTOV je vhodný kandidát na výber </a:t>
            </a:r>
            <a:r>
              <a:rPr lang="sk-SK" b="1" dirty="0" smtClean="0"/>
              <a:t>nehnuteľnosti</a:t>
            </a:r>
            <a:endParaRPr lang="sk-SK" dirty="0"/>
          </a:p>
        </p:txBody>
      </p:sp>
      <p:sp>
        <p:nvSpPr>
          <p:cNvPr id="3" name="Zástupný symbol obsahu 2"/>
          <p:cNvSpPr>
            <a:spLocks noGrp="1"/>
          </p:cNvSpPr>
          <p:nvPr>
            <p:ph idx="1"/>
          </p:nvPr>
        </p:nvSpPr>
        <p:spPr/>
        <p:txBody>
          <a:bodyPr/>
          <a:lstStyle/>
          <a:p>
            <a:r>
              <a:rPr lang="sk-SK" dirty="0"/>
              <a:t>V</a:t>
            </a:r>
            <a:r>
              <a:rPr lang="sk-SK" dirty="0" smtClean="0"/>
              <a:t>yselektovať </a:t>
            </a:r>
            <a:r>
              <a:rPr lang="sk-SK" dirty="0"/>
              <a:t>klientov hodných na kúpu novej nehnuteľnosti. Ústredný motív naprieč riešeniami hrala Bonita klienta, ktorú niektorí riešili len cez veľkosť (a skladbu) faktúr a niektorí cez typ telefónu, prípadne frekvenciu jeho zmeny. </a:t>
            </a:r>
            <a:endParaRPr lang="sk-SK" dirty="0" smtClean="0"/>
          </a:p>
          <a:p>
            <a:r>
              <a:rPr lang="sk-SK" dirty="0" err="1"/>
              <a:t>O</a:t>
            </a:r>
            <a:r>
              <a:rPr lang="sk-SK" dirty="0" err="1" smtClean="0"/>
              <a:t>ut</a:t>
            </a:r>
            <a:r>
              <a:rPr lang="sk-SK" dirty="0" smtClean="0"/>
              <a:t> sú aj </a:t>
            </a:r>
            <a:r>
              <a:rPr lang="sk-SK" dirty="0" err="1"/>
              <a:t>cudznici</a:t>
            </a:r>
            <a:r>
              <a:rPr lang="sk-SK" dirty="0"/>
              <a:t>, či klienti, ktorí majú len predplatenú kartu s nízkym </a:t>
            </a:r>
            <a:r>
              <a:rPr lang="sk-SK" dirty="0" err="1"/>
              <a:t>trafficom</a:t>
            </a:r>
            <a:r>
              <a:rPr lang="sk-SK" dirty="0"/>
              <a:t>, prípadne tí, čo platia účet za mobil cez poštovú poukážku.</a:t>
            </a:r>
          </a:p>
        </p:txBody>
      </p:sp>
    </p:spTree>
    <p:extLst>
      <p:ext uri="{BB962C8B-B14F-4D97-AF65-F5344CB8AC3E}">
        <p14:creationId xmlns:p14="http://schemas.microsoft.com/office/powerpoint/2010/main" val="31532168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b="1" dirty="0"/>
              <a:t>2. oblasť: AKÝ DRUH NEHNUTEĽNOSTI </a:t>
            </a:r>
            <a:r>
              <a:rPr lang="sk-SK" b="1" dirty="0" err="1"/>
              <a:t>odporúčiť</a:t>
            </a:r>
            <a:r>
              <a:rPr lang="sk-SK" b="1" dirty="0"/>
              <a:t> </a:t>
            </a:r>
            <a:r>
              <a:rPr lang="sk-SK" b="1" dirty="0" smtClean="0"/>
              <a:t>klientovi</a:t>
            </a:r>
            <a:endParaRPr lang="sk-SK" dirty="0"/>
          </a:p>
        </p:txBody>
      </p:sp>
      <p:sp>
        <p:nvSpPr>
          <p:cNvPr id="3" name="Zástupný symbol obsahu 2"/>
          <p:cNvSpPr>
            <a:spLocks noGrp="1"/>
          </p:cNvSpPr>
          <p:nvPr>
            <p:ph idx="1"/>
          </p:nvPr>
        </p:nvSpPr>
        <p:spPr/>
        <p:txBody>
          <a:bodyPr/>
          <a:lstStyle/>
          <a:p>
            <a:r>
              <a:rPr lang="sk-SK" dirty="0"/>
              <a:t>rodinný stav klienta a teda aké bývanie je viac či menej vhodné pre daný typ rodiny. Pomerne dosť ľudí sa pokúšalo odhadnúť vhodný druh nehnuteľnosti napríklad pomocou životného štýlu, či záujmov klientov (kutil, záhradka, …). </a:t>
            </a:r>
            <a:endParaRPr lang="sk-SK" dirty="0" smtClean="0"/>
          </a:p>
          <a:p>
            <a:r>
              <a:rPr lang="sk-SK" dirty="0" err="1"/>
              <a:t>korešpondečná</a:t>
            </a:r>
            <a:r>
              <a:rPr lang="sk-SK" dirty="0"/>
              <a:t> a </a:t>
            </a:r>
            <a:r>
              <a:rPr lang="sk-SK" dirty="0" err="1"/>
              <a:t>prespávacia</a:t>
            </a:r>
            <a:r>
              <a:rPr lang="sk-SK" dirty="0"/>
              <a:t> adresa vám povie pomerne presne, v akom bývaní teraz býva (operátori, ktorí poskytujú aj fixný internet majú pre každý adresný bod aj </a:t>
            </a:r>
            <a:r>
              <a:rPr lang="sk-SK" dirty="0" err="1"/>
              <a:t>info</a:t>
            </a:r>
            <a:r>
              <a:rPr lang="sk-SK" dirty="0"/>
              <a:t> o tom, čo za typ nehnuteľnosti na danej adrese stojí).</a:t>
            </a:r>
          </a:p>
        </p:txBody>
      </p:sp>
    </p:spTree>
    <p:extLst>
      <p:ext uri="{BB962C8B-B14F-4D97-AF65-F5344CB8AC3E}">
        <p14:creationId xmlns:p14="http://schemas.microsoft.com/office/powerpoint/2010/main" val="10028502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a:t>3. oblasť: KDE/V AKEJ LOKALITE danú nehnuteľnosť ponúknuť</a:t>
            </a:r>
            <a:endParaRPr lang="sk-SK" dirty="0"/>
          </a:p>
        </p:txBody>
      </p:sp>
      <p:sp>
        <p:nvSpPr>
          <p:cNvPr id="3" name="Zástupný symbol obsahu 2"/>
          <p:cNvSpPr>
            <a:spLocks noGrp="1"/>
          </p:cNvSpPr>
          <p:nvPr>
            <p:ph idx="1"/>
          </p:nvPr>
        </p:nvSpPr>
        <p:spPr/>
        <p:txBody>
          <a:bodyPr/>
          <a:lstStyle/>
          <a:p>
            <a:pPr marL="0" indent="0">
              <a:buNone/>
            </a:pPr>
            <a:r>
              <a:rPr lang="sk-SK" dirty="0"/>
              <a:t>Väčšina riešení sa opierala o denný a nočný režim klienta, vypočítanie niečoho ako </a:t>
            </a:r>
            <a:r>
              <a:rPr lang="sk-SK" dirty="0" err="1"/>
              <a:t>DistanceToWork</a:t>
            </a:r>
            <a:r>
              <a:rPr lang="sk-SK" dirty="0"/>
              <a:t> a </a:t>
            </a:r>
            <a:r>
              <a:rPr lang="sk-SK" dirty="0" err="1"/>
              <a:t>DistanceToFriends_Family</a:t>
            </a:r>
            <a:r>
              <a:rPr lang="sk-SK" dirty="0"/>
              <a:t>. </a:t>
            </a:r>
            <a:endParaRPr lang="sk-SK" dirty="0" smtClean="0"/>
          </a:p>
          <a:p>
            <a:pPr marL="0" indent="0">
              <a:buNone/>
            </a:pPr>
            <a:r>
              <a:rPr lang="sk-SK" dirty="0" smtClean="0"/>
              <a:t>Tie </a:t>
            </a:r>
            <a:r>
              <a:rPr lang="sk-SK" dirty="0"/>
              <a:t>najkvalitnejšie riešenia však brali ohľad aj na blízkosť občianskej vybavenosti, prípadne priemerný čas dochádzania teraz a z novej lokality.</a:t>
            </a:r>
          </a:p>
        </p:txBody>
      </p:sp>
    </p:spTree>
    <p:extLst>
      <p:ext uri="{BB962C8B-B14F-4D97-AF65-F5344CB8AC3E}">
        <p14:creationId xmlns:p14="http://schemas.microsoft.com/office/powerpoint/2010/main" val="30673665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a:t>4. oblasť: Súvislosť medzi vhodnosťou bývania a možnosťami/preferenciami </a:t>
            </a:r>
            <a:r>
              <a:rPr lang="sk-SK" b="1" dirty="0" smtClean="0"/>
              <a:t>klienta</a:t>
            </a:r>
            <a:endParaRPr lang="sk-SK" dirty="0"/>
          </a:p>
        </p:txBody>
      </p:sp>
      <p:sp>
        <p:nvSpPr>
          <p:cNvPr id="3" name="Zástupný symbol obsahu 2"/>
          <p:cNvSpPr>
            <a:spLocks noGrp="1"/>
          </p:cNvSpPr>
          <p:nvPr>
            <p:ph idx="1"/>
          </p:nvPr>
        </p:nvSpPr>
        <p:spPr/>
        <p:txBody>
          <a:bodyPr/>
          <a:lstStyle/>
          <a:p>
            <a:r>
              <a:rPr lang="sk-SK" dirty="0"/>
              <a:t>väčšinou sa snažili optimalizovať čas ranného dochádzania (občas bez toho, že by vedeli, či je to problém alebo nie), prípadne minimalizovať vzdialenosť od </a:t>
            </a:r>
            <a:r>
              <a:rPr lang="sk-SK" dirty="0" smtClean="0"/>
              <a:t>rodiny</a:t>
            </a:r>
          </a:p>
          <a:p>
            <a:r>
              <a:rPr lang="sk-SK" dirty="0"/>
              <a:t>Spoľahlivejšia cesta zrejme vedie cez </a:t>
            </a:r>
            <a:r>
              <a:rPr lang="sk-SK" dirty="0" err="1"/>
              <a:t>match</a:t>
            </a:r>
            <a:r>
              <a:rPr lang="sk-SK" dirty="0"/>
              <a:t> okolia na záujmy klienta (športové príležitosti, potreby danej rodiny, …) . </a:t>
            </a:r>
            <a:endParaRPr lang="sk-SK" dirty="0" smtClean="0"/>
          </a:p>
          <a:p>
            <a:r>
              <a:rPr lang="sk-SK" dirty="0" smtClean="0"/>
              <a:t>Silnou </a:t>
            </a:r>
            <a:r>
              <a:rPr lang="sk-SK" dirty="0"/>
              <a:t>ideou v riešení bol aj návrh, ktorý sa snažil optimalizovať výber lokality podľa dostupnosti parkovania pre tých s autami.</a:t>
            </a:r>
          </a:p>
        </p:txBody>
      </p:sp>
    </p:spTree>
    <p:extLst>
      <p:ext uri="{BB962C8B-B14F-4D97-AF65-F5344CB8AC3E}">
        <p14:creationId xmlns:p14="http://schemas.microsoft.com/office/powerpoint/2010/main" val="23721971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a:t>5. oblasť: Osobité faktory riešenia, </a:t>
            </a:r>
            <a:r>
              <a:rPr lang="sk-SK" b="1" dirty="0" err="1"/>
              <a:t>konkurečná</a:t>
            </a:r>
            <a:r>
              <a:rPr lang="sk-SK" b="1" dirty="0"/>
              <a:t> výhoda oproti iným </a:t>
            </a:r>
            <a:r>
              <a:rPr lang="sk-SK" b="1" dirty="0" smtClean="0"/>
              <a:t>riešeniam</a:t>
            </a:r>
            <a:endParaRPr lang="sk-SK" dirty="0"/>
          </a:p>
        </p:txBody>
      </p:sp>
      <p:sp>
        <p:nvSpPr>
          <p:cNvPr id="3" name="Zástupný symbol obsahu 2"/>
          <p:cNvSpPr>
            <a:spLocks noGrp="1"/>
          </p:cNvSpPr>
          <p:nvPr>
            <p:ph idx="1"/>
          </p:nvPr>
        </p:nvSpPr>
        <p:spPr/>
        <p:txBody>
          <a:bodyPr>
            <a:normAutofit fontScale="70000" lnSpcReduction="20000"/>
          </a:bodyPr>
          <a:lstStyle/>
          <a:p>
            <a:r>
              <a:rPr lang="sk-SK" dirty="0"/>
              <a:t>Odhaliť ľudí, ktorí nakupujú nehnuteľnosti na investíciu a teda môžu vlastniť (a prenajímať) viac nehnuteľnosti a stále mať záujem kupovať ďalšie</a:t>
            </a:r>
          </a:p>
          <a:p>
            <a:r>
              <a:rPr lang="sk-SK" dirty="0"/>
              <a:t>Kde daný klient vyrastal (je silný predpoklad, pre </a:t>
            </a:r>
            <a:r>
              <a:rPr lang="sk-SK" dirty="0" err="1"/>
              <a:t>prefrenciu</a:t>
            </a:r>
            <a:r>
              <a:rPr lang="sk-SK" dirty="0"/>
              <a:t> podobného set-</a:t>
            </a:r>
            <a:r>
              <a:rPr lang="sk-SK" dirty="0" err="1"/>
              <a:t>upu</a:t>
            </a:r>
            <a:r>
              <a:rPr lang="sk-SK" dirty="0"/>
              <a:t> aj pre svoju budúcu rodinu), z porovnania sídla rodičov</a:t>
            </a:r>
          </a:p>
          <a:p>
            <a:r>
              <a:rPr lang="sk-SK" dirty="0"/>
              <a:t>Kedy ráno vstáva (prvá aktivita mobilu)</a:t>
            </a:r>
          </a:p>
          <a:p>
            <a:r>
              <a:rPr lang="sk-SK" dirty="0"/>
              <a:t>Rodina identifikovaná podľa prvých SMS, </a:t>
            </a:r>
            <a:r>
              <a:rPr lang="sk-SK" dirty="0" err="1"/>
              <a:t>callov</a:t>
            </a:r>
            <a:r>
              <a:rPr lang="sk-SK" dirty="0"/>
              <a:t> na Nový rok</a:t>
            </a:r>
          </a:p>
          <a:p>
            <a:r>
              <a:rPr lang="sk-SK" dirty="0"/>
              <a:t>Sám volal maklérskym firmám, prípadne od nich má správy v emaile</a:t>
            </a:r>
          </a:p>
          <a:p>
            <a:r>
              <a:rPr lang="sk-SK" dirty="0"/>
              <a:t>Emaily od portálov, ktoré porovnávajú nehnuteľnosti</a:t>
            </a:r>
          </a:p>
          <a:p>
            <a:r>
              <a:rPr lang="sk-SK" dirty="0"/>
              <a:t>Ako často si volá taxík.</a:t>
            </a:r>
          </a:p>
          <a:p>
            <a:r>
              <a:rPr lang="sk-SK" dirty="0"/>
              <a:t>Čo robí v piatok večer ?</a:t>
            </a:r>
          </a:p>
          <a:p>
            <a:r>
              <a:rPr lang="sk-SK" dirty="0"/>
              <a:t>Ide o extroverta alebo introverta (ako bude znášať oblasti, kde je vysoká, nízka koncentrácia ľudí)</a:t>
            </a:r>
          </a:p>
          <a:p>
            <a:r>
              <a:rPr lang="sk-SK" dirty="0"/>
              <a:t>Kde máte ako operátor naťahanú optiku pre </a:t>
            </a:r>
            <a:r>
              <a:rPr lang="sk-SK" dirty="0" err="1"/>
              <a:t>Tripple</a:t>
            </a:r>
            <a:r>
              <a:rPr lang="sk-SK" dirty="0"/>
              <a:t> </a:t>
            </a:r>
            <a:r>
              <a:rPr lang="sk-SK" dirty="0" err="1"/>
              <a:t>play</a:t>
            </a:r>
            <a:r>
              <a:rPr lang="sk-SK" dirty="0"/>
              <a:t>, aby ste ho vedeli udržať ako klienta (je fakt, že väčšina </a:t>
            </a:r>
            <a:r>
              <a:rPr lang="sk-SK" dirty="0" err="1"/>
              <a:t>operátorv</a:t>
            </a:r>
            <a:r>
              <a:rPr lang="sk-SK" dirty="0"/>
              <a:t> by vás neposlala niekam, kde nemá pokrytie signálom, či prípojkami na internet)</a:t>
            </a:r>
          </a:p>
          <a:p>
            <a:r>
              <a:rPr lang="sk-SK" dirty="0"/>
              <a:t>Pre ľudí cestujúcich MHD, vzdialenosť od linky, ktorú bude potrebovať na presun do práce ráno</a:t>
            </a:r>
          </a:p>
          <a:p>
            <a:pPr marL="0" indent="0">
              <a:buNone/>
            </a:pPr>
            <a:endParaRPr lang="sk-SK" dirty="0"/>
          </a:p>
        </p:txBody>
      </p:sp>
    </p:spTree>
    <p:extLst>
      <p:ext uri="{BB962C8B-B14F-4D97-AF65-F5344CB8AC3E}">
        <p14:creationId xmlns:p14="http://schemas.microsoft.com/office/powerpoint/2010/main" val="38695733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Invredible</a:t>
            </a:r>
            <a:r>
              <a:rPr lang="sk-SK" dirty="0" smtClean="0"/>
              <a:t> </a:t>
            </a:r>
            <a:r>
              <a:rPr lang="sk-SK" dirty="0" err="1" smtClean="0"/>
              <a:t>story</a:t>
            </a:r>
            <a:endParaRPr lang="sk-SK" dirty="0"/>
          </a:p>
        </p:txBody>
      </p:sp>
      <p:sp>
        <p:nvSpPr>
          <p:cNvPr id="3" name="Zástupný symbol obsahu 2"/>
          <p:cNvSpPr>
            <a:spLocks noGrp="1"/>
          </p:cNvSpPr>
          <p:nvPr>
            <p:ph idx="1"/>
          </p:nvPr>
        </p:nvSpPr>
        <p:spPr/>
        <p:txBody>
          <a:bodyPr/>
          <a:lstStyle/>
          <a:p>
            <a:pPr marL="0" indent="0">
              <a:buNone/>
            </a:pPr>
            <a:r>
              <a:rPr lang="sk-SK">
                <a:hlinkClick r:id="rId2"/>
              </a:rPr>
              <a:t>http://www.businessinsider.com/the-incredible-story-of-how-target-exposed-a-teen-girls-pregnancy-2012-2</a:t>
            </a:r>
            <a:endParaRPr lang="sk-SK"/>
          </a:p>
          <a:p>
            <a:pPr marL="0" indent="0">
              <a:buNone/>
            </a:pPr>
            <a:endParaRPr lang="sk-SK" dirty="0"/>
          </a:p>
        </p:txBody>
      </p:sp>
    </p:spTree>
    <p:extLst>
      <p:ext uri="{BB962C8B-B14F-4D97-AF65-F5344CB8AC3E}">
        <p14:creationId xmlns:p14="http://schemas.microsoft.com/office/powerpoint/2010/main" val="3990245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98425"/>
            <a:ext cx="10515600" cy="1325563"/>
          </a:xfrm>
        </p:spPr>
        <p:txBody>
          <a:bodyPr/>
          <a:lstStyle/>
          <a:p>
            <a:r>
              <a:rPr lang="sk-SK" dirty="0" smtClean="0"/>
              <a:t>1. Jogurty</a:t>
            </a:r>
            <a:endParaRPr lang="sk-SK" dirty="0"/>
          </a:p>
        </p:txBody>
      </p:sp>
      <p:sp>
        <p:nvSpPr>
          <p:cNvPr id="3" name="Zástupný symbol obsahu 2"/>
          <p:cNvSpPr>
            <a:spLocks noGrp="1"/>
          </p:cNvSpPr>
          <p:nvPr>
            <p:ph idx="1"/>
          </p:nvPr>
        </p:nvSpPr>
        <p:spPr>
          <a:xfrm>
            <a:off x="838200" y="1231900"/>
            <a:ext cx="10515600" cy="4945063"/>
          </a:xfrm>
        </p:spPr>
        <p:txBody>
          <a:bodyPr>
            <a:normAutofit/>
          </a:bodyPr>
          <a:lstStyle/>
          <a:p>
            <a:pPr marL="0" indent="0">
              <a:buNone/>
            </a:pPr>
            <a:r>
              <a:rPr lang="sk-SK" dirty="0"/>
              <a:t>Pracujete pre sieť potravín, ktorá disponuje nákupným správaním viac ako 1 </a:t>
            </a:r>
            <a:r>
              <a:rPr lang="sk-SK" dirty="0" err="1"/>
              <a:t>mil</a:t>
            </a:r>
            <a:r>
              <a:rPr lang="sk-SK" dirty="0"/>
              <a:t> domácnosti na Slovensku. </a:t>
            </a:r>
            <a:endParaRPr lang="sk-SK" dirty="0" smtClean="0"/>
          </a:p>
          <a:p>
            <a:pPr marL="0" indent="0">
              <a:buNone/>
            </a:pPr>
            <a:r>
              <a:rPr lang="sk-SK" dirty="0" smtClean="0"/>
              <a:t>Na </a:t>
            </a:r>
            <a:r>
              <a:rPr lang="sk-SK" dirty="0"/>
              <a:t>stole vám pristáli dáta za celoročnú nákupnú históriu klientov v oblasti Jogurtov. </a:t>
            </a:r>
            <a:endParaRPr lang="sk-SK" dirty="0" smtClean="0"/>
          </a:p>
          <a:p>
            <a:pPr marL="0" indent="0">
              <a:buNone/>
            </a:pPr>
            <a:r>
              <a:rPr lang="sk-SK" dirty="0" smtClean="0"/>
              <a:t>Predajné </a:t>
            </a:r>
            <a:r>
              <a:rPr lang="sk-SK" dirty="0"/>
              <a:t>dáta samotných jogurtov máte v podobe detailných nákupov jednotlivých domácnosti. </a:t>
            </a:r>
            <a:endParaRPr lang="sk-SK" dirty="0" smtClean="0"/>
          </a:p>
          <a:p>
            <a:pPr marL="0" indent="0">
              <a:buNone/>
            </a:pPr>
            <a:r>
              <a:rPr lang="sk-SK" dirty="0" smtClean="0"/>
              <a:t>O </a:t>
            </a:r>
            <a:r>
              <a:rPr lang="sk-SK" dirty="0"/>
              <a:t>ostatných položkách, ktoré boli v nákupnom košíku spolu s jogurtmi, viete len koľko rôznych položiek klient nakúpil, nemáte detail, čo za položky to konkrétne boli. </a:t>
            </a:r>
            <a:endParaRPr lang="sk-SK" dirty="0" smtClean="0"/>
          </a:p>
          <a:p>
            <a:pPr marL="0" indent="0">
              <a:buNone/>
            </a:pPr>
            <a:r>
              <a:rPr lang="sk-SK" dirty="0" smtClean="0"/>
              <a:t>Nákupy </a:t>
            </a:r>
            <a:r>
              <a:rPr lang="sk-SK" dirty="0"/>
              <a:t>domácnosti, v ktorých sa jogurty neobjavili vôbec, pre účely tejto analýzy nemáte k dispozícii. </a:t>
            </a:r>
            <a:endParaRPr lang="sk-SK" dirty="0" smtClean="0"/>
          </a:p>
          <a:p>
            <a:pPr marL="0" indent="0">
              <a:buNone/>
            </a:pPr>
            <a:r>
              <a:rPr lang="sk-SK" dirty="0" smtClean="0"/>
              <a:t>Navrhnite</a:t>
            </a:r>
            <a:r>
              <a:rPr lang="sk-SK" dirty="0"/>
              <a:t> </a:t>
            </a:r>
            <a:r>
              <a:rPr lang="sk-SK" b="1" dirty="0"/>
              <a:t>top 10 najzaujímavejších parametrov</a:t>
            </a:r>
            <a:r>
              <a:rPr lang="sk-SK" dirty="0"/>
              <a:t> o správaní a vlastnostiach klientov, ktoré sa dajú z týchto  nákupov jogurtov odvodiť</a:t>
            </a:r>
          </a:p>
        </p:txBody>
      </p:sp>
    </p:spTree>
    <p:extLst>
      <p:ext uri="{BB962C8B-B14F-4D97-AF65-F5344CB8AC3E}">
        <p14:creationId xmlns:p14="http://schemas.microsoft.com/office/powerpoint/2010/main" val="232001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Riešenie jogurtov</a:t>
            </a:r>
            <a:endParaRPr lang="sk-SK" dirty="0"/>
          </a:p>
        </p:txBody>
      </p:sp>
      <p:sp>
        <p:nvSpPr>
          <p:cNvPr id="3" name="Zástupný symbol obsahu 2"/>
          <p:cNvSpPr>
            <a:spLocks noGrp="1"/>
          </p:cNvSpPr>
          <p:nvPr>
            <p:ph idx="1"/>
          </p:nvPr>
        </p:nvSpPr>
        <p:spPr/>
        <p:txBody>
          <a:bodyPr>
            <a:normAutofit fontScale="92500"/>
          </a:bodyPr>
          <a:lstStyle/>
          <a:p>
            <a:r>
              <a:rPr lang="sk-SK" b="1" dirty="0"/>
              <a:t>Menej významné, bežne spomínané faktory:</a:t>
            </a:r>
            <a:r>
              <a:rPr lang="sk-SK" i="1" dirty="0"/>
              <a:t> Frekvencia nákupu, vernosť </a:t>
            </a:r>
            <a:r>
              <a:rPr lang="sk-SK" i="1" dirty="0" err="1"/>
              <a:t>konkrénej</a:t>
            </a:r>
            <a:r>
              <a:rPr lang="sk-SK" i="1" dirty="0"/>
              <a:t> značke, </a:t>
            </a:r>
            <a:r>
              <a:rPr lang="sk-SK" i="1" dirty="0" err="1"/>
              <a:t>timing</a:t>
            </a:r>
            <a:r>
              <a:rPr lang="sk-SK" i="1" dirty="0"/>
              <a:t> nákupu v rámci týždňa, celková bonita klienta, podiel jogurtov na celkovej strave, cenová citlivosť klienta, …</a:t>
            </a:r>
            <a:endParaRPr lang="sk-SK" dirty="0"/>
          </a:p>
          <a:p>
            <a:r>
              <a:rPr lang="sk-SK" b="1" dirty="0"/>
              <a:t>Menej významné, ale originálne faktory:</a:t>
            </a:r>
            <a:r>
              <a:rPr lang="sk-SK" dirty="0"/>
              <a:t> </a:t>
            </a:r>
            <a:r>
              <a:rPr lang="sk-SK" i="1" dirty="0" err="1"/>
              <a:t>Laktózové</a:t>
            </a:r>
            <a:r>
              <a:rPr lang="sk-SK" i="1" dirty="0"/>
              <a:t> intolerancie, Odhad dovolenkového </a:t>
            </a:r>
            <a:r>
              <a:rPr lang="sk-SK" i="1" dirty="0" err="1"/>
              <a:t>odbobia</a:t>
            </a:r>
            <a:r>
              <a:rPr lang="sk-SK" i="1" dirty="0"/>
              <a:t>, Zmena v stravovaní, Postoj k cukru, Miera podpory regionálnych produktov, problémy predajní so zásobovaním, </a:t>
            </a:r>
            <a:r>
              <a:rPr lang="sk-SK" i="1" dirty="0" err="1"/>
              <a:t>timing</a:t>
            </a:r>
            <a:r>
              <a:rPr lang="sk-SK" i="1" dirty="0"/>
              <a:t> nákupu v rámci dňa, …</a:t>
            </a:r>
            <a:endParaRPr lang="sk-SK" dirty="0"/>
          </a:p>
          <a:p>
            <a:r>
              <a:rPr lang="sk-SK" b="1" dirty="0"/>
              <a:t>Dôležité, aj keď bežne citované faktory</a:t>
            </a:r>
            <a:r>
              <a:rPr lang="sk-SK" dirty="0"/>
              <a:t>: </a:t>
            </a:r>
            <a:r>
              <a:rPr lang="sk-SK" i="1" dirty="0"/>
              <a:t>Odhad počtu členov domácnosti, Prítomnosť a počet detí v rodine, Chute človeka (odvodené od typov ochutených jogurtov), Reakcia na akciové ponuky alebo reklamu, Postoj k prémiovým značkám, Stabilita nákupov, …</a:t>
            </a:r>
            <a:endParaRPr lang="sk-SK" dirty="0"/>
          </a:p>
          <a:p>
            <a:r>
              <a:rPr lang="sk-SK" b="1" dirty="0" err="1"/>
              <a:t>Dôelžité</a:t>
            </a:r>
            <a:r>
              <a:rPr lang="sk-SK" b="1" dirty="0"/>
              <a:t> a zároveň unikátne: </a:t>
            </a:r>
            <a:r>
              <a:rPr lang="sk-SK" i="1" dirty="0"/>
              <a:t>Postoj k privátnej značke, vlastníctvo auta, vzájomné kombinácie jogurtov, vývoj klienta vzhľadom na vývoj celej kategórie, ochota testovať novinky, typ zamestnania klienta, Miera dochádzania/cestovania klienta, …</a:t>
            </a:r>
            <a:endParaRPr lang="sk-SK" dirty="0"/>
          </a:p>
          <a:p>
            <a:endParaRPr lang="sk-SK" dirty="0"/>
          </a:p>
        </p:txBody>
      </p:sp>
    </p:spTree>
    <p:extLst>
      <p:ext uri="{BB962C8B-B14F-4D97-AF65-F5344CB8AC3E}">
        <p14:creationId xmlns:p14="http://schemas.microsoft.com/office/powerpoint/2010/main" val="372547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2. Dobrovoľný pád z výšky</a:t>
            </a:r>
            <a:endParaRPr lang="sk-SK" dirty="0"/>
          </a:p>
        </p:txBody>
      </p:sp>
      <p:sp>
        <p:nvSpPr>
          <p:cNvPr id="3" name="Zástupný symbol obsahu 2"/>
          <p:cNvSpPr>
            <a:spLocks noGrp="1"/>
          </p:cNvSpPr>
          <p:nvPr>
            <p:ph idx="1"/>
          </p:nvPr>
        </p:nvSpPr>
        <p:spPr/>
        <p:txBody>
          <a:bodyPr>
            <a:normAutofit/>
          </a:bodyPr>
          <a:lstStyle/>
          <a:p>
            <a:pPr marL="0" indent="0">
              <a:buNone/>
            </a:pPr>
            <a:r>
              <a:rPr lang="sk-SK" dirty="0" smtClean="0"/>
              <a:t>Prijali </a:t>
            </a:r>
            <a:r>
              <a:rPr lang="sk-SK" dirty="0"/>
              <a:t>ste miesto CRM analytika v spoločnosti </a:t>
            </a:r>
            <a:r>
              <a:rPr lang="sk-SK" i="1" dirty="0"/>
              <a:t>LIFE_IS_LIFE</a:t>
            </a:r>
            <a:r>
              <a:rPr lang="sk-SK" dirty="0"/>
              <a:t>, ktorá predáva </a:t>
            </a:r>
            <a:r>
              <a:rPr lang="sk-SK" b="1" dirty="0"/>
              <a:t>zážitkové produkty</a:t>
            </a:r>
            <a:r>
              <a:rPr lang="sk-SK" dirty="0"/>
              <a:t>(napr. jazda obrneným vozidlom, práca s veľkým žeriavom či </a:t>
            </a:r>
            <a:r>
              <a:rPr lang="sk-SK" dirty="0" err="1"/>
              <a:t>bágrom</a:t>
            </a:r>
            <a:r>
              <a:rPr lang="sk-SK" dirty="0"/>
              <a:t>, škola šmyku, ...). Keďže však potrebujete rozšíriť skupinu svojich klientov, dostali ste za úlohu vytvoriť akvizičnú kampaň na predaj Tandemového zoskoku s padákom. Vaša firma má zaplatený prístup ku všetkým profilom slovenských používateľov na sociálnej sieti LinkedIn. Použiť môžete ľubovoľnú informáciu z profilu používateľov. Navrhnite taký výber cieľovej vzorky z </a:t>
            </a:r>
            <a:r>
              <a:rPr lang="sk-SK" dirty="0" err="1"/>
              <a:t>LinkedInu</a:t>
            </a:r>
            <a:r>
              <a:rPr lang="sk-SK" dirty="0"/>
              <a:t>, ktorá čo najviac zvýši šancu, že daný oslovený LinkedIn používateľ bude mať záujem o skok padákom. Vašou úlohou nie je napísať aj konkrétne oslovenie, len vybrať čo najvhodnejšiu </a:t>
            </a:r>
            <a:r>
              <a:rPr lang="sk-SK" dirty="0" err="1"/>
              <a:t>čieľovú</a:t>
            </a:r>
            <a:r>
              <a:rPr lang="sk-SK" dirty="0"/>
              <a:t> </a:t>
            </a:r>
            <a:r>
              <a:rPr lang="sk-SK" dirty="0" err="1"/>
              <a:t>vzork</a:t>
            </a:r>
            <a:endParaRPr lang="sk-SK" dirty="0"/>
          </a:p>
          <a:p>
            <a:endParaRPr lang="sk-SK" dirty="0"/>
          </a:p>
        </p:txBody>
      </p:sp>
    </p:spTree>
    <p:extLst>
      <p:ext uri="{BB962C8B-B14F-4D97-AF65-F5344CB8AC3E}">
        <p14:creationId xmlns:p14="http://schemas.microsoft.com/office/powerpoint/2010/main" val="3114474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Riešenie voľného pádu</a:t>
            </a:r>
            <a:endParaRPr lang="sk-SK" dirty="0"/>
          </a:p>
        </p:txBody>
      </p:sp>
      <p:sp>
        <p:nvSpPr>
          <p:cNvPr id="3" name="Zástupný symbol obsahu 2"/>
          <p:cNvSpPr>
            <a:spLocks noGrp="1"/>
          </p:cNvSpPr>
          <p:nvPr>
            <p:ph idx="1"/>
          </p:nvPr>
        </p:nvSpPr>
        <p:spPr/>
        <p:txBody>
          <a:bodyPr>
            <a:normAutofit/>
          </a:bodyPr>
          <a:lstStyle/>
          <a:p>
            <a:r>
              <a:rPr lang="sk-SK" dirty="0"/>
              <a:t>a) do akej miery riešiteľ popísal </a:t>
            </a:r>
            <a:r>
              <a:rPr lang="sk-SK" b="1" dirty="0"/>
              <a:t>základné demografické vymedzenie</a:t>
            </a:r>
            <a:r>
              <a:rPr lang="sk-SK" dirty="0"/>
              <a:t> potenciálnych </a:t>
            </a:r>
            <a:r>
              <a:rPr lang="sk-SK" dirty="0" smtClean="0"/>
              <a:t>klientov (</a:t>
            </a:r>
            <a:r>
              <a:rPr lang="sk-SK" i="1" dirty="0" smtClean="0"/>
              <a:t>najvhodnejší </a:t>
            </a:r>
            <a:r>
              <a:rPr lang="sk-SK" i="1" dirty="0"/>
              <a:t>vekový interval, bonitu klienta podľa jeho zamestnania, typ pracovnej činnosti (manuál </a:t>
            </a:r>
            <a:r>
              <a:rPr lang="sk-SK" i="1" dirty="0" err="1"/>
              <a:t>vs</a:t>
            </a:r>
            <a:r>
              <a:rPr lang="sk-SK" i="1" dirty="0"/>
              <a:t>. duševná </a:t>
            </a:r>
            <a:r>
              <a:rPr lang="sk-SK" i="1" dirty="0" smtClean="0"/>
              <a:t>práca)</a:t>
            </a:r>
            <a:endParaRPr lang="sk-SK" dirty="0"/>
          </a:p>
          <a:p>
            <a:r>
              <a:rPr lang="sk-SK" dirty="0"/>
              <a:t>b) ako dobre riešenie popisuje </a:t>
            </a:r>
            <a:r>
              <a:rPr lang="sk-SK" b="1" dirty="0"/>
              <a:t>psychologický a </a:t>
            </a:r>
            <a:r>
              <a:rPr lang="sk-SK" b="1" dirty="0" err="1"/>
              <a:t>behaviorálny</a:t>
            </a:r>
            <a:r>
              <a:rPr lang="sk-SK" b="1" dirty="0"/>
              <a:t> profil</a:t>
            </a:r>
            <a:r>
              <a:rPr lang="sk-SK" dirty="0"/>
              <a:t> potenciálnych </a:t>
            </a:r>
            <a:r>
              <a:rPr lang="sk-SK" dirty="0" smtClean="0"/>
              <a:t>klientov </a:t>
            </a:r>
            <a:r>
              <a:rPr lang="sk-SK" dirty="0"/>
              <a:t>(</a:t>
            </a:r>
            <a:r>
              <a:rPr lang="sk-SK" i="1" dirty="0"/>
              <a:t>postoj k riziku, miera osobnej dynamiky cez priemerné trvanie zamestnania, postoj k rýchlosti alebo sociálnu blízkosť k niekomu, kto už zoskok realizoval, …</a:t>
            </a:r>
            <a:r>
              <a:rPr lang="sk-SK" dirty="0"/>
              <a:t>)</a:t>
            </a:r>
          </a:p>
          <a:p>
            <a:r>
              <a:rPr lang="sk-SK" dirty="0"/>
              <a:t>c) </a:t>
            </a:r>
            <a:r>
              <a:rPr lang="sk-SK" b="1" dirty="0"/>
              <a:t>negatívne vymedzenie</a:t>
            </a:r>
            <a:r>
              <a:rPr lang="sk-SK" dirty="0"/>
              <a:t>, koho nedáva vôbec zmysel osloviť</a:t>
            </a:r>
          </a:p>
          <a:p>
            <a:r>
              <a:rPr lang="sk-SK" dirty="0"/>
              <a:t>d) kompaktnosť riešenia, jeho </a:t>
            </a:r>
            <a:r>
              <a:rPr lang="sk-SK" b="1" dirty="0"/>
              <a:t>stabilitu v čase a mieru významnosti </a:t>
            </a:r>
            <a:r>
              <a:rPr lang="sk-SK" b="1" dirty="0" err="1"/>
              <a:t>navhrnutých</a:t>
            </a:r>
            <a:r>
              <a:rPr lang="sk-SK" b="1" dirty="0"/>
              <a:t> parametrov</a:t>
            </a:r>
            <a:r>
              <a:rPr lang="sk-SK" dirty="0"/>
              <a:t> pre odhad záujmu o tandemový skok</a:t>
            </a:r>
          </a:p>
          <a:p>
            <a:endParaRPr lang="sk-SK" dirty="0"/>
          </a:p>
        </p:txBody>
      </p:sp>
    </p:spTree>
    <p:extLst>
      <p:ext uri="{BB962C8B-B14F-4D97-AF65-F5344CB8AC3E}">
        <p14:creationId xmlns:p14="http://schemas.microsoft.com/office/powerpoint/2010/main" val="166816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Riešenie voľného </a:t>
            </a:r>
            <a:r>
              <a:rPr lang="sk-SK" dirty="0" smtClean="0"/>
              <a:t>pádu – negatívne vymedzenie</a:t>
            </a:r>
            <a:endParaRPr lang="sk-SK" dirty="0"/>
          </a:p>
        </p:txBody>
      </p:sp>
      <p:sp>
        <p:nvSpPr>
          <p:cNvPr id="3" name="Zástupný symbol obsahu 2"/>
          <p:cNvSpPr>
            <a:spLocks noGrp="1"/>
          </p:cNvSpPr>
          <p:nvPr>
            <p:ph idx="1"/>
          </p:nvPr>
        </p:nvSpPr>
        <p:spPr/>
        <p:txBody>
          <a:bodyPr>
            <a:normAutofit lnSpcReduction="10000"/>
          </a:bodyPr>
          <a:lstStyle/>
          <a:p>
            <a:pPr marL="0" indent="0">
              <a:buNone/>
            </a:pPr>
            <a:r>
              <a:rPr lang="sk-SK" dirty="0"/>
              <a:t>Medzi zaujímavými a inovatívnymi návrhmi bolo určite vymedzenie </a:t>
            </a:r>
            <a:r>
              <a:rPr lang="sk-SK" b="1" dirty="0"/>
              <a:t>vzdialenosti od letiska</a:t>
            </a:r>
            <a:r>
              <a:rPr lang="sk-SK" dirty="0"/>
              <a:t>. Zoskoky sa musia diať na určitom type letísk a teda geografická vzdialenosť  od najbližšieho takého letiska určite zohráva rolu. </a:t>
            </a:r>
            <a:endParaRPr lang="sk-SK" dirty="0" smtClean="0"/>
          </a:p>
          <a:p>
            <a:pPr marL="0" indent="0">
              <a:buNone/>
            </a:pPr>
            <a:r>
              <a:rPr lang="sk-SK" dirty="0" smtClean="0"/>
              <a:t>Pozoruhodným </a:t>
            </a:r>
            <a:r>
              <a:rPr lang="sk-SK" dirty="0"/>
              <a:t>bolo aj </a:t>
            </a:r>
            <a:r>
              <a:rPr lang="sk-SK" b="1" dirty="0"/>
              <a:t>cielenie na jubilantov</a:t>
            </a:r>
            <a:r>
              <a:rPr lang="sk-SK" dirty="0"/>
              <a:t> (má čoskoro okrúhle narodeniny), lebo pre väčšinu ľudí ide o zážitkový (a pomerne drahý) darček, ktorý sa hodí skôr na významnejšie narodeniny. </a:t>
            </a:r>
            <a:endParaRPr lang="sk-SK" dirty="0" smtClean="0"/>
          </a:p>
          <a:p>
            <a:pPr marL="0" indent="0">
              <a:buNone/>
            </a:pPr>
            <a:r>
              <a:rPr lang="sk-SK" dirty="0" smtClean="0"/>
              <a:t>Čerešničkou </a:t>
            </a:r>
            <a:r>
              <a:rPr lang="sk-SK" dirty="0"/>
              <a:t>na torte bolo detegovanie </a:t>
            </a:r>
            <a:r>
              <a:rPr lang="sk-SK" b="1" dirty="0"/>
              <a:t>miery extrovertnosti</a:t>
            </a:r>
            <a:r>
              <a:rPr lang="sk-SK" dirty="0"/>
              <a:t> z analýzy profilovej fotky, čo som si skúšal testovať na svojom okruhu LinkedIn </a:t>
            </a:r>
            <a:r>
              <a:rPr lang="sk-SK" dirty="0" err="1"/>
              <a:t>connections</a:t>
            </a:r>
            <a:r>
              <a:rPr lang="sk-SK" dirty="0"/>
              <a:t> (ktorých mieru </a:t>
            </a:r>
            <a:r>
              <a:rPr lang="sk-SK" dirty="0" err="1"/>
              <a:t>extrovetnosti</a:t>
            </a:r>
            <a:r>
              <a:rPr lang="sk-SK" dirty="0"/>
              <a:t> poznám) a myslím, že by to fungovalo celkom dobre. Vypichol by som rád aj nenápadný, ale účinný spôsob ako </a:t>
            </a:r>
            <a:r>
              <a:rPr lang="sk-SK" b="1" dirty="0"/>
              <a:t>vymedziť matky detí</a:t>
            </a:r>
            <a:r>
              <a:rPr lang="sk-SK" dirty="0"/>
              <a:t> (buď priamo zo sledu zamestnaní ale aj cez dvojité priezviská žien, prípadne cez zmenu priezviska za posledné časové obdobie) ako súčasť negatívneho vymedzenia, lebo tento druh ľudí má oveľa menší apetít skákať ako ľudia bez rodinných záväzkov.</a:t>
            </a:r>
          </a:p>
        </p:txBody>
      </p:sp>
    </p:spTree>
    <p:extLst>
      <p:ext uri="{BB962C8B-B14F-4D97-AF65-F5344CB8AC3E}">
        <p14:creationId xmlns:p14="http://schemas.microsoft.com/office/powerpoint/2010/main" val="3740129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3. Kto je single v potravinách</a:t>
            </a:r>
            <a:endParaRPr lang="sk-SK" dirty="0"/>
          </a:p>
        </p:txBody>
      </p:sp>
      <p:sp>
        <p:nvSpPr>
          <p:cNvPr id="3" name="Zástupný symbol obsahu 2"/>
          <p:cNvSpPr>
            <a:spLocks noGrp="1"/>
          </p:cNvSpPr>
          <p:nvPr>
            <p:ph idx="1"/>
          </p:nvPr>
        </p:nvSpPr>
        <p:spPr/>
        <p:txBody>
          <a:bodyPr/>
          <a:lstStyle/>
          <a:p>
            <a:r>
              <a:rPr lang="sk-SK" dirty="0"/>
              <a:t>Predstavte si, že ste marketingový analytik siete supermarketov (napr. Tesco, Jednota, Billa, Lidl, …). Váš šéf vás požiadal, že pripravuje dva špeciálne produkty do ponuky a potreboval by odhadnúť: </a:t>
            </a:r>
            <a:r>
              <a:rPr lang="sk-SK" b="1" dirty="0"/>
              <a:t>Kto z Vašich klientov sa v posledných 2 mesiacoch rozišiel s partnerom? </a:t>
            </a:r>
            <a:r>
              <a:rPr lang="sk-SK" dirty="0"/>
              <a:t>K dispozícii máte len anonymné nákupné údaje klientov (viete len číslo ich vernostnej karty), neviete ich meno, adresu ani nič z osobných údajov. Ako by ste zodpovedali šéfovu otázku?</a:t>
            </a:r>
          </a:p>
        </p:txBody>
      </p:sp>
    </p:spTree>
    <p:extLst>
      <p:ext uri="{BB962C8B-B14F-4D97-AF65-F5344CB8AC3E}">
        <p14:creationId xmlns:p14="http://schemas.microsoft.com/office/powerpoint/2010/main" val="2881584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3. Kto </a:t>
            </a:r>
            <a:r>
              <a:rPr lang="sk-SK" dirty="0"/>
              <a:t>je single v </a:t>
            </a:r>
            <a:r>
              <a:rPr lang="sk-SK" dirty="0" smtClean="0"/>
              <a:t>potravinách- riešenie</a:t>
            </a:r>
            <a:endParaRPr lang="sk-SK" dirty="0"/>
          </a:p>
        </p:txBody>
      </p:sp>
      <p:sp>
        <p:nvSpPr>
          <p:cNvPr id="3" name="Zástupný symbol obsahu 2"/>
          <p:cNvSpPr>
            <a:spLocks noGrp="1"/>
          </p:cNvSpPr>
          <p:nvPr>
            <p:ph idx="1"/>
          </p:nvPr>
        </p:nvSpPr>
        <p:spPr/>
        <p:txBody>
          <a:bodyPr/>
          <a:lstStyle/>
          <a:p>
            <a:pPr marL="0" indent="0">
              <a:buNone/>
            </a:pPr>
            <a:r>
              <a:rPr lang="sk-SK" dirty="0"/>
              <a:t>- </a:t>
            </a:r>
            <a:r>
              <a:rPr lang="sk-SK" dirty="0" err="1"/>
              <a:t>zvysena</a:t>
            </a:r>
            <a:r>
              <a:rPr lang="sk-SK" dirty="0"/>
              <a:t> spotreba "</a:t>
            </a:r>
            <a:r>
              <a:rPr lang="sk-SK" dirty="0" err="1"/>
              <a:t>hriesnych</a:t>
            </a:r>
            <a:r>
              <a:rPr lang="sk-SK" dirty="0"/>
              <a:t>" </a:t>
            </a:r>
            <a:r>
              <a:rPr lang="sk-SK" dirty="0" err="1"/>
              <a:t>poloziek</a:t>
            </a:r>
            <a:r>
              <a:rPr lang="sk-SK" dirty="0"/>
              <a:t> na umorenie </a:t>
            </a:r>
            <a:r>
              <a:rPr lang="sk-SK" dirty="0" err="1"/>
              <a:t>zialu</a:t>
            </a:r>
            <a:r>
              <a:rPr lang="sk-SK" dirty="0"/>
              <a:t> (alkohol, </a:t>
            </a:r>
            <a:r>
              <a:rPr lang="sk-SK" dirty="0" err="1"/>
              <a:t>cokolada</a:t>
            </a:r>
            <a:r>
              <a:rPr lang="sk-SK" dirty="0"/>
              <a:t>, ...)</a:t>
            </a:r>
          </a:p>
          <a:p>
            <a:pPr marL="0" indent="0">
              <a:buNone/>
            </a:pPr>
            <a:r>
              <a:rPr lang="sk-SK" dirty="0"/>
              <a:t>- strata pravidelných </a:t>
            </a:r>
            <a:r>
              <a:rPr lang="sk-SK" dirty="0" err="1"/>
              <a:t>navýkov</a:t>
            </a:r>
            <a:r>
              <a:rPr lang="sk-SK" dirty="0"/>
              <a:t> nakupovania, keď som sám nakupujem hala-</a:t>
            </a:r>
            <a:r>
              <a:rPr lang="sk-SK" dirty="0" err="1"/>
              <a:t>bala</a:t>
            </a:r>
            <a:endParaRPr lang="sk-SK" dirty="0"/>
          </a:p>
          <a:p>
            <a:pPr marL="0" indent="0">
              <a:buNone/>
            </a:pPr>
            <a:r>
              <a:rPr lang="sk-SK" dirty="0"/>
              <a:t>- položky na sťahovanie (špagát, vrecia, krabice, ...)</a:t>
            </a:r>
          </a:p>
          <a:p>
            <a:pPr marL="0" indent="0">
              <a:buNone/>
            </a:pPr>
            <a:r>
              <a:rPr lang="sk-SK" dirty="0"/>
              <a:t>- absencia nákupov za obe pohlavia</a:t>
            </a:r>
          </a:p>
          <a:p>
            <a:pPr marL="0" indent="0">
              <a:buNone/>
            </a:pPr>
            <a:r>
              <a:rPr lang="sk-SK" dirty="0"/>
              <a:t>- pokles výšky jednotlivých účtov</a:t>
            </a:r>
          </a:p>
          <a:p>
            <a:pPr marL="0" indent="0">
              <a:buNone/>
            </a:pPr>
            <a:endParaRPr lang="sk-SK" dirty="0"/>
          </a:p>
        </p:txBody>
      </p:sp>
    </p:spTree>
    <p:extLst>
      <p:ext uri="{BB962C8B-B14F-4D97-AF65-F5344CB8AC3E}">
        <p14:creationId xmlns:p14="http://schemas.microsoft.com/office/powerpoint/2010/main" val="2490698264"/>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Pruhované">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ruhované">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Pruhované">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TM02900743[[fn=Organické]]</Template>
  <TotalTime>114</TotalTime>
  <Words>1113</Words>
  <Application>Microsoft Office PowerPoint</Application>
  <PresentationFormat>Širokouhlá</PresentationFormat>
  <Paragraphs>108</Paragraphs>
  <Slides>25</Slides>
  <Notes>0</Notes>
  <HiddenSlides>0</HiddenSlides>
  <MMClips>0</MMClips>
  <ScaleCrop>false</ScaleCrop>
  <HeadingPairs>
    <vt:vector size="6" baseType="variant">
      <vt:variant>
        <vt:lpstr>Použité písma</vt:lpstr>
      </vt:variant>
      <vt:variant>
        <vt:i4>5</vt:i4>
      </vt:variant>
      <vt:variant>
        <vt:lpstr>Motív</vt:lpstr>
      </vt:variant>
      <vt:variant>
        <vt:i4>2</vt:i4>
      </vt:variant>
      <vt:variant>
        <vt:lpstr>Nadpisy snímok</vt:lpstr>
      </vt:variant>
      <vt:variant>
        <vt:i4>25</vt:i4>
      </vt:variant>
    </vt:vector>
  </HeadingPairs>
  <TitlesOfParts>
    <vt:vector size="32" baseType="lpstr">
      <vt:lpstr>Calibri</vt:lpstr>
      <vt:lpstr>Calibri Light</vt:lpstr>
      <vt:lpstr>Corbel</vt:lpstr>
      <vt:lpstr>Wingdings</vt:lpstr>
      <vt:lpstr>Wingdings 2</vt:lpstr>
      <vt:lpstr>HDOfficeLightV0</vt:lpstr>
      <vt:lpstr>Pruhované</vt:lpstr>
      <vt:lpstr>Dataminingové hádanky</vt:lpstr>
      <vt:lpstr>Zoznam hádaniek</vt:lpstr>
      <vt:lpstr>1. Jogurty</vt:lpstr>
      <vt:lpstr>Riešenie jogurtov</vt:lpstr>
      <vt:lpstr>2. Dobrovoľný pád z výšky</vt:lpstr>
      <vt:lpstr>Riešenie voľného pádu</vt:lpstr>
      <vt:lpstr>Riešenie voľného pádu – negatívne vymedzenie</vt:lpstr>
      <vt:lpstr>3. Kto je single v potravinách</vt:lpstr>
      <vt:lpstr>3. Kto je single v potravinách- riešenie</vt:lpstr>
      <vt:lpstr>Kto je single v potravinách- riešenie</vt:lpstr>
      <vt:lpstr>4. Vierovyznanie zo samoobsluhy</vt:lpstr>
      <vt:lpstr>Vierovyznanie zo samoobsluhy- riešenie</vt:lpstr>
      <vt:lpstr>5. Migrujúca hypotéka</vt:lpstr>
      <vt:lpstr>Migrujúca hypotéka-riešenie</vt:lpstr>
      <vt:lpstr>Migrujúca hypotéka-riešenie</vt:lpstr>
      <vt:lpstr>6. Charakteristika domácnosti</vt:lpstr>
      <vt:lpstr>Počet členov rodiny -riešenie</vt:lpstr>
      <vt:lpstr>7.Ideálne bývanie</vt:lpstr>
      <vt:lpstr>Ideálne bývanie -riešenie</vt:lpstr>
      <vt:lpstr>1. oblasť: KTO Z KLIENTOV je vhodný kandidát na výber nehnuteľnosti</vt:lpstr>
      <vt:lpstr>2. oblasť: AKÝ DRUH NEHNUTEĽNOSTI odporúčiť klientovi</vt:lpstr>
      <vt:lpstr>3. oblasť: KDE/V AKEJ LOKALITE danú nehnuteľnosť ponúknuť</vt:lpstr>
      <vt:lpstr>4. oblasť: Súvislosť medzi vhodnosťou bývania a možnosťami/preferenciami klienta</vt:lpstr>
      <vt:lpstr>5. oblasť: Osobité faktory riešenia, konkurečná výhoda oproti iným riešeniam</vt:lpstr>
      <vt:lpstr>Invredible story</vt:lpstr>
    </vt:vector>
  </TitlesOfParts>
  <Company>SPU Nitra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fairy tail</dc:title>
  <dc:creator>mPriezvisko</dc:creator>
  <cp:lastModifiedBy>mPriezvisko</cp:lastModifiedBy>
  <cp:revision>10</cp:revision>
  <dcterms:created xsi:type="dcterms:W3CDTF">2017-12-01T12:10:08Z</dcterms:created>
  <dcterms:modified xsi:type="dcterms:W3CDTF">2017-12-04T10:07:10Z</dcterms:modified>
</cp:coreProperties>
</file>