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57" r:id="rId6"/>
    <p:sldId id="258" r:id="rId7"/>
    <p:sldId id="259" r:id="rId8"/>
    <p:sldId id="263" r:id="rId9"/>
    <p:sldId id="260" r:id="rId10"/>
    <p:sldId id="261" r:id="rId11"/>
    <p:sldId id="262" r:id="rId12"/>
    <p:sldId id="264"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74" r:id="rId2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3FC789-74C6-4BC1-9A57-350F65DABDB0}" type="datetimeFigureOut">
              <a:rPr lang="sk-SK" smtClean="0"/>
              <a:t>23.03.2013</a:t>
            </a:fld>
            <a:endParaRPr lang="sk-SK"/>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sk-SK"/>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84AD7EF-BDD5-4A1D-B6B3-478048C9E0CA}"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5" name="Footer Placeholder 4"/>
          <p:cNvSpPr>
            <a:spLocks noGrp="1"/>
          </p:cNvSpPr>
          <p:nvPr>
            <p:ph type="ftr" sz="quarter" idx="11"/>
          </p:nvPr>
        </p:nvSpPr>
        <p:spPr/>
        <p:txBody>
          <a:bodyPr/>
          <a:lstStyle>
            <a:extLst/>
          </a:lstStyle>
          <a:p>
            <a:endParaRPr lang="sk-SK"/>
          </a:p>
        </p:txBody>
      </p:sp>
      <p:sp>
        <p:nvSpPr>
          <p:cNvPr id="6" name="Slide Number Placeholder 5"/>
          <p:cNvSpPr>
            <a:spLocks noGrp="1"/>
          </p:cNvSpPr>
          <p:nvPr>
            <p:ph type="sldNum" sz="quarter" idx="12"/>
          </p:nvPr>
        </p:nvSpPr>
        <p:spPr/>
        <p:txBody>
          <a:bodyPr/>
          <a:lstStyle>
            <a:extLst/>
          </a:lstStyle>
          <a:p>
            <a:fld id="{E84AD7EF-BDD5-4A1D-B6B3-478048C9E0CA}"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5" name="Footer Placeholder 4"/>
          <p:cNvSpPr>
            <a:spLocks noGrp="1"/>
          </p:cNvSpPr>
          <p:nvPr>
            <p:ph type="ftr" sz="quarter" idx="11"/>
          </p:nvPr>
        </p:nvSpPr>
        <p:spPr/>
        <p:txBody>
          <a:bodyPr/>
          <a:lstStyle>
            <a:extLst/>
          </a:lstStyle>
          <a:p>
            <a:endParaRPr lang="sk-SK"/>
          </a:p>
        </p:txBody>
      </p:sp>
      <p:sp>
        <p:nvSpPr>
          <p:cNvPr id="6" name="Slide Number Placeholder 5"/>
          <p:cNvSpPr>
            <a:spLocks noGrp="1"/>
          </p:cNvSpPr>
          <p:nvPr>
            <p:ph type="sldNum" sz="quarter" idx="12"/>
          </p:nvPr>
        </p:nvSpPr>
        <p:spPr/>
        <p:txBody>
          <a:bodyPr/>
          <a:lstStyle>
            <a:extLst/>
          </a:lstStyle>
          <a:p>
            <a:fld id="{E84AD7EF-BDD5-4A1D-B6B3-478048C9E0CA}"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5" name="Footer Placeholder 4"/>
          <p:cNvSpPr>
            <a:spLocks noGrp="1"/>
          </p:cNvSpPr>
          <p:nvPr>
            <p:ph type="ftr" sz="quarter" idx="11"/>
          </p:nvPr>
        </p:nvSpPr>
        <p:spPr/>
        <p:txBody>
          <a:bodyPr/>
          <a:lstStyle>
            <a:extLst/>
          </a:lstStyle>
          <a:p>
            <a:endParaRPr lang="sk-SK"/>
          </a:p>
        </p:txBody>
      </p:sp>
      <p:sp>
        <p:nvSpPr>
          <p:cNvPr id="6" name="Slide Number Placeholder 5"/>
          <p:cNvSpPr>
            <a:spLocks noGrp="1"/>
          </p:cNvSpPr>
          <p:nvPr>
            <p:ph type="sldNum" sz="quarter" idx="12"/>
          </p:nvPr>
        </p:nvSpPr>
        <p:spPr/>
        <p:txBody>
          <a:bodyPr/>
          <a:lstStyle>
            <a:extLst/>
          </a:lstStyle>
          <a:p>
            <a:fld id="{E84AD7EF-BDD5-4A1D-B6B3-478048C9E0CA}" type="slidenum">
              <a:rPr lang="sk-SK" smtClean="0"/>
              <a:t>‹#›</a:t>
            </a:fld>
            <a:endParaRPr lang="sk-SK"/>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5" name="Footer Placeholder 4"/>
          <p:cNvSpPr>
            <a:spLocks noGrp="1"/>
          </p:cNvSpPr>
          <p:nvPr>
            <p:ph type="ftr" sz="quarter" idx="11"/>
          </p:nvPr>
        </p:nvSpPr>
        <p:spPr/>
        <p:txBody>
          <a:bodyPr/>
          <a:lstStyle>
            <a:extLst/>
          </a:lstStyle>
          <a:p>
            <a:endParaRPr lang="sk-SK"/>
          </a:p>
        </p:txBody>
      </p:sp>
      <p:sp>
        <p:nvSpPr>
          <p:cNvPr id="6" name="Slide Number Placeholder 5"/>
          <p:cNvSpPr>
            <a:spLocks noGrp="1"/>
          </p:cNvSpPr>
          <p:nvPr>
            <p:ph type="sldNum" sz="quarter" idx="12"/>
          </p:nvPr>
        </p:nvSpPr>
        <p:spPr/>
        <p:txBody>
          <a:bodyPr/>
          <a:lstStyle>
            <a:extLst/>
          </a:lstStyle>
          <a:p>
            <a:fld id="{E84AD7EF-BDD5-4A1D-B6B3-478048C9E0CA}" type="slidenum">
              <a:rPr lang="sk-SK" smtClean="0"/>
              <a:t>‹#›</a:t>
            </a:fld>
            <a:endParaRPr lang="sk-SK"/>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6" name="Footer Placeholder 5"/>
          <p:cNvSpPr>
            <a:spLocks noGrp="1"/>
          </p:cNvSpPr>
          <p:nvPr>
            <p:ph type="ftr" sz="quarter" idx="11"/>
          </p:nvPr>
        </p:nvSpPr>
        <p:spPr/>
        <p:txBody>
          <a:bodyPr/>
          <a:lstStyle>
            <a:extLst/>
          </a:lstStyle>
          <a:p>
            <a:endParaRPr lang="sk-SK"/>
          </a:p>
        </p:txBody>
      </p:sp>
      <p:sp>
        <p:nvSpPr>
          <p:cNvPr id="7" name="Slide Number Placeholder 6"/>
          <p:cNvSpPr>
            <a:spLocks noGrp="1"/>
          </p:cNvSpPr>
          <p:nvPr>
            <p:ph type="sldNum" sz="quarter" idx="12"/>
          </p:nvPr>
        </p:nvSpPr>
        <p:spPr/>
        <p:txBody>
          <a:bodyPr/>
          <a:lstStyle>
            <a:extLst/>
          </a:lstStyle>
          <a:p>
            <a:fld id="{E84AD7EF-BDD5-4A1D-B6B3-478048C9E0CA}" type="slidenum">
              <a:rPr lang="sk-SK" smtClean="0"/>
              <a:t>‹#›</a:t>
            </a:fld>
            <a:endParaRPr lang="sk-SK"/>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8" name="Footer Placeholder 7"/>
          <p:cNvSpPr>
            <a:spLocks noGrp="1"/>
          </p:cNvSpPr>
          <p:nvPr>
            <p:ph type="ftr" sz="quarter" idx="11"/>
          </p:nvPr>
        </p:nvSpPr>
        <p:spPr/>
        <p:txBody>
          <a:bodyPr/>
          <a:lstStyle>
            <a:extLst/>
          </a:lstStyle>
          <a:p>
            <a:endParaRPr lang="sk-SK"/>
          </a:p>
        </p:txBody>
      </p:sp>
      <p:sp>
        <p:nvSpPr>
          <p:cNvPr id="9" name="Slide Number Placeholder 8"/>
          <p:cNvSpPr>
            <a:spLocks noGrp="1"/>
          </p:cNvSpPr>
          <p:nvPr>
            <p:ph type="sldNum" sz="quarter" idx="12"/>
          </p:nvPr>
        </p:nvSpPr>
        <p:spPr/>
        <p:txBody>
          <a:bodyPr/>
          <a:lstStyle>
            <a:extLst/>
          </a:lstStyle>
          <a:p>
            <a:fld id="{E84AD7EF-BDD5-4A1D-B6B3-478048C9E0CA}" type="slidenum">
              <a:rPr lang="sk-SK" smtClean="0"/>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4" name="Footer Placeholder 3"/>
          <p:cNvSpPr>
            <a:spLocks noGrp="1"/>
          </p:cNvSpPr>
          <p:nvPr>
            <p:ph type="ftr" sz="quarter" idx="11"/>
          </p:nvPr>
        </p:nvSpPr>
        <p:spPr/>
        <p:txBody>
          <a:bodyPr/>
          <a:lstStyle>
            <a:extLst/>
          </a:lstStyle>
          <a:p>
            <a:endParaRPr lang="sk-SK"/>
          </a:p>
        </p:txBody>
      </p:sp>
      <p:sp>
        <p:nvSpPr>
          <p:cNvPr id="5" name="Slide Number Placeholder 4"/>
          <p:cNvSpPr>
            <a:spLocks noGrp="1"/>
          </p:cNvSpPr>
          <p:nvPr>
            <p:ph type="sldNum" sz="quarter" idx="12"/>
          </p:nvPr>
        </p:nvSpPr>
        <p:spPr/>
        <p:txBody>
          <a:bodyPr/>
          <a:lstStyle>
            <a:extLst/>
          </a:lstStyle>
          <a:p>
            <a:fld id="{E84AD7EF-BDD5-4A1D-B6B3-478048C9E0CA}" type="slidenum">
              <a:rPr lang="sk-SK" smtClean="0"/>
              <a:t>‹#›</a:t>
            </a:fld>
            <a:endParaRPr lang="sk-SK"/>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3FC789-74C6-4BC1-9A57-350F65DABDB0}" type="datetimeFigureOut">
              <a:rPr lang="sk-SK" smtClean="0"/>
              <a:t>23.03.2013</a:t>
            </a:fld>
            <a:endParaRPr lang="sk-SK"/>
          </a:p>
        </p:txBody>
      </p:sp>
      <p:sp>
        <p:nvSpPr>
          <p:cNvPr id="3" name="Footer Placeholder 2"/>
          <p:cNvSpPr>
            <a:spLocks noGrp="1"/>
          </p:cNvSpPr>
          <p:nvPr>
            <p:ph type="ftr" sz="quarter" idx="11"/>
          </p:nvPr>
        </p:nvSpPr>
        <p:spPr/>
        <p:txBody>
          <a:bodyPr/>
          <a:lstStyle>
            <a:extLst/>
          </a:lstStyle>
          <a:p>
            <a:endParaRPr lang="sk-SK"/>
          </a:p>
        </p:txBody>
      </p:sp>
      <p:sp>
        <p:nvSpPr>
          <p:cNvPr id="4" name="Slide Number Placeholder 3"/>
          <p:cNvSpPr>
            <a:spLocks noGrp="1"/>
          </p:cNvSpPr>
          <p:nvPr>
            <p:ph type="sldNum" sz="quarter" idx="12"/>
          </p:nvPr>
        </p:nvSpPr>
        <p:spPr/>
        <p:txBody>
          <a:bodyPr/>
          <a:lstStyle>
            <a:extLst/>
          </a:lstStyle>
          <a:p>
            <a:fld id="{E84AD7EF-BDD5-4A1D-B6B3-478048C9E0CA}"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3FC789-74C6-4BC1-9A57-350F65DABDB0}" type="datetimeFigureOut">
              <a:rPr lang="sk-SK" smtClean="0"/>
              <a:t>23.03.2013</a:t>
            </a:fld>
            <a:endParaRPr lang="sk-SK"/>
          </a:p>
        </p:txBody>
      </p:sp>
      <p:sp>
        <p:nvSpPr>
          <p:cNvPr id="6" name="Footer Placeholder 5"/>
          <p:cNvSpPr>
            <a:spLocks noGrp="1"/>
          </p:cNvSpPr>
          <p:nvPr>
            <p:ph type="ftr" sz="quarter" idx="11"/>
          </p:nvPr>
        </p:nvSpPr>
        <p:spPr/>
        <p:txBody>
          <a:bodyPr/>
          <a:lstStyle>
            <a:extLst/>
          </a:lstStyle>
          <a:p>
            <a:endParaRPr lang="sk-SK"/>
          </a:p>
        </p:txBody>
      </p:sp>
      <p:sp>
        <p:nvSpPr>
          <p:cNvPr id="7" name="Slide Number Placeholder 6"/>
          <p:cNvSpPr>
            <a:spLocks noGrp="1"/>
          </p:cNvSpPr>
          <p:nvPr>
            <p:ph type="sldNum" sz="quarter" idx="12"/>
          </p:nvPr>
        </p:nvSpPr>
        <p:spPr/>
        <p:txBody>
          <a:bodyPr/>
          <a:lstStyle>
            <a:extLst/>
          </a:lstStyle>
          <a:p>
            <a:fld id="{E84AD7EF-BDD5-4A1D-B6B3-478048C9E0CA}" type="slidenum">
              <a:rPr lang="sk-SK" smtClean="0"/>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3FC789-74C6-4BC1-9A57-350F65DABDB0}" type="datetimeFigureOut">
              <a:rPr lang="sk-SK" smtClean="0"/>
              <a:t>23.03.2013</a:t>
            </a:fld>
            <a:endParaRPr lang="sk-SK"/>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84AD7EF-BDD5-4A1D-B6B3-478048C9E0CA}" type="slidenum">
              <a:rPr lang="sk-SK" smtClean="0"/>
              <a:t>‹#›</a:t>
            </a:fld>
            <a:endParaRPr lang="sk-SK"/>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3FC789-74C6-4BC1-9A57-350F65DABDB0}" type="datetimeFigureOut">
              <a:rPr lang="sk-SK" smtClean="0"/>
              <a:t>23.03.2013</a:t>
            </a:fld>
            <a:endParaRPr lang="sk-SK"/>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sk-SK"/>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84AD7EF-BDD5-4A1D-B6B3-478048C9E0CA}"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ttgis.com/product/teradat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www.sagepub.com/clow/study/chapters/03/Quiz/Quiz.swf" TargetMode="Externa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Mining in Business and Economic Analysis</a:t>
            </a:r>
            <a:endParaRPr lang="sk-SK" dirty="0"/>
          </a:p>
        </p:txBody>
      </p:sp>
      <p:sp>
        <p:nvSpPr>
          <p:cNvPr id="3" name="Subtitle 2"/>
          <p:cNvSpPr>
            <a:spLocks noGrp="1"/>
          </p:cNvSpPr>
          <p:nvPr>
            <p:ph type="subTitle" idx="1"/>
          </p:nvPr>
        </p:nvSpPr>
        <p:spPr/>
        <p:txBody>
          <a:bodyPr>
            <a:normAutofit/>
          </a:bodyPr>
          <a:lstStyle/>
          <a:p>
            <a:pPr algn="r"/>
            <a:r>
              <a:rPr lang="en-US" sz="2000" dirty="0" err="1" smtClean="0"/>
              <a:t>Renata</a:t>
            </a:r>
            <a:r>
              <a:rPr lang="en-US" sz="2000" dirty="0" smtClean="0"/>
              <a:t> </a:t>
            </a:r>
            <a:r>
              <a:rPr lang="en-US" sz="2000" dirty="0" err="1" smtClean="0"/>
              <a:t>Prokeinova</a:t>
            </a:r>
            <a:endParaRPr lang="en-US" sz="2000" dirty="0" smtClean="0"/>
          </a:p>
          <a:p>
            <a:pPr algn="r"/>
            <a:r>
              <a:rPr lang="en-US" sz="2000" dirty="0" smtClean="0"/>
              <a:t>Department of Statistics and Operation Research</a:t>
            </a:r>
          </a:p>
          <a:p>
            <a:pPr algn="r"/>
            <a:r>
              <a:rPr lang="en-US" sz="2000" dirty="0" smtClean="0"/>
              <a:t>FEM SUA in Nitra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Blockbuster Entertainment mines its video rental history database to recommend rentals to individual customers. </a:t>
            </a:r>
            <a:endParaRPr lang="en-GB" dirty="0" smtClean="0"/>
          </a:p>
          <a:p>
            <a:r>
              <a:rPr lang="en-GB" dirty="0" smtClean="0"/>
              <a:t>American </a:t>
            </a:r>
            <a:r>
              <a:rPr lang="en-GB" dirty="0" smtClean="0"/>
              <a:t>Express can suggest products to its cardholders based on analysis of their monthly expenditures. </a:t>
            </a:r>
            <a:endParaRPr lang="en-GB" dirty="0" smtClean="0"/>
          </a:p>
          <a:p>
            <a:endParaRPr lang="sk-SK" dirty="0"/>
          </a:p>
        </p:txBody>
      </p:sp>
      <p:sp>
        <p:nvSpPr>
          <p:cNvPr id="3" name="Title 2"/>
          <p:cNvSpPr>
            <a:spLocks noGrp="1"/>
          </p:cNvSpPr>
          <p:nvPr>
            <p:ph type="title"/>
          </p:nvPr>
        </p:nvSpPr>
        <p:spPr/>
        <p:txBody>
          <a:bodyPr>
            <a:normAutofit fontScale="90000"/>
          </a:bodyPr>
          <a:lstStyle/>
          <a:p>
            <a:r>
              <a:rPr lang="en-US" dirty="0" smtClean="0"/>
              <a:t>Data </a:t>
            </a:r>
            <a:r>
              <a:rPr lang="en-US" dirty="0" smtClean="0"/>
              <a:t>Mining in </a:t>
            </a:r>
            <a:r>
              <a:rPr lang="en-US" dirty="0" smtClean="0"/>
              <a:t>Marketing -example 2</a:t>
            </a:r>
            <a:endParaRPr lang="sk-S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err="1" smtClean="0"/>
              <a:t>WalMart</a:t>
            </a:r>
            <a:r>
              <a:rPr lang="en-GB" dirty="0" smtClean="0"/>
              <a:t> is pioneering massive data mining to transform its supplier relationships. </a:t>
            </a:r>
            <a:r>
              <a:rPr lang="en-GB" dirty="0" err="1" smtClean="0"/>
              <a:t>WalMart</a:t>
            </a:r>
            <a:r>
              <a:rPr lang="en-GB" dirty="0" smtClean="0"/>
              <a:t> captures point-of-sale transactions from over 2,900 stores in 6 countries and continuously transmits this data to its massive 7.5 terabyte </a:t>
            </a:r>
            <a:r>
              <a:rPr lang="en-GB" dirty="0" err="1" smtClean="0">
                <a:hlinkClick r:id="rId2"/>
              </a:rPr>
              <a:t>Teradata</a:t>
            </a:r>
            <a:r>
              <a:rPr lang="en-GB" dirty="0" smtClean="0"/>
              <a:t> data warehouse. </a:t>
            </a:r>
            <a:endParaRPr lang="en-GB" dirty="0" smtClean="0"/>
          </a:p>
          <a:p>
            <a:r>
              <a:rPr lang="en-GB" dirty="0" err="1" smtClean="0"/>
              <a:t>WalMart</a:t>
            </a:r>
            <a:r>
              <a:rPr lang="en-GB" dirty="0" smtClean="0"/>
              <a:t> </a:t>
            </a:r>
            <a:r>
              <a:rPr lang="en-GB" dirty="0" smtClean="0"/>
              <a:t>allows more than 3,500 suppliers, to access data on their products and perform data analyses. These suppliers use this data to identify customer buying patterns at the store display level. They use this information to manage local store inventory and identify new merchandising opportunities. </a:t>
            </a:r>
            <a:endParaRPr lang="en-GB" dirty="0" smtClean="0"/>
          </a:p>
        </p:txBody>
      </p:sp>
      <p:sp>
        <p:nvSpPr>
          <p:cNvPr id="3" name="Title 2"/>
          <p:cNvSpPr>
            <a:spLocks noGrp="1"/>
          </p:cNvSpPr>
          <p:nvPr>
            <p:ph type="title"/>
          </p:nvPr>
        </p:nvSpPr>
        <p:spPr/>
        <p:txBody>
          <a:bodyPr>
            <a:normAutofit fontScale="90000"/>
          </a:bodyPr>
          <a:lstStyle/>
          <a:p>
            <a:r>
              <a:rPr lang="en-US" dirty="0" smtClean="0"/>
              <a:t>Data </a:t>
            </a:r>
            <a:r>
              <a:rPr lang="en-US" dirty="0" smtClean="0"/>
              <a:t>Mining in </a:t>
            </a:r>
            <a:r>
              <a:rPr lang="en-US" dirty="0" smtClean="0"/>
              <a:t>Marketing -example 3</a:t>
            </a:r>
            <a:endParaRPr lang="sk-S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1" dirty="0" err="1" smtClean="0"/>
              <a:t>Data.Mining.Fox</a:t>
            </a:r>
            <a:r>
              <a:rPr lang="en-GB" dirty="0" smtClean="0"/>
              <a:t> </a:t>
            </a:r>
          </a:p>
          <a:p>
            <a:pPr>
              <a:buNone/>
            </a:pPr>
            <a:r>
              <a:rPr lang="en-GB" dirty="0" smtClean="0"/>
              <a:t>can help in </a:t>
            </a:r>
            <a:r>
              <a:rPr lang="en-GB" b="1" dirty="0" smtClean="0"/>
              <a:t>marketing </a:t>
            </a:r>
            <a:r>
              <a:rPr lang="en-GB" dirty="0" smtClean="0"/>
              <a:t>to predict the purchase probability of customers for a specific product. </a:t>
            </a:r>
            <a:endParaRPr lang="en-GB" dirty="0" smtClean="0"/>
          </a:p>
          <a:p>
            <a:r>
              <a:rPr lang="en-GB" b="1" dirty="0" err="1" smtClean="0"/>
              <a:t>Easy.Data.Mining</a:t>
            </a:r>
            <a:r>
              <a:rPr lang="en-GB" dirty="0" smtClean="0"/>
              <a:t> </a:t>
            </a:r>
            <a:endParaRPr lang="en-GB" dirty="0" smtClean="0"/>
          </a:p>
          <a:p>
            <a:pPr>
              <a:buNone/>
            </a:pPr>
            <a:r>
              <a:rPr lang="en-GB" dirty="0" smtClean="0"/>
              <a:t>can add value by being profitably applied to </a:t>
            </a:r>
            <a:r>
              <a:rPr lang="en-GB" b="1" dirty="0" smtClean="0"/>
              <a:t>marketing </a:t>
            </a:r>
            <a:r>
              <a:rPr lang="en-GB" dirty="0" smtClean="0"/>
              <a:t>challenges</a:t>
            </a:r>
            <a:r>
              <a:rPr lang="en-GB" dirty="0" smtClean="0"/>
              <a:t>.</a:t>
            </a:r>
          </a:p>
          <a:p>
            <a:pPr>
              <a:buNone/>
            </a:pPr>
            <a:endParaRPr lang="sk-SK" dirty="0" smtClean="0"/>
          </a:p>
          <a:p>
            <a:endParaRPr lang="en-US" dirty="0" smtClean="0"/>
          </a:p>
          <a:p>
            <a:endParaRPr lang="en-US" dirty="0" smtClean="0"/>
          </a:p>
          <a:p>
            <a:endParaRPr lang="sk-SK" dirty="0"/>
          </a:p>
        </p:txBody>
      </p:sp>
      <p:sp>
        <p:nvSpPr>
          <p:cNvPr id="3" name="Title 2"/>
          <p:cNvSpPr>
            <a:spLocks noGrp="1"/>
          </p:cNvSpPr>
          <p:nvPr>
            <p:ph type="title"/>
          </p:nvPr>
        </p:nvSpPr>
        <p:spPr/>
        <p:txBody>
          <a:bodyPr>
            <a:normAutofit fontScale="90000"/>
          </a:bodyPr>
          <a:lstStyle/>
          <a:p>
            <a:r>
              <a:rPr lang="en-US" dirty="0" smtClean="0"/>
              <a:t>Examples of DM in Marketing in web sites</a:t>
            </a:r>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Classes</a:t>
            </a:r>
          </a:p>
          <a:p>
            <a:r>
              <a:rPr lang="en-US" b="1" dirty="0" smtClean="0"/>
              <a:t>Clusters</a:t>
            </a:r>
          </a:p>
          <a:p>
            <a:r>
              <a:rPr lang="en-US" b="1" dirty="0" smtClean="0"/>
              <a:t>Associations</a:t>
            </a:r>
            <a:endParaRPr lang="en-US" b="1" dirty="0" smtClean="0"/>
          </a:p>
          <a:p>
            <a:r>
              <a:rPr lang="en-GB" b="1" dirty="0" smtClean="0"/>
              <a:t>Sequential </a:t>
            </a:r>
            <a:r>
              <a:rPr lang="en-GB" b="1" dirty="0" smtClean="0"/>
              <a:t>patterns</a:t>
            </a:r>
            <a:endParaRPr lang="sk-SK" dirty="0"/>
          </a:p>
        </p:txBody>
      </p:sp>
      <p:sp>
        <p:nvSpPr>
          <p:cNvPr id="3" name="Title 2"/>
          <p:cNvSpPr>
            <a:spLocks noGrp="1"/>
          </p:cNvSpPr>
          <p:nvPr>
            <p:ph type="title"/>
          </p:nvPr>
        </p:nvSpPr>
        <p:spPr/>
        <p:txBody>
          <a:bodyPr>
            <a:normAutofit fontScale="90000"/>
          </a:bodyPr>
          <a:lstStyle/>
          <a:p>
            <a:r>
              <a:rPr lang="en-GB" dirty="0" smtClean="0"/>
              <a:t>Four </a:t>
            </a:r>
            <a:r>
              <a:rPr lang="en-GB" dirty="0" smtClean="0"/>
              <a:t>types of </a:t>
            </a:r>
            <a:r>
              <a:rPr lang="en-GB" dirty="0" smtClean="0"/>
              <a:t>relationships in DM</a:t>
            </a:r>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Stored data is used to locate data in predetermined groups. For example, a restaurant chain could mine customer purchase data to determine when customers visit and what they typically order. This information could be used to increase traffic by having daily specials.</a:t>
            </a:r>
            <a:endParaRPr lang="sk-SK" dirty="0"/>
          </a:p>
        </p:txBody>
      </p:sp>
      <p:sp>
        <p:nvSpPr>
          <p:cNvPr id="3" name="Title 2"/>
          <p:cNvSpPr>
            <a:spLocks noGrp="1"/>
          </p:cNvSpPr>
          <p:nvPr>
            <p:ph type="title"/>
          </p:nvPr>
        </p:nvSpPr>
        <p:spPr/>
        <p:txBody>
          <a:bodyPr/>
          <a:lstStyle/>
          <a:p>
            <a:r>
              <a:rPr lang="en-US" dirty="0" smtClean="0"/>
              <a:t>Classes</a:t>
            </a:r>
            <a:endParaRPr lang="sk-S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Data items are grouped according to logical relationships or consumer preferences. For example, data can be mined to identify market segments or consumer affinities. </a:t>
            </a:r>
            <a:endParaRPr lang="sk-SK" dirty="0"/>
          </a:p>
        </p:txBody>
      </p:sp>
      <p:sp>
        <p:nvSpPr>
          <p:cNvPr id="3" name="Title 2"/>
          <p:cNvSpPr>
            <a:spLocks noGrp="1"/>
          </p:cNvSpPr>
          <p:nvPr>
            <p:ph type="title"/>
          </p:nvPr>
        </p:nvSpPr>
        <p:spPr/>
        <p:txBody>
          <a:bodyPr/>
          <a:lstStyle/>
          <a:p>
            <a:r>
              <a:rPr lang="en-GB" dirty="0" smtClean="0"/>
              <a:t>Clusters</a:t>
            </a:r>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Data can be mined to identify associations. The beer-diaper example is an example of associative mining</a:t>
            </a:r>
            <a:endParaRPr lang="sk-SK" dirty="0"/>
          </a:p>
        </p:txBody>
      </p:sp>
      <p:sp>
        <p:nvSpPr>
          <p:cNvPr id="3" name="Title 2"/>
          <p:cNvSpPr>
            <a:spLocks noGrp="1"/>
          </p:cNvSpPr>
          <p:nvPr>
            <p:ph type="title"/>
          </p:nvPr>
        </p:nvSpPr>
        <p:spPr/>
        <p:txBody>
          <a:bodyPr/>
          <a:lstStyle/>
          <a:p>
            <a:r>
              <a:rPr lang="en-GB" dirty="0" smtClean="0"/>
              <a:t>Associations</a:t>
            </a:r>
            <a:endParaRPr 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Data is mined to anticipate behaviour patterns and trends. For example, an outdoor equipment retailer could predict the likelihood of a backpack being purchased based on a consumer's purchase of sleeping bags and hiking shoes. </a:t>
            </a:r>
            <a:endParaRPr lang="sk-SK" dirty="0"/>
          </a:p>
        </p:txBody>
      </p:sp>
      <p:sp>
        <p:nvSpPr>
          <p:cNvPr id="3" name="Title 2"/>
          <p:cNvSpPr>
            <a:spLocks noGrp="1"/>
          </p:cNvSpPr>
          <p:nvPr>
            <p:ph type="title"/>
          </p:nvPr>
        </p:nvSpPr>
        <p:spPr/>
        <p:txBody>
          <a:bodyPr/>
          <a:lstStyle/>
          <a:p>
            <a:r>
              <a:rPr lang="en-GB" dirty="0" smtClean="0"/>
              <a:t>Sequential patterns</a:t>
            </a:r>
            <a:endParaRPr 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k-SK" dirty="0" smtClean="0"/>
              <a:t>The most common and important form of analysis is statistical analysis of data, if the data are metric and quantitative in nature. </a:t>
            </a:r>
            <a:endParaRPr lang="en-US" dirty="0" smtClean="0"/>
          </a:p>
          <a:p>
            <a:pPr>
              <a:buNone/>
            </a:pPr>
            <a:endParaRPr lang="en-US" dirty="0" smtClean="0"/>
          </a:p>
          <a:p>
            <a:r>
              <a:rPr lang="sk-SK" dirty="0" smtClean="0"/>
              <a:t>The number of respondents in a quantitative Market Research projects can often be over a thousand, making a large bunch of data points within the data set. </a:t>
            </a:r>
            <a:endParaRPr lang="sk-SK" dirty="0"/>
          </a:p>
        </p:txBody>
      </p:sp>
      <p:sp>
        <p:nvSpPr>
          <p:cNvPr id="3" name="Title 2"/>
          <p:cNvSpPr>
            <a:spLocks noGrp="1"/>
          </p:cNvSpPr>
          <p:nvPr>
            <p:ph type="title"/>
          </p:nvPr>
        </p:nvSpPr>
        <p:spPr/>
        <p:txBody>
          <a:bodyPr/>
          <a:lstStyle/>
          <a:p>
            <a:r>
              <a:rPr lang="en-GB" b="0" dirty="0" smtClean="0"/>
              <a:t>Basic Characteristics of Data</a:t>
            </a:r>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365760" lvl="1" indent="-256032">
              <a:spcBef>
                <a:spcPts val="400"/>
              </a:spcBef>
              <a:buSzPct val="68000"/>
              <a:buNone/>
            </a:pPr>
            <a:r>
              <a:rPr lang="en-GB" sz="2400" dirty="0" smtClean="0"/>
              <a:t>After the data collected is cleaned for illogical responses and missing responses, a next good step would be tabulating and cross-tabulating respondents’ answers for all the questions. </a:t>
            </a:r>
            <a:endParaRPr lang="en-GB" sz="2400" dirty="0" smtClean="0"/>
          </a:p>
          <a:p>
            <a:pPr marL="365760" lvl="1" indent="-256032">
              <a:spcBef>
                <a:spcPts val="400"/>
              </a:spcBef>
              <a:buSzPct val="68000"/>
              <a:buNone/>
            </a:pPr>
            <a:r>
              <a:rPr lang="en-GB" sz="2400" dirty="0" smtClean="0"/>
              <a:t>The </a:t>
            </a:r>
            <a:r>
              <a:rPr lang="en-GB" sz="2400" dirty="0" smtClean="0"/>
              <a:t>cross-tabulating based on various segments such as demographic segments and other segments are useful in validating the responses and making sense of the data. </a:t>
            </a:r>
            <a:endParaRPr lang="en-GB" sz="2400" dirty="0" smtClean="0"/>
          </a:p>
          <a:p>
            <a:pPr marL="365760" lvl="1" indent="-256032">
              <a:spcBef>
                <a:spcPts val="400"/>
              </a:spcBef>
              <a:buSzPct val="68000"/>
              <a:buNone/>
            </a:pPr>
            <a:r>
              <a:rPr lang="en-GB" sz="2400" dirty="0" smtClean="0"/>
              <a:t>Another </a:t>
            </a:r>
            <a:r>
              <a:rPr lang="en-GB" sz="2400" dirty="0" smtClean="0"/>
              <a:t>useful statistic is the mean or the average. The average response for all the respondents or a cluster within the sample is good starting summary of the data. </a:t>
            </a:r>
            <a:endParaRPr lang="en-GB" sz="2400" dirty="0" smtClean="0"/>
          </a:p>
          <a:p>
            <a:pPr marL="365760" lvl="1" indent="-256032">
              <a:spcBef>
                <a:spcPts val="400"/>
              </a:spcBef>
              <a:buSzPct val="68000"/>
              <a:buNone/>
            </a:pPr>
            <a:r>
              <a:rPr lang="en-GB" sz="2400" dirty="0" smtClean="0"/>
              <a:t>For </a:t>
            </a:r>
            <a:r>
              <a:rPr lang="en-GB" sz="2400" dirty="0" smtClean="0"/>
              <a:t>example, if the market research project is about understanding the ability to pay for a certain product, then the average income of the respondents could be the very first statistic that would give a sense of the data. For instance, the average income of 1000 respondents is $1000. The average for various clusters can then be calculated. Cluster averages such as average income of male and female, average income of various age groups, average income of various geographic locations, etc. would give a better picture of the situation at hand.</a:t>
            </a:r>
            <a:endParaRPr lang="sk-SK" sz="2000" dirty="0" smtClean="0"/>
          </a:p>
          <a:p>
            <a:endParaRPr lang="sk-SK" dirty="0"/>
          </a:p>
        </p:txBody>
      </p:sp>
      <p:sp>
        <p:nvSpPr>
          <p:cNvPr id="3" name="Title 2"/>
          <p:cNvSpPr>
            <a:spLocks noGrp="1"/>
          </p:cNvSpPr>
          <p:nvPr>
            <p:ph type="title"/>
          </p:nvPr>
        </p:nvSpPr>
        <p:spPr/>
        <p:txBody>
          <a:bodyPr/>
          <a:lstStyle/>
          <a:p>
            <a:r>
              <a:rPr lang="en-US" dirty="0" smtClean="0"/>
              <a:t>Mean</a:t>
            </a:r>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Data are any facts, numbers, or text that can be processed by a computer. Today, organizations are accumulating vast and growing amounts of data in different formats and different databases</a:t>
            </a:r>
            <a:r>
              <a:rPr lang="en-GB" dirty="0" smtClean="0"/>
              <a:t>.</a:t>
            </a:r>
          </a:p>
          <a:p>
            <a:r>
              <a:rPr lang="en-GB" dirty="0" smtClean="0"/>
              <a:t>The patterns, associations, or relationships among all this </a:t>
            </a:r>
            <a:r>
              <a:rPr lang="en-GB" i="1" dirty="0" smtClean="0"/>
              <a:t>data</a:t>
            </a:r>
            <a:r>
              <a:rPr lang="en-GB" dirty="0" smtClean="0"/>
              <a:t> can provide </a:t>
            </a:r>
            <a:r>
              <a:rPr lang="en-GB" i="1" dirty="0" smtClean="0"/>
              <a:t>information</a:t>
            </a:r>
            <a:r>
              <a:rPr lang="en-GB" dirty="0" smtClean="0"/>
              <a:t>. For example, analysis of retail point of sale transaction data can yield information on which products are selling and when.</a:t>
            </a:r>
            <a:endParaRPr lang="sk-SK" dirty="0"/>
          </a:p>
        </p:txBody>
      </p:sp>
      <p:sp>
        <p:nvSpPr>
          <p:cNvPr id="3" name="Title 2"/>
          <p:cNvSpPr>
            <a:spLocks noGrp="1"/>
          </p:cNvSpPr>
          <p:nvPr>
            <p:ph type="title"/>
          </p:nvPr>
        </p:nvSpPr>
        <p:spPr/>
        <p:txBody>
          <a:bodyPr>
            <a:normAutofit fontScale="90000"/>
          </a:bodyPr>
          <a:lstStyle/>
          <a:p>
            <a:r>
              <a:rPr lang="en-US" dirty="0" smtClean="0"/>
              <a:t>Data, Information and Knowledge</a:t>
            </a: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mode is the value that has the maximum number of occurrences. </a:t>
            </a:r>
            <a:endParaRPr lang="en-GB" dirty="0" smtClean="0"/>
          </a:p>
          <a:p>
            <a:r>
              <a:rPr lang="en-GB" dirty="0" smtClean="0"/>
              <a:t>The </a:t>
            </a:r>
            <a:r>
              <a:rPr lang="en-GB" dirty="0" smtClean="0"/>
              <a:t>mode represents the highest peak of the normal distribution curve. This means that the normal distribution curve highest point will correspond to the value of mode. The mode is a good measure of location of data when the variable is categorical</a:t>
            </a:r>
            <a:r>
              <a:rPr lang="en-GB" dirty="0" smtClean="0"/>
              <a:t>.</a:t>
            </a:r>
          </a:p>
        </p:txBody>
      </p:sp>
      <p:sp>
        <p:nvSpPr>
          <p:cNvPr id="3" name="Title 2"/>
          <p:cNvSpPr>
            <a:spLocks noGrp="1"/>
          </p:cNvSpPr>
          <p:nvPr>
            <p:ph type="title"/>
          </p:nvPr>
        </p:nvSpPr>
        <p:spPr/>
        <p:txBody>
          <a:bodyPr/>
          <a:lstStyle/>
          <a:p>
            <a:r>
              <a:rPr lang="en-GB" dirty="0" smtClean="0"/>
              <a:t>Mode</a:t>
            </a:r>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middle value of ranked data is the median. If the number of data points is even, the median is calculated by taking the average of the two middle values. </a:t>
            </a:r>
            <a:endParaRPr lang="en-GB" dirty="0" smtClean="0"/>
          </a:p>
          <a:p>
            <a:r>
              <a:rPr lang="en-GB" dirty="0" smtClean="0"/>
              <a:t>There </a:t>
            </a:r>
            <a:r>
              <a:rPr lang="en-GB" dirty="0" smtClean="0"/>
              <a:t>are 50% of values larger than the median in the data set and 50% lesser than the median. Therefore, the median is the 50</a:t>
            </a:r>
            <a:r>
              <a:rPr lang="en-GB" baseline="30000" dirty="0" smtClean="0"/>
              <a:t>th</a:t>
            </a:r>
            <a:r>
              <a:rPr lang="en-GB" dirty="0" smtClean="0"/>
              <a:t> percentile. The median is a good measure of central tendency for ordinal data. </a:t>
            </a:r>
            <a:endParaRPr lang="sk-SK" dirty="0"/>
          </a:p>
        </p:txBody>
      </p:sp>
      <p:sp>
        <p:nvSpPr>
          <p:cNvPr id="3" name="Title 2"/>
          <p:cNvSpPr>
            <a:spLocks noGrp="1"/>
          </p:cNvSpPr>
          <p:nvPr>
            <p:ph type="title"/>
          </p:nvPr>
        </p:nvSpPr>
        <p:spPr/>
        <p:txBody>
          <a:bodyPr/>
          <a:lstStyle/>
          <a:p>
            <a:r>
              <a:rPr lang="en-GB" dirty="0" smtClean="0"/>
              <a:t>Median</a:t>
            </a:r>
            <a:endParaRPr lang="sk-S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range measures the spread of the data. The spread is the distance between or the gap between the largest and smallest value</a:t>
            </a:r>
            <a:r>
              <a:rPr lang="en-GB" dirty="0" smtClean="0"/>
              <a:t>.</a:t>
            </a:r>
          </a:p>
          <a:p>
            <a:r>
              <a:rPr lang="en-GB" dirty="0" smtClean="0"/>
              <a:t>Thus</a:t>
            </a:r>
            <a:r>
              <a:rPr lang="en-GB" dirty="0" smtClean="0"/>
              <a:t>, the range will be directly affected by outliers. Therefore, it is advisable to remove outliers by using box plot or any other tool before any statistical analysis. </a:t>
            </a:r>
            <a:endParaRPr lang="sk-SK" dirty="0"/>
          </a:p>
        </p:txBody>
      </p:sp>
      <p:sp>
        <p:nvSpPr>
          <p:cNvPr id="3" name="Title 2"/>
          <p:cNvSpPr>
            <a:spLocks noGrp="1"/>
          </p:cNvSpPr>
          <p:nvPr>
            <p:ph type="title"/>
          </p:nvPr>
        </p:nvSpPr>
        <p:spPr/>
        <p:txBody>
          <a:bodyPr/>
          <a:lstStyle/>
          <a:p>
            <a:r>
              <a:rPr lang="en-GB" dirty="0" smtClean="0"/>
              <a:t>Range</a:t>
            </a:r>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The difference between the mean and an observed value is called as a deviation from the mean. </a:t>
            </a:r>
            <a:endParaRPr lang="en-GB" dirty="0" smtClean="0"/>
          </a:p>
          <a:p>
            <a:r>
              <a:rPr lang="en-GB" dirty="0" smtClean="0"/>
              <a:t>The </a:t>
            </a:r>
            <a:r>
              <a:rPr lang="en-GB" dirty="0" smtClean="0"/>
              <a:t>variance is the average of the square of the deviations from the mean for all the values. </a:t>
            </a:r>
            <a:endParaRPr lang="en-GB" dirty="0" smtClean="0"/>
          </a:p>
          <a:p>
            <a:r>
              <a:rPr lang="en-GB" dirty="0" smtClean="0"/>
              <a:t>The </a:t>
            </a:r>
            <a:r>
              <a:rPr lang="en-GB" dirty="0" smtClean="0"/>
              <a:t>variance is always a positive figure. If the data points are clustered closely around the mean, the variance is small. If the data points are scattered dispersedly around the mean, the variance is large</a:t>
            </a:r>
            <a:endParaRPr lang="sk-SK" dirty="0"/>
          </a:p>
        </p:txBody>
      </p:sp>
      <p:sp>
        <p:nvSpPr>
          <p:cNvPr id="3" name="Title 2"/>
          <p:cNvSpPr>
            <a:spLocks noGrp="1"/>
          </p:cNvSpPr>
          <p:nvPr>
            <p:ph type="title"/>
          </p:nvPr>
        </p:nvSpPr>
        <p:spPr/>
        <p:txBody>
          <a:bodyPr/>
          <a:lstStyle/>
          <a:p>
            <a:r>
              <a:rPr lang="en-GB" dirty="0" smtClean="0"/>
              <a:t>Variance</a:t>
            </a:r>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standard deviation is the square root of variance. </a:t>
            </a:r>
            <a:endParaRPr lang="sk-SK" dirty="0"/>
          </a:p>
        </p:txBody>
      </p:sp>
      <p:sp>
        <p:nvSpPr>
          <p:cNvPr id="3" name="Title 2"/>
          <p:cNvSpPr>
            <a:spLocks noGrp="1"/>
          </p:cNvSpPr>
          <p:nvPr>
            <p:ph type="title"/>
          </p:nvPr>
        </p:nvSpPr>
        <p:spPr/>
        <p:txBody>
          <a:bodyPr/>
          <a:lstStyle/>
          <a:p>
            <a:r>
              <a:rPr lang="en-GB" dirty="0" smtClean="0"/>
              <a:t>Standard Deviation</a:t>
            </a:r>
            <a:endParaRPr lang="sk-S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GB" dirty="0" smtClean="0"/>
              <a:t>The </a:t>
            </a:r>
            <a:r>
              <a:rPr lang="en-GB" b="1" dirty="0" smtClean="0"/>
              <a:t>histogram</a:t>
            </a:r>
            <a:r>
              <a:rPr lang="en-GB" dirty="0" smtClean="0"/>
              <a:t> is a summary graph showing a count of the data points falling in various ranges. The effect is a rough approximation of the frequency distribution of the data.</a:t>
            </a:r>
            <a:endParaRPr lang="sk-SK" dirty="0" smtClean="0"/>
          </a:p>
          <a:p>
            <a:endParaRPr lang="sk-SK" b="1" dirty="0"/>
          </a:p>
        </p:txBody>
      </p:sp>
      <p:sp>
        <p:nvSpPr>
          <p:cNvPr id="3" name="Title 2"/>
          <p:cNvSpPr>
            <a:spLocks noGrp="1"/>
          </p:cNvSpPr>
          <p:nvPr>
            <p:ph type="title"/>
          </p:nvPr>
        </p:nvSpPr>
        <p:spPr/>
        <p:txBody>
          <a:bodyPr/>
          <a:lstStyle/>
          <a:p>
            <a:r>
              <a:rPr lang="en-US" dirty="0" smtClean="0"/>
              <a:t>Histogram</a:t>
            </a:r>
            <a:endParaRPr lang="sk-SK" dirty="0"/>
          </a:p>
        </p:txBody>
      </p:sp>
      <p:pic>
        <p:nvPicPr>
          <p:cNvPr id="3074" name="Picture 2" descr="C:\Users\Charlotte\AppData\Local\Microsoft\Windows\Temporary Internet Files\Content.IE5\Y09RA4B4\MC900040353[1].wmf"/>
          <p:cNvPicPr>
            <a:picLocks noChangeAspect="1" noChangeArrowheads="1"/>
          </p:cNvPicPr>
          <p:nvPr/>
        </p:nvPicPr>
        <p:blipFill>
          <a:blip r:embed="rId2" cstate="print"/>
          <a:srcRect/>
          <a:stretch>
            <a:fillRect/>
          </a:stretch>
        </p:blipFill>
        <p:spPr bwMode="auto">
          <a:xfrm>
            <a:off x="6300192" y="3284984"/>
            <a:ext cx="2088232" cy="306930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The groups of data are called </a:t>
            </a:r>
            <a:r>
              <a:rPr lang="en-GB" i="1" dirty="0" smtClean="0"/>
              <a:t>classes</a:t>
            </a:r>
            <a:r>
              <a:rPr lang="en-GB" dirty="0" smtClean="0"/>
              <a:t>, and in the context of a histogram they are known as </a:t>
            </a:r>
            <a:r>
              <a:rPr lang="en-GB" i="1" dirty="0" smtClean="0"/>
              <a:t>bins</a:t>
            </a:r>
            <a:r>
              <a:rPr lang="en-GB" dirty="0" smtClean="0"/>
              <a:t>, because one can think of them as containers that accumulate data and "fill up" at a rate equal to the frequency of that data class.</a:t>
            </a:r>
            <a:endParaRPr lang="sk-SK" dirty="0" smtClean="0"/>
          </a:p>
          <a:p>
            <a:r>
              <a:rPr lang="sk-SK" dirty="0" smtClean="0"/>
              <a:t>The histogram of the frequency distribution can be converted to a probability distribution by dividing the tally in each group by the total number of data points to give the relative frequency.</a:t>
            </a:r>
          </a:p>
          <a:p>
            <a:endParaRPr lang="sk-SK" dirty="0"/>
          </a:p>
        </p:txBody>
      </p:sp>
      <p:sp>
        <p:nvSpPr>
          <p:cNvPr id="3" name="Title 2"/>
          <p:cNvSpPr>
            <a:spLocks noGrp="1"/>
          </p:cNvSpPr>
          <p:nvPr>
            <p:ph type="title"/>
          </p:nvPr>
        </p:nvSpPr>
        <p:spPr/>
        <p:txBody>
          <a:bodyPr/>
          <a:lstStyle/>
          <a:p>
            <a:r>
              <a:rPr lang="en-US" dirty="0" smtClean="0"/>
              <a:t>Histogram</a:t>
            </a:r>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9011" y="1498666"/>
            <a:ext cx="8229600" cy="4525963"/>
          </a:xfrm>
        </p:spPr>
        <p:txBody>
          <a:bodyPr/>
          <a:lstStyle/>
          <a:p>
            <a:r>
              <a:rPr lang="sk-SK" dirty="0" smtClean="0">
                <a:hlinkClick r:id="rId2"/>
              </a:rPr>
              <a:t>http://www.sagepub.com/clow/study/chapters/03/Quiz/Quiz.swf</a:t>
            </a:r>
            <a:endParaRPr lang="sk-SK" dirty="0"/>
          </a:p>
        </p:txBody>
      </p:sp>
      <p:sp>
        <p:nvSpPr>
          <p:cNvPr id="3" name="Title 2"/>
          <p:cNvSpPr>
            <a:spLocks noGrp="1"/>
          </p:cNvSpPr>
          <p:nvPr>
            <p:ph type="title"/>
          </p:nvPr>
        </p:nvSpPr>
        <p:spPr/>
        <p:txBody>
          <a:bodyPr/>
          <a:lstStyle/>
          <a:p>
            <a:r>
              <a:rPr lang="en-US" dirty="0" smtClean="0"/>
              <a:t>Quiz about Data Mining</a:t>
            </a:r>
            <a:endParaRPr lang="sk-SK" dirty="0"/>
          </a:p>
        </p:txBody>
      </p:sp>
      <p:pic>
        <p:nvPicPr>
          <p:cNvPr id="2050" name="Picture 2" descr="C:\Users\Charlotte\AppData\Local\Microsoft\Windows\Temporary Internet Files\Content.IE5\QHYBSO6Q\MC900441902[1].wmf"/>
          <p:cNvPicPr>
            <a:picLocks noChangeAspect="1" noChangeArrowheads="1"/>
          </p:cNvPicPr>
          <p:nvPr/>
        </p:nvPicPr>
        <p:blipFill>
          <a:blip r:embed="rId3" cstate="print"/>
          <a:srcRect/>
          <a:stretch>
            <a:fillRect/>
          </a:stretch>
        </p:blipFill>
        <p:spPr bwMode="auto">
          <a:xfrm>
            <a:off x="2195736" y="3212976"/>
            <a:ext cx="1520825" cy="1797050"/>
          </a:xfrm>
          <a:prstGeom prst="rect">
            <a:avLst/>
          </a:prstGeom>
          <a:noFill/>
        </p:spPr>
      </p:pic>
      <p:pic>
        <p:nvPicPr>
          <p:cNvPr id="2051" name="Picture 3" descr="C:\Users\Charlotte\AppData\Local\Microsoft\Windows\Temporary Internet Files\Content.IE5\Y09RA4B4\MC900441930[1].wmf"/>
          <p:cNvPicPr>
            <a:picLocks noChangeAspect="1" noChangeArrowheads="1"/>
          </p:cNvPicPr>
          <p:nvPr/>
        </p:nvPicPr>
        <p:blipFill>
          <a:blip r:embed="rId4" cstate="print"/>
          <a:srcRect/>
          <a:stretch>
            <a:fillRect/>
          </a:stretch>
        </p:blipFill>
        <p:spPr bwMode="auto">
          <a:xfrm>
            <a:off x="5692775" y="3140075"/>
            <a:ext cx="1978025" cy="19081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Information can be converted into </a:t>
            </a:r>
            <a:r>
              <a:rPr lang="en-GB" i="1" dirty="0" smtClean="0"/>
              <a:t>knowledge</a:t>
            </a:r>
            <a:r>
              <a:rPr lang="en-GB" dirty="0" smtClean="0"/>
              <a:t> about historical patterns and future trends. For example, summary information on retail supermarket sales can be analyzed in light of promotional efforts to provide knowledge of consumer buying </a:t>
            </a:r>
            <a:r>
              <a:rPr lang="en-GB" dirty="0" err="1" smtClean="0"/>
              <a:t>behavior</a:t>
            </a:r>
            <a:r>
              <a:rPr lang="en-GB" dirty="0" smtClean="0"/>
              <a:t>.</a:t>
            </a:r>
            <a:endParaRPr lang="sk-SK" dirty="0"/>
          </a:p>
        </p:txBody>
      </p:sp>
      <p:sp>
        <p:nvSpPr>
          <p:cNvPr id="3" name="Title 2"/>
          <p:cNvSpPr>
            <a:spLocks noGrp="1"/>
          </p:cNvSpPr>
          <p:nvPr>
            <p:ph type="title"/>
          </p:nvPr>
        </p:nvSpPr>
        <p:spPr/>
        <p:txBody>
          <a:bodyPr>
            <a:normAutofit fontScale="90000"/>
          </a:bodyPr>
          <a:lstStyle/>
          <a:p>
            <a:r>
              <a:rPr lang="en-US" dirty="0" smtClean="0"/>
              <a:t>Data, Information and Knowledge</a:t>
            </a: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GB" dirty="0" smtClean="0"/>
              <a:t>Dramatic advances in data capture, processing power, data transmission, and storage capabilities are enabling organizations to integrate their various databases into </a:t>
            </a:r>
            <a:r>
              <a:rPr lang="en-GB" i="1" dirty="0" smtClean="0"/>
              <a:t>data warehouses</a:t>
            </a:r>
            <a:r>
              <a:rPr lang="en-GB" dirty="0" smtClean="0"/>
              <a:t>. </a:t>
            </a:r>
            <a:endParaRPr lang="en-GB" dirty="0" smtClean="0"/>
          </a:p>
          <a:p>
            <a:pPr>
              <a:buNone/>
            </a:pPr>
            <a:r>
              <a:rPr lang="en-GB" dirty="0" smtClean="0"/>
              <a:t>Data </a:t>
            </a:r>
            <a:r>
              <a:rPr lang="en-GB" dirty="0" smtClean="0"/>
              <a:t>warehousing is defined as a process of centralized data management and retrieval. </a:t>
            </a:r>
            <a:endParaRPr lang="en-GB" dirty="0" smtClean="0"/>
          </a:p>
          <a:p>
            <a:pPr>
              <a:buNone/>
            </a:pPr>
            <a:r>
              <a:rPr lang="en-GB" dirty="0" smtClean="0"/>
              <a:t>Data </a:t>
            </a:r>
            <a:r>
              <a:rPr lang="en-GB" dirty="0" smtClean="0"/>
              <a:t>warehousing, like data mining, is a relatively new term although the concept itself has been around for years</a:t>
            </a:r>
            <a:r>
              <a:rPr lang="en-GB" dirty="0" smtClean="0"/>
              <a:t>.</a:t>
            </a:r>
          </a:p>
          <a:p>
            <a:pPr>
              <a:buNone/>
            </a:pPr>
            <a:r>
              <a:rPr lang="en-GB" dirty="0" smtClean="0"/>
              <a:t> </a:t>
            </a:r>
            <a:r>
              <a:rPr lang="en-GB" dirty="0" smtClean="0"/>
              <a:t>Data warehousing represents an ideal vision of maintaining a central repository of all organizational data</a:t>
            </a:r>
            <a:r>
              <a:rPr lang="en-GB" dirty="0" smtClean="0"/>
              <a:t>.</a:t>
            </a:r>
          </a:p>
          <a:p>
            <a:pPr>
              <a:buNone/>
            </a:pPr>
            <a:r>
              <a:rPr lang="en-GB" dirty="0" smtClean="0"/>
              <a:t> </a:t>
            </a:r>
            <a:r>
              <a:rPr lang="en-GB" dirty="0" smtClean="0"/>
              <a:t>Centralization of data is needed to maximize user access and analysis. </a:t>
            </a:r>
            <a:endParaRPr lang="en-GB" dirty="0" smtClean="0"/>
          </a:p>
          <a:p>
            <a:pPr>
              <a:buNone/>
            </a:pPr>
            <a:r>
              <a:rPr lang="en-GB" dirty="0" smtClean="0"/>
              <a:t>T</a:t>
            </a:r>
            <a:r>
              <a:rPr lang="en-GB" dirty="0" smtClean="0"/>
              <a:t>echnological </a:t>
            </a:r>
            <a:r>
              <a:rPr lang="en-GB" dirty="0" smtClean="0"/>
              <a:t>advances are making this vision a reality for many companies. And, equally </a:t>
            </a:r>
            <a:r>
              <a:rPr lang="en-GB" dirty="0" smtClean="0"/>
              <a:t>advances </a:t>
            </a:r>
            <a:r>
              <a:rPr lang="en-GB" dirty="0" smtClean="0"/>
              <a:t>in data analysis software are allowing users to access this data freely. The data analysis software is what supports data mining.</a:t>
            </a:r>
            <a:endParaRPr lang="sk-SK" dirty="0"/>
          </a:p>
        </p:txBody>
      </p:sp>
      <p:sp>
        <p:nvSpPr>
          <p:cNvPr id="3" name="Title 2"/>
          <p:cNvSpPr>
            <a:spLocks noGrp="1"/>
          </p:cNvSpPr>
          <p:nvPr>
            <p:ph type="title"/>
          </p:nvPr>
        </p:nvSpPr>
        <p:spPr/>
        <p:txBody>
          <a:bodyPr>
            <a:normAutofit/>
          </a:bodyPr>
          <a:lstStyle/>
          <a:p>
            <a:r>
              <a:rPr lang="en-GB" dirty="0" smtClean="0"/>
              <a:t>Data Warehouses </a:t>
            </a:r>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Basic view</a:t>
            </a:r>
          </a:p>
          <a:p>
            <a:r>
              <a:rPr lang="en-GB" dirty="0"/>
              <a:t>tons of data is collected, then quant wizards work their arcane magic, and then they know </a:t>
            </a:r>
            <a:r>
              <a:rPr lang="en-GB" i="1" dirty="0"/>
              <a:t>all of this amazing </a:t>
            </a:r>
            <a:r>
              <a:rPr lang="en-GB" i="1" dirty="0" smtClean="0"/>
              <a:t>stuff</a:t>
            </a:r>
          </a:p>
          <a:p>
            <a:r>
              <a:rPr lang="en-GB" dirty="0"/>
              <a:t>tells us about very large and complex data sets, the kinds of information that would be readily apparent about small and simple things. </a:t>
            </a:r>
            <a:endParaRPr lang="sk-SK" dirty="0"/>
          </a:p>
        </p:txBody>
      </p:sp>
      <p:sp>
        <p:nvSpPr>
          <p:cNvPr id="2" name="Title 1"/>
          <p:cNvSpPr>
            <a:spLocks noGrp="1"/>
          </p:cNvSpPr>
          <p:nvPr>
            <p:ph type="title"/>
          </p:nvPr>
        </p:nvSpPr>
        <p:spPr/>
        <p:txBody>
          <a:bodyPr>
            <a:normAutofit/>
          </a:bodyPr>
          <a:lstStyle/>
          <a:p>
            <a:r>
              <a:rPr lang="en-US" dirty="0" smtClean="0"/>
              <a:t>Introduction about Data Mining</a:t>
            </a:r>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is a means of automating part this process to detect interpretable </a:t>
            </a:r>
            <a:r>
              <a:rPr lang="en-GB" dirty="0" smtClean="0"/>
              <a:t>patterns</a:t>
            </a:r>
          </a:p>
          <a:p>
            <a:r>
              <a:rPr lang="en-GB" dirty="0"/>
              <a:t>Discovering information from data takes two major forms: description and </a:t>
            </a:r>
            <a:r>
              <a:rPr lang="en-GB" dirty="0" smtClean="0"/>
              <a:t>prediction</a:t>
            </a:r>
          </a:p>
          <a:p>
            <a:r>
              <a:rPr lang="en-GB" dirty="0" smtClean="0"/>
              <a:t>At </a:t>
            </a:r>
            <a:r>
              <a:rPr lang="en-GB" dirty="0"/>
              <a:t>the scale we are talking about, it is hard to know what the data shows. </a:t>
            </a:r>
            <a:endParaRPr lang="sk-SK" dirty="0"/>
          </a:p>
        </p:txBody>
      </p:sp>
      <p:sp>
        <p:nvSpPr>
          <p:cNvPr id="2" name="Title 1"/>
          <p:cNvSpPr>
            <a:spLocks noGrp="1"/>
          </p:cNvSpPr>
          <p:nvPr>
            <p:ph type="title"/>
          </p:nvPr>
        </p:nvSpPr>
        <p:spPr/>
        <p:txBody>
          <a:bodyPr/>
          <a:lstStyle/>
          <a:p>
            <a:r>
              <a:rPr lang="en-US" dirty="0" smtClean="0"/>
              <a:t>Data Mining</a:t>
            </a:r>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dirty="0"/>
              <a:t>Data mining is used to simplify and summarize the data in a manner that we can understand, and then allow us to infer things about specific cases based on the patterns we have observed. </a:t>
            </a:r>
            <a:endParaRPr lang="sk-SK" dirty="0"/>
          </a:p>
        </p:txBody>
      </p:sp>
      <p:sp>
        <p:nvSpPr>
          <p:cNvPr id="2" name="Title 1"/>
          <p:cNvSpPr>
            <a:spLocks noGrp="1"/>
          </p:cNvSpPr>
          <p:nvPr>
            <p:ph type="title"/>
          </p:nvPr>
        </p:nvSpPr>
        <p:spPr/>
        <p:txBody>
          <a:bodyPr/>
          <a:lstStyle/>
          <a:p>
            <a:r>
              <a:rPr lang="en-US" dirty="0" smtClean="0"/>
              <a:t>Final definition of Data Mining</a:t>
            </a:r>
            <a:endParaRPr lang="sk-SK" dirty="0"/>
          </a:p>
        </p:txBody>
      </p:sp>
      <p:pic>
        <p:nvPicPr>
          <p:cNvPr id="1026" name="Picture 2" descr="C:\Users\Charlotte\AppData\Local\Microsoft\Windows\Temporary Internet Files\Content.IE5\Y09RA4B4\MC900331684[1].wmf"/>
          <p:cNvPicPr>
            <a:picLocks noChangeAspect="1" noChangeArrowheads="1"/>
          </p:cNvPicPr>
          <p:nvPr/>
        </p:nvPicPr>
        <p:blipFill>
          <a:blip r:embed="rId2" cstate="print"/>
          <a:srcRect/>
          <a:stretch>
            <a:fillRect/>
          </a:stretch>
        </p:blipFill>
        <p:spPr bwMode="auto">
          <a:xfrm>
            <a:off x="6516216" y="3861048"/>
            <a:ext cx="2160240" cy="255477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0000" lnSpcReduction="20000"/>
          </a:bodyPr>
          <a:lstStyle/>
          <a:p>
            <a:pPr>
              <a:buNone/>
            </a:pPr>
            <a:r>
              <a:rPr lang="en-GB" dirty="0" smtClean="0"/>
              <a:t>A company wants to launch an advertising campaign for a product. </a:t>
            </a:r>
            <a:endParaRPr lang="en-GB" dirty="0" smtClean="0"/>
          </a:p>
          <a:p>
            <a:pPr>
              <a:buNone/>
            </a:pPr>
            <a:r>
              <a:rPr lang="en-GB" dirty="0" smtClean="0"/>
              <a:t>Among </a:t>
            </a:r>
            <a:r>
              <a:rPr lang="en-GB" dirty="0" smtClean="0"/>
              <a:t>its present customers the company wants to post product information to those with a high probability of purchasing the product. </a:t>
            </a:r>
            <a:endParaRPr lang="en-GB" dirty="0" smtClean="0"/>
          </a:p>
          <a:p>
            <a:pPr>
              <a:buNone/>
            </a:pPr>
            <a:r>
              <a:rPr lang="en-GB" dirty="0" smtClean="0"/>
              <a:t>The </a:t>
            </a:r>
            <a:r>
              <a:rPr lang="en-GB" dirty="0" smtClean="0"/>
              <a:t>company has data describing the past customer behaviour and personal data about each of its customers. There are also customers who have already bought the product, e.g. in a trial period</a:t>
            </a:r>
            <a:r>
              <a:rPr lang="en-GB" dirty="0" smtClean="0"/>
              <a:t>.</a:t>
            </a:r>
          </a:p>
          <a:p>
            <a:pPr>
              <a:buNone/>
            </a:pPr>
            <a:r>
              <a:rPr lang="en-GB" dirty="0" smtClean="0"/>
              <a:t> </a:t>
            </a:r>
            <a:r>
              <a:rPr lang="en-GB" dirty="0" smtClean="0"/>
              <a:t>The customers of the trial period are divided into two classes: those who have bought the product and those who have </a:t>
            </a:r>
            <a:r>
              <a:rPr lang="en-GB" dirty="0" smtClean="0"/>
              <a:t>not.</a:t>
            </a:r>
          </a:p>
          <a:p>
            <a:pPr>
              <a:buNone/>
            </a:pPr>
            <a:r>
              <a:rPr lang="en-GB" dirty="0" smtClean="0"/>
              <a:t>With </a:t>
            </a:r>
            <a:r>
              <a:rPr lang="en-GB" dirty="0" smtClean="0"/>
              <a:t>this data a prediction model is created to predict the probability of purchasing the product. After that the probability of purchasing the product is predicted for all other </a:t>
            </a:r>
            <a:r>
              <a:rPr lang="en-GB" dirty="0" smtClean="0"/>
              <a:t>customers.</a:t>
            </a:r>
          </a:p>
          <a:p>
            <a:pPr>
              <a:buNone/>
            </a:pPr>
            <a:r>
              <a:rPr lang="en-GB" dirty="0" smtClean="0"/>
              <a:t>Only </a:t>
            </a:r>
            <a:r>
              <a:rPr lang="en-GB" dirty="0" smtClean="0"/>
              <a:t>those with a higher probability are addressed. </a:t>
            </a:r>
            <a:endParaRPr lang="en-GB" dirty="0" smtClean="0"/>
          </a:p>
          <a:p>
            <a:pPr>
              <a:buNone/>
            </a:pPr>
            <a:r>
              <a:rPr lang="en-GB" dirty="0" smtClean="0"/>
              <a:t>As </a:t>
            </a:r>
            <a:r>
              <a:rPr lang="en-GB" dirty="0" smtClean="0"/>
              <a:t>a side effect the company learns with this data mining analysis which are the relevant driver attributes of its customers buying a specific product (or at least being very interested in it).</a:t>
            </a:r>
            <a:endParaRPr lang="sk-SK" dirty="0" smtClean="0"/>
          </a:p>
          <a:p>
            <a:endParaRPr lang="sk-SK" dirty="0"/>
          </a:p>
        </p:txBody>
      </p:sp>
      <p:sp>
        <p:nvSpPr>
          <p:cNvPr id="4" name="Title 3"/>
          <p:cNvSpPr>
            <a:spLocks noGrp="1"/>
          </p:cNvSpPr>
          <p:nvPr>
            <p:ph type="title"/>
          </p:nvPr>
        </p:nvSpPr>
        <p:spPr/>
        <p:txBody>
          <a:bodyPr/>
          <a:lstStyle/>
          <a:p>
            <a:r>
              <a:rPr lang="en-US" dirty="0" smtClean="0"/>
              <a:t>Data Mining in Marketing</a:t>
            </a:r>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dirty="0" smtClean="0"/>
              <a:t>Analysis local buying patterns</a:t>
            </a:r>
          </a:p>
          <a:p>
            <a:pPr>
              <a:buNone/>
            </a:pPr>
            <a:r>
              <a:rPr lang="en-US" dirty="0" smtClean="0"/>
              <a:t>story:</a:t>
            </a:r>
          </a:p>
          <a:p>
            <a:pPr>
              <a:buNone/>
            </a:pPr>
            <a:r>
              <a:rPr lang="en-GB" dirty="0" smtClean="0"/>
              <a:t>They discovered that when men bought </a:t>
            </a:r>
            <a:r>
              <a:rPr lang="en-GB" b="1" dirty="0" smtClean="0"/>
              <a:t>diapers</a:t>
            </a:r>
            <a:r>
              <a:rPr lang="en-GB" dirty="0" smtClean="0"/>
              <a:t> on </a:t>
            </a:r>
            <a:r>
              <a:rPr lang="en-GB" b="1" dirty="0" smtClean="0"/>
              <a:t>Thursdays and Saturdays</a:t>
            </a:r>
            <a:r>
              <a:rPr lang="en-GB" dirty="0" smtClean="0"/>
              <a:t>, they also tended to buy </a:t>
            </a:r>
            <a:r>
              <a:rPr lang="en-GB" b="1" dirty="0" smtClean="0"/>
              <a:t>beer</a:t>
            </a:r>
            <a:r>
              <a:rPr lang="en-GB" dirty="0" smtClean="0"/>
              <a:t>. </a:t>
            </a:r>
            <a:endParaRPr lang="en-GB" dirty="0" smtClean="0"/>
          </a:p>
          <a:p>
            <a:pPr>
              <a:buNone/>
            </a:pPr>
            <a:r>
              <a:rPr lang="en-GB" dirty="0" smtClean="0"/>
              <a:t>Further </a:t>
            </a:r>
            <a:r>
              <a:rPr lang="en-GB" dirty="0" smtClean="0"/>
              <a:t>analysis showed that these shoppers typically did their weekly grocery shopping on Saturdays. </a:t>
            </a:r>
            <a:endParaRPr lang="en-GB" dirty="0" smtClean="0"/>
          </a:p>
          <a:p>
            <a:pPr>
              <a:buNone/>
            </a:pPr>
            <a:r>
              <a:rPr lang="en-GB" dirty="0" smtClean="0"/>
              <a:t>On </a:t>
            </a:r>
            <a:r>
              <a:rPr lang="en-GB" dirty="0" smtClean="0"/>
              <a:t>Thursdays, however, they only bought a few items. The retailer concluded that they purchased the beer to have it available for the upcoming weekend. </a:t>
            </a:r>
            <a:endParaRPr lang="en-GB" dirty="0" smtClean="0"/>
          </a:p>
          <a:p>
            <a:pPr>
              <a:buNone/>
            </a:pPr>
            <a:r>
              <a:rPr lang="en-GB" dirty="0" smtClean="0"/>
              <a:t>The </a:t>
            </a:r>
            <a:r>
              <a:rPr lang="en-GB" dirty="0" smtClean="0"/>
              <a:t>grocery chain could use this newly discovered information in various ways to increase revenue. </a:t>
            </a:r>
            <a:endParaRPr lang="en-GB" dirty="0" smtClean="0"/>
          </a:p>
          <a:p>
            <a:pPr>
              <a:buNone/>
            </a:pPr>
            <a:r>
              <a:rPr lang="en-GB" dirty="0" smtClean="0"/>
              <a:t>For </a:t>
            </a:r>
            <a:r>
              <a:rPr lang="en-GB" dirty="0" smtClean="0"/>
              <a:t>example, they could move the beer display closer to the diaper display. And, they could make sure beer and diapers were sold at full price on Thursdays. </a:t>
            </a:r>
            <a:endParaRPr lang="sk-SK" dirty="0" smtClean="0"/>
          </a:p>
          <a:p>
            <a:pPr>
              <a:buNone/>
            </a:pPr>
            <a:endParaRPr lang="sk-SK" dirty="0"/>
          </a:p>
        </p:txBody>
      </p:sp>
      <p:sp>
        <p:nvSpPr>
          <p:cNvPr id="3" name="Title 2"/>
          <p:cNvSpPr>
            <a:spLocks noGrp="1"/>
          </p:cNvSpPr>
          <p:nvPr>
            <p:ph type="title"/>
          </p:nvPr>
        </p:nvSpPr>
        <p:spPr/>
        <p:txBody>
          <a:bodyPr>
            <a:normAutofit fontScale="90000"/>
          </a:bodyPr>
          <a:lstStyle/>
          <a:p>
            <a:r>
              <a:rPr lang="en-US" dirty="0" smtClean="0"/>
              <a:t>Data Mining in Marketing – example 1</a:t>
            </a:r>
            <a:endParaRPr lang="sk-SK"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1678</Words>
  <Application>Microsoft Office PowerPoint</Application>
  <PresentationFormat>On-screen Show (4:3)</PresentationFormat>
  <Paragraphs>99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Data Mining in Business and Economic Analysis</vt:lpstr>
      <vt:lpstr>Data, Information and Knowledge</vt:lpstr>
      <vt:lpstr>Data, Information and Knowledge</vt:lpstr>
      <vt:lpstr>Data Warehouses </vt:lpstr>
      <vt:lpstr>Introduction about Data Mining</vt:lpstr>
      <vt:lpstr>Data Mining</vt:lpstr>
      <vt:lpstr>Final definition of Data Mining</vt:lpstr>
      <vt:lpstr>Data Mining in Marketing</vt:lpstr>
      <vt:lpstr>Data Mining in Marketing – example 1</vt:lpstr>
      <vt:lpstr>Data Mining in Marketing -example 2</vt:lpstr>
      <vt:lpstr>Data Mining in Marketing -example 3</vt:lpstr>
      <vt:lpstr>Examples of DM in Marketing in web sites</vt:lpstr>
      <vt:lpstr>Four types of relationships in DM</vt:lpstr>
      <vt:lpstr>Classes</vt:lpstr>
      <vt:lpstr>Clusters</vt:lpstr>
      <vt:lpstr>Associations</vt:lpstr>
      <vt:lpstr>Sequential patterns</vt:lpstr>
      <vt:lpstr>Basic Characteristics of Data</vt:lpstr>
      <vt:lpstr>Mean</vt:lpstr>
      <vt:lpstr>Mode</vt:lpstr>
      <vt:lpstr>Median</vt:lpstr>
      <vt:lpstr>Range</vt:lpstr>
      <vt:lpstr>Variance</vt:lpstr>
      <vt:lpstr>Standard Deviation</vt:lpstr>
      <vt:lpstr>Histogram</vt:lpstr>
      <vt:lpstr>Histogram</vt:lpstr>
      <vt:lpstr>Quiz about Data Mining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Mining in Business and Economic Analysis</dc:title>
  <dc:creator>Charlotte</dc:creator>
  <cp:lastModifiedBy>Charlotte</cp:lastModifiedBy>
  <cp:revision>7</cp:revision>
  <dcterms:created xsi:type="dcterms:W3CDTF">2013-03-23T06:34:19Z</dcterms:created>
  <dcterms:modified xsi:type="dcterms:W3CDTF">2013-03-23T07:39:43Z</dcterms:modified>
</cp:coreProperties>
</file>