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7" r:id="rId13"/>
    <p:sldId id="270" r:id="rId14"/>
    <p:sldId id="271" r:id="rId15"/>
    <p:sldId id="275" r:id="rId16"/>
    <p:sldId id="276" r:id="rId17"/>
    <p:sldId id="272" r:id="rId18"/>
    <p:sldId id="273" r:id="rId19"/>
    <p:sldId id="274" r:id="rId20"/>
    <p:sldId id="259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A153A-5AC5-480B-A69B-1525E5DA2AC9}" type="datetimeFigureOut">
              <a:rPr lang="en-US" smtClean="0"/>
              <a:t>4/16/2014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E61C-36C6-48A5-A966-BF204199D73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DE61C-36C6-48A5-A966-BF204199D73C}" type="slidenum">
              <a:rPr lang="en-IN" smtClean="0"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037576" cy="3039406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>
                <a:solidFill>
                  <a:srgbClr val="002060"/>
                </a:solidFill>
              </a:rPr>
              <a:t>DATA MINING  TECHNIQUES</a:t>
            </a:r>
            <a:br>
              <a:rPr lang="en-US" i="1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(DECISION TREES )</a:t>
            </a:r>
            <a:br>
              <a:rPr lang="en-US" i="1" dirty="0" smtClean="0">
                <a:solidFill>
                  <a:srgbClr val="002060"/>
                </a:solidFill>
              </a:rPr>
            </a:br>
            <a:endParaRPr lang="en-IN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19600"/>
            <a:ext cx="77724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Shweta Ghate</a:t>
            </a:r>
          </a:p>
          <a:p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 College OF Engineering</a:t>
            </a:r>
            <a:b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8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Extracting Classification Rules from Trees</a:t>
            </a:r>
            <a:endParaRPr lang="en-IN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 the knowledge in the form of </a:t>
            </a:r>
            <a:r>
              <a:rPr lang="en-US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IF-THEN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rules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rule is created for each path from the root to a leaf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attribute-value pair along a path forms a conjunction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leaf node holds the class prediction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Rules are easier for humans to understand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839200" cy="1754326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RULE 1: If it is sunny and the humidity is not above 75% then play.</a:t>
            </a:r>
            <a:b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RULE 2: </a:t>
            </a:r>
            <a: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it is sunny and the humidity is not above 75% then play.</a:t>
            </a:r>
            <a:b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RULE 3:If it is  overcast , then play</a:t>
            </a:r>
            <a:br>
              <a:rPr kumimoji="0"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RULE 4:If it is rainy and not windy , then play.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RULE 5:If it is rainy and windy, then don't play.</a:t>
            </a:r>
            <a:endParaRPr kumimoji="0"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533400" y="5943600"/>
            <a:ext cx="8077200" cy="457200"/>
          </a:xfrm>
          <a:prstGeom prst="rect">
            <a:avLst/>
          </a:prstGeom>
          <a:solidFill>
            <a:schemeClr val="bg1"/>
          </a:solidFill>
          <a:ln/>
        </p:spPr>
        <p:txBody>
          <a:bodyPr vert="horz" lIns="92075" tIns="46038" rIns="92075" bIns="46038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Output: A Decision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Tree whether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 play a golf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05200" y="1676400"/>
            <a:ext cx="1752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/>
          <p:cNvSpPr/>
          <p:nvPr/>
        </p:nvSpPr>
        <p:spPr>
          <a:xfrm>
            <a:off x="6324600" y="3505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657600" y="3505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1066800" y="3429000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71628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5029200" y="4953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/>
          <p:cNvSpPr/>
          <p:nvPr/>
        </p:nvSpPr>
        <p:spPr>
          <a:xfrm>
            <a:off x="2057400" y="51054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 41"/>
          <p:cNvSpPr/>
          <p:nvPr/>
        </p:nvSpPr>
        <p:spPr>
          <a:xfrm>
            <a:off x="685800" y="5029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TextBox 42"/>
          <p:cNvSpPr txBox="1"/>
          <p:nvPr/>
        </p:nvSpPr>
        <p:spPr>
          <a:xfrm>
            <a:off x="3276600" y="16764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OUTLOOK</a:t>
            </a:r>
            <a:endParaRPr lang="en-IN" sz="2000" b="1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3771900" y="27051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430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HUMIDITY</a:t>
            </a:r>
            <a:endParaRPr lang="en-IN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3581400" y="3505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b="1" dirty="0" smtClean="0"/>
              <a:t>PLAY</a:t>
            </a:r>
            <a:endParaRPr lang="en-IN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248400" y="3581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WINDY</a:t>
            </a:r>
            <a:endParaRPr lang="en-IN" b="1" dirty="0"/>
          </a:p>
        </p:txBody>
      </p:sp>
      <p:cxnSp>
        <p:nvCxnSpPr>
          <p:cNvPr id="48" name="Straight Arrow Connector 47"/>
          <p:cNvCxnSpPr/>
          <p:nvPr/>
        </p:nvCxnSpPr>
        <p:spPr>
          <a:xfrm rot="10800000" flipV="1">
            <a:off x="1981200" y="2133600"/>
            <a:ext cx="2362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343400" y="2133600"/>
            <a:ext cx="2590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9600" y="502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PLAY</a:t>
            </a:r>
            <a:endParaRPr lang="en-IN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828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NO PLAY</a:t>
            </a:r>
            <a:endParaRPr lang="en-IN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029200" y="4953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 PLAY</a:t>
            </a:r>
            <a:endParaRPr lang="en-IN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7162800" y="49530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PLAY</a:t>
            </a:r>
            <a:endParaRPr lang="en-IN" b="1" dirty="0"/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952500" y="40005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1714500" y="40005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 flipV="1">
            <a:off x="5867400" y="40386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53" idx="0"/>
          </p:cNvCxnSpPr>
          <p:nvPr/>
        </p:nvCxnSpPr>
        <p:spPr>
          <a:xfrm rot="16200000" flipH="1">
            <a:off x="6858000" y="4038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62200" y="2362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sunny</a:t>
            </a:r>
            <a:endParaRPr lang="en-IN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4343400" y="26670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overcast</a:t>
            </a:r>
            <a:endParaRPr lang="en-IN" sz="1600" dirty="0"/>
          </a:p>
        </p:txBody>
      </p:sp>
      <p:sp>
        <p:nvSpPr>
          <p:cNvPr id="60" name="TextBox 59"/>
          <p:cNvSpPr txBox="1"/>
          <p:nvPr/>
        </p:nvSpPr>
        <p:spPr>
          <a:xfrm>
            <a:off x="5791200" y="2514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rain</a:t>
            </a:r>
            <a:endParaRPr lang="en-IN" sz="1600" dirty="0"/>
          </a:p>
        </p:txBody>
      </p:sp>
      <p:sp>
        <p:nvSpPr>
          <p:cNvPr id="61" name="TextBox 60"/>
          <p:cNvSpPr txBox="1"/>
          <p:nvPr/>
        </p:nvSpPr>
        <p:spPr>
          <a:xfrm>
            <a:off x="5334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&lt;=75</a:t>
            </a:r>
            <a:endParaRPr lang="en-IN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2286000" y="4191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&gt;75</a:t>
            </a:r>
            <a:endParaRPr lang="en-IN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5562600" y="4191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IN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73914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/>
              <a:t>false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IN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83880" cy="418795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classification of an unknown input vector is done by traversing the tree from the root node to the leaf node.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outlook= rain, temp=70,humidity=65,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weather=true…..then find the value of Class attribute?????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Tree construction Principle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873752"/>
          </a:xfrm>
        </p:spPr>
        <p:txBody>
          <a:bodyPr/>
          <a:lstStyle/>
          <a:p>
            <a:r>
              <a:rPr lang="en-US" dirty="0" smtClean="0"/>
              <a:t>Splitting Attribute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Splitting Criterion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 </a:t>
            </a:r>
            <a:r>
              <a:rPr lang="en-US" dirty="0" smtClean="0"/>
              <a:t>main </a:t>
            </a:r>
            <a:r>
              <a:rPr lang="en-US" dirty="0" smtClean="0"/>
              <a:t>phases</a:t>
            </a:r>
          </a:p>
          <a:p>
            <a:pPr>
              <a:buNone/>
            </a:pPr>
            <a:r>
              <a:rPr lang="en-US" dirty="0" smtClean="0"/>
              <a:t> 	-construction Phase</a:t>
            </a:r>
          </a:p>
          <a:p>
            <a:pPr>
              <a:buNone/>
            </a:pPr>
            <a:r>
              <a:rPr lang="en-US" dirty="0" smtClean="0"/>
              <a:t>	-Pruning Phase</a:t>
            </a:r>
          </a:p>
          <a:p>
            <a:pPr>
              <a:buNone/>
            </a:pPr>
            <a:r>
              <a:rPr lang="en-US" dirty="0" smtClean="0"/>
              <a:t>	-Processing the pruned tree to improve the understandability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105156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The Generic Algorithm</a:t>
            </a:r>
            <a:endParaRPr lang="en-IN" sz="40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337304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Let the training data set be T with class-labels{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C1,C2….Ck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}.</a:t>
            </a: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 he tree is built by repeatedly partitioning the training data set</a:t>
            </a:r>
          </a:p>
          <a:p>
            <a:pPr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process continued till all the records in partition belong to the same class.</a:t>
            </a:r>
          </a:p>
          <a:p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183880" cy="5635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 is homogenous</a:t>
            </a: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-T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contains cases all belonging to a single class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decision tree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leaf identifying class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 is not homogeneous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contains cases that belongs to a mixture of classes.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-A test is chosen ,based on single  attribute, that has one or more mutually exclusive outcomes{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O1,O2,….On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partitioned into subset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T1,T2,T3…..Tn.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where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contains all those cases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have the   	outcome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chosen set.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-The decision tree for T consist of decision node identifying the test, and one branch for each  possible outcome.</a:t>
            </a:r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1804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-The same tree building method is applied recursively to each subset of training cases.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n is taken 2,and a binary decision tree is generated.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 is trivial</a:t>
            </a: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contains no cases.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 The decision tree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leaf ,but the class to be associated with the leaf must be determined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from information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than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Decision Tree Construction Algorithms</a:t>
            </a:r>
            <a:endParaRPr lang="en-IN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83880" cy="4416552"/>
          </a:xfrm>
        </p:spPr>
        <p:txBody>
          <a:bodyPr/>
          <a:lstStyle/>
          <a:p>
            <a:r>
              <a:rPr lang="en-US" dirty="0" smtClean="0"/>
              <a:t>CART(Classification And Regression Tree)</a:t>
            </a:r>
            <a:endParaRPr lang="en-US" dirty="0" smtClean="0"/>
          </a:p>
          <a:p>
            <a:r>
              <a:rPr lang="en-US" dirty="0" smtClean="0"/>
              <a:t>ID3(Iterative </a:t>
            </a:r>
            <a:r>
              <a:rPr lang="en-US" dirty="0" err="1" smtClean="0"/>
              <a:t>Dichotomizer</a:t>
            </a:r>
            <a:r>
              <a:rPr lang="en-US" dirty="0" smtClean="0"/>
              <a:t> 3)</a:t>
            </a:r>
            <a:endParaRPr lang="en-US" dirty="0" smtClean="0"/>
          </a:p>
          <a:p>
            <a:r>
              <a:rPr lang="en-US" dirty="0" smtClean="0"/>
              <a:t>C4.5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Advantages</a:t>
            </a:r>
            <a:endParaRPr lang="en-IN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568952"/>
          </a:xfrm>
        </p:spPr>
        <p:txBody>
          <a:bodyPr/>
          <a:lstStyle/>
          <a:p>
            <a:r>
              <a:rPr lang="en-US" dirty="0" smtClean="0"/>
              <a:t>Generate understandable rules</a:t>
            </a:r>
          </a:p>
          <a:p>
            <a:r>
              <a:rPr lang="en-US" dirty="0" smtClean="0"/>
              <a:t>Able to handle both numeric and categorical attributes</a:t>
            </a:r>
          </a:p>
          <a:p>
            <a:r>
              <a:rPr lang="en-US" dirty="0" smtClean="0"/>
              <a:t>They provide clear indication of which fields are most important for prediction or classification.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Weaknesses</a:t>
            </a:r>
            <a:endParaRPr lang="en-IN" sz="40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60080" cy="5105400"/>
          </a:xfrm>
        </p:spPr>
        <p:txBody>
          <a:bodyPr/>
          <a:lstStyle/>
          <a:p>
            <a:r>
              <a:rPr lang="en-US" dirty="0" smtClean="0"/>
              <a:t>Some decision trees can only deal with binary-valued target classes</a:t>
            </a:r>
          </a:p>
          <a:p>
            <a:r>
              <a:rPr lang="en-US" dirty="0" smtClean="0"/>
              <a:t>Others can assign records to an arbitrary number of classes ,but are error-prone when the number of training examples are class gets small.</a:t>
            </a:r>
          </a:p>
          <a:p>
            <a:r>
              <a:rPr lang="en-US" dirty="0" smtClean="0"/>
              <a:t>Process of growing a decision tree is computationally expensive.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What is Data Mining ???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183880" cy="418795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Data Mining is all about automating the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process of searching for patterns in the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data.</a:t>
            </a:r>
          </a:p>
          <a:p>
            <a:pPr>
              <a:buFont typeface="Arial" pitchFamily="34" charset="0"/>
              <a:buChar char="•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Data mining is the discovery of hidden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knowledge, unexpected patterns and new rules in large databases.</a:t>
            </a:r>
            <a:r>
              <a:rPr lang="en-GB" sz="28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References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721352"/>
          </a:xfrm>
        </p:spPr>
        <p:txBody>
          <a:bodyPr>
            <a:normAutofit fontScale="92500"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http://www.ibm.com/developerworks/opensource/library/ba-data-mining-techniques/index.html</a:t>
            </a:r>
          </a:p>
          <a:p>
            <a:pPr>
              <a:buClrTx/>
              <a:buFont typeface="Arial" pitchFamily="34" charset="0"/>
              <a:buChar char="•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Data Mining:  Concepts and Techniques   (Chapter 7 Slide for textbook)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Jiawei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Han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Micheline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Kamber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Intelligent Database Systems Research Lab, School of Computing Science, Simon Fraser University, Canada</a:t>
            </a:r>
          </a:p>
          <a:p>
            <a:pPr>
              <a:lnSpc>
                <a:spcPct val="11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 Mining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Techiques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Second edition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Pujari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dirty="0" smtClean="0">
              <a:solidFill>
                <a:srgbClr val="3333CC"/>
              </a:solidFill>
            </a:endParaRPr>
          </a:p>
          <a:p>
            <a:pPr>
              <a:buClrTx/>
              <a:buFont typeface="Wingdings" pitchFamily="2" charset="2"/>
              <a:buChar char="ü"/>
            </a:pP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638405">
            <a:off x="771670" y="2466285"/>
            <a:ext cx="7543800" cy="3203448"/>
          </a:xfrm>
        </p:spPr>
        <p:txBody>
          <a:bodyPr/>
          <a:lstStyle/>
          <a:p>
            <a:pPr>
              <a:buNone/>
            </a:pPr>
            <a:r>
              <a:rPr lang="en-US" sz="66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cs typeface="Aharoni" pitchFamily="2" charset="-79"/>
              </a:rPr>
              <a:t>Thank  You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Data Mining Techniques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techniques</a:t>
            </a:r>
          </a:p>
          <a:p>
            <a:pPr marL="514350" indent="-514350">
              <a:buClrTx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Association </a:t>
            </a:r>
          </a:p>
          <a:p>
            <a:pPr marL="514350" indent="-514350">
              <a:buClrTx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pPr marL="514350" indent="-514350">
              <a:buClrTx/>
              <a:buNone/>
            </a:pPr>
            <a:r>
              <a:rPr lang="en-U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    Decision Trees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Tx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Clustering Techniques</a:t>
            </a:r>
          </a:p>
          <a:p>
            <a:pPr marL="514350" indent="-514350">
              <a:buClrTx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is a most familiar and most popular data mining technique.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applications includes image and pattern recognition, loan approval, detecting faults in industrial applications.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approaches to performing classification assumes some knowledge of the data.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 set is used to develop specific parameters required by the technique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goal of classification is to build a concise model that can be use to predict the class of records whose class label is not know.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83880" cy="1051560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IN" sz="4400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87375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ct val="50000"/>
              </a:spcBef>
              <a:buNone/>
            </a:pPr>
            <a:r>
              <a:rPr lang="en-US" dirty="0" smtClean="0"/>
              <a:t>    Classification consists of assigning a class label to a set of unclassified cases.</a:t>
            </a:r>
          </a:p>
          <a:p>
            <a:pPr marL="457200" indent="-457200">
              <a:spcBef>
                <a:spcPct val="50000"/>
              </a:spcBef>
              <a:buNone/>
            </a:pPr>
            <a:r>
              <a:rPr lang="en-US" dirty="0" smtClean="0"/>
              <a:t>1.  </a:t>
            </a:r>
            <a:r>
              <a:rPr lang="en-US" b="1" dirty="0" smtClean="0"/>
              <a:t>Supervised Classification</a:t>
            </a:r>
          </a:p>
          <a:p>
            <a:pPr marL="457200" indent="-457200">
              <a:spcBef>
                <a:spcPct val="50000"/>
              </a:spcBef>
              <a:buNone/>
            </a:pPr>
            <a:r>
              <a:rPr lang="en-US" dirty="0" smtClean="0"/>
              <a:t>    The set of possible classes is known in advance.</a:t>
            </a:r>
          </a:p>
          <a:p>
            <a:pPr marL="457200" indent="-457200">
              <a:spcBef>
                <a:spcPct val="50000"/>
              </a:spcBef>
              <a:buNone/>
            </a:pPr>
            <a:r>
              <a:rPr lang="en-US" b="1" dirty="0" smtClean="0"/>
              <a:t>2.  Unsupervised Classification</a:t>
            </a:r>
          </a:p>
          <a:p>
            <a:pPr marL="457200" indent="-457200">
              <a:spcBef>
                <a:spcPct val="50000"/>
              </a:spcBef>
              <a:buNone/>
            </a:pPr>
            <a:r>
              <a:rPr lang="en-US" dirty="0" smtClean="0"/>
              <a:t>    Set of possible classes is not known. After classification we can try to assign a name to that class. Unsupervised classification is called clustering.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1051560"/>
          </a:xfrm>
        </p:spPr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Decision tree</a:t>
            </a:r>
            <a:endParaRPr lang="en-IN" i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183880" cy="418795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scheme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Generates a tree and a set of rules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of records divide into 2 subsets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-training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(deriving the classifier)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test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(measure the accuracy of classifier)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Attributes are divided into 2 types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-numerical attribute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-categorical attribute 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83880" cy="1051560"/>
          </a:xfrm>
        </p:spPr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Decision tree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3403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Decision tree 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 flow-chart-like tree structure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Internal node denotes a test on an attribute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Branch represents an outcome of the test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Leaf nodes represent class labels or class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distribution or rule.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decision tree: </a:t>
            </a:r>
            <a:r>
              <a:rPr lang="en-US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Classifying an unknown sample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 the attribute values of the sample against the decision tree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83880" cy="1051560"/>
          </a:xfrm>
        </p:spPr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Training Dataset</a:t>
            </a:r>
            <a:endParaRPr lang="en-IN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83820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3505200" y="1676400"/>
            <a:ext cx="1752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Rectangle 63"/>
          <p:cNvSpPr/>
          <p:nvPr/>
        </p:nvSpPr>
        <p:spPr>
          <a:xfrm>
            <a:off x="6324600" y="35052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/>
          <p:cNvSpPr/>
          <p:nvPr/>
        </p:nvSpPr>
        <p:spPr>
          <a:xfrm>
            <a:off x="3657600" y="35052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Rectangle 61"/>
          <p:cNvSpPr/>
          <p:nvPr/>
        </p:nvSpPr>
        <p:spPr>
          <a:xfrm>
            <a:off x="1066800" y="3429000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Rectangle 60"/>
          <p:cNvSpPr/>
          <p:nvPr/>
        </p:nvSpPr>
        <p:spPr>
          <a:xfrm>
            <a:off x="71628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Rectangle 59"/>
          <p:cNvSpPr/>
          <p:nvPr/>
        </p:nvSpPr>
        <p:spPr>
          <a:xfrm>
            <a:off x="5029200" y="4953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/>
          <p:cNvSpPr/>
          <p:nvPr/>
        </p:nvSpPr>
        <p:spPr>
          <a:xfrm>
            <a:off x="2057400" y="51054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685800" y="5029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105156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Output: </a:t>
            </a:r>
            <a:r>
              <a:rPr lang="en-US" i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A Decision Tree </a:t>
            </a:r>
            <a:endParaRPr lang="en-IN" i="1" dirty="0">
              <a:solidFill>
                <a:srgbClr val="002060"/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6600" y="16764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OUTLOOK</a:t>
            </a:r>
            <a:endParaRPr lang="en-IN" sz="2000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3771900" y="27051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430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HUMIDITY</a:t>
            </a:r>
            <a:endParaRPr lang="en-IN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581400" y="3505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b="1" dirty="0" smtClean="0"/>
              <a:t>PLAY</a:t>
            </a:r>
            <a:endParaRPr lang="en-IN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248400" y="3581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WINDY</a:t>
            </a:r>
            <a:endParaRPr lang="en-IN" b="1" dirty="0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1981200" y="2133600"/>
            <a:ext cx="2362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43400" y="2133600"/>
            <a:ext cx="2590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09600" y="502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PLAY</a:t>
            </a:r>
            <a:endParaRPr lang="en-IN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828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NO PLAY</a:t>
            </a:r>
            <a:endParaRPr lang="en-IN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029200" y="4953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 PLAY</a:t>
            </a:r>
            <a:endParaRPr lang="en-IN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62800" y="49530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PLAY</a:t>
            </a:r>
            <a:endParaRPr lang="en-IN" b="1" dirty="0"/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952500" y="4000500"/>
            <a:ext cx="990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1714500" y="40005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0800000" flipV="1">
            <a:off x="5867400" y="40386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6" idx="0"/>
          </p:cNvCxnSpPr>
          <p:nvPr/>
        </p:nvCxnSpPr>
        <p:spPr>
          <a:xfrm rot="16200000" flipH="1">
            <a:off x="6858000" y="4038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362200" y="2362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sunny</a:t>
            </a:r>
            <a:endParaRPr lang="en-IN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343400" y="26670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overcast</a:t>
            </a:r>
            <a:endParaRPr lang="en-IN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5791200" y="2514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rain</a:t>
            </a:r>
            <a:endParaRPr lang="en-IN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5334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&lt;=75</a:t>
            </a:r>
            <a:endParaRPr lang="en-IN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2286000" y="4191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&gt;75</a:t>
            </a:r>
            <a:endParaRPr lang="en-IN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562600" y="4191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true</a:t>
            </a:r>
            <a:endParaRPr lang="en-IN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73914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/>
              <a:t>false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788</TotalTime>
  <Words>686</Words>
  <Application>Microsoft Office PowerPoint</Application>
  <PresentationFormat>On-screen Show (4:3)</PresentationFormat>
  <Paragraphs>145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DATA MINING  TECHNIQUES (DECISION TREES ) </vt:lpstr>
      <vt:lpstr>What is Data Mining ???</vt:lpstr>
      <vt:lpstr>Data Mining Techniques</vt:lpstr>
      <vt:lpstr>Classification</vt:lpstr>
      <vt:lpstr>Classification</vt:lpstr>
      <vt:lpstr>Decision tree</vt:lpstr>
      <vt:lpstr>Decision tree</vt:lpstr>
      <vt:lpstr>Training Dataset</vt:lpstr>
      <vt:lpstr>Output: A Decision Tree </vt:lpstr>
      <vt:lpstr>Extracting Classification Rules from Trees</vt:lpstr>
      <vt:lpstr>RULE 1: If it is sunny and the humidity is not above 75% then play. RULE 2: If it is sunny and the humidity is not above 75% then play. RULE 3:If it is  overcast , then play RULE 4:If it is rainy and not windy , then play. RULE 5:If it is rainy and windy, then don't play.</vt:lpstr>
      <vt:lpstr>Example</vt:lpstr>
      <vt:lpstr>Tree construction Principle</vt:lpstr>
      <vt:lpstr>The Generic Algorithm</vt:lpstr>
      <vt:lpstr>Slide 15</vt:lpstr>
      <vt:lpstr>Slide 16</vt:lpstr>
      <vt:lpstr>Decision Tree Construction Algorithms</vt:lpstr>
      <vt:lpstr>Advantages</vt:lpstr>
      <vt:lpstr>Weaknesses</vt:lpstr>
      <vt:lpstr>References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 TECHNIQUES (DECISION TREES ) </dc:title>
  <dc:creator>$hwet@</dc:creator>
  <cp:lastModifiedBy>admin</cp:lastModifiedBy>
  <cp:revision>53</cp:revision>
  <dcterms:created xsi:type="dcterms:W3CDTF">2006-08-16T00:00:00Z</dcterms:created>
  <dcterms:modified xsi:type="dcterms:W3CDTF">2014-04-16T09:17:55Z</dcterms:modified>
</cp:coreProperties>
</file>