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09" autoAdjust="0"/>
    <p:restoredTop sz="94660"/>
  </p:normalViewPr>
  <p:slideViewPr>
    <p:cSldViewPr snapToGrid="0">
      <p:cViewPr varScale="1">
        <p:scale>
          <a:sx n="74" d="100"/>
          <a:sy n="74" d="100"/>
        </p:scale>
        <p:origin x="3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sk-SK" smtClean="0"/>
              <a:t>Upravte štýly predlohy textu</a:t>
            </a:r>
            <a:endParaRPr lang="en-US"/>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a:p>
        </p:txBody>
      </p:sp>
      <p:sp>
        <p:nvSpPr>
          <p:cNvPr id="4" name="Zástupný symbol dátumu 3"/>
          <p:cNvSpPr>
            <a:spLocks noGrp="1"/>
          </p:cNvSpPr>
          <p:nvPr>
            <p:ph type="dt" sz="half" idx="10"/>
          </p:nvPr>
        </p:nvSpPr>
        <p:spPr/>
        <p:txBody>
          <a:bodyPr/>
          <a:lstStyle/>
          <a:p>
            <a:fld id="{E0787A19-AF3D-4718-B041-B7C1A5DFDCF2}" type="datetimeFigureOut">
              <a:rPr lang="en-US" smtClean="0"/>
              <a:t>3/22/2016</a:t>
            </a:fld>
            <a:endParaRPr lang="en-US"/>
          </a:p>
        </p:txBody>
      </p:sp>
      <p:sp>
        <p:nvSpPr>
          <p:cNvPr id="5" name="Zástupný symbol päty 4"/>
          <p:cNvSpPr>
            <a:spLocks noGrp="1"/>
          </p:cNvSpPr>
          <p:nvPr>
            <p:ph type="ftr" sz="quarter" idx="11"/>
          </p:nvPr>
        </p:nvSpPr>
        <p:spPr/>
        <p:txBody>
          <a:bodyPr/>
          <a:lstStyle/>
          <a:p>
            <a:endParaRPr lang="en-US"/>
          </a:p>
        </p:txBody>
      </p:sp>
      <p:sp>
        <p:nvSpPr>
          <p:cNvPr id="6" name="Zástupný symbol čísla snímky 5"/>
          <p:cNvSpPr>
            <a:spLocks noGrp="1"/>
          </p:cNvSpPr>
          <p:nvPr>
            <p:ph type="sldNum" sz="quarter" idx="12"/>
          </p:nvPr>
        </p:nvSpPr>
        <p:spPr/>
        <p:txBody>
          <a:bodyPr/>
          <a:lstStyle/>
          <a:p>
            <a:fld id="{7AF4B430-7068-4E39-A1E3-032EE786D6F4}" type="slidenum">
              <a:rPr lang="en-US" smtClean="0"/>
              <a:t>‹#›</a:t>
            </a:fld>
            <a:endParaRPr lang="en-US"/>
          </a:p>
        </p:txBody>
      </p:sp>
    </p:spTree>
    <p:extLst>
      <p:ext uri="{BB962C8B-B14F-4D97-AF65-F5344CB8AC3E}">
        <p14:creationId xmlns:p14="http://schemas.microsoft.com/office/powerpoint/2010/main" val="834446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en-US"/>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3"/>
          <p:cNvSpPr>
            <a:spLocks noGrp="1"/>
          </p:cNvSpPr>
          <p:nvPr>
            <p:ph type="dt" sz="half" idx="10"/>
          </p:nvPr>
        </p:nvSpPr>
        <p:spPr/>
        <p:txBody>
          <a:bodyPr/>
          <a:lstStyle/>
          <a:p>
            <a:fld id="{E0787A19-AF3D-4718-B041-B7C1A5DFDCF2}" type="datetimeFigureOut">
              <a:rPr lang="en-US" smtClean="0"/>
              <a:t>3/22/2016</a:t>
            </a:fld>
            <a:endParaRPr lang="en-US"/>
          </a:p>
        </p:txBody>
      </p:sp>
      <p:sp>
        <p:nvSpPr>
          <p:cNvPr id="5" name="Zástupný symbol päty 4"/>
          <p:cNvSpPr>
            <a:spLocks noGrp="1"/>
          </p:cNvSpPr>
          <p:nvPr>
            <p:ph type="ftr" sz="quarter" idx="11"/>
          </p:nvPr>
        </p:nvSpPr>
        <p:spPr/>
        <p:txBody>
          <a:bodyPr/>
          <a:lstStyle/>
          <a:p>
            <a:endParaRPr lang="en-US"/>
          </a:p>
        </p:txBody>
      </p:sp>
      <p:sp>
        <p:nvSpPr>
          <p:cNvPr id="6" name="Zástupný symbol čísla snímky 5"/>
          <p:cNvSpPr>
            <a:spLocks noGrp="1"/>
          </p:cNvSpPr>
          <p:nvPr>
            <p:ph type="sldNum" sz="quarter" idx="12"/>
          </p:nvPr>
        </p:nvSpPr>
        <p:spPr/>
        <p:txBody>
          <a:bodyPr/>
          <a:lstStyle/>
          <a:p>
            <a:fld id="{7AF4B430-7068-4E39-A1E3-032EE786D6F4}" type="slidenum">
              <a:rPr lang="en-US" smtClean="0"/>
              <a:t>‹#›</a:t>
            </a:fld>
            <a:endParaRPr lang="en-US"/>
          </a:p>
        </p:txBody>
      </p:sp>
    </p:spTree>
    <p:extLst>
      <p:ext uri="{BB962C8B-B14F-4D97-AF65-F5344CB8AC3E}">
        <p14:creationId xmlns:p14="http://schemas.microsoft.com/office/powerpoint/2010/main" val="1989899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8724900" y="365125"/>
            <a:ext cx="2628900" cy="5811838"/>
          </a:xfrm>
        </p:spPr>
        <p:txBody>
          <a:bodyPr vert="eaVert"/>
          <a:lstStyle/>
          <a:p>
            <a:r>
              <a:rPr lang="sk-SK" smtClean="0"/>
              <a:t>Upravte štýly predlohy textu</a:t>
            </a:r>
            <a:endParaRPr lang="en-US"/>
          </a:p>
        </p:txBody>
      </p:sp>
      <p:sp>
        <p:nvSpPr>
          <p:cNvPr id="3" name="Zástupný symbol zvislého textu 2"/>
          <p:cNvSpPr>
            <a:spLocks noGrp="1"/>
          </p:cNvSpPr>
          <p:nvPr>
            <p:ph type="body" orient="vert" idx="1"/>
          </p:nvPr>
        </p:nvSpPr>
        <p:spPr>
          <a:xfrm>
            <a:off x="838200" y="365125"/>
            <a:ext cx="7734300"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3"/>
          <p:cNvSpPr>
            <a:spLocks noGrp="1"/>
          </p:cNvSpPr>
          <p:nvPr>
            <p:ph type="dt" sz="half" idx="10"/>
          </p:nvPr>
        </p:nvSpPr>
        <p:spPr/>
        <p:txBody>
          <a:bodyPr/>
          <a:lstStyle/>
          <a:p>
            <a:fld id="{E0787A19-AF3D-4718-B041-B7C1A5DFDCF2}" type="datetimeFigureOut">
              <a:rPr lang="en-US" smtClean="0"/>
              <a:t>3/22/2016</a:t>
            </a:fld>
            <a:endParaRPr lang="en-US"/>
          </a:p>
        </p:txBody>
      </p:sp>
      <p:sp>
        <p:nvSpPr>
          <p:cNvPr id="5" name="Zástupný symbol päty 4"/>
          <p:cNvSpPr>
            <a:spLocks noGrp="1"/>
          </p:cNvSpPr>
          <p:nvPr>
            <p:ph type="ftr" sz="quarter" idx="11"/>
          </p:nvPr>
        </p:nvSpPr>
        <p:spPr/>
        <p:txBody>
          <a:bodyPr/>
          <a:lstStyle/>
          <a:p>
            <a:endParaRPr lang="en-US"/>
          </a:p>
        </p:txBody>
      </p:sp>
      <p:sp>
        <p:nvSpPr>
          <p:cNvPr id="6" name="Zástupný symbol čísla snímky 5"/>
          <p:cNvSpPr>
            <a:spLocks noGrp="1"/>
          </p:cNvSpPr>
          <p:nvPr>
            <p:ph type="sldNum" sz="quarter" idx="12"/>
          </p:nvPr>
        </p:nvSpPr>
        <p:spPr/>
        <p:txBody>
          <a:bodyPr/>
          <a:lstStyle/>
          <a:p>
            <a:fld id="{7AF4B430-7068-4E39-A1E3-032EE786D6F4}" type="slidenum">
              <a:rPr lang="en-US" smtClean="0"/>
              <a:t>‹#›</a:t>
            </a:fld>
            <a:endParaRPr lang="en-US"/>
          </a:p>
        </p:txBody>
      </p:sp>
    </p:spTree>
    <p:extLst>
      <p:ext uri="{BB962C8B-B14F-4D97-AF65-F5344CB8AC3E}">
        <p14:creationId xmlns:p14="http://schemas.microsoft.com/office/powerpoint/2010/main" val="3667791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en-US"/>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3"/>
          <p:cNvSpPr>
            <a:spLocks noGrp="1"/>
          </p:cNvSpPr>
          <p:nvPr>
            <p:ph type="dt" sz="half" idx="10"/>
          </p:nvPr>
        </p:nvSpPr>
        <p:spPr/>
        <p:txBody>
          <a:bodyPr/>
          <a:lstStyle/>
          <a:p>
            <a:fld id="{E0787A19-AF3D-4718-B041-B7C1A5DFDCF2}" type="datetimeFigureOut">
              <a:rPr lang="en-US" smtClean="0"/>
              <a:t>3/22/2016</a:t>
            </a:fld>
            <a:endParaRPr lang="en-US"/>
          </a:p>
        </p:txBody>
      </p:sp>
      <p:sp>
        <p:nvSpPr>
          <p:cNvPr id="5" name="Zástupný symbol päty 4"/>
          <p:cNvSpPr>
            <a:spLocks noGrp="1"/>
          </p:cNvSpPr>
          <p:nvPr>
            <p:ph type="ftr" sz="quarter" idx="11"/>
          </p:nvPr>
        </p:nvSpPr>
        <p:spPr/>
        <p:txBody>
          <a:bodyPr/>
          <a:lstStyle/>
          <a:p>
            <a:endParaRPr lang="en-US"/>
          </a:p>
        </p:txBody>
      </p:sp>
      <p:sp>
        <p:nvSpPr>
          <p:cNvPr id="6" name="Zástupný symbol čísla snímky 5"/>
          <p:cNvSpPr>
            <a:spLocks noGrp="1"/>
          </p:cNvSpPr>
          <p:nvPr>
            <p:ph type="sldNum" sz="quarter" idx="12"/>
          </p:nvPr>
        </p:nvSpPr>
        <p:spPr/>
        <p:txBody>
          <a:bodyPr/>
          <a:lstStyle/>
          <a:p>
            <a:fld id="{7AF4B430-7068-4E39-A1E3-032EE786D6F4}" type="slidenum">
              <a:rPr lang="en-US" smtClean="0"/>
              <a:t>‹#›</a:t>
            </a:fld>
            <a:endParaRPr lang="en-US"/>
          </a:p>
        </p:txBody>
      </p:sp>
    </p:spTree>
    <p:extLst>
      <p:ext uri="{BB962C8B-B14F-4D97-AF65-F5344CB8AC3E}">
        <p14:creationId xmlns:p14="http://schemas.microsoft.com/office/powerpoint/2010/main" val="266064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sk-SK" smtClean="0"/>
              <a:t>Upravte štýly predlohy textu</a:t>
            </a:r>
            <a:endParaRPr lang="en-US"/>
          </a:p>
        </p:txBody>
      </p:sp>
      <p:sp>
        <p:nvSpPr>
          <p:cNvPr id="3" name="Zástupný symbol tex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Zástupný symbol dátumu 3"/>
          <p:cNvSpPr>
            <a:spLocks noGrp="1"/>
          </p:cNvSpPr>
          <p:nvPr>
            <p:ph type="dt" sz="half" idx="10"/>
          </p:nvPr>
        </p:nvSpPr>
        <p:spPr/>
        <p:txBody>
          <a:bodyPr/>
          <a:lstStyle/>
          <a:p>
            <a:fld id="{E0787A19-AF3D-4718-B041-B7C1A5DFDCF2}" type="datetimeFigureOut">
              <a:rPr lang="en-US" smtClean="0"/>
              <a:t>3/22/2016</a:t>
            </a:fld>
            <a:endParaRPr lang="en-US"/>
          </a:p>
        </p:txBody>
      </p:sp>
      <p:sp>
        <p:nvSpPr>
          <p:cNvPr id="5" name="Zástupný symbol päty 4"/>
          <p:cNvSpPr>
            <a:spLocks noGrp="1"/>
          </p:cNvSpPr>
          <p:nvPr>
            <p:ph type="ftr" sz="quarter" idx="11"/>
          </p:nvPr>
        </p:nvSpPr>
        <p:spPr/>
        <p:txBody>
          <a:bodyPr/>
          <a:lstStyle/>
          <a:p>
            <a:endParaRPr lang="en-US"/>
          </a:p>
        </p:txBody>
      </p:sp>
      <p:sp>
        <p:nvSpPr>
          <p:cNvPr id="6" name="Zástupný symbol čísla snímky 5"/>
          <p:cNvSpPr>
            <a:spLocks noGrp="1"/>
          </p:cNvSpPr>
          <p:nvPr>
            <p:ph type="sldNum" sz="quarter" idx="12"/>
          </p:nvPr>
        </p:nvSpPr>
        <p:spPr/>
        <p:txBody>
          <a:bodyPr/>
          <a:lstStyle/>
          <a:p>
            <a:fld id="{7AF4B430-7068-4E39-A1E3-032EE786D6F4}" type="slidenum">
              <a:rPr lang="en-US" smtClean="0"/>
              <a:t>‹#›</a:t>
            </a:fld>
            <a:endParaRPr lang="en-US"/>
          </a:p>
        </p:txBody>
      </p:sp>
    </p:spTree>
    <p:extLst>
      <p:ext uri="{BB962C8B-B14F-4D97-AF65-F5344CB8AC3E}">
        <p14:creationId xmlns:p14="http://schemas.microsoft.com/office/powerpoint/2010/main" val="3829474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en-US"/>
          </a:p>
        </p:txBody>
      </p:sp>
      <p:sp>
        <p:nvSpPr>
          <p:cNvPr id="3" name="Zástupný symbol obsahu 2"/>
          <p:cNvSpPr>
            <a:spLocks noGrp="1"/>
          </p:cNvSpPr>
          <p:nvPr>
            <p:ph sz="half" idx="1"/>
          </p:nvPr>
        </p:nvSpPr>
        <p:spPr>
          <a:xfrm>
            <a:off x="838200" y="1825625"/>
            <a:ext cx="51816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obsahu 3"/>
          <p:cNvSpPr>
            <a:spLocks noGrp="1"/>
          </p:cNvSpPr>
          <p:nvPr>
            <p:ph sz="half" idx="2"/>
          </p:nvPr>
        </p:nvSpPr>
        <p:spPr>
          <a:xfrm>
            <a:off x="6172200" y="1825625"/>
            <a:ext cx="51816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5" name="Zástupný symbol dátumu 4"/>
          <p:cNvSpPr>
            <a:spLocks noGrp="1"/>
          </p:cNvSpPr>
          <p:nvPr>
            <p:ph type="dt" sz="half" idx="10"/>
          </p:nvPr>
        </p:nvSpPr>
        <p:spPr/>
        <p:txBody>
          <a:bodyPr/>
          <a:lstStyle/>
          <a:p>
            <a:fld id="{E0787A19-AF3D-4718-B041-B7C1A5DFDCF2}" type="datetimeFigureOut">
              <a:rPr lang="en-US" smtClean="0"/>
              <a:t>3/22/2016</a:t>
            </a:fld>
            <a:endParaRPr lang="en-US"/>
          </a:p>
        </p:txBody>
      </p:sp>
      <p:sp>
        <p:nvSpPr>
          <p:cNvPr id="6" name="Zástupný symbol päty 5"/>
          <p:cNvSpPr>
            <a:spLocks noGrp="1"/>
          </p:cNvSpPr>
          <p:nvPr>
            <p:ph type="ftr" sz="quarter" idx="11"/>
          </p:nvPr>
        </p:nvSpPr>
        <p:spPr/>
        <p:txBody>
          <a:bodyPr/>
          <a:lstStyle/>
          <a:p>
            <a:endParaRPr lang="en-US"/>
          </a:p>
        </p:txBody>
      </p:sp>
      <p:sp>
        <p:nvSpPr>
          <p:cNvPr id="7" name="Zástupný symbol čísla snímky 6"/>
          <p:cNvSpPr>
            <a:spLocks noGrp="1"/>
          </p:cNvSpPr>
          <p:nvPr>
            <p:ph type="sldNum" sz="quarter" idx="12"/>
          </p:nvPr>
        </p:nvSpPr>
        <p:spPr/>
        <p:txBody>
          <a:bodyPr/>
          <a:lstStyle/>
          <a:p>
            <a:fld id="{7AF4B430-7068-4E39-A1E3-032EE786D6F4}" type="slidenum">
              <a:rPr lang="en-US" smtClean="0"/>
              <a:t>‹#›</a:t>
            </a:fld>
            <a:endParaRPr lang="en-US"/>
          </a:p>
        </p:txBody>
      </p:sp>
    </p:spTree>
    <p:extLst>
      <p:ext uri="{BB962C8B-B14F-4D97-AF65-F5344CB8AC3E}">
        <p14:creationId xmlns:p14="http://schemas.microsoft.com/office/powerpoint/2010/main" val="1427632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sk-SK" smtClean="0"/>
              <a:t>Upravte štýly predlohy textu</a:t>
            </a:r>
            <a:endParaRPr lang="en-US"/>
          </a:p>
        </p:txBody>
      </p:sp>
      <p:sp>
        <p:nvSpPr>
          <p:cNvPr id="3" name="Zástupný symbol tex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839788" y="2505075"/>
            <a:ext cx="5157787"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5" name="Zástupný symbol tex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6172200" y="2505075"/>
            <a:ext cx="5183188"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7" name="Zástupný symbol dátumu 6"/>
          <p:cNvSpPr>
            <a:spLocks noGrp="1"/>
          </p:cNvSpPr>
          <p:nvPr>
            <p:ph type="dt" sz="half" idx="10"/>
          </p:nvPr>
        </p:nvSpPr>
        <p:spPr/>
        <p:txBody>
          <a:bodyPr/>
          <a:lstStyle/>
          <a:p>
            <a:fld id="{E0787A19-AF3D-4718-B041-B7C1A5DFDCF2}" type="datetimeFigureOut">
              <a:rPr lang="en-US" smtClean="0"/>
              <a:t>3/22/2016</a:t>
            </a:fld>
            <a:endParaRPr lang="en-US"/>
          </a:p>
        </p:txBody>
      </p:sp>
      <p:sp>
        <p:nvSpPr>
          <p:cNvPr id="8" name="Zástupný symbol päty 7"/>
          <p:cNvSpPr>
            <a:spLocks noGrp="1"/>
          </p:cNvSpPr>
          <p:nvPr>
            <p:ph type="ftr" sz="quarter" idx="11"/>
          </p:nvPr>
        </p:nvSpPr>
        <p:spPr/>
        <p:txBody>
          <a:bodyPr/>
          <a:lstStyle/>
          <a:p>
            <a:endParaRPr lang="en-US"/>
          </a:p>
        </p:txBody>
      </p:sp>
      <p:sp>
        <p:nvSpPr>
          <p:cNvPr id="9" name="Zástupný symbol čísla snímky 8"/>
          <p:cNvSpPr>
            <a:spLocks noGrp="1"/>
          </p:cNvSpPr>
          <p:nvPr>
            <p:ph type="sldNum" sz="quarter" idx="12"/>
          </p:nvPr>
        </p:nvSpPr>
        <p:spPr/>
        <p:txBody>
          <a:bodyPr/>
          <a:lstStyle/>
          <a:p>
            <a:fld id="{7AF4B430-7068-4E39-A1E3-032EE786D6F4}" type="slidenum">
              <a:rPr lang="en-US" smtClean="0"/>
              <a:t>‹#›</a:t>
            </a:fld>
            <a:endParaRPr lang="en-US"/>
          </a:p>
        </p:txBody>
      </p:sp>
    </p:spTree>
    <p:extLst>
      <p:ext uri="{BB962C8B-B14F-4D97-AF65-F5344CB8AC3E}">
        <p14:creationId xmlns:p14="http://schemas.microsoft.com/office/powerpoint/2010/main" val="376382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en-US"/>
          </a:p>
        </p:txBody>
      </p:sp>
      <p:sp>
        <p:nvSpPr>
          <p:cNvPr id="3" name="Zástupný symbol dátumu 2"/>
          <p:cNvSpPr>
            <a:spLocks noGrp="1"/>
          </p:cNvSpPr>
          <p:nvPr>
            <p:ph type="dt" sz="half" idx="10"/>
          </p:nvPr>
        </p:nvSpPr>
        <p:spPr/>
        <p:txBody>
          <a:bodyPr/>
          <a:lstStyle/>
          <a:p>
            <a:fld id="{E0787A19-AF3D-4718-B041-B7C1A5DFDCF2}" type="datetimeFigureOut">
              <a:rPr lang="en-US" smtClean="0"/>
              <a:t>3/22/2016</a:t>
            </a:fld>
            <a:endParaRPr lang="en-US"/>
          </a:p>
        </p:txBody>
      </p:sp>
      <p:sp>
        <p:nvSpPr>
          <p:cNvPr id="4" name="Zástupný symbol päty 3"/>
          <p:cNvSpPr>
            <a:spLocks noGrp="1"/>
          </p:cNvSpPr>
          <p:nvPr>
            <p:ph type="ftr" sz="quarter" idx="11"/>
          </p:nvPr>
        </p:nvSpPr>
        <p:spPr/>
        <p:txBody>
          <a:bodyPr/>
          <a:lstStyle/>
          <a:p>
            <a:endParaRPr lang="en-US"/>
          </a:p>
        </p:txBody>
      </p:sp>
      <p:sp>
        <p:nvSpPr>
          <p:cNvPr id="5" name="Zástupný symbol čísla snímky 4"/>
          <p:cNvSpPr>
            <a:spLocks noGrp="1"/>
          </p:cNvSpPr>
          <p:nvPr>
            <p:ph type="sldNum" sz="quarter" idx="12"/>
          </p:nvPr>
        </p:nvSpPr>
        <p:spPr/>
        <p:txBody>
          <a:bodyPr/>
          <a:lstStyle/>
          <a:p>
            <a:fld id="{7AF4B430-7068-4E39-A1E3-032EE786D6F4}" type="slidenum">
              <a:rPr lang="en-US" smtClean="0"/>
              <a:t>‹#›</a:t>
            </a:fld>
            <a:endParaRPr lang="en-US"/>
          </a:p>
        </p:txBody>
      </p:sp>
    </p:spTree>
    <p:extLst>
      <p:ext uri="{BB962C8B-B14F-4D97-AF65-F5344CB8AC3E}">
        <p14:creationId xmlns:p14="http://schemas.microsoft.com/office/powerpoint/2010/main" val="4119608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E0787A19-AF3D-4718-B041-B7C1A5DFDCF2}" type="datetimeFigureOut">
              <a:rPr lang="en-US" smtClean="0"/>
              <a:t>3/22/2016</a:t>
            </a:fld>
            <a:endParaRPr lang="en-US"/>
          </a:p>
        </p:txBody>
      </p:sp>
      <p:sp>
        <p:nvSpPr>
          <p:cNvPr id="3" name="Zástupný symbol päty 2"/>
          <p:cNvSpPr>
            <a:spLocks noGrp="1"/>
          </p:cNvSpPr>
          <p:nvPr>
            <p:ph type="ftr" sz="quarter" idx="11"/>
          </p:nvPr>
        </p:nvSpPr>
        <p:spPr/>
        <p:txBody>
          <a:bodyPr/>
          <a:lstStyle/>
          <a:p>
            <a:endParaRPr lang="en-US"/>
          </a:p>
        </p:txBody>
      </p:sp>
      <p:sp>
        <p:nvSpPr>
          <p:cNvPr id="4" name="Zástupný symbol čísla snímky 3"/>
          <p:cNvSpPr>
            <a:spLocks noGrp="1"/>
          </p:cNvSpPr>
          <p:nvPr>
            <p:ph type="sldNum" sz="quarter" idx="12"/>
          </p:nvPr>
        </p:nvSpPr>
        <p:spPr/>
        <p:txBody>
          <a:bodyPr/>
          <a:lstStyle/>
          <a:p>
            <a:fld id="{7AF4B430-7068-4E39-A1E3-032EE786D6F4}" type="slidenum">
              <a:rPr lang="en-US" smtClean="0"/>
              <a:t>‹#›</a:t>
            </a:fld>
            <a:endParaRPr lang="en-US"/>
          </a:p>
        </p:txBody>
      </p:sp>
    </p:spTree>
    <p:extLst>
      <p:ext uri="{BB962C8B-B14F-4D97-AF65-F5344CB8AC3E}">
        <p14:creationId xmlns:p14="http://schemas.microsoft.com/office/powerpoint/2010/main" val="227166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smtClean="0"/>
              <a:t>Upravte štýly predlohy textu</a:t>
            </a:r>
            <a:endParaRPr lang="en-US"/>
          </a:p>
        </p:txBody>
      </p:sp>
      <p:sp>
        <p:nvSpPr>
          <p:cNvPr id="3" name="Zástupný symbol obsah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tex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E0787A19-AF3D-4718-B041-B7C1A5DFDCF2}" type="datetimeFigureOut">
              <a:rPr lang="en-US" smtClean="0"/>
              <a:t>3/22/2016</a:t>
            </a:fld>
            <a:endParaRPr lang="en-US"/>
          </a:p>
        </p:txBody>
      </p:sp>
      <p:sp>
        <p:nvSpPr>
          <p:cNvPr id="6" name="Zástupný symbol päty 5"/>
          <p:cNvSpPr>
            <a:spLocks noGrp="1"/>
          </p:cNvSpPr>
          <p:nvPr>
            <p:ph type="ftr" sz="quarter" idx="11"/>
          </p:nvPr>
        </p:nvSpPr>
        <p:spPr/>
        <p:txBody>
          <a:bodyPr/>
          <a:lstStyle/>
          <a:p>
            <a:endParaRPr lang="en-US"/>
          </a:p>
        </p:txBody>
      </p:sp>
      <p:sp>
        <p:nvSpPr>
          <p:cNvPr id="7" name="Zástupný symbol čísla snímky 6"/>
          <p:cNvSpPr>
            <a:spLocks noGrp="1"/>
          </p:cNvSpPr>
          <p:nvPr>
            <p:ph type="sldNum" sz="quarter" idx="12"/>
          </p:nvPr>
        </p:nvSpPr>
        <p:spPr/>
        <p:txBody>
          <a:bodyPr/>
          <a:lstStyle/>
          <a:p>
            <a:fld id="{7AF4B430-7068-4E39-A1E3-032EE786D6F4}" type="slidenum">
              <a:rPr lang="en-US" smtClean="0"/>
              <a:t>‹#›</a:t>
            </a:fld>
            <a:endParaRPr lang="en-US"/>
          </a:p>
        </p:txBody>
      </p:sp>
    </p:spTree>
    <p:extLst>
      <p:ext uri="{BB962C8B-B14F-4D97-AF65-F5344CB8AC3E}">
        <p14:creationId xmlns:p14="http://schemas.microsoft.com/office/powerpoint/2010/main" val="1666411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smtClean="0"/>
              <a:t>Upravte štýly predlohy textu</a:t>
            </a:r>
            <a:endParaRPr lang="en-US"/>
          </a:p>
        </p:txBody>
      </p:sp>
      <p:sp>
        <p:nvSpPr>
          <p:cNvPr id="3" name="Zástupný symbol obrázka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tex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E0787A19-AF3D-4718-B041-B7C1A5DFDCF2}" type="datetimeFigureOut">
              <a:rPr lang="en-US" smtClean="0"/>
              <a:t>3/22/2016</a:t>
            </a:fld>
            <a:endParaRPr lang="en-US"/>
          </a:p>
        </p:txBody>
      </p:sp>
      <p:sp>
        <p:nvSpPr>
          <p:cNvPr id="6" name="Zástupný symbol päty 5"/>
          <p:cNvSpPr>
            <a:spLocks noGrp="1"/>
          </p:cNvSpPr>
          <p:nvPr>
            <p:ph type="ftr" sz="quarter" idx="11"/>
          </p:nvPr>
        </p:nvSpPr>
        <p:spPr/>
        <p:txBody>
          <a:bodyPr/>
          <a:lstStyle/>
          <a:p>
            <a:endParaRPr lang="en-US"/>
          </a:p>
        </p:txBody>
      </p:sp>
      <p:sp>
        <p:nvSpPr>
          <p:cNvPr id="7" name="Zástupný symbol čísla snímky 6"/>
          <p:cNvSpPr>
            <a:spLocks noGrp="1"/>
          </p:cNvSpPr>
          <p:nvPr>
            <p:ph type="sldNum" sz="quarter" idx="12"/>
          </p:nvPr>
        </p:nvSpPr>
        <p:spPr/>
        <p:txBody>
          <a:bodyPr/>
          <a:lstStyle/>
          <a:p>
            <a:fld id="{7AF4B430-7068-4E39-A1E3-032EE786D6F4}" type="slidenum">
              <a:rPr lang="en-US" smtClean="0"/>
              <a:t>‹#›</a:t>
            </a:fld>
            <a:endParaRPr lang="en-US"/>
          </a:p>
        </p:txBody>
      </p:sp>
    </p:spTree>
    <p:extLst>
      <p:ext uri="{BB962C8B-B14F-4D97-AF65-F5344CB8AC3E}">
        <p14:creationId xmlns:p14="http://schemas.microsoft.com/office/powerpoint/2010/main" val="3380707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smtClean="0"/>
              <a:t>Upravte štýly predlohy textu</a:t>
            </a:r>
            <a:endParaRPr lang="en-US"/>
          </a:p>
        </p:txBody>
      </p:sp>
      <p:sp>
        <p:nvSpPr>
          <p:cNvPr id="3" name="Zástupný symbol tex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87A19-AF3D-4718-B041-B7C1A5DFDCF2}" type="datetimeFigureOut">
              <a:rPr lang="en-US" smtClean="0"/>
              <a:t>3/22/2016</a:t>
            </a:fld>
            <a:endParaRPr lang="en-US"/>
          </a:p>
        </p:txBody>
      </p:sp>
      <p:sp>
        <p:nvSpPr>
          <p:cNvPr id="5" name="Zástupný symbol päty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čísla snímky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4B430-7068-4E39-A1E3-032EE786D6F4}" type="slidenum">
              <a:rPr lang="en-US" smtClean="0"/>
              <a:t>‹#›</a:t>
            </a:fld>
            <a:endParaRPr lang="en-US"/>
          </a:p>
        </p:txBody>
      </p:sp>
    </p:spTree>
    <p:extLst>
      <p:ext uri="{BB962C8B-B14F-4D97-AF65-F5344CB8AC3E}">
        <p14:creationId xmlns:p14="http://schemas.microsoft.com/office/powerpoint/2010/main" val="4086173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8.wmf"/></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image" Target="../media/image9.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0.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1.wmf"/></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6.xml"/><Relationship Id="rId1" Type="http://schemas.openxmlformats.org/officeDocument/2006/relationships/vmlDrawing" Target="../drawings/vmlDrawing9.vml"/><Relationship Id="rId4" Type="http://schemas.openxmlformats.org/officeDocument/2006/relationships/image" Target="../media/image12.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10.vml"/><Relationship Id="rId4" Type="http://schemas.openxmlformats.org/officeDocument/2006/relationships/image" Target="../media/image1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4.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6.xml"/><Relationship Id="rId1" Type="http://schemas.openxmlformats.org/officeDocument/2006/relationships/vmlDrawing" Target="../drawings/vmlDrawing12.vml"/><Relationship Id="rId4" Type="http://schemas.openxmlformats.org/officeDocument/2006/relationships/image" Target="../media/image15.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6.xml"/><Relationship Id="rId1" Type="http://schemas.openxmlformats.org/officeDocument/2006/relationships/vmlDrawing" Target="../drawings/vmlDrawing13.vml"/><Relationship Id="rId4" Type="http://schemas.openxmlformats.org/officeDocument/2006/relationships/image" Target="../media/image16.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17.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endParaRPr lang="en-US"/>
          </a:p>
        </p:txBody>
      </p:sp>
      <p:sp>
        <p:nvSpPr>
          <p:cNvPr id="3" name="Podnadpis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73760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429000" y="533400"/>
            <a:ext cx="7772400" cy="762000"/>
          </a:xfrm>
        </p:spPr>
        <p:txBody>
          <a:bodyPr/>
          <a:lstStyle/>
          <a:p>
            <a:r>
              <a:rPr lang="en-US" altLang="en-US"/>
              <a:t>Decision Tree Example</a:t>
            </a:r>
          </a:p>
        </p:txBody>
      </p:sp>
      <p:sp>
        <p:nvSpPr>
          <p:cNvPr id="34819" name="Rectangle 3"/>
          <p:cNvSpPr>
            <a:spLocks noChangeArrowheads="1"/>
          </p:cNvSpPr>
          <p:nvPr/>
        </p:nvSpPr>
        <p:spPr bwMode="auto">
          <a:xfrm>
            <a:off x="1981200" y="3200400"/>
            <a:ext cx="5334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4820" name="Group 4"/>
          <p:cNvGrpSpPr>
            <a:grpSpLocks/>
          </p:cNvGrpSpPr>
          <p:nvPr/>
        </p:nvGrpSpPr>
        <p:grpSpPr bwMode="auto">
          <a:xfrm>
            <a:off x="2514600" y="2286000"/>
            <a:ext cx="3124200" cy="1066800"/>
            <a:chOff x="624" y="1440"/>
            <a:chExt cx="1968" cy="672"/>
          </a:xfrm>
        </p:grpSpPr>
        <p:sp>
          <p:nvSpPr>
            <p:cNvPr id="34821" name="Line 5"/>
            <p:cNvSpPr>
              <a:spLocks noChangeShapeType="1"/>
            </p:cNvSpPr>
            <p:nvPr/>
          </p:nvSpPr>
          <p:spPr bwMode="auto">
            <a:xfrm flipV="1">
              <a:off x="624" y="1680"/>
              <a:ext cx="816"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22" name="Text Box 6"/>
            <p:cNvSpPr txBox="1">
              <a:spLocks noChangeArrowheads="1"/>
            </p:cNvSpPr>
            <p:nvPr/>
          </p:nvSpPr>
          <p:spPr bwMode="auto">
            <a:xfrm>
              <a:off x="1392" y="1440"/>
              <a:ext cx="1200"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CCFF99"/>
                  </a:solidFill>
                </a:rPr>
                <a:t>Expand Factory</a:t>
              </a:r>
            </a:p>
            <a:p>
              <a:pPr>
                <a:spcBef>
                  <a:spcPct val="50000"/>
                </a:spcBef>
              </a:pPr>
              <a:r>
                <a:rPr lang="en-US" altLang="en-US" sz="1200" b="1">
                  <a:solidFill>
                    <a:srgbClr val="CCFF99"/>
                  </a:solidFill>
                </a:rPr>
                <a:t>Cost = $1.5 M</a:t>
              </a:r>
            </a:p>
          </p:txBody>
        </p:sp>
      </p:grpSp>
      <p:grpSp>
        <p:nvGrpSpPr>
          <p:cNvPr id="34823" name="Group 7"/>
          <p:cNvGrpSpPr>
            <a:grpSpLocks/>
          </p:cNvGrpSpPr>
          <p:nvPr/>
        </p:nvGrpSpPr>
        <p:grpSpPr bwMode="auto">
          <a:xfrm>
            <a:off x="2514600" y="3505200"/>
            <a:ext cx="3200400" cy="914400"/>
            <a:chOff x="624" y="2208"/>
            <a:chExt cx="2016" cy="576"/>
          </a:xfrm>
        </p:grpSpPr>
        <p:sp>
          <p:nvSpPr>
            <p:cNvPr id="34824" name="Line 8"/>
            <p:cNvSpPr>
              <a:spLocks noChangeShapeType="1"/>
            </p:cNvSpPr>
            <p:nvPr/>
          </p:nvSpPr>
          <p:spPr bwMode="auto">
            <a:xfrm>
              <a:off x="624" y="2208"/>
              <a:ext cx="816"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25" name="Text Box 9"/>
            <p:cNvSpPr txBox="1">
              <a:spLocks noChangeArrowheads="1"/>
            </p:cNvSpPr>
            <p:nvPr/>
          </p:nvSpPr>
          <p:spPr bwMode="auto">
            <a:xfrm>
              <a:off x="1440" y="2438"/>
              <a:ext cx="1200"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66FFFF"/>
                  </a:solidFill>
                </a:rPr>
                <a:t>Don’t Expand Factory</a:t>
              </a:r>
            </a:p>
            <a:p>
              <a:pPr>
                <a:spcBef>
                  <a:spcPct val="50000"/>
                </a:spcBef>
              </a:pPr>
              <a:r>
                <a:rPr lang="en-US" altLang="en-US" sz="1200" b="1">
                  <a:solidFill>
                    <a:srgbClr val="66FFFF"/>
                  </a:solidFill>
                </a:rPr>
                <a:t>Cost = $0</a:t>
              </a:r>
            </a:p>
          </p:txBody>
        </p:sp>
      </p:grpSp>
      <p:grpSp>
        <p:nvGrpSpPr>
          <p:cNvPr id="34826" name="Group 10"/>
          <p:cNvGrpSpPr>
            <a:grpSpLocks/>
          </p:cNvGrpSpPr>
          <p:nvPr/>
        </p:nvGrpSpPr>
        <p:grpSpPr bwMode="auto">
          <a:xfrm>
            <a:off x="4876800" y="2286000"/>
            <a:ext cx="1524000" cy="457200"/>
            <a:chOff x="2112" y="1440"/>
            <a:chExt cx="960" cy="288"/>
          </a:xfrm>
        </p:grpSpPr>
        <p:sp>
          <p:nvSpPr>
            <p:cNvPr id="34827" name="Line 11"/>
            <p:cNvSpPr>
              <a:spLocks noChangeShapeType="1"/>
            </p:cNvSpPr>
            <p:nvPr/>
          </p:nvSpPr>
          <p:spPr bwMode="auto">
            <a:xfrm>
              <a:off x="2112" y="1584"/>
              <a:ext cx="6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28" name="Oval 12"/>
            <p:cNvSpPr>
              <a:spLocks noChangeArrowheads="1"/>
            </p:cNvSpPr>
            <p:nvPr/>
          </p:nvSpPr>
          <p:spPr bwMode="auto">
            <a:xfrm>
              <a:off x="2784" y="1440"/>
              <a:ext cx="288" cy="2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4829" name="Group 13"/>
          <p:cNvGrpSpPr>
            <a:grpSpLocks/>
          </p:cNvGrpSpPr>
          <p:nvPr/>
        </p:nvGrpSpPr>
        <p:grpSpPr bwMode="auto">
          <a:xfrm>
            <a:off x="6400800" y="1828800"/>
            <a:ext cx="3657600" cy="685800"/>
            <a:chOff x="3072" y="1152"/>
            <a:chExt cx="2304" cy="432"/>
          </a:xfrm>
        </p:grpSpPr>
        <p:sp>
          <p:nvSpPr>
            <p:cNvPr id="34830" name="Line 14"/>
            <p:cNvSpPr>
              <a:spLocks noChangeShapeType="1"/>
            </p:cNvSpPr>
            <p:nvPr/>
          </p:nvSpPr>
          <p:spPr bwMode="auto">
            <a:xfrm flipV="1">
              <a:off x="3072" y="1344"/>
              <a:ext cx="528"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31" name="Text Box 15"/>
            <p:cNvSpPr txBox="1">
              <a:spLocks noChangeArrowheads="1"/>
            </p:cNvSpPr>
            <p:nvPr/>
          </p:nvSpPr>
          <p:spPr bwMode="auto">
            <a:xfrm>
              <a:off x="3600" y="1152"/>
              <a:ext cx="1776"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CCFF99"/>
                  </a:solidFill>
                </a:rPr>
                <a:t>40 % Chance of a Good Economy</a:t>
              </a:r>
            </a:p>
            <a:p>
              <a:pPr>
                <a:spcBef>
                  <a:spcPct val="50000"/>
                </a:spcBef>
              </a:pPr>
              <a:r>
                <a:rPr lang="en-US" altLang="en-US" sz="1200" b="1">
                  <a:solidFill>
                    <a:srgbClr val="CCFF99"/>
                  </a:solidFill>
                </a:rPr>
                <a:t>Profit = $6M</a:t>
              </a:r>
            </a:p>
          </p:txBody>
        </p:sp>
      </p:grpSp>
      <p:grpSp>
        <p:nvGrpSpPr>
          <p:cNvPr id="34832" name="Group 16"/>
          <p:cNvGrpSpPr>
            <a:grpSpLocks/>
          </p:cNvGrpSpPr>
          <p:nvPr/>
        </p:nvGrpSpPr>
        <p:grpSpPr bwMode="auto">
          <a:xfrm>
            <a:off x="6400800" y="2514600"/>
            <a:ext cx="3200400" cy="762000"/>
            <a:chOff x="3072" y="1584"/>
            <a:chExt cx="2016" cy="480"/>
          </a:xfrm>
        </p:grpSpPr>
        <p:sp>
          <p:nvSpPr>
            <p:cNvPr id="34833" name="Line 17"/>
            <p:cNvSpPr>
              <a:spLocks noChangeShapeType="1"/>
            </p:cNvSpPr>
            <p:nvPr/>
          </p:nvSpPr>
          <p:spPr bwMode="auto">
            <a:xfrm>
              <a:off x="3072" y="1584"/>
              <a:ext cx="528"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34" name="Text Box 18"/>
            <p:cNvSpPr txBox="1">
              <a:spLocks noChangeArrowheads="1"/>
            </p:cNvSpPr>
            <p:nvPr/>
          </p:nvSpPr>
          <p:spPr bwMode="auto">
            <a:xfrm>
              <a:off x="3600" y="1718"/>
              <a:ext cx="148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CCFF99"/>
                  </a:solidFill>
                </a:rPr>
                <a:t>60% Chance Bad Economy</a:t>
              </a:r>
            </a:p>
            <a:p>
              <a:pPr>
                <a:spcBef>
                  <a:spcPct val="50000"/>
                </a:spcBef>
              </a:pPr>
              <a:r>
                <a:rPr lang="en-US" altLang="en-US" sz="1200" b="1">
                  <a:solidFill>
                    <a:srgbClr val="CCFF99"/>
                  </a:solidFill>
                </a:rPr>
                <a:t>Profit = $2M</a:t>
              </a:r>
            </a:p>
          </p:txBody>
        </p:sp>
      </p:grpSp>
      <p:grpSp>
        <p:nvGrpSpPr>
          <p:cNvPr id="34835" name="Group 19"/>
          <p:cNvGrpSpPr>
            <a:grpSpLocks/>
          </p:cNvGrpSpPr>
          <p:nvPr/>
        </p:nvGrpSpPr>
        <p:grpSpPr bwMode="auto">
          <a:xfrm>
            <a:off x="5486400" y="3794125"/>
            <a:ext cx="914400" cy="457200"/>
            <a:chOff x="2496" y="2390"/>
            <a:chExt cx="576" cy="288"/>
          </a:xfrm>
        </p:grpSpPr>
        <p:sp>
          <p:nvSpPr>
            <p:cNvPr id="34836" name="Line 20"/>
            <p:cNvSpPr>
              <a:spLocks noChangeShapeType="1"/>
            </p:cNvSpPr>
            <p:nvPr/>
          </p:nvSpPr>
          <p:spPr bwMode="auto">
            <a:xfrm>
              <a:off x="2496" y="253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37" name="Oval 21"/>
            <p:cNvSpPr>
              <a:spLocks noChangeArrowheads="1"/>
            </p:cNvSpPr>
            <p:nvPr/>
          </p:nvSpPr>
          <p:spPr bwMode="auto">
            <a:xfrm>
              <a:off x="2784" y="2390"/>
              <a:ext cx="288" cy="2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4838" name="Group 22"/>
          <p:cNvGrpSpPr>
            <a:grpSpLocks/>
          </p:cNvGrpSpPr>
          <p:nvPr/>
        </p:nvGrpSpPr>
        <p:grpSpPr bwMode="auto">
          <a:xfrm>
            <a:off x="6400800" y="3429000"/>
            <a:ext cx="2743200" cy="609600"/>
            <a:chOff x="3072" y="2160"/>
            <a:chExt cx="1728" cy="384"/>
          </a:xfrm>
        </p:grpSpPr>
        <p:sp>
          <p:nvSpPr>
            <p:cNvPr id="34839" name="Line 23"/>
            <p:cNvSpPr>
              <a:spLocks noChangeShapeType="1"/>
            </p:cNvSpPr>
            <p:nvPr/>
          </p:nvSpPr>
          <p:spPr bwMode="auto">
            <a:xfrm flipV="1">
              <a:off x="3072" y="2304"/>
              <a:ext cx="528"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40" name="Text Box 24"/>
            <p:cNvSpPr txBox="1">
              <a:spLocks noChangeArrowheads="1"/>
            </p:cNvSpPr>
            <p:nvPr/>
          </p:nvSpPr>
          <p:spPr bwMode="auto">
            <a:xfrm>
              <a:off x="3600" y="2160"/>
              <a:ext cx="1200"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66FFFF"/>
                  </a:solidFill>
                </a:rPr>
                <a:t>Good Economy (40%) </a:t>
              </a:r>
            </a:p>
            <a:p>
              <a:pPr>
                <a:spcBef>
                  <a:spcPct val="50000"/>
                </a:spcBef>
              </a:pPr>
              <a:r>
                <a:rPr lang="en-US" altLang="en-US" sz="1200" b="1">
                  <a:solidFill>
                    <a:srgbClr val="66FFFF"/>
                  </a:solidFill>
                </a:rPr>
                <a:t>Profit = $3M</a:t>
              </a:r>
            </a:p>
          </p:txBody>
        </p:sp>
      </p:grpSp>
      <p:grpSp>
        <p:nvGrpSpPr>
          <p:cNvPr id="34841" name="Group 25"/>
          <p:cNvGrpSpPr>
            <a:grpSpLocks/>
          </p:cNvGrpSpPr>
          <p:nvPr/>
        </p:nvGrpSpPr>
        <p:grpSpPr bwMode="auto">
          <a:xfrm>
            <a:off x="6400800" y="4038600"/>
            <a:ext cx="2895600" cy="685800"/>
            <a:chOff x="3072" y="2544"/>
            <a:chExt cx="1824" cy="432"/>
          </a:xfrm>
        </p:grpSpPr>
        <p:sp>
          <p:nvSpPr>
            <p:cNvPr id="34842" name="Line 26"/>
            <p:cNvSpPr>
              <a:spLocks noChangeShapeType="1"/>
            </p:cNvSpPr>
            <p:nvPr/>
          </p:nvSpPr>
          <p:spPr bwMode="auto">
            <a:xfrm>
              <a:off x="3072" y="2544"/>
              <a:ext cx="528"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43" name="Text Box 27"/>
            <p:cNvSpPr txBox="1">
              <a:spLocks noChangeArrowheads="1"/>
            </p:cNvSpPr>
            <p:nvPr/>
          </p:nvSpPr>
          <p:spPr bwMode="auto">
            <a:xfrm>
              <a:off x="3600" y="2630"/>
              <a:ext cx="1296"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66FFFF"/>
                  </a:solidFill>
                </a:rPr>
                <a:t>Bad Economy (60%)</a:t>
              </a:r>
            </a:p>
            <a:p>
              <a:pPr>
                <a:spcBef>
                  <a:spcPct val="50000"/>
                </a:spcBef>
              </a:pPr>
              <a:r>
                <a:rPr lang="en-US" altLang="en-US" sz="1200" b="1">
                  <a:solidFill>
                    <a:srgbClr val="66FFFF"/>
                  </a:solidFill>
                </a:rPr>
                <a:t>Profit = $1M</a:t>
              </a:r>
            </a:p>
          </p:txBody>
        </p:sp>
      </p:grpSp>
      <p:sp>
        <p:nvSpPr>
          <p:cNvPr id="34844" name="Text Box 28"/>
          <p:cNvSpPr txBox="1">
            <a:spLocks noChangeArrowheads="1"/>
          </p:cNvSpPr>
          <p:nvPr/>
        </p:nvSpPr>
        <p:spPr bwMode="auto">
          <a:xfrm>
            <a:off x="2057400" y="4876800"/>
            <a:ext cx="7772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NPV</a:t>
            </a:r>
            <a:r>
              <a:rPr lang="en-US" altLang="en-US" baseline="-25000"/>
              <a:t>Expand</a:t>
            </a:r>
            <a:r>
              <a:rPr lang="en-US" altLang="en-US"/>
              <a:t> = (.4(6) + .6(2)) – 1.5 = $2.1M</a:t>
            </a:r>
          </a:p>
        </p:txBody>
      </p:sp>
      <p:sp>
        <p:nvSpPr>
          <p:cNvPr id="34845" name="Text Box 29"/>
          <p:cNvSpPr txBox="1">
            <a:spLocks noChangeArrowheads="1"/>
          </p:cNvSpPr>
          <p:nvPr/>
        </p:nvSpPr>
        <p:spPr bwMode="auto">
          <a:xfrm>
            <a:off x="2057400" y="5562600"/>
            <a:ext cx="7772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NPV</a:t>
            </a:r>
            <a:r>
              <a:rPr lang="en-US" altLang="en-US" baseline="-25000"/>
              <a:t>No Expand</a:t>
            </a:r>
            <a:r>
              <a:rPr lang="en-US" altLang="en-US"/>
              <a:t> = .4(3) + .6(1) = $1.8M</a:t>
            </a:r>
          </a:p>
        </p:txBody>
      </p:sp>
      <p:sp>
        <p:nvSpPr>
          <p:cNvPr id="34846" name="Text Box 30"/>
          <p:cNvSpPr txBox="1">
            <a:spLocks noChangeArrowheads="1"/>
          </p:cNvSpPr>
          <p:nvPr/>
        </p:nvSpPr>
        <p:spPr bwMode="auto">
          <a:xfrm>
            <a:off x="2057400" y="6172200"/>
            <a:ext cx="7772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$2.1 &gt; 1.8, therefore you should expand the factory</a:t>
            </a:r>
          </a:p>
        </p:txBody>
      </p:sp>
      <p:graphicFrame>
        <p:nvGraphicFramePr>
          <p:cNvPr id="34847" name="Object 31"/>
          <p:cNvGraphicFramePr>
            <a:graphicFrameLocks noChangeAspect="1"/>
          </p:cNvGraphicFramePr>
          <p:nvPr/>
        </p:nvGraphicFramePr>
        <p:xfrm>
          <a:off x="1905000" y="228601"/>
          <a:ext cx="2362200" cy="1641475"/>
        </p:xfrm>
        <a:graphic>
          <a:graphicData uri="http://schemas.openxmlformats.org/presentationml/2006/ole">
            <mc:AlternateContent xmlns:mc="http://schemas.openxmlformats.org/markup-compatibility/2006">
              <mc:Choice xmlns:v="urn:schemas-microsoft-com:vml" Requires="v">
                <p:oleObj spid="_x0000_s3075" name="Clip" r:id="rId3" imgW="921960" imgH="640080" progId="MS_ClipArt_Gallery.2">
                  <p:embed/>
                </p:oleObj>
              </mc:Choice>
              <mc:Fallback>
                <p:oleObj name="Clip" r:id="rId3" imgW="921960" imgH="64008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228601"/>
                        <a:ext cx="2362200" cy="164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48" name="Text Box 32"/>
          <p:cNvSpPr txBox="1">
            <a:spLocks noChangeArrowheads="1"/>
          </p:cNvSpPr>
          <p:nvPr/>
        </p:nvSpPr>
        <p:spPr bwMode="auto">
          <a:xfrm rot="-1460994">
            <a:off x="6584951" y="1936750"/>
            <a:ext cx="5826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t>.4</a:t>
            </a:r>
          </a:p>
        </p:txBody>
      </p:sp>
      <p:sp>
        <p:nvSpPr>
          <p:cNvPr id="34849" name="Text Box 33"/>
          <p:cNvSpPr txBox="1">
            <a:spLocks noChangeArrowheads="1"/>
          </p:cNvSpPr>
          <p:nvPr/>
        </p:nvSpPr>
        <p:spPr bwMode="auto">
          <a:xfrm rot="-1460994">
            <a:off x="6375401" y="3505200"/>
            <a:ext cx="5826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t>.4</a:t>
            </a:r>
          </a:p>
        </p:txBody>
      </p:sp>
      <p:sp>
        <p:nvSpPr>
          <p:cNvPr id="34850" name="Text Box 34"/>
          <p:cNvSpPr txBox="1">
            <a:spLocks noChangeArrowheads="1"/>
          </p:cNvSpPr>
          <p:nvPr/>
        </p:nvSpPr>
        <p:spPr bwMode="auto">
          <a:xfrm rot="2061790">
            <a:off x="6416676" y="2728913"/>
            <a:ext cx="5826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t>.6</a:t>
            </a:r>
          </a:p>
        </p:txBody>
      </p:sp>
      <p:sp>
        <p:nvSpPr>
          <p:cNvPr id="34851" name="Text Box 35"/>
          <p:cNvSpPr txBox="1">
            <a:spLocks noChangeArrowheads="1"/>
          </p:cNvSpPr>
          <p:nvPr/>
        </p:nvSpPr>
        <p:spPr bwMode="auto">
          <a:xfrm rot="1293061">
            <a:off x="6505576" y="4171950"/>
            <a:ext cx="5826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t>.6</a:t>
            </a:r>
          </a:p>
        </p:txBody>
      </p:sp>
    </p:spTree>
    <p:extLst>
      <p:ext uri="{BB962C8B-B14F-4D97-AF65-F5344CB8AC3E}">
        <p14:creationId xmlns:p14="http://schemas.microsoft.com/office/powerpoint/2010/main" val="2288721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895600" y="533400"/>
            <a:ext cx="7772400" cy="762000"/>
          </a:xfrm>
        </p:spPr>
        <p:txBody>
          <a:bodyPr/>
          <a:lstStyle/>
          <a:p>
            <a:r>
              <a:rPr lang="en-US" altLang="en-US"/>
              <a:t>Example 2 – Joe’s Garage</a:t>
            </a:r>
          </a:p>
        </p:txBody>
      </p:sp>
      <p:sp>
        <p:nvSpPr>
          <p:cNvPr id="35843" name="Text Box 3"/>
          <p:cNvSpPr txBox="1">
            <a:spLocks noChangeArrowheads="1"/>
          </p:cNvSpPr>
          <p:nvPr/>
        </p:nvSpPr>
        <p:spPr bwMode="auto">
          <a:xfrm>
            <a:off x="1905000" y="2201863"/>
            <a:ext cx="8153400" cy="2446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Joe’s garage is considering hiring another mechanic.  The mechanic would cost them an additional $50,000 / year in salary and benefits.  If there are a lot of accidents in Providence this year, they anticipate making an additional $75,000 in net revenue.  If there are not a lot of accidents, they could lose $20,000 off of last year’s total net revenues.  Because of all the ice on the roads, Joe thinks that there will be a 70% chance of “a lot of accidents” and a 30% chance of “fewer accidents”. Assume if he doesn’t expand he will have the same revenue as last year.</a:t>
            </a:r>
          </a:p>
          <a:p>
            <a:pPr>
              <a:spcBef>
                <a:spcPct val="50000"/>
              </a:spcBef>
            </a:pPr>
            <a:r>
              <a:rPr lang="en-US" altLang="en-US" b="1"/>
              <a:t>Draw a decision tree for Joe and tell him what he should do.</a:t>
            </a:r>
            <a:endParaRPr lang="en-US" altLang="en-US"/>
          </a:p>
        </p:txBody>
      </p:sp>
      <p:graphicFrame>
        <p:nvGraphicFramePr>
          <p:cNvPr id="35844" name="Object 4"/>
          <p:cNvGraphicFramePr>
            <a:graphicFrameLocks noChangeAspect="1"/>
          </p:cNvGraphicFramePr>
          <p:nvPr/>
        </p:nvGraphicFramePr>
        <p:xfrm>
          <a:off x="1752600" y="76200"/>
          <a:ext cx="2133600" cy="2133600"/>
        </p:xfrm>
        <a:graphic>
          <a:graphicData uri="http://schemas.openxmlformats.org/presentationml/2006/ole">
            <mc:AlternateContent xmlns:mc="http://schemas.openxmlformats.org/markup-compatibility/2006">
              <mc:Choice xmlns:v="urn:schemas-microsoft-com:vml" Requires="v">
                <p:oleObj spid="_x0000_s4099" name="Clip" r:id="rId3" imgW="830520" imgH="960120" progId="MS_ClipArt_Gallery.2">
                  <p:embed/>
                </p:oleObj>
              </mc:Choice>
              <mc:Fallback>
                <p:oleObj name="Clip" r:id="rId3" imgW="830520" imgH="96012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76200"/>
                        <a:ext cx="2133600" cy="213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817908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743200" y="609600"/>
            <a:ext cx="7772400" cy="762000"/>
          </a:xfrm>
        </p:spPr>
        <p:txBody>
          <a:bodyPr/>
          <a:lstStyle/>
          <a:p>
            <a:r>
              <a:rPr lang="en-US" altLang="en-US"/>
              <a:t>Example 2 - Answer</a:t>
            </a:r>
          </a:p>
        </p:txBody>
      </p:sp>
      <p:sp>
        <p:nvSpPr>
          <p:cNvPr id="36867" name="Rectangle 3"/>
          <p:cNvSpPr>
            <a:spLocks noChangeArrowheads="1"/>
          </p:cNvSpPr>
          <p:nvPr/>
        </p:nvSpPr>
        <p:spPr bwMode="auto">
          <a:xfrm>
            <a:off x="2362200" y="3487738"/>
            <a:ext cx="5334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6868" name="Group 4"/>
          <p:cNvGrpSpPr>
            <a:grpSpLocks/>
          </p:cNvGrpSpPr>
          <p:nvPr/>
        </p:nvGrpSpPr>
        <p:grpSpPr bwMode="auto">
          <a:xfrm>
            <a:off x="2895600" y="2573338"/>
            <a:ext cx="3124200" cy="1066800"/>
            <a:chOff x="624" y="1440"/>
            <a:chExt cx="1968" cy="672"/>
          </a:xfrm>
        </p:grpSpPr>
        <p:sp>
          <p:nvSpPr>
            <p:cNvPr id="36869" name="Line 5"/>
            <p:cNvSpPr>
              <a:spLocks noChangeShapeType="1"/>
            </p:cNvSpPr>
            <p:nvPr/>
          </p:nvSpPr>
          <p:spPr bwMode="auto">
            <a:xfrm flipV="1">
              <a:off x="624" y="1680"/>
              <a:ext cx="816"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0" name="Text Box 6"/>
            <p:cNvSpPr txBox="1">
              <a:spLocks noChangeArrowheads="1"/>
            </p:cNvSpPr>
            <p:nvPr/>
          </p:nvSpPr>
          <p:spPr bwMode="auto">
            <a:xfrm>
              <a:off x="1392" y="1440"/>
              <a:ext cx="1200" cy="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solidFill>
                    <a:srgbClr val="66FFFF"/>
                  </a:solidFill>
                </a:rPr>
                <a:t>Hire new mechanic</a:t>
              </a:r>
            </a:p>
            <a:p>
              <a:pPr>
                <a:spcBef>
                  <a:spcPct val="50000"/>
                </a:spcBef>
              </a:pPr>
              <a:r>
                <a:rPr lang="en-US" altLang="en-US" sz="1600" b="1">
                  <a:solidFill>
                    <a:srgbClr val="66FFFF"/>
                  </a:solidFill>
                </a:rPr>
                <a:t>Cost = $50,000</a:t>
              </a:r>
            </a:p>
          </p:txBody>
        </p:sp>
      </p:grpSp>
      <p:grpSp>
        <p:nvGrpSpPr>
          <p:cNvPr id="36871" name="Group 7"/>
          <p:cNvGrpSpPr>
            <a:grpSpLocks/>
          </p:cNvGrpSpPr>
          <p:nvPr/>
        </p:nvGrpSpPr>
        <p:grpSpPr bwMode="auto">
          <a:xfrm>
            <a:off x="2895600" y="3792538"/>
            <a:ext cx="3200400" cy="1312862"/>
            <a:chOff x="624" y="2208"/>
            <a:chExt cx="2016" cy="827"/>
          </a:xfrm>
        </p:grpSpPr>
        <p:sp>
          <p:nvSpPr>
            <p:cNvPr id="36872" name="Line 8"/>
            <p:cNvSpPr>
              <a:spLocks noChangeShapeType="1"/>
            </p:cNvSpPr>
            <p:nvPr/>
          </p:nvSpPr>
          <p:spPr bwMode="auto">
            <a:xfrm>
              <a:off x="624" y="2208"/>
              <a:ext cx="816"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3" name="Text Box 9"/>
            <p:cNvSpPr txBox="1">
              <a:spLocks noChangeArrowheads="1"/>
            </p:cNvSpPr>
            <p:nvPr/>
          </p:nvSpPr>
          <p:spPr bwMode="auto">
            <a:xfrm>
              <a:off x="1440" y="2438"/>
              <a:ext cx="1200" cy="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t>Don’t hire new mechanic</a:t>
              </a:r>
            </a:p>
            <a:p>
              <a:pPr>
                <a:spcBef>
                  <a:spcPct val="50000"/>
                </a:spcBef>
              </a:pPr>
              <a:r>
                <a:rPr lang="en-US" altLang="en-US" sz="1600" b="1"/>
                <a:t>Cost = $0</a:t>
              </a:r>
            </a:p>
          </p:txBody>
        </p:sp>
      </p:grpSp>
      <p:grpSp>
        <p:nvGrpSpPr>
          <p:cNvPr id="36874" name="Group 10"/>
          <p:cNvGrpSpPr>
            <a:grpSpLocks/>
          </p:cNvGrpSpPr>
          <p:nvPr/>
        </p:nvGrpSpPr>
        <p:grpSpPr bwMode="auto">
          <a:xfrm>
            <a:off x="5562600" y="2573338"/>
            <a:ext cx="1219200" cy="457200"/>
            <a:chOff x="2304" y="1440"/>
            <a:chExt cx="768" cy="288"/>
          </a:xfrm>
        </p:grpSpPr>
        <p:sp>
          <p:nvSpPr>
            <p:cNvPr id="36875" name="Line 11"/>
            <p:cNvSpPr>
              <a:spLocks noChangeShapeType="1"/>
            </p:cNvSpPr>
            <p:nvPr/>
          </p:nvSpPr>
          <p:spPr bwMode="auto">
            <a:xfrm>
              <a:off x="2304" y="158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6" name="Oval 12"/>
            <p:cNvSpPr>
              <a:spLocks noChangeArrowheads="1"/>
            </p:cNvSpPr>
            <p:nvPr/>
          </p:nvSpPr>
          <p:spPr bwMode="auto">
            <a:xfrm>
              <a:off x="2784" y="1440"/>
              <a:ext cx="288" cy="2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6877" name="Group 13"/>
          <p:cNvGrpSpPr>
            <a:grpSpLocks/>
          </p:cNvGrpSpPr>
          <p:nvPr/>
        </p:nvGrpSpPr>
        <p:grpSpPr bwMode="auto">
          <a:xfrm>
            <a:off x="6781800" y="2116139"/>
            <a:ext cx="3657600" cy="947737"/>
            <a:chOff x="3072" y="1152"/>
            <a:chExt cx="2304" cy="597"/>
          </a:xfrm>
        </p:grpSpPr>
        <p:sp>
          <p:nvSpPr>
            <p:cNvPr id="36878" name="Line 14"/>
            <p:cNvSpPr>
              <a:spLocks noChangeShapeType="1"/>
            </p:cNvSpPr>
            <p:nvPr/>
          </p:nvSpPr>
          <p:spPr bwMode="auto">
            <a:xfrm flipV="1">
              <a:off x="3072" y="1344"/>
              <a:ext cx="528"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9" name="Text Box 15"/>
            <p:cNvSpPr txBox="1">
              <a:spLocks noChangeArrowheads="1"/>
            </p:cNvSpPr>
            <p:nvPr/>
          </p:nvSpPr>
          <p:spPr bwMode="auto">
            <a:xfrm>
              <a:off x="3600" y="1152"/>
              <a:ext cx="1776" cy="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solidFill>
                    <a:srgbClr val="66FFFF"/>
                  </a:solidFill>
                </a:rPr>
                <a:t>70% chance of an increase in accidents</a:t>
              </a:r>
            </a:p>
            <a:p>
              <a:pPr>
                <a:spcBef>
                  <a:spcPct val="50000"/>
                </a:spcBef>
              </a:pPr>
              <a:r>
                <a:rPr lang="en-US" altLang="en-US" sz="1600" b="1">
                  <a:solidFill>
                    <a:srgbClr val="66FFFF"/>
                  </a:solidFill>
                </a:rPr>
                <a:t>Profit = $70,000</a:t>
              </a:r>
            </a:p>
          </p:txBody>
        </p:sp>
      </p:grpSp>
      <p:grpSp>
        <p:nvGrpSpPr>
          <p:cNvPr id="36880" name="Group 16"/>
          <p:cNvGrpSpPr>
            <a:grpSpLocks/>
          </p:cNvGrpSpPr>
          <p:nvPr/>
        </p:nvGrpSpPr>
        <p:grpSpPr bwMode="auto">
          <a:xfrm>
            <a:off x="6781800" y="2801938"/>
            <a:ext cx="3657600" cy="1160462"/>
            <a:chOff x="3072" y="1584"/>
            <a:chExt cx="2016" cy="731"/>
          </a:xfrm>
        </p:grpSpPr>
        <p:sp>
          <p:nvSpPr>
            <p:cNvPr id="36881" name="Line 17"/>
            <p:cNvSpPr>
              <a:spLocks noChangeShapeType="1"/>
            </p:cNvSpPr>
            <p:nvPr/>
          </p:nvSpPr>
          <p:spPr bwMode="auto">
            <a:xfrm>
              <a:off x="3072" y="1584"/>
              <a:ext cx="528"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82" name="Text Box 18"/>
            <p:cNvSpPr txBox="1">
              <a:spLocks noChangeArrowheads="1"/>
            </p:cNvSpPr>
            <p:nvPr/>
          </p:nvSpPr>
          <p:spPr bwMode="auto">
            <a:xfrm>
              <a:off x="3600" y="1718"/>
              <a:ext cx="1488" cy="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solidFill>
                    <a:srgbClr val="66FFFF"/>
                  </a:solidFill>
                </a:rPr>
                <a:t>30% chance of a decrease in accidents</a:t>
              </a:r>
            </a:p>
            <a:p>
              <a:pPr>
                <a:spcBef>
                  <a:spcPct val="50000"/>
                </a:spcBef>
              </a:pPr>
              <a:r>
                <a:rPr lang="en-US" altLang="en-US" sz="1600" b="1">
                  <a:solidFill>
                    <a:srgbClr val="66FFFF"/>
                  </a:solidFill>
                </a:rPr>
                <a:t>Profit = - $20,000</a:t>
              </a:r>
            </a:p>
          </p:txBody>
        </p:sp>
      </p:grpSp>
      <p:sp>
        <p:nvSpPr>
          <p:cNvPr id="36883" name="Text Box 19"/>
          <p:cNvSpPr txBox="1">
            <a:spLocks noChangeArrowheads="1"/>
          </p:cNvSpPr>
          <p:nvPr/>
        </p:nvSpPr>
        <p:spPr bwMode="auto">
          <a:xfrm>
            <a:off x="1828800" y="5257801"/>
            <a:ext cx="8534400" cy="1061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US" altLang="en-US"/>
              <a:t> Estimated value of “Hire Mechanic” = </a:t>
            </a:r>
            <a:br>
              <a:rPr lang="en-US" altLang="en-US"/>
            </a:br>
            <a:r>
              <a:rPr lang="en-US" altLang="en-US"/>
              <a:t>NPV =.7(70,000) + .3(- $20,000) - $50,000 = - $7,000</a:t>
            </a:r>
          </a:p>
          <a:p>
            <a:pPr>
              <a:spcBef>
                <a:spcPct val="50000"/>
              </a:spcBef>
              <a:buFontTx/>
              <a:buChar char="•"/>
            </a:pPr>
            <a:r>
              <a:rPr lang="en-US" altLang="en-US"/>
              <a:t> Therefore you should not hire the mechanic</a:t>
            </a:r>
          </a:p>
        </p:txBody>
      </p:sp>
      <p:graphicFrame>
        <p:nvGraphicFramePr>
          <p:cNvPr id="36884" name="Object 20"/>
          <p:cNvGraphicFramePr>
            <a:graphicFrameLocks noChangeAspect="1"/>
          </p:cNvGraphicFramePr>
          <p:nvPr/>
        </p:nvGraphicFramePr>
        <p:xfrm>
          <a:off x="1752600" y="152400"/>
          <a:ext cx="2097088" cy="3048000"/>
        </p:xfrm>
        <a:graphic>
          <a:graphicData uri="http://schemas.openxmlformats.org/presentationml/2006/ole">
            <mc:AlternateContent xmlns:mc="http://schemas.openxmlformats.org/markup-compatibility/2006">
              <mc:Choice xmlns:v="urn:schemas-microsoft-com:vml" Requires="v">
                <p:oleObj spid="_x0000_s5123" name="Clip" r:id="rId3" imgW="906840" imgH="1318320" progId="MS_ClipArt_Gallery.2">
                  <p:embed/>
                </p:oleObj>
              </mc:Choice>
              <mc:Fallback>
                <p:oleObj name="Clip" r:id="rId3" imgW="906840" imgH="131832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52400"/>
                        <a:ext cx="2097088" cy="304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6885" name="Text Box 21"/>
          <p:cNvSpPr txBox="1">
            <a:spLocks noChangeArrowheads="1"/>
          </p:cNvSpPr>
          <p:nvPr/>
        </p:nvSpPr>
        <p:spPr bwMode="auto">
          <a:xfrm rot="-1578915">
            <a:off x="6900864" y="2217738"/>
            <a:ext cx="6619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t>.7</a:t>
            </a:r>
            <a:endParaRPr lang="en-US" altLang="en-US"/>
          </a:p>
        </p:txBody>
      </p:sp>
      <p:sp>
        <p:nvSpPr>
          <p:cNvPr id="36886" name="Text Box 22"/>
          <p:cNvSpPr txBox="1">
            <a:spLocks noChangeArrowheads="1"/>
          </p:cNvSpPr>
          <p:nvPr/>
        </p:nvSpPr>
        <p:spPr bwMode="auto">
          <a:xfrm rot="1569131">
            <a:off x="6911975" y="3063875"/>
            <a:ext cx="6619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t>.3</a:t>
            </a:r>
            <a:endParaRPr lang="en-US" altLang="en-US"/>
          </a:p>
        </p:txBody>
      </p:sp>
    </p:spTree>
    <p:extLst>
      <p:ext uri="{BB962C8B-B14F-4D97-AF65-F5344CB8AC3E}">
        <p14:creationId xmlns:p14="http://schemas.microsoft.com/office/powerpoint/2010/main" val="2290921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419600" y="609600"/>
            <a:ext cx="6019800" cy="762000"/>
          </a:xfrm>
        </p:spPr>
        <p:txBody>
          <a:bodyPr>
            <a:normAutofit fontScale="90000"/>
          </a:bodyPr>
          <a:lstStyle/>
          <a:p>
            <a:r>
              <a:rPr lang="en-US" altLang="en-US"/>
              <a:t>Mary’s Factory – </a:t>
            </a:r>
            <a:br>
              <a:rPr lang="en-US" altLang="en-US"/>
            </a:br>
            <a:r>
              <a:rPr lang="en-US" altLang="en-US"/>
              <a:t>With Options</a:t>
            </a:r>
          </a:p>
        </p:txBody>
      </p:sp>
      <p:sp>
        <p:nvSpPr>
          <p:cNvPr id="37891" name="Text Box 3"/>
          <p:cNvSpPr txBox="1">
            <a:spLocks noChangeArrowheads="1"/>
          </p:cNvSpPr>
          <p:nvPr/>
        </p:nvSpPr>
        <p:spPr bwMode="auto">
          <a:xfrm>
            <a:off x="2133600" y="2209801"/>
            <a:ext cx="8001000"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FFFFCC"/>
                </a:solidFill>
                <a:cs typeface="Times New Roman" panose="02020603050405020304" pitchFamily="18" charset="0"/>
              </a:rPr>
              <a:t>A few days later she was told that if she expands, she can opt to either (a) expand the factory further if the economy is good which costs 1.5M, but will yield an additional $2M in profit when economy is good but only $1M when economy is bad, (b) abandon the project and sell the equipment she originally bought for $1.3M, or (c) do nothing.</a:t>
            </a:r>
          </a:p>
          <a:p>
            <a:pPr>
              <a:spcBef>
                <a:spcPct val="50000"/>
              </a:spcBef>
            </a:pPr>
            <a:r>
              <a:rPr lang="en-US" altLang="en-US">
                <a:solidFill>
                  <a:srgbClr val="FFFFCC"/>
                </a:solidFill>
                <a:cs typeface="Times New Roman" panose="02020603050405020304" pitchFamily="18" charset="0"/>
              </a:rPr>
              <a:t> </a:t>
            </a:r>
          </a:p>
          <a:p>
            <a:pPr>
              <a:spcBef>
                <a:spcPct val="50000"/>
              </a:spcBef>
            </a:pPr>
            <a:r>
              <a:rPr lang="en-US" altLang="en-US" b="1">
                <a:solidFill>
                  <a:srgbClr val="FFFF99"/>
                </a:solidFill>
                <a:cs typeface="Times New Roman" panose="02020603050405020304" pitchFamily="18" charset="0"/>
              </a:rPr>
              <a:t>(b) Draw a decision tree to show these three options for each possible outcome, and compute the NPV for the expansion.</a:t>
            </a:r>
            <a:r>
              <a:rPr lang="en-US" altLang="en-US" b="1">
                <a:cs typeface="Times New Roman" panose="02020603050405020304" pitchFamily="18" charset="0"/>
              </a:rPr>
              <a:t>  </a:t>
            </a:r>
            <a:endParaRPr lang="en-US" altLang="en-US"/>
          </a:p>
        </p:txBody>
      </p:sp>
      <p:pic>
        <p:nvPicPr>
          <p:cNvPr id="3789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33600" y="228600"/>
            <a:ext cx="20574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8775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495800" y="685800"/>
            <a:ext cx="4953000" cy="762000"/>
          </a:xfrm>
        </p:spPr>
        <p:txBody>
          <a:bodyPr>
            <a:normAutofit fontScale="90000"/>
          </a:bodyPr>
          <a:lstStyle/>
          <a:p>
            <a:r>
              <a:rPr lang="en-US" altLang="en-US"/>
              <a:t>Decision Trees, </a:t>
            </a:r>
            <a:br>
              <a:rPr lang="en-US" altLang="en-US"/>
            </a:br>
            <a:r>
              <a:rPr lang="en-US" altLang="en-US"/>
              <a:t>with Options</a:t>
            </a:r>
          </a:p>
        </p:txBody>
      </p:sp>
      <p:sp>
        <p:nvSpPr>
          <p:cNvPr id="38916" name="Rectangle 4"/>
          <p:cNvSpPr>
            <a:spLocks noChangeArrowheads="1"/>
          </p:cNvSpPr>
          <p:nvPr/>
        </p:nvSpPr>
        <p:spPr bwMode="auto">
          <a:xfrm>
            <a:off x="1981200" y="3740151"/>
            <a:ext cx="344488" cy="295275"/>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7" name="Line 5"/>
          <p:cNvSpPr>
            <a:spLocks noChangeShapeType="1"/>
          </p:cNvSpPr>
          <p:nvPr/>
        </p:nvSpPr>
        <p:spPr bwMode="auto">
          <a:xfrm flipV="1">
            <a:off x="2325689" y="3298825"/>
            <a:ext cx="884237" cy="5397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18" name="Line 6"/>
          <p:cNvSpPr>
            <a:spLocks noChangeShapeType="1"/>
          </p:cNvSpPr>
          <p:nvPr/>
        </p:nvSpPr>
        <p:spPr bwMode="auto">
          <a:xfrm>
            <a:off x="2325689" y="3937000"/>
            <a:ext cx="835025" cy="3444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8919" name="Group 7"/>
          <p:cNvGrpSpPr>
            <a:grpSpLocks/>
          </p:cNvGrpSpPr>
          <p:nvPr/>
        </p:nvGrpSpPr>
        <p:grpSpPr bwMode="auto">
          <a:xfrm>
            <a:off x="3209925" y="3151189"/>
            <a:ext cx="984250" cy="295275"/>
            <a:chOff x="2112" y="1440"/>
            <a:chExt cx="960" cy="288"/>
          </a:xfrm>
        </p:grpSpPr>
        <p:sp>
          <p:nvSpPr>
            <p:cNvPr id="38920" name="Line 8"/>
            <p:cNvSpPr>
              <a:spLocks noChangeShapeType="1"/>
            </p:cNvSpPr>
            <p:nvPr/>
          </p:nvSpPr>
          <p:spPr bwMode="auto">
            <a:xfrm>
              <a:off x="2112" y="1584"/>
              <a:ext cx="67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21" name="Oval 9"/>
            <p:cNvSpPr>
              <a:spLocks noChangeArrowheads="1"/>
            </p:cNvSpPr>
            <p:nvPr/>
          </p:nvSpPr>
          <p:spPr bwMode="auto">
            <a:xfrm>
              <a:off x="2784" y="1440"/>
              <a:ext cx="288" cy="28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8922" name="Group 10"/>
          <p:cNvGrpSpPr>
            <a:grpSpLocks/>
          </p:cNvGrpSpPr>
          <p:nvPr/>
        </p:nvGrpSpPr>
        <p:grpSpPr bwMode="auto">
          <a:xfrm>
            <a:off x="4194176" y="2855913"/>
            <a:ext cx="2206625" cy="442912"/>
            <a:chOff x="3072" y="1152"/>
            <a:chExt cx="2304" cy="432"/>
          </a:xfrm>
        </p:grpSpPr>
        <p:sp>
          <p:nvSpPr>
            <p:cNvPr id="38923" name="Line 11"/>
            <p:cNvSpPr>
              <a:spLocks noChangeShapeType="1"/>
            </p:cNvSpPr>
            <p:nvPr/>
          </p:nvSpPr>
          <p:spPr bwMode="auto">
            <a:xfrm flipV="1">
              <a:off x="3072" y="1344"/>
              <a:ext cx="528" cy="24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905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24" name="Text Box 12"/>
            <p:cNvSpPr txBox="1">
              <a:spLocks noChangeArrowheads="1"/>
            </p:cNvSpPr>
            <p:nvPr/>
          </p:nvSpPr>
          <p:spPr bwMode="auto">
            <a:xfrm>
              <a:off x="3601" y="1152"/>
              <a:ext cx="1775" cy="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solidFill>
                    <a:srgbClr val="66FFFF"/>
                  </a:solidFill>
                </a:rPr>
                <a:t>Good Market</a:t>
              </a:r>
              <a:endParaRPr lang="en-US" altLang="en-US" sz="1600" b="1">
                <a:solidFill>
                  <a:srgbClr val="CCFF99"/>
                </a:solidFill>
              </a:endParaRPr>
            </a:p>
          </p:txBody>
        </p:sp>
      </p:grpSp>
      <p:sp>
        <p:nvSpPr>
          <p:cNvPr id="38925" name="Line 13"/>
          <p:cNvSpPr>
            <a:spLocks noChangeShapeType="1"/>
          </p:cNvSpPr>
          <p:nvPr/>
        </p:nvSpPr>
        <p:spPr bwMode="auto">
          <a:xfrm>
            <a:off x="4114800" y="3429000"/>
            <a:ext cx="762000" cy="16764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26" name="Text Box 14"/>
          <p:cNvSpPr txBox="1">
            <a:spLocks noChangeArrowheads="1"/>
          </p:cNvSpPr>
          <p:nvPr/>
        </p:nvSpPr>
        <p:spPr bwMode="auto">
          <a:xfrm>
            <a:off x="4876800" y="4953000"/>
            <a:ext cx="1371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solidFill>
                  <a:srgbClr val="CCFF99"/>
                </a:solidFill>
              </a:rPr>
              <a:t>Bad Market</a:t>
            </a:r>
          </a:p>
        </p:txBody>
      </p:sp>
      <p:sp>
        <p:nvSpPr>
          <p:cNvPr id="38927" name="Line 15"/>
          <p:cNvSpPr>
            <a:spLocks noChangeShapeType="1"/>
          </p:cNvSpPr>
          <p:nvPr/>
        </p:nvSpPr>
        <p:spPr bwMode="auto">
          <a:xfrm flipV="1">
            <a:off x="3160714" y="4271964"/>
            <a:ext cx="738187" cy="95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28" name="Oval 16"/>
          <p:cNvSpPr>
            <a:spLocks noChangeArrowheads="1"/>
          </p:cNvSpPr>
          <p:nvPr/>
        </p:nvSpPr>
        <p:spPr bwMode="auto">
          <a:xfrm>
            <a:off x="3898901" y="4124326"/>
            <a:ext cx="295275" cy="2952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30" name="Rectangle 18"/>
          <p:cNvSpPr>
            <a:spLocks noChangeArrowheads="1"/>
          </p:cNvSpPr>
          <p:nvPr/>
        </p:nvSpPr>
        <p:spPr bwMode="auto">
          <a:xfrm>
            <a:off x="6096000" y="2819400"/>
            <a:ext cx="381000" cy="381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31" name="Line 19"/>
          <p:cNvSpPr>
            <a:spLocks noChangeShapeType="1"/>
          </p:cNvSpPr>
          <p:nvPr/>
        </p:nvSpPr>
        <p:spPr bwMode="auto">
          <a:xfrm flipV="1">
            <a:off x="6477000" y="2362200"/>
            <a:ext cx="762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2" name="Line 20"/>
          <p:cNvSpPr>
            <a:spLocks noChangeShapeType="1"/>
          </p:cNvSpPr>
          <p:nvPr/>
        </p:nvSpPr>
        <p:spPr bwMode="auto">
          <a:xfrm>
            <a:off x="6477000" y="3048000"/>
            <a:ext cx="762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3" name="Line 21"/>
          <p:cNvSpPr>
            <a:spLocks noChangeShapeType="1"/>
          </p:cNvSpPr>
          <p:nvPr/>
        </p:nvSpPr>
        <p:spPr bwMode="auto">
          <a:xfrm>
            <a:off x="6477000" y="3048000"/>
            <a:ext cx="762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5" name="Rectangle 23"/>
          <p:cNvSpPr>
            <a:spLocks noChangeArrowheads="1"/>
          </p:cNvSpPr>
          <p:nvPr/>
        </p:nvSpPr>
        <p:spPr bwMode="auto">
          <a:xfrm>
            <a:off x="6096000" y="4953000"/>
            <a:ext cx="381000" cy="3810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36" name="Line 24"/>
          <p:cNvSpPr>
            <a:spLocks noChangeShapeType="1"/>
          </p:cNvSpPr>
          <p:nvPr/>
        </p:nvSpPr>
        <p:spPr bwMode="auto">
          <a:xfrm flipV="1">
            <a:off x="6477000" y="4495800"/>
            <a:ext cx="762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7" name="Line 25"/>
          <p:cNvSpPr>
            <a:spLocks noChangeShapeType="1"/>
          </p:cNvSpPr>
          <p:nvPr/>
        </p:nvSpPr>
        <p:spPr bwMode="auto">
          <a:xfrm>
            <a:off x="6477000" y="5181600"/>
            <a:ext cx="7620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8" name="Line 26"/>
          <p:cNvSpPr>
            <a:spLocks noChangeShapeType="1"/>
          </p:cNvSpPr>
          <p:nvPr/>
        </p:nvSpPr>
        <p:spPr bwMode="auto">
          <a:xfrm>
            <a:off x="6477000" y="5181600"/>
            <a:ext cx="7620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9" name="Text Box 27"/>
          <p:cNvSpPr txBox="1">
            <a:spLocks noChangeArrowheads="1"/>
          </p:cNvSpPr>
          <p:nvPr/>
        </p:nvSpPr>
        <p:spPr bwMode="auto">
          <a:xfrm>
            <a:off x="7239000" y="1981201"/>
            <a:ext cx="2895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solidFill>
                  <a:srgbClr val="66FFFF"/>
                </a:solidFill>
                <a:cs typeface="Times New Roman" panose="02020603050405020304" pitchFamily="18" charset="0"/>
              </a:rPr>
              <a:t>Expand further – yielding $8M (but costing $1.5)</a:t>
            </a:r>
            <a:r>
              <a:rPr lang="en-US" altLang="en-US" sz="1600">
                <a:solidFill>
                  <a:srgbClr val="66FFFF"/>
                </a:solidFill>
              </a:rPr>
              <a:t> </a:t>
            </a:r>
          </a:p>
        </p:txBody>
      </p:sp>
      <p:sp>
        <p:nvSpPr>
          <p:cNvPr id="38940" name="Text Box 28"/>
          <p:cNvSpPr txBox="1">
            <a:spLocks noChangeArrowheads="1"/>
          </p:cNvSpPr>
          <p:nvPr/>
        </p:nvSpPr>
        <p:spPr bwMode="auto">
          <a:xfrm>
            <a:off x="7239000" y="2819401"/>
            <a:ext cx="2514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solidFill>
                  <a:srgbClr val="66FFFF"/>
                </a:solidFill>
                <a:cs typeface="Times New Roman" panose="02020603050405020304" pitchFamily="18" charset="0"/>
              </a:rPr>
              <a:t>Stay at new expanded levels – yielding $6M</a:t>
            </a:r>
            <a:r>
              <a:rPr lang="en-US" altLang="en-US" sz="1600">
                <a:solidFill>
                  <a:srgbClr val="66FFFF"/>
                </a:solidFill>
              </a:rPr>
              <a:t> </a:t>
            </a:r>
          </a:p>
        </p:txBody>
      </p:sp>
      <p:sp>
        <p:nvSpPr>
          <p:cNvPr id="38941" name="Text Box 29"/>
          <p:cNvSpPr txBox="1">
            <a:spLocks noChangeArrowheads="1"/>
          </p:cNvSpPr>
          <p:nvPr/>
        </p:nvSpPr>
        <p:spPr bwMode="auto">
          <a:xfrm>
            <a:off x="7254875" y="3470275"/>
            <a:ext cx="29718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solidFill>
                  <a:srgbClr val="66FFFF"/>
                </a:solidFill>
                <a:cs typeface="Times New Roman" panose="02020603050405020304" pitchFamily="18" charset="0"/>
              </a:rPr>
              <a:t>Reduce to old levels – yielding $3M (but saving $1.3 - sell equipment)</a:t>
            </a:r>
            <a:r>
              <a:rPr lang="en-US" altLang="en-US" sz="1600">
                <a:solidFill>
                  <a:srgbClr val="66FFFF"/>
                </a:solidFill>
              </a:rPr>
              <a:t> </a:t>
            </a:r>
          </a:p>
        </p:txBody>
      </p:sp>
      <p:sp>
        <p:nvSpPr>
          <p:cNvPr id="38942" name="Text Box 30"/>
          <p:cNvSpPr txBox="1">
            <a:spLocks noChangeArrowheads="1"/>
          </p:cNvSpPr>
          <p:nvPr/>
        </p:nvSpPr>
        <p:spPr bwMode="auto">
          <a:xfrm>
            <a:off x="7239000" y="4267201"/>
            <a:ext cx="2819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solidFill>
                  <a:srgbClr val="CCFF99"/>
                </a:solidFill>
                <a:cs typeface="Times New Roman" panose="02020603050405020304" pitchFamily="18" charset="0"/>
              </a:rPr>
              <a:t>Expand further – yielding $3M (but costing $1.5)</a:t>
            </a:r>
            <a:r>
              <a:rPr lang="en-US" altLang="en-US" sz="1600">
                <a:solidFill>
                  <a:srgbClr val="CCFF99"/>
                </a:solidFill>
              </a:rPr>
              <a:t> </a:t>
            </a:r>
          </a:p>
        </p:txBody>
      </p:sp>
      <p:sp>
        <p:nvSpPr>
          <p:cNvPr id="38943" name="Text Box 31"/>
          <p:cNvSpPr txBox="1">
            <a:spLocks noChangeArrowheads="1"/>
          </p:cNvSpPr>
          <p:nvPr/>
        </p:nvSpPr>
        <p:spPr bwMode="auto">
          <a:xfrm>
            <a:off x="7239000" y="4953001"/>
            <a:ext cx="2667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solidFill>
                  <a:srgbClr val="CCFF99"/>
                </a:solidFill>
                <a:cs typeface="Times New Roman" panose="02020603050405020304" pitchFamily="18" charset="0"/>
              </a:rPr>
              <a:t>Stay at new expanded levels – yielding $2M</a:t>
            </a:r>
            <a:r>
              <a:rPr lang="en-US" altLang="en-US" sz="1600">
                <a:solidFill>
                  <a:srgbClr val="CCFF99"/>
                </a:solidFill>
              </a:rPr>
              <a:t> </a:t>
            </a:r>
          </a:p>
        </p:txBody>
      </p:sp>
      <p:sp>
        <p:nvSpPr>
          <p:cNvPr id="38944" name="Text Box 32"/>
          <p:cNvSpPr txBox="1">
            <a:spLocks noChangeArrowheads="1"/>
          </p:cNvSpPr>
          <p:nvPr/>
        </p:nvSpPr>
        <p:spPr bwMode="auto">
          <a:xfrm>
            <a:off x="7239000" y="5667375"/>
            <a:ext cx="28194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solidFill>
                  <a:srgbClr val="CCFF99"/>
                </a:solidFill>
                <a:cs typeface="Times New Roman" panose="02020603050405020304" pitchFamily="18" charset="0"/>
              </a:rPr>
              <a:t>Reduce to old levels – yielding $1M (but saving $1.3 </a:t>
            </a:r>
            <a:r>
              <a:rPr lang="en-US" altLang="en-US" sz="1600">
                <a:solidFill>
                  <a:srgbClr val="CCFF99"/>
                </a:solidFill>
              </a:rPr>
              <a:t>in equipment cost)</a:t>
            </a:r>
          </a:p>
        </p:txBody>
      </p:sp>
      <p:graphicFrame>
        <p:nvGraphicFramePr>
          <p:cNvPr id="38946" name="Object 34"/>
          <p:cNvGraphicFramePr>
            <a:graphicFrameLocks noChangeAspect="1"/>
          </p:cNvGraphicFramePr>
          <p:nvPr/>
        </p:nvGraphicFramePr>
        <p:xfrm>
          <a:off x="1676400" y="152400"/>
          <a:ext cx="2438400" cy="2743200"/>
        </p:xfrm>
        <a:graphic>
          <a:graphicData uri="http://schemas.openxmlformats.org/presentationml/2006/ole">
            <mc:AlternateContent xmlns:mc="http://schemas.openxmlformats.org/markup-compatibility/2006">
              <mc:Choice xmlns:v="urn:schemas-microsoft-com:vml" Requires="v">
                <p:oleObj spid="_x0000_s6147" name="Clip" r:id="rId3" imgW="822960" imgH="1150560" progId="MS_ClipArt_Gallery.2">
                  <p:embed/>
                </p:oleObj>
              </mc:Choice>
              <mc:Fallback>
                <p:oleObj name="Clip" r:id="rId3" imgW="822960" imgH="115056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52400"/>
                        <a:ext cx="2438400" cy="2743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947" name="Text Box 35"/>
          <p:cNvSpPr txBox="1">
            <a:spLocks noChangeArrowheads="1"/>
          </p:cNvSpPr>
          <p:nvPr/>
        </p:nvSpPr>
        <p:spPr bwMode="auto">
          <a:xfrm rot="-1386362">
            <a:off x="4224339" y="2708275"/>
            <a:ext cx="7080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t>.4</a:t>
            </a:r>
            <a:endParaRPr lang="en-US" altLang="en-US"/>
          </a:p>
        </p:txBody>
      </p:sp>
      <p:sp>
        <p:nvSpPr>
          <p:cNvPr id="38948" name="Line 36"/>
          <p:cNvSpPr>
            <a:spLocks noChangeShapeType="1"/>
          </p:cNvSpPr>
          <p:nvPr/>
        </p:nvSpPr>
        <p:spPr bwMode="auto">
          <a:xfrm flipV="1">
            <a:off x="4208463" y="3070225"/>
            <a:ext cx="550862" cy="173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949" name="Text Box 37"/>
          <p:cNvSpPr txBox="1">
            <a:spLocks noChangeArrowheads="1"/>
          </p:cNvSpPr>
          <p:nvPr/>
        </p:nvSpPr>
        <p:spPr bwMode="auto">
          <a:xfrm rot="-252144">
            <a:off x="4486276" y="4008438"/>
            <a:ext cx="7080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t>.6</a:t>
            </a:r>
            <a:endParaRPr lang="en-US" altLang="en-US"/>
          </a:p>
        </p:txBody>
      </p:sp>
    </p:spTree>
    <p:extLst>
      <p:ext uri="{BB962C8B-B14F-4D97-AF65-F5344CB8AC3E}">
        <p14:creationId xmlns:p14="http://schemas.microsoft.com/office/powerpoint/2010/main" val="2169656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648200" y="762000"/>
            <a:ext cx="5638800" cy="762000"/>
          </a:xfrm>
        </p:spPr>
        <p:txBody>
          <a:bodyPr>
            <a:normAutofit fontScale="90000"/>
          </a:bodyPr>
          <a:lstStyle/>
          <a:p>
            <a:r>
              <a:rPr lang="en-US" altLang="en-US"/>
              <a:t>Present Value </a:t>
            </a:r>
            <a:br>
              <a:rPr lang="en-US" altLang="en-US"/>
            </a:br>
            <a:r>
              <a:rPr lang="en-US" altLang="en-US"/>
              <a:t>of the Options</a:t>
            </a:r>
          </a:p>
        </p:txBody>
      </p:sp>
      <p:sp>
        <p:nvSpPr>
          <p:cNvPr id="39939" name="Rectangle 3"/>
          <p:cNvSpPr>
            <a:spLocks noGrp="1" noChangeArrowheads="1"/>
          </p:cNvSpPr>
          <p:nvPr>
            <p:ph type="body" idx="1"/>
          </p:nvPr>
        </p:nvSpPr>
        <p:spPr>
          <a:xfrm>
            <a:off x="2209800" y="2266950"/>
            <a:ext cx="7772400" cy="4114800"/>
          </a:xfrm>
        </p:spPr>
        <p:txBody>
          <a:bodyPr/>
          <a:lstStyle/>
          <a:p>
            <a:r>
              <a:rPr lang="en-US" altLang="en-US"/>
              <a:t>Good Economy</a:t>
            </a:r>
          </a:p>
          <a:p>
            <a:pPr lvl="1"/>
            <a:r>
              <a:rPr lang="en-US" altLang="en-US" sz="2800" b="1">
                <a:solidFill>
                  <a:schemeClr val="accent1"/>
                </a:solidFill>
                <a:cs typeface="Times New Roman" panose="02020603050405020304" pitchFamily="18" charset="0"/>
              </a:rPr>
              <a:t>Expand further = 8M – 1.5M = 6.5M</a:t>
            </a:r>
            <a:r>
              <a:rPr lang="en-US" altLang="en-US" sz="2800" b="1">
                <a:solidFill>
                  <a:schemeClr val="accent1"/>
                </a:solidFill>
              </a:rPr>
              <a:t> </a:t>
            </a:r>
          </a:p>
          <a:p>
            <a:pPr lvl="1"/>
            <a:r>
              <a:rPr lang="en-US" altLang="en-US" sz="2800">
                <a:cs typeface="Times New Roman" panose="02020603050405020304" pitchFamily="18" charset="0"/>
              </a:rPr>
              <a:t>Do nothing = 6M</a:t>
            </a:r>
            <a:r>
              <a:rPr lang="en-US" altLang="en-US" sz="2800"/>
              <a:t> </a:t>
            </a:r>
          </a:p>
          <a:p>
            <a:pPr lvl="1"/>
            <a:r>
              <a:rPr lang="en-US" altLang="en-US" sz="2800">
                <a:cs typeface="Times New Roman" panose="02020603050405020304" pitchFamily="18" charset="0"/>
              </a:rPr>
              <a:t>Abandon Project = 3M + 1.3M = 4.3M</a:t>
            </a:r>
            <a:r>
              <a:rPr lang="en-US" altLang="en-US" sz="2800"/>
              <a:t> </a:t>
            </a:r>
            <a:br>
              <a:rPr lang="en-US" altLang="en-US" sz="2800"/>
            </a:br>
            <a:endParaRPr lang="en-US" altLang="en-US" sz="2800"/>
          </a:p>
          <a:p>
            <a:r>
              <a:rPr lang="en-US" altLang="en-US"/>
              <a:t>Bad Economy</a:t>
            </a:r>
          </a:p>
          <a:p>
            <a:pPr lvl="1"/>
            <a:r>
              <a:rPr lang="en-US" altLang="en-US" sz="2800">
                <a:cs typeface="Times New Roman" panose="02020603050405020304" pitchFamily="18" charset="0"/>
              </a:rPr>
              <a:t>Expand further = 3M – 1.5M = 1.5M</a:t>
            </a:r>
          </a:p>
          <a:p>
            <a:pPr lvl="1"/>
            <a:r>
              <a:rPr lang="en-US" altLang="en-US" sz="2800">
                <a:cs typeface="Times New Roman" panose="02020603050405020304" pitchFamily="18" charset="0"/>
              </a:rPr>
              <a:t>Do nothing = 2M</a:t>
            </a:r>
            <a:r>
              <a:rPr lang="en-US" altLang="en-US" sz="2800"/>
              <a:t> </a:t>
            </a:r>
          </a:p>
          <a:p>
            <a:pPr lvl="1"/>
            <a:r>
              <a:rPr lang="en-US" altLang="en-US" sz="2800" b="1">
                <a:solidFill>
                  <a:schemeClr val="accent1"/>
                </a:solidFill>
              </a:rPr>
              <a:t>Abandon Project = 1M + 1.3M = 2.3M</a:t>
            </a:r>
          </a:p>
          <a:p>
            <a:pPr lvl="1"/>
            <a:endParaRPr lang="en-US" altLang="en-US" b="1">
              <a:solidFill>
                <a:schemeClr val="accent1"/>
              </a:solidFill>
            </a:endParaRPr>
          </a:p>
          <a:p>
            <a:pPr lvl="1"/>
            <a:endParaRPr lang="en-US" altLang="en-US"/>
          </a:p>
        </p:txBody>
      </p:sp>
      <p:graphicFrame>
        <p:nvGraphicFramePr>
          <p:cNvPr id="39942" name="Object 6"/>
          <p:cNvGraphicFramePr>
            <a:graphicFrameLocks noChangeAspect="1"/>
          </p:cNvGraphicFramePr>
          <p:nvPr/>
        </p:nvGraphicFramePr>
        <p:xfrm>
          <a:off x="1981200" y="152400"/>
          <a:ext cx="2819400" cy="2114550"/>
        </p:xfrm>
        <a:graphic>
          <a:graphicData uri="http://schemas.openxmlformats.org/presentationml/2006/ole">
            <mc:AlternateContent xmlns:mc="http://schemas.openxmlformats.org/markup-compatibility/2006">
              <mc:Choice xmlns:v="urn:schemas-microsoft-com:vml" Requires="v">
                <p:oleObj spid="_x0000_s7171" name="Clip" r:id="rId3" imgW="1044000" imgH="1066680" progId="MS_ClipArt_Gallery.2">
                  <p:embed/>
                </p:oleObj>
              </mc:Choice>
              <mc:Fallback>
                <p:oleObj name="Clip" r:id="rId3" imgW="1044000" imgH="106668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52400"/>
                        <a:ext cx="2819400" cy="2114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26009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248400" y="990600"/>
            <a:ext cx="3810000" cy="762000"/>
          </a:xfrm>
        </p:spPr>
        <p:txBody>
          <a:bodyPr>
            <a:normAutofit fontScale="90000"/>
          </a:bodyPr>
          <a:lstStyle/>
          <a:p>
            <a:r>
              <a:rPr lang="en-US" altLang="en-US"/>
              <a:t>NPV of the Project</a:t>
            </a:r>
          </a:p>
        </p:txBody>
      </p:sp>
      <p:sp>
        <p:nvSpPr>
          <p:cNvPr id="40963" name="Rectangle 3"/>
          <p:cNvSpPr>
            <a:spLocks noGrp="1" noChangeArrowheads="1"/>
          </p:cNvSpPr>
          <p:nvPr>
            <p:ph type="body" idx="1"/>
          </p:nvPr>
        </p:nvSpPr>
        <p:spPr>
          <a:xfrm>
            <a:off x="2330451" y="2927351"/>
            <a:ext cx="7866063" cy="3617913"/>
          </a:xfrm>
        </p:spPr>
        <p:txBody>
          <a:bodyPr>
            <a:normAutofit fontScale="92500" lnSpcReduction="20000"/>
          </a:bodyPr>
          <a:lstStyle/>
          <a:p>
            <a:pPr>
              <a:buFontTx/>
              <a:buNone/>
            </a:pPr>
            <a:r>
              <a:rPr lang="en-US" altLang="en-US"/>
              <a:t>So the NPV of Expanding the factory is:</a:t>
            </a:r>
          </a:p>
          <a:p>
            <a:pPr>
              <a:buFontTx/>
              <a:buNone/>
            </a:pPr>
            <a:r>
              <a:rPr lang="en-US" altLang="en-US">
                <a:cs typeface="Times New Roman" panose="02020603050405020304" pitchFamily="18" charset="0"/>
              </a:rPr>
              <a:t>NPV</a:t>
            </a:r>
            <a:r>
              <a:rPr lang="en-US" altLang="en-US" baseline="-30000">
                <a:cs typeface="Times New Roman" panose="02020603050405020304" pitchFamily="18" charset="0"/>
              </a:rPr>
              <a:t>Expand</a:t>
            </a:r>
            <a:r>
              <a:rPr lang="en-US" altLang="en-US">
                <a:cs typeface="Times New Roman" panose="02020603050405020304" pitchFamily="18" charset="0"/>
              </a:rPr>
              <a:t> = [.4(6.5) + .6(2.3)] - 1.5M = $2.48M</a:t>
            </a:r>
          </a:p>
          <a:p>
            <a:pPr>
              <a:buFontTx/>
              <a:buNone/>
            </a:pPr>
            <a:endParaRPr lang="en-US" altLang="en-US"/>
          </a:p>
          <a:p>
            <a:pPr>
              <a:buFontTx/>
              <a:buNone/>
            </a:pPr>
            <a:r>
              <a:rPr lang="en-US" altLang="en-US"/>
              <a:t>Therefore the </a:t>
            </a:r>
            <a:r>
              <a:rPr lang="en-US" altLang="en-US" u="sng"/>
              <a:t>value</a:t>
            </a:r>
            <a:r>
              <a:rPr lang="en-US" altLang="en-US"/>
              <a:t> of the option is </a:t>
            </a:r>
          </a:p>
          <a:p>
            <a:pPr>
              <a:buFontTx/>
              <a:buNone/>
            </a:pPr>
            <a:r>
              <a:rPr lang="en-US" altLang="en-US">
                <a:cs typeface="Times New Roman" panose="02020603050405020304" pitchFamily="18" charset="0"/>
              </a:rPr>
              <a:t>2.48 (new NPV) – 2.1 (old NPV) = $380,000</a:t>
            </a:r>
          </a:p>
          <a:p>
            <a:pPr>
              <a:buFontTx/>
              <a:buNone/>
            </a:pPr>
            <a:r>
              <a:rPr lang="en-US" altLang="en-US">
                <a:cs typeface="Times New Roman" panose="02020603050405020304" pitchFamily="18" charset="0"/>
              </a:rPr>
              <a:t/>
            </a:r>
            <a:br>
              <a:rPr lang="en-US" altLang="en-US">
                <a:cs typeface="Times New Roman" panose="02020603050405020304" pitchFamily="18" charset="0"/>
              </a:rPr>
            </a:br>
            <a:r>
              <a:rPr lang="en-US" altLang="en-US">
                <a:cs typeface="Times New Roman" panose="02020603050405020304" pitchFamily="18" charset="0"/>
              </a:rPr>
              <a:t>You would pay up to this amount to exercise that option.</a:t>
            </a:r>
          </a:p>
          <a:p>
            <a:pPr>
              <a:buFontTx/>
              <a:buNone/>
            </a:pPr>
            <a:r>
              <a:rPr lang="en-US" altLang="en-US"/>
              <a:t> </a:t>
            </a:r>
          </a:p>
        </p:txBody>
      </p:sp>
      <p:graphicFrame>
        <p:nvGraphicFramePr>
          <p:cNvPr id="40964" name="Object 4"/>
          <p:cNvGraphicFramePr>
            <a:graphicFrameLocks noChangeAspect="1"/>
          </p:cNvGraphicFramePr>
          <p:nvPr/>
        </p:nvGraphicFramePr>
        <p:xfrm>
          <a:off x="2427289" y="1"/>
          <a:ext cx="3432175" cy="2855913"/>
        </p:xfrm>
        <a:graphic>
          <a:graphicData uri="http://schemas.openxmlformats.org/presentationml/2006/ole">
            <mc:AlternateContent xmlns:mc="http://schemas.openxmlformats.org/markup-compatibility/2006">
              <mc:Choice xmlns:v="urn:schemas-microsoft-com:vml" Requires="v">
                <p:oleObj spid="_x0000_s8195" name="Clip" r:id="rId3" imgW="2499480" imgH="2080440" progId="MS_ClipArt_Gallery.2">
                  <p:embed/>
                </p:oleObj>
              </mc:Choice>
              <mc:Fallback>
                <p:oleObj name="Clip" r:id="rId3" imgW="2499480" imgH="208044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7289" y="1"/>
                        <a:ext cx="3432175" cy="2855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412535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038600" y="609600"/>
            <a:ext cx="6324600" cy="762000"/>
          </a:xfrm>
        </p:spPr>
        <p:txBody>
          <a:bodyPr>
            <a:normAutofit fontScale="90000"/>
          </a:bodyPr>
          <a:lstStyle/>
          <a:p>
            <a:r>
              <a:rPr lang="en-US" altLang="en-US"/>
              <a:t>Mary’s Factory – </a:t>
            </a:r>
            <a:br>
              <a:rPr lang="en-US" altLang="en-US"/>
            </a:br>
            <a:r>
              <a:rPr lang="en-US" altLang="en-US"/>
              <a:t>Discounting</a:t>
            </a:r>
          </a:p>
        </p:txBody>
      </p:sp>
      <p:sp>
        <p:nvSpPr>
          <p:cNvPr id="41987" name="Text Box 3"/>
          <p:cNvSpPr txBox="1">
            <a:spLocks noChangeArrowheads="1"/>
          </p:cNvSpPr>
          <p:nvPr/>
        </p:nvSpPr>
        <p:spPr bwMode="auto">
          <a:xfrm>
            <a:off x="2286000" y="2057400"/>
            <a:ext cx="8001000" cy="2446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cs typeface="Times New Roman" panose="02020603050405020304" pitchFamily="18" charset="0"/>
              </a:rPr>
              <a:t>Before Mary takes this to her boss, she wants to account for the time value of money.  The gadget company uses a 10% discount rate.  The cost of expanding the factory is borne in year zero but the revenue streams are in year one.  </a:t>
            </a:r>
          </a:p>
          <a:p>
            <a:pPr>
              <a:spcBef>
                <a:spcPct val="50000"/>
              </a:spcBef>
            </a:pPr>
            <a:r>
              <a:rPr lang="en-US" altLang="en-US">
                <a:cs typeface="Times New Roman" panose="02020603050405020304" pitchFamily="18" charset="0"/>
              </a:rPr>
              <a:t> </a:t>
            </a:r>
          </a:p>
          <a:p>
            <a:pPr>
              <a:spcBef>
                <a:spcPct val="50000"/>
              </a:spcBef>
            </a:pPr>
            <a:r>
              <a:rPr lang="en-US" altLang="en-US" b="1">
                <a:cs typeface="Times New Roman" panose="02020603050405020304" pitchFamily="18" charset="0"/>
              </a:rPr>
              <a:t>(c) Compute the NPV in part (a) again, this time account the time value of money in your analysis.  Should she expand the factory?</a:t>
            </a:r>
          </a:p>
          <a:p>
            <a:pPr>
              <a:spcBef>
                <a:spcPct val="50000"/>
              </a:spcBef>
            </a:pPr>
            <a:endParaRPr lang="en-US" altLang="en-US"/>
          </a:p>
        </p:txBody>
      </p:sp>
      <p:pic>
        <p:nvPicPr>
          <p:cNvPr id="4198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5000" y="152400"/>
            <a:ext cx="20574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821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6400800" y="2057400"/>
            <a:ext cx="3733800" cy="4343400"/>
          </a:xfrm>
          <a:prstGeom prst="rect">
            <a:avLst/>
          </a:prstGeom>
          <a:solidFill>
            <a:srgbClr val="FF6600">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1" name="Rectangle 3"/>
          <p:cNvSpPr>
            <a:spLocks noChangeArrowheads="1"/>
          </p:cNvSpPr>
          <p:nvPr/>
        </p:nvSpPr>
        <p:spPr bwMode="auto">
          <a:xfrm>
            <a:off x="1905000" y="2057400"/>
            <a:ext cx="4495800" cy="4343400"/>
          </a:xfrm>
          <a:prstGeom prst="rect">
            <a:avLst/>
          </a:prstGeom>
          <a:solidFill>
            <a:srgbClr val="3366FF">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2" name="Rectangle 4"/>
          <p:cNvSpPr>
            <a:spLocks noGrp="1" noChangeArrowheads="1"/>
          </p:cNvSpPr>
          <p:nvPr>
            <p:ph type="title"/>
          </p:nvPr>
        </p:nvSpPr>
        <p:spPr>
          <a:xfrm>
            <a:off x="3581400" y="381000"/>
            <a:ext cx="7772400" cy="762000"/>
          </a:xfrm>
        </p:spPr>
        <p:txBody>
          <a:bodyPr/>
          <a:lstStyle/>
          <a:p>
            <a:r>
              <a:rPr lang="en-US" altLang="en-US"/>
              <a:t>Time Value of Money</a:t>
            </a:r>
          </a:p>
        </p:txBody>
      </p:sp>
      <p:sp>
        <p:nvSpPr>
          <p:cNvPr id="43013" name="Text Box 5"/>
          <p:cNvSpPr txBox="1">
            <a:spLocks noChangeArrowheads="1"/>
          </p:cNvSpPr>
          <p:nvPr/>
        </p:nvSpPr>
        <p:spPr bwMode="auto">
          <a:xfrm>
            <a:off x="2759075" y="5275263"/>
            <a:ext cx="2895600" cy="3693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t>Year 0</a:t>
            </a:r>
            <a:endParaRPr lang="en-US" altLang="en-US">
              <a:solidFill>
                <a:schemeClr val="bg1"/>
              </a:solidFill>
            </a:endParaRPr>
          </a:p>
        </p:txBody>
      </p:sp>
      <p:sp>
        <p:nvSpPr>
          <p:cNvPr id="43014" name="Text Box 6"/>
          <p:cNvSpPr txBox="1">
            <a:spLocks noChangeArrowheads="1"/>
          </p:cNvSpPr>
          <p:nvPr/>
        </p:nvSpPr>
        <p:spPr bwMode="auto">
          <a:xfrm>
            <a:off x="6781800" y="5257800"/>
            <a:ext cx="2895600" cy="3693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t>Year 1</a:t>
            </a:r>
          </a:p>
        </p:txBody>
      </p:sp>
      <p:sp>
        <p:nvSpPr>
          <p:cNvPr id="43015" name="Rectangle 7"/>
          <p:cNvSpPr>
            <a:spLocks noChangeArrowheads="1"/>
          </p:cNvSpPr>
          <p:nvPr/>
        </p:nvSpPr>
        <p:spPr bwMode="auto">
          <a:xfrm>
            <a:off x="1981200" y="3657600"/>
            <a:ext cx="5334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3016" name="Group 8"/>
          <p:cNvGrpSpPr>
            <a:grpSpLocks/>
          </p:cNvGrpSpPr>
          <p:nvPr/>
        </p:nvGrpSpPr>
        <p:grpSpPr bwMode="auto">
          <a:xfrm>
            <a:off x="2514600" y="2743200"/>
            <a:ext cx="3124200" cy="1066800"/>
            <a:chOff x="624" y="1440"/>
            <a:chExt cx="1968" cy="672"/>
          </a:xfrm>
        </p:grpSpPr>
        <p:sp>
          <p:nvSpPr>
            <p:cNvPr id="43017" name="Line 9"/>
            <p:cNvSpPr>
              <a:spLocks noChangeShapeType="1"/>
            </p:cNvSpPr>
            <p:nvPr/>
          </p:nvSpPr>
          <p:spPr bwMode="auto">
            <a:xfrm flipV="1">
              <a:off x="624" y="1680"/>
              <a:ext cx="816"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8" name="Text Box 10"/>
            <p:cNvSpPr txBox="1">
              <a:spLocks noChangeArrowheads="1"/>
            </p:cNvSpPr>
            <p:nvPr/>
          </p:nvSpPr>
          <p:spPr bwMode="auto">
            <a:xfrm>
              <a:off x="1392" y="1440"/>
              <a:ext cx="1200"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Expand Factory</a:t>
              </a:r>
            </a:p>
            <a:p>
              <a:pPr>
                <a:spcBef>
                  <a:spcPct val="50000"/>
                </a:spcBef>
              </a:pPr>
              <a:r>
                <a:rPr lang="en-US" altLang="en-US" sz="1200" b="1"/>
                <a:t>Cost = $1.5 M</a:t>
              </a:r>
            </a:p>
          </p:txBody>
        </p:sp>
      </p:grpSp>
      <p:grpSp>
        <p:nvGrpSpPr>
          <p:cNvPr id="43019" name="Group 11"/>
          <p:cNvGrpSpPr>
            <a:grpSpLocks/>
          </p:cNvGrpSpPr>
          <p:nvPr/>
        </p:nvGrpSpPr>
        <p:grpSpPr bwMode="auto">
          <a:xfrm>
            <a:off x="2514600" y="3962400"/>
            <a:ext cx="3200400" cy="914400"/>
            <a:chOff x="624" y="2208"/>
            <a:chExt cx="2016" cy="576"/>
          </a:xfrm>
        </p:grpSpPr>
        <p:sp>
          <p:nvSpPr>
            <p:cNvPr id="43020" name="Line 12"/>
            <p:cNvSpPr>
              <a:spLocks noChangeShapeType="1"/>
            </p:cNvSpPr>
            <p:nvPr/>
          </p:nvSpPr>
          <p:spPr bwMode="auto">
            <a:xfrm>
              <a:off x="624" y="2208"/>
              <a:ext cx="816"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1" name="Text Box 13"/>
            <p:cNvSpPr txBox="1">
              <a:spLocks noChangeArrowheads="1"/>
            </p:cNvSpPr>
            <p:nvPr/>
          </p:nvSpPr>
          <p:spPr bwMode="auto">
            <a:xfrm>
              <a:off x="1440" y="2438"/>
              <a:ext cx="1200"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Don’t Expand Factory</a:t>
              </a:r>
            </a:p>
            <a:p>
              <a:pPr>
                <a:spcBef>
                  <a:spcPct val="50000"/>
                </a:spcBef>
              </a:pPr>
              <a:r>
                <a:rPr lang="en-US" altLang="en-US" sz="1200" b="1"/>
                <a:t>Cost = $0</a:t>
              </a:r>
            </a:p>
          </p:txBody>
        </p:sp>
      </p:grpSp>
      <p:grpSp>
        <p:nvGrpSpPr>
          <p:cNvPr id="43022" name="Group 14"/>
          <p:cNvGrpSpPr>
            <a:grpSpLocks/>
          </p:cNvGrpSpPr>
          <p:nvPr/>
        </p:nvGrpSpPr>
        <p:grpSpPr bwMode="auto">
          <a:xfrm>
            <a:off x="4876800" y="2743200"/>
            <a:ext cx="1524000" cy="457200"/>
            <a:chOff x="2112" y="1440"/>
            <a:chExt cx="960" cy="288"/>
          </a:xfrm>
        </p:grpSpPr>
        <p:sp>
          <p:nvSpPr>
            <p:cNvPr id="43023" name="Line 15"/>
            <p:cNvSpPr>
              <a:spLocks noChangeShapeType="1"/>
            </p:cNvSpPr>
            <p:nvPr/>
          </p:nvSpPr>
          <p:spPr bwMode="auto">
            <a:xfrm>
              <a:off x="2112" y="1584"/>
              <a:ext cx="6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4" name="Oval 16"/>
            <p:cNvSpPr>
              <a:spLocks noChangeArrowheads="1"/>
            </p:cNvSpPr>
            <p:nvPr/>
          </p:nvSpPr>
          <p:spPr bwMode="auto">
            <a:xfrm>
              <a:off x="2784" y="1440"/>
              <a:ext cx="288" cy="2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3025" name="Group 17"/>
          <p:cNvGrpSpPr>
            <a:grpSpLocks/>
          </p:cNvGrpSpPr>
          <p:nvPr/>
        </p:nvGrpSpPr>
        <p:grpSpPr bwMode="auto">
          <a:xfrm>
            <a:off x="6400800" y="2286000"/>
            <a:ext cx="3657600" cy="685800"/>
            <a:chOff x="3072" y="1152"/>
            <a:chExt cx="2304" cy="432"/>
          </a:xfrm>
        </p:grpSpPr>
        <p:sp>
          <p:nvSpPr>
            <p:cNvPr id="43026" name="Line 18"/>
            <p:cNvSpPr>
              <a:spLocks noChangeShapeType="1"/>
            </p:cNvSpPr>
            <p:nvPr/>
          </p:nvSpPr>
          <p:spPr bwMode="auto">
            <a:xfrm flipV="1">
              <a:off x="3072" y="1344"/>
              <a:ext cx="528"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7" name="Text Box 19"/>
            <p:cNvSpPr txBox="1">
              <a:spLocks noChangeArrowheads="1"/>
            </p:cNvSpPr>
            <p:nvPr/>
          </p:nvSpPr>
          <p:spPr bwMode="auto">
            <a:xfrm>
              <a:off x="3600" y="1152"/>
              <a:ext cx="1776"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40 % Chance of a Good Economy</a:t>
              </a:r>
            </a:p>
            <a:p>
              <a:pPr>
                <a:spcBef>
                  <a:spcPct val="50000"/>
                </a:spcBef>
              </a:pPr>
              <a:r>
                <a:rPr lang="en-US" altLang="en-US" sz="1200" b="1"/>
                <a:t>Profit = $6M</a:t>
              </a:r>
            </a:p>
          </p:txBody>
        </p:sp>
      </p:grpSp>
      <p:grpSp>
        <p:nvGrpSpPr>
          <p:cNvPr id="43028" name="Group 20"/>
          <p:cNvGrpSpPr>
            <a:grpSpLocks/>
          </p:cNvGrpSpPr>
          <p:nvPr/>
        </p:nvGrpSpPr>
        <p:grpSpPr bwMode="auto">
          <a:xfrm>
            <a:off x="6400800" y="2971800"/>
            <a:ext cx="3200400" cy="762000"/>
            <a:chOff x="3072" y="1584"/>
            <a:chExt cx="2016" cy="480"/>
          </a:xfrm>
        </p:grpSpPr>
        <p:sp>
          <p:nvSpPr>
            <p:cNvPr id="43029" name="Line 21"/>
            <p:cNvSpPr>
              <a:spLocks noChangeShapeType="1"/>
            </p:cNvSpPr>
            <p:nvPr/>
          </p:nvSpPr>
          <p:spPr bwMode="auto">
            <a:xfrm>
              <a:off x="3072" y="1584"/>
              <a:ext cx="528"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0" name="Text Box 22"/>
            <p:cNvSpPr txBox="1">
              <a:spLocks noChangeArrowheads="1"/>
            </p:cNvSpPr>
            <p:nvPr/>
          </p:nvSpPr>
          <p:spPr bwMode="auto">
            <a:xfrm>
              <a:off x="3600" y="1718"/>
              <a:ext cx="148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60% Chance Bad Economy</a:t>
              </a:r>
            </a:p>
            <a:p>
              <a:pPr>
                <a:spcBef>
                  <a:spcPct val="50000"/>
                </a:spcBef>
              </a:pPr>
              <a:r>
                <a:rPr lang="en-US" altLang="en-US" sz="1200" b="1"/>
                <a:t>Profit = $2M</a:t>
              </a:r>
            </a:p>
          </p:txBody>
        </p:sp>
      </p:grpSp>
      <p:grpSp>
        <p:nvGrpSpPr>
          <p:cNvPr id="43031" name="Group 23"/>
          <p:cNvGrpSpPr>
            <a:grpSpLocks/>
          </p:cNvGrpSpPr>
          <p:nvPr/>
        </p:nvGrpSpPr>
        <p:grpSpPr bwMode="auto">
          <a:xfrm>
            <a:off x="5486400" y="4251325"/>
            <a:ext cx="914400" cy="457200"/>
            <a:chOff x="2496" y="2390"/>
            <a:chExt cx="576" cy="288"/>
          </a:xfrm>
        </p:grpSpPr>
        <p:sp>
          <p:nvSpPr>
            <p:cNvPr id="43032" name="Line 24"/>
            <p:cNvSpPr>
              <a:spLocks noChangeShapeType="1"/>
            </p:cNvSpPr>
            <p:nvPr/>
          </p:nvSpPr>
          <p:spPr bwMode="auto">
            <a:xfrm>
              <a:off x="2496" y="253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3" name="Oval 25"/>
            <p:cNvSpPr>
              <a:spLocks noChangeArrowheads="1"/>
            </p:cNvSpPr>
            <p:nvPr/>
          </p:nvSpPr>
          <p:spPr bwMode="auto">
            <a:xfrm>
              <a:off x="2784" y="2390"/>
              <a:ext cx="288" cy="2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3034" name="Group 26"/>
          <p:cNvGrpSpPr>
            <a:grpSpLocks/>
          </p:cNvGrpSpPr>
          <p:nvPr/>
        </p:nvGrpSpPr>
        <p:grpSpPr bwMode="auto">
          <a:xfrm>
            <a:off x="6400800" y="3886200"/>
            <a:ext cx="2743200" cy="609600"/>
            <a:chOff x="3072" y="2160"/>
            <a:chExt cx="1728" cy="384"/>
          </a:xfrm>
        </p:grpSpPr>
        <p:sp>
          <p:nvSpPr>
            <p:cNvPr id="43035" name="Line 27"/>
            <p:cNvSpPr>
              <a:spLocks noChangeShapeType="1"/>
            </p:cNvSpPr>
            <p:nvPr/>
          </p:nvSpPr>
          <p:spPr bwMode="auto">
            <a:xfrm flipV="1">
              <a:off x="3072" y="2304"/>
              <a:ext cx="528"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6" name="Text Box 28"/>
            <p:cNvSpPr txBox="1">
              <a:spLocks noChangeArrowheads="1"/>
            </p:cNvSpPr>
            <p:nvPr/>
          </p:nvSpPr>
          <p:spPr bwMode="auto">
            <a:xfrm>
              <a:off x="3600" y="2160"/>
              <a:ext cx="1200"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Good Economy (40%) </a:t>
              </a:r>
            </a:p>
            <a:p>
              <a:pPr>
                <a:spcBef>
                  <a:spcPct val="50000"/>
                </a:spcBef>
              </a:pPr>
              <a:r>
                <a:rPr lang="en-US" altLang="en-US" sz="1200" b="1"/>
                <a:t>Profit = $3M</a:t>
              </a:r>
            </a:p>
          </p:txBody>
        </p:sp>
      </p:grpSp>
      <p:grpSp>
        <p:nvGrpSpPr>
          <p:cNvPr id="43037" name="Group 29"/>
          <p:cNvGrpSpPr>
            <a:grpSpLocks/>
          </p:cNvGrpSpPr>
          <p:nvPr/>
        </p:nvGrpSpPr>
        <p:grpSpPr bwMode="auto">
          <a:xfrm>
            <a:off x="6400800" y="4495800"/>
            <a:ext cx="2895600" cy="685800"/>
            <a:chOff x="3072" y="2544"/>
            <a:chExt cx="1824" cy="432"/>
          </a:xfrm>
        </p:grpSpPr>
        <p:sp>
          <p:nvSpPr>
            <p:cNvPr id="43038" name="Line 30"/>
            <p:cNvSpPr>
              <a:spLocks noChangeShapeType="1"/>
            </p:cNvSpPr>
            <p:nvPr/>
          </p:nvSpPr>
          <p:spPr bwMode="auto">
            <a:xfrm>
              <a:off x="3072" y="2544"/>
              <a:ext cx="528"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9" name="Text Box 31"/>
            <p:cNvSpPr txBox="1">
              <a:spLocks noChangeArrowheads="1"/>
            </p:cNvSpPr>
            <p:nvPr/>
          </p:nvSpPr>
          <p:spPr bwMode="auto">
            <a:xfrm>
              <a:off x="3600" y="2630"/>
              <a:ext cx="1296"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Bad Economy (60%)</a:t>
              </a:r>
            </a:p>
            <a:p>
              <a:pPr>
                <a:spcBef>
                  <a:spcPct val="50000"/>
                </a:spcBef>
              </a:pPr>
              <a:r>
                <a:rPr lang="en-US" altLang="en-US" sz="1200" b="1"/>
                <a:t>Profit = $1M</a:t>
              </a:r>
            </a:p>
          </p:txBody>
        </p:sp>
      </p:grpSp>
      <p:graphicFrame>
        <p:nvGraphicFramePr>
          <p:cNvPr id="43040" name="Object 32"/>
          <p:cNvGraphicFramePr>
            <a:graphicFrameLocks noChangeAspect="1"/>
          </p:cNvGraphicFramePr>
          <p:nvPr/>
        </p:nvGraphicFramePr>
        <p:xfrm>
          <a:off x="2362200" y="152401"/>
          <a:ext cx="2590800" cy="1763713"/>
        </p:xfrm>
        <a:graphic>
          <a:graphicData uri="http://schemas.openxmlformats.org/presentationml/2006/ole">
            <mc:AlternateContent xmlns:mc="http://schemas.openxmlformats.org/markup-compatibility/2006">
              <mc:Choice xmlns:v="urn:schemas-microsoft-com:vml" Requires="v">
                <p:oleObj spid="_x0000_s9219" name="Clip" r:id="rId3" imgW="1059120" imgH="1020960" progId="MS_ClipArt_Gallery.2">
                  <p:embed/>
                </p:oleObj>
              </mc:Choice>
              <mc:Fallback>
                <p:oleObj name="Clip" r:id="rId3" imgW="1059120" imgH="102096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152401"/>
                        <a:ext cx="2590800" cy="1763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3041" name="Text Box 33"/>
          <p:cNvSpPr txBox="1">
            <a:spLocks noChangeArrowheads="1"/>
          </p:cNvSpPr>
          <p:nvPr/>
        </p:nvSpPr>
        <p:spPr bwMode="auto">
          <a:xfrm rot="-1428429">
            <a:off x="6553201" y="2384425"/>
            <a:ext cx="646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t>.4</a:t>
            </a:r>
            <a:endParaRPr lang="en-US" altLang="en-US"/>
          </a:p>
        </p:txBody>
      </p:sp>
      <p:sp>
        <p:nvSpPr>
          <p:cNvPr id="43042" name="Text Box 34"/>
          <p:cNvSpPr txBox="1">
            <a:spLocks noChangeArrowheads="1"/>
          </p:cNvSpPr>
          <p:nvPr/>
        </p:nvSpPr>
        <p:spPr bwMode="auto">
          <a:xfrm rot="-1428429">
            <a:off x="6532563" y="3875088"/>
            <a:ext cx="646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t>.4</a:t>
            </a:r>
            <a:endParaRPr lang="en-US" altLang="en-US"/>
          </a:p>
        </p:txBody>
      </p:sp>
      <p:sp>
        <p:nvSpPr>
          <p:cNvPr id="43043" name="Text Box 35"/>
          <p:cNvSpPr txBox="1">
            <a:spLocks noChangeArrowheads="1"/>
          </p:cNvSpPr>
          <p:nvPr/>
        </p:nvSpPr>
        <p:spPr bwMode="auto">
          <a:xfrm rot="1698755">
            <a:off x="6527801" y="3224213"/>
            <a:ext cx="646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t>.6</a:t>
            </a:r>
            <a:endParaRPr lang="en-US" altLang="en-US"/>
          </a:p>
        </p:txBody>
      </p:sp>
      <p:sp>
        <p:nvSpPr>
          <p:cNvPr id="43045" name="Text Box 37"/>
          <p:cNvSpPr txBox="1">
            <a:spLocks noChangeArrowheads="1"/>
          </p:cNvSpPr>
          <p:nvPr/>
        </p:nvSpPr>
        <p:spPr bwMode="auto">
          <a:xfrm rot="1273274">
            <a:off x="6491288" y="4652963"/>
            <a:ext cx="646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t>.6</a:t>
            </a:r>
            <a:endParaRPr lang="en-US" altLang="en-US"/>
          </a:p>
        </p:txBody>
      </p:sp>
    </p:spTree>
    <p:extLst>
      <p:ext uri="{BB962C8B-B14F-4D97-AF65-F5344CB8AC3E}">
        <p14:creationId xmlns:p14="http://schemas.microsoft.com/office/powerpoint/2010/main" val="3419190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429000" y="685800"/>
            <a:ext cx="7772400" cy="762000"/>
          </a:xfrm>
        </p:spPr>
        <p:txBody>
          <a:bodyPr/>
          <a:lstStyle/>
          <a:p>
            <a:r>
              <a:rPr lang="en-US" altLang="en-US"/>
              <a:t>Time Value of Money</a:t>
            </a:r>
          </a:p>
        </p:txBody>
      </p:sp>
      <p:sp>
        <p:nvSpPr>
          <p:cNvPr id="44035" name="Rectangle 3"/>
          <p:cNvSpPr>
            <a:spLocks noChangeArrowheads="1"/>
          </p:cNvSpPr>
          <p:nvPr/>
        </p:nvSpPr>
        <p:spPr bwMode="auto">
          <a:xfrm>
            <a:off x="2057400" y="2057400"/>
            <a:ext cx="81534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buFontTx/>
              <a:buChar char="•"/>
            </a:pPr>
            <a:r>
              <a:rPr lang="en-US" altLang="en-US">
                <a:cs typeface="Times New Roman" panose="02020603050405020304" pitchFamily="18" charset="0"/>
              </a:rPr>
              <a:t> </a:t>
            </a:r>
            <a:r>
              <a:rPr lang="en-US" altLang="en-US">
                <a:solidFill>
                  <a:srgbClr val="FFFFCC"/>
                </a:solidFill>
                <a:cs typeface="Times New Roman" panose="02020603050405020304" pitchFamily="18" charset="0"/>
              </a:rPr>
              <a:t>Recall that the formula for discounting money as a </a:t>
            </a:r>
          </a:p>
          <a:p>
            <a:r>
              <a:rPr lang="en-US" altLang="en-US">
                <a:solidFill>
                  <a:srgbClr val="FFFFCC"/>
                </a:solidFill>
                <a:cs typeface="Times New Roman" panose="02020603050405020304" pitchFamily="18" charset="0"/>
              </a:rPr>
              <a:t>  function of time is:  PV = S  (1+i)</a:t>
            </a:r>
            <a:r>
              <a:rPr lang="en-US" altLang="en-US" baseline="30000">
                <a:solidFill>
                  <a:srgbClr val="FFFFCC"/>
                </a:solidFill>
                <a:cs typeface="Times New Roman" panose="02020603050405020304" pitchFamily="18" charset="0"/>
              </a:rPr>
              <a:t>-n</a:t>
            </a:r>
          </a:p>
          <a:p>
            <a:r>
              <a:rPr lang="en-US" altLang="en-US" baseline="30000">
                <a:solidFill>
                  <a:srgbClr val="FFFFCC"/>
                </a:solidFill>
                <a:cs typeface="Times New Roman" panose="02020603050405020304" pitchFamily="18" charset="0"/>
              </a:rPr>
              <a:t>  </a:t>
            </a:r>
            <a:r>
              <a:rPr lang="en-US" altLang="en-US">
                <a:solidFill>
                  <a:srgbClr val="FFFFCC"/>
                </a:solidFill>
                <a:cs typeface="Times New Roman" panose="02020603050405020304" pitchFamily="18" charset="0"/>
              </a:rPr>
              <a:t>[where i = interest / discount rate; n = number of years /</a:t>
            </a:r>
          </a:p>
          <a:p>
            <a:r>
              <a:rPr lang="en-US" altLang="en-US">
                <a:solidFill>
                  <a:srgbClr val="FFFFCC"/>
                </a:solidFill>
                <a:cs typeface="Times New Roman" panose="02020603050405020304" pitchFamily="18" charset="0"/>
              </a:rPr>
              <a:t>   S = nominal value]</a:t>
            </a:r>
          </a:p>
          <a:p>
            <a:r>
              <a:rPr lang="en-US" altLang="en-US">
                <a:solidFill>
                  <a:srgbClr val="FFFFCC"/>
                </a:solidFill>
                <a:cs typeface="Times New Roman" panose="02020603050405020304" pitchFamily="18" charset="0"/>
              </a:rPr>
              <a:t> </a:t>
            </a:r>
          </a:p>
          <a:p>
            <a:pPr>
              <a:buFontTx/>
              <a:buChar char="•"/>
            </a:pPr>
            <a:r>
              <a:rPr lang="en-US" altLang="en-US">
                <a:solidFill>
                  <a:srgbClr val="FFFFCC"/>
                </a:solidFill>
                <a:cs typeface="Times New Roman" panose="02020603050405020304" pitchFamily="18" charset="0"/>
              </a:rPr>
              <a:t> So, in each scenario, we get the Present Value (PV) of the </a:t>
            </a:r>
          </a:p>
          <a:p>
            <a:r>
              <a:rPr lang="en-US" altLang="en-US">
                <a:solidFill>
                  <a:srgbClr val="FFFFCC"/>
                </a:solidFill>
                <a:cs typeface="Times New Roman" panose="02020603050405020304" pitchFamily="18" charset="0"/>
              </a:rPr>
              <a:t>  estimated net revenues:</a:t>
            </a:r>
          </a:p>
          <a:p>
            <a:r>
              <a:rPr lang="en-US" altLang="en-US">
                <a:solidFill>
                  <a:srgbClr val="FFFFCC"/>
                </a:solidFill>
                <a:cs typeface="Times New Roman" panose="02020603050405020304" pitchFamily="18" charset="0"/>
              </a:rPr>
              <a:t>	</a:t>
            </a:r>
            <a:r>
              <a:rPr lang="en-US" altLang="en-US">
                <a:solidFill>
                  <a:srgbClr val="66FFFF"/>
                </a:solidFill>
                <a:cs typeface="Times New Roman" panose="02020603050405020304" pitchFamily="18" charset="0"/>
              </a:rPr>
              <a:t>a)	PV = 6(1.1)</a:t>
            </a:r>
            <a:r>
              <a:rPr lang="en-US" altLang="en-US" baseline="30000">
                <a:solidFill>
                  <a:srgbClr val="66FFFF"/>
                </a:solidFill>
                <a:cs typeface="Times New Roman" panose="02020603050405020304" pitchFamily="18" charset="0"/>
              </a:rPr>
              <a:t>-1</a:t>
            </a:r>
            <a:r>
              <a:rPr lang="en-US" altLang="en-US">
                <a:solidFill>
                  <a:srgbClr val="66FFFF"/>
                </a:solidFill>
                <a:cs typeface="Times New Roman" panose="02020603050405020304" pitchFamily="18" charset="0"/>
              </a:rPr>
              <a:t> = $5,454,454</a:t>
            </a:r>
          </a:p>
          <a:p>
            <a:r>
              <a:rPr lang="en-US" altLang="en-US">
                <a:solidFill>
                  <a:srgbClr val="FFFFCC"/>
                </a:solidFill>
                <a:cs typeface="Times New Roman" panose="02020603050405020304" pitchFamily="18" charset="0"/>
              </a:rPr>
              <a:t>	</a:t>
            </a:r>
            <a:r>
              <a:rPr lang="en-US" altLang="en-US">
                <a:solidFill>
                  <a:srgbClr val="CCFF99"/>
                </a:solidFill>
                <a:cs typeface="Times New Roman" panose="02020603050405020304" pitchFamily="18" charset="0"/>
              </a:rPr>
              <a:t>b)	PV = 2(1.1)</a:t>
            </a:r>
            <a:r>
              <a:rPr lang="en-US" altLang="en-US" baseline="30000">
                <a:solidFill>
                  <a:srgbClr val="CCFF99"/>
                </a:solidFill>
                <a:cs typeface="Times New Roman" panose="02020603050405020304" pitchFamily="18" charset="0"/>
              </a:rPr>
              <a:t>-1</a:t>
            </a:r>
            <a:r>
              <a:rPr lang="en-US" altLang="en-US">
                <a:solidFill>
                  <a:srgbClr val="CCFF99"/>
                </a:solidFill>
                <a:cs typeface="Times New Roman" panose="02020603050405020304" pitchFamily="18" charset="0"/>
              </a:rPr>
              <a:t> = $1,818,181</a:t>
            </a:r>
            <a:endParaRPr lang="en-US" altLang="en-US">
              <a:solidFill>
                <a:srgbClr val="FFFFCC"/>
              </a:solidFill>
              <a:cs typeface="Times New Roman" panose="02020603050405020304" pitchFamily="18" charset="0"/>
            </a:endParaRPr>
          </a:p>
          <a:p>
            <a:r>
              <a:rPr lang="en-US" altLang="en-US">
                <a:solidFill>
                  <a:srgbClr val="FFFFCC"/>
                </a:solidFill>
                <a:cs typeface="Times New Roman" panose="02020603050405020304" pitchFamily="18" charset="0"/>
              </a:rPr>
              <a:t>	</a:t>
            </a:r>
            <a:r>
              <a:rPr lang="en-US" altLang="en-US">
                <a:solidFill>
                  <a:srgbClr val="FFFF99"/>
                </a:solidFill>
                <a:cs typeface="Times New Roman" panose="02020603050405020304" pitchFamily="18" charset="0"/>
              </a:rPr>
              <a:t>c)	PV = 3(1.1)</a:t>
            </a:r>
            <a:r>
              <a:rPr lang="en-US" altLang="en-US" baseline="30000">
                <a:solidFill>
                  <a:srgbClr val="FFFF99"/>
                </a:solidFill>
                <a:cs typeface="Times New Roman" panose="02020603050405020304" pitchFamily="18" charset="0"/>
              </a:rPr>
              <a:t>-1</a:t>
            </a:r>
            <a:r>
              <a:rPr lang="en-US" altLang="en-US">
                <a:solidFill>
                  <a:srgbClr val="FFFF99"/>
                </a:solidFill>
                <a:cs typeface="Times New Roman" panose="02020603050405020304" pitchFamily="18" charset="0"/>
              </a:rPr>
              <a:t> = $2,727,272</a:t>
            </a:r>
            <a:endParaRPr lang="en-US" altLang="en-US">
              <a:solidFill>
                <a:srgbClr val="FFFFCC"/>
              </a:solidFill>
              <a:cs typeface="Times New Roman" panose="02020603050405020304" pitchFamily="18" charset="0"/>
            </a:endParaRPr>
          </a:p>
          <a:p>
            <a:r>
              <a:rPr lang="en-US" altLang="en-US">
                <a:solidFill>
                  <a:srgbClr val="FFFFCC"/>
                </a:solidFill>
                <a:cs typeface="Times New Roman" panose="02020603050405020304" pitchFamily="18" charset="0"/>
              </a:rPr>
              <a:t>	</a:t>
            </a:r>
            <a:r>
              <a:rPr lang="en-US" altLang="en-US">
                <a:solidFill>
                  <a:srgbClr val="CC99FF"/>
                </a:solidFill>
                <a:cs typeface="Times New Roman" panose="02020603050405020304" pitchFamily="18" charset="0"/>
              </a:rPr>
              <a:t>d)	PV = 1(1.1)</a:t>
            </a:r>
            <a:r>
              <a:rPr lang="en-US" altLang="en-US" baseline="30000">
                <a:solidFill>
                  <a:srgbClr val="CC99FF"/>
                </a:solidFill>
                <a:cs typeface="Times New Roman" panose="02020603050405020304" pitchFamily="18" charset="0"/>
              </a:rPr>
              <a:t>-1</a:t>
            </a:r>
            <a:r>
              <a:rPr lang="en-US" altLang="en-US">
                <a:solidFill>
                  <a:srgbClr val="CC99FF"/>
                </a:solidFill>
                <a:cs typeface="Times New Roman" panose="02020603050405020304" pitchFamily="18" charset="0"/>
              </a:rPr>
              <a:t> = $0.909,091</a:t>
            </a:r>
            <a:r>
              <a:rPr lang="en-US" altLang="en-US">
                <a:solidFill>
                  <a:srgbClr val="CC99FF"/>
                </a:solidFill>
              </a:rPr>
              <a:t> </a:t>
            </a:r>
          </a:p>
        </p:txBody>
      </p:sp>
      <p:graphicFrame>
        <p:nvGraphicFramePr>
          <p:cNvPr id="44036" name="Object 4"/>
          <p:cNvGraphicFramePr>
            <a:graphicFrameLocks noChangeAspect="1"/>
          </p:cNvGraphicFramePr>
          <p:nvPr/>
        </p:nvGraphicFramePr>
        <p:xfrm>
          <a:off x="2286000" y="304800"/>
          <a:ext cx="2209800" cy="1519238"/>
        </p:xfrm>
        <a:graphic>
          <a:graphicData uri="http://schemas.openxmlformats.org/presentationml/2006/ole">
            <mc:AlternateContent xmlns:mc="http://schemas.openxmlformats.org/markup-compatibility/2006">
              <mc:Choice xmlns:v="urn:schemas-microsoft-com:vml" Requires="v">
                <p:oleObj spid="_x0000_s10243" name="Clip" r:id="rId3" imgW="899280" imgH="617400" progId="MS_ClipArt_Gallery.2">
                  <p:embed/>
                </p:oleObj>
              </mc:Choice>
              <mc:Fallback>
                <p:oleObj name="Clip" r:id="rId3" imgW="899280" imgH="61740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304800"/>
                        <a:ext cx="2209800" cy="1519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4847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t>What is a Decision Tree?</a:t>
            </a:r>
          </a:p>
        </p:txBody>
      </p:sp>
      <p:sp>
        <p:nvSpPr>
          <p:cNvPr id="30723" name="Rectangle 3"/>
          <p:cNvSpPr>
            <a:spLocks noGrp="1" noChangeArrowheads="1"/>
          </p:cNvSpPr>
          <p:nvPr>
            <p:ph type="body" idx="1"/>
          </p:nvPr>
        </p:nvSpPr>
        <p:spPr>
          <a:xfrm>
            <a:off x="1676400" y="2286000"/>
            <a:ext cx="6096000" cy="4114800"/>
          </a:xfrm>
        </p:spPr>
        <p:txBody>
          <a:bodyPr/>
          <a:lstStyle/>
          <a:p>
            <a:r>
              <a:rPr lang="en-US" altLang="en-US"/>
              <a:t>A Visual Representation of Choices, Consequences, Probabilities, and Opportunities.</a:t>
            </a:r>
          </a:p>
          <a:p>
            <a:r>
              <a:rPr lang="en-US" altLang="en-US"/>
              <a:t>A Way of Breaking Down Complicated Situations Down to Easier-to-Understand Scenarios.</a:t>
            </a:r>
          </a:p>
        </p:txBody>
      </p:sp>
      <p:grpSp>
        <p:nvGrpSpPr>
          <p:cNvPr id="30724" name="Group 4"/>
          <p:cNvGrpSpPr>
            <a:grpSpLocks/>
          </p:cNvGrpSpPr>
          <p:nvPr/>
        </p:nvGrpSpPr>
        <p:grpSpPr bwMode="auto">
          <a:xfrm>
            <a:off x="7543800" y="1447800"/>
            <a:ext cx="2971800" cy="4572000"/>
            <a:chOff x="3696" y="1296"/>
            <a:chExt cx="1872" cy="2880"/>
          </a:xfrm>
        </p:grpSpPr>
        <p:sp>
          <p:nvSpPr>
            <p:cNvPr id="30725" name="Rectangle 5"/>
            <p:cNvSpPr>
              <a:spLocks noChangeArrowheads="1"/>
            </p:cNvSpPr>
            <p:nvPr/>
          </p:nvSpPr>
          <p:spPr bwMode="auto">
            <a:xfrm>
              <a:off x="3696" y="3187"/>
              <a:ext cx="1872" cy="435"/>
            </a:xfrm>
            <a:prstGeom prst="rect">
              <a:avLst/>
            </a:prstGeom>
            <a:solidFill>
              <a:srgbClr val="33FF66"/>
            </a:solidFill>
            <a:ln w="0">
              <a:solidFill>
                <a:srgbClr val="000000"/>
              </a:solidFill>
              <a:miter lim="800000"/>
              <a:headEnd/>
              <a:tailEnd/>
            </a:ln>
          </p:spPr>
          <p:txBody>
            <a:bodyPr/>
            <a:lstStyle/>
            <a:p>
              <a:endParaRPr lang="en-US"/>
            </a:p>
          </p:txBody>
        </p:sp>
        <p:sp>
          <p:nvSpPr>
            <p:cNvPr id="30726" name="Rectangle 6"/>
            <p:cNvSpPr>
              <a:spLocks noChangeArrowheads="1"/>
            </p:cNvSpPr>
            <p:nvPr/>
          </p:nvSpPr>
          <p:spPr bwMode="auto">
            <a:xfrm>
              <a:off x="3696" y="3622"/>
              <a:ext cx="1872" cy="554"/>
            </a:xfrm>
            <a:prstGeom prst="rect">
              <a:avLst/>
            </a:prstGeom>
            <a:solidFill>
              <a:srgbClr val="E6C7C7"/>
            </a:solidFill>
            <a:ln w="0">
              <a:solidFill>
                <a:srgbClr val="000000"/>
              </a:solidFill>
              <a:miter lim="800000"/>
              <a:headEnd/>
              <a:tailEnd/>
            </a:ln>
          </p:spPr>
          <p:txBody>
            <a:bodyPr/>
            <a:lstStyle/>
            <a:p>
              <a:endParaRPr lang="en-US"/>
            </a:p>
          </p:txBody>
        </p:sp>
        <p:sp>
          <p:nvSpPr>
            <p:cNvPr id="30727" name="Freeform 7"/>
            <p:cNvSpPr>
              <a:spLocks/>
            </p:cNvSpPr>
            <p:nvPr/>
          </p:nvSpPr>
          <p:spPr bwMode="auto">
            <a:xfrm>
              <a:off x="3696" y="1296"/>
              <a:ext cx="1861" cy="1337"/>
            </a:xfrm>
            <a:custGeom>
              <a:avLst/>
              <a:gdLst>
                <a:gd name="T0" fmla="*/ 939 w 2418"/>
                <a:gd name="T1" fmla="*/ 1479 h 1579"/>
                <a:gd name="T2" fmla="*/ 875 w 2418"/>
                <a:gd name="T3" fmla="*/ 1529 h 1579"/>
                <a:gd name="T4" fmla="*/ 690 w 2418"/>
                <a:gd name="T5" fmla="*/ 1479 h 1579"/>
                <a:gd name="T6" fmla="*/ 590 w 2418"/>
                <a:gd name="T7" fmla="*/ 1529 h 1579"/>
                <a:gd name="T8" fmla="*/ 370 w 2418"/>
                <a:gd name="T9" fmla="*/ 1558 h 1579"/>
                <a:gd name="T10" fmla="*/ 249 w 2418"/>
                <a:gd name="T11" fmla="*/ 1508 h 1579"/>
                <a:gd name="T12" fmla="*/ 192 w 2418"/>
                <a:gd name="T13" fmla="*/ 1415 h 1579"/>
                <a:gd name="T14" fmla="*/ 178 w 2418"/>
                <a:gd name="T15" fmla="*/ 1287 h 1579"/>
                <a:gd name="T16" fmla="*/ 235 w 2418"/>
                <a:gd name="T17" fmla="*/ 1159 h 1579"/>
                <a:gd name="T18" fmla="*/ 121 w 2418"/>
                <a:gd name="T19" fmla="*/ 1081 h 1579"/>
                <a:gd name="T20" fmla="*/ 14 w 2418"/>
                <a:gd name="T21" fmla="*/ 903 h 1579"/>
                <a:gd name="T22" fmla="*/ 0 w 2418"/>
                <a:gd name="T23" fmla="*/ 768 h 1579"/>
                <a:gd name="T24" fmla="*/ 28 w 2418"/>
                <a:gd name="T25" fmla="*/ 633 h 1579"/>
                <a:gd name="T26" fmla="*/ 85 w 2418"/>
                <a:gd name="T27" fmla="*/ 555 h 1579"/>
                <a:gd name="T28" fmla="*/ 206 w 2418"/>
                <a:gd name="T29" fmla="*/ 505 h 1579"/>
                <a:gd name="T30" fmla="*/ 370 w 2418"/>
                <a:gd name="T31" fmla="*/ 477 h 1579"/>
                <a:gd name="T32" fmla="*/ 370 w 2418"/>
                <a:gd name="T33" fmla="*/ 441 h 1579"/>
                <a:gd name="T34" fmla="*/ 356 w 2418"/>
                <a:gd name="T35" fmla="*/ 327 h 1579"/>
                <a:gd name="T36" fmla="*/ 412 w 2418"/>
                <a:gd name="T37" fmla="*/ 199 h 1579"/>
                <a:gd name="T38" fmla="*/ 533 w 2418"/>
                <a:gd name="T39" fmla="*/ 92 h 1579"/>
                <a:gd name="T40" fmla="*/ 619 w 2418"/>
                <a:gd name="T41" fmla="*/ 64 h 1579"/>
                <a:gd name="T42" fmla="*/ 768 w 2418"/>
                <a:gd name="T43" fmla="*/ 92 h 1579"/>
                <a:gd name="T44" fmla="*/ 882 w 2418"/>
                <a:gd name="T45" fmla="*/ 164 h 1579"/>
                <a:gd name="T46" fmla="*/ 924 w 2418"/>
                <a:gd name="T47" fmla="*/ 100 h 1579"/>
                <a:gd name="T48" fmla="*/ 1024 w 2418"/>
                <a:gd name="T49" fmla="*/ 21 h 1579"/>
                <a:gd name="T50" fmla="*/ 1131 w 2418"/>
                <a:gd name="T51" fmla="*/ 0 h 1579"/>
                <a:gd name="T52" fmla="*/ 1244 w 2418"/>
                <a:gd name="T53" fmla="*/ 14 h 1579"/>
                <a:gd name="T54" fmla="*/ 1436 w 2418"/>
                <a:gd name="T55" fmla="*/ 85 h 1579"/>
                <a:gd name="T56" fmla="*/ 1508 w 2418"/>
                <a:gd name="T57" fmla="*/ 149 h 1579"/>
                <a:gd name="T58" fmla="*/ 1529 w 2418"/>
                <a:gd name="T59" fmla="*/ 171 h 1579"/>
                <a:gd name="T60" fmla="*/ 1657 w 2418"/>
                <a:gd name="T61" fmla="*/ 71 h 1579"/>
                <a:gd name="T62" fmla="*/ 1820 w 2418"/>
                <a:gd name="T63" fmla="*/ 28 h 1579"/>
                <a:gd name="T64" fmla="*/ 1927 w 2418"/>
                <a:gd name="T65" fmla="*/ 57 h 1579"/>
                <a:gd name="T66" fmla="*/ 2034 w 2418"/>
                <a:gd name="T67" fmla="*/ 128 h 1579"/>
                <a:gd name="T68" fmla="*/ 2105 w 2418"/>
                <a:gd name="T69" fmla="*/ 242 h 1579"/>
                <a:gd name="T70" fmla="*/ 2126 w 2418"/>
                <a:gd name="T71" fmla="*/ 327 h 1579"/>
                <a:gd name="T72" fmla="*/ 2126 w 2418"/>
                <a:gd name="T73" fmla="*/ 455 h 1579"/>
                <a:gd name="T74" fmla="*/ 2140 w 2418"/>
                <a:gd name="T75" fmla="*/ 526 h 1579"/>
                <a:gd name="T76" fmla="*/ 2268 w 2418"/>
                <a:gd name="T77" fmla="*/ 555 h 1579"/>
                <a:gd name="T78" fmla="*/ 2361 w 2418"/>
                <a:gd name="T79" fmla="*/ 633 h 1579"/>
                <a:gd name="T80" fmla="*/ 2404 w 2418"/>
                <a:gd name="T81" fmla="*/ 726 h 1579"/>
                <a:gd name="T82" fmla="*/ 2418 w 2418"/>
                <a:gd name="T83" fmla="*/ 868 h 1579"/>
                <a:gd name="T84" fmla="*/ 2382 w 2418"/>
                <a:gd name="T85" fmla="*/ 989 h 1579"/>
                <a:gd name="T86" fmla="*/ 2304 w 2418"/>
                <a:gd name="T87" fmla="*/ 1088 h 1579"/>
                <a:gd name="T88" fmla="*/ 2140 w 2418"/>
                <a:gd name="T89" fmla="*/ 1174 h 1579"/>
                <a:gd name="T90" fmla="*/ 2076 w 2418"/>
                <a:gd name="T91" fmla="*/ 1216 h 1579"/>
                <a:gd name="T92" fmla="*/ 2133 w 2418"/>
                <a:gd name="T93" fmla="*/ 1337 h 1579"/>
                <a:gd name="T94" fmla="*/ 2112 w 2418"/>
                <a:gd name="T95" fmla="*/ 1465 h 1579"/>
                <a:gd name="T96" fmla="*/ 2048 w 2418"/>
                <a:gd name="T97" fmla="*/ 1522 h 1579"/>
                <a:gd name="T98" fmla="*/ 1884 w 2418"/>
                <a:gd name="T99" fmla="*/ 1544 h 1579"/>
                <a:gd name="T100" fmla="*/ 1671 w 2418"/>
                <a:gd name="T101" fmla="*/ 1501 h 1579"/>
                <a:gd name="T102" fmla="*/ 1586 w 2418"/>
                <a:gd name="T103" fmla="*/ 1572 h 1579"/>
                <a:gd name="T104" fmla="*/ 1479 w 2418"/>
                <a:gd name="T105" fmla="*/ 1572 h 1579"/>
                <a:gd name="T106" fmla="*/ 1337 w 2418"/>
                <a:gd name="T107" fmla="*/ 1487 h 1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418" h="1579">
                  <a:moveTo>
                    <a:pt x="960" y="1401"/>
                  </a:moveTo>
                  <a:lnTo>
                    <a:pt x="960" y="1415"/>
                  </a:lnTo>
                  <a:lnTo>
                    <a:pt x="960" y="1437"/>
                  </a:lnTo>
                  <a:lnTo>
                    <a:pt x="953" y="1458"/>
                  </a:lnTo>
                  <a:lnTo>
                    <a:pt x="939" y="1479"/>
                  </a:lnTo>
                  <a:lnTo>
                    <a:pt x="924" y="1501"/>
                  </a:lnTo>
                  <a:lnTo>
                    <a:pt x="917" y="1508"/>
                  </a:lnTo>
                  <a:lnTo>
                    <a:pt x="903" y="1515"/>
                  </a:lnTo>
                  <a:lnTo>
                    <a:pt x="889" y="1522"/>
                  </a:lnTo>
                  <a:lnTo>
                    <a:pt x="875" y="1529"/>
                  </a:lnTo>
                  <a:lnTo>
                    <a:pt x="839" y="1529"/>
                  </a:lnTo>
                  <a:lnTo>
                    <a:pt x="804" y="1522"/>
                  </a:lnTo>
                  <a:lnTo>
                    <a:pt x="768" y="1515"/>
                  </a:lnTo>
                  <a:lnTo>
                    <a:pt x="740" y="1501"/>
                  </a:lnTo>
                  <a:lnTo>
                    <a:pt x="690" y="1479"/>
                  </a:lnTo>
                  <a:lnTo>
                    <a:pt x="676" y="1472"/>
                  </a:lnTo>
                  <a:lnTo>
                    <a:pt x="661" y="1479"/>
                  </a:lnTo>
                  <a:lnTo>
                    <a:pt x="647" y="1494"/>
                  </a:lnTo>
                  <a:lnTo>
                    <a:pt x="626" y="1508"/>
                  </a:lnTo>
                  <a:lnTo>
                    <a:pt x="590" y="1529"/>
                  </a:lnTo>
                  <a:lnTo>
                    <a:pt x="548" y="1544"/>
                  </a:lnTo>
                  <a:lnTo>
                    <a:pt x="498" y="1551"/>
                  </a:lnTo>
                  <a:lnTo>
                    <a:pt x="434" y="1558"/>
                  </a:lnTo>
                  <a:lnTo>
                    <a:pt x="398" y="1565"/>
                  </a:lnTo>
                  <a:lnTo>
                    <a:pt x="370" y="1558"/>
                  </a:lnTo>
                  <a:lnTo>
                    <a:pt x="341" y="1551"/>
                  </a:lnTo>
                  <a:lnTo>
                    <a:pt x="313" y="1544"/>
                  </a:lnTo>
                  <a:lnTo>
                    <a:pt x="292" y="1536"/>
                  </a:lnTo>
                  <a:lnTo>
                    <a:pt x="270" y="1522"/>
                  </a:lnTo>
                  <a:lnTo>
                    <a:pt x="249" y="1508"/>
                  </a:lnTo>
                  <a:lnTo>
                    <a:pt x="235" y="1487"/>
                  </a:lnTo>
                  <a:lnTo>
                    <a:pt x="220" y="1472"/>
                  </a:lnTo>
                  <a:lnTo>
                    <a:pt x="206" y="1458"/>
                  </a:lnTo>
                  <a:lnTo>
                    <a:pt x="199" y="1437"/>
                  </a:lnTo>
                  <a:lnTo>
                    <a:pt x="192" y="1415"/>
                  </a:lnTo>
                  <a:lnTo>
                    <a:pt x="178" y="1380"/>
                  </a:lnTo>
                  <a:lnTo>
                    <a:pt x="171" y="1351"/>
                  </a:lnTo>
                  <a:lnTo>
                    <a:pt x="171" y="1337"/>
                  </a:lnTo>
                  <a:lnTo>
                    <a:pt x="178" y="1323"/>
                  </a:lnTo>
                  <a:lnTo>
                    <a:pt x="178" y="1287"/>
                  </a:lnTo>
                  <a:lnTo>
                    <a:pt x="192" y="1259"/>
                  </a:lnTo>
                  <a:lnTo>
                    <a:pt x="199" y="1231"/>
                  </a:lnTo>
                  <a:lnTo>
                    <a:pt x="213" y="1202"/>
                  </a:lnTo>
                  <a:lnTo>
                    <a:pt x="220" y="1181"/>
                  </a:lnTo>
                  <a:lnTo>
                    <a:pt x="235" y="1159"/>
                  </a:lnTo>
                  <a:lnTo>
                    <a:pt x="220" y="1152"/>
                  </a:lnTo>
                  <a:lnTo>
                    <a:pt x="185" y="1138"/>
                  </a:lnTo>
                  <a:lnTo>
                    <a:pt x="164" y="1117"/>
                  </a:lnTo>
                  <a:lnTo>
                    <a:pt x="142" y="1103"/>
                  </a:lnTo>
                  <a:lnTo>
                    <a:pt x="121" y="1081"/>
                  </a:lnTo>
                  <a:lnTo>
                    <a:pt x="92" y="1053"/>
                  </a:lnTo>
                  <a:lnTo>
                    <a:pt x="71" y="1017"/>
                  </a:lnTo>
                  <a:lnTo>
                    <a:pt x="50" y="982"/>
                  </a:lnTo>
                  <a:lnTo>
                    <a:pt x="28" y="946"/>
                  </a:lnTo>
                  <a:lnTo>
                    <a:pt x="14" y="903"/>
                  </a:lnTo>
                  <a:lnTo>
                    <a:pt x="7" y="875"/>
                  </a:lnTo>
                  <a:lnTo>
                    <a:pt x="0" y="854"/>
                  </a:lnTo>
                  <a:lnTo>
                    <a:pt x="0" y="825"/>
                  </a:lnTo>
                  <a:lnTo>
                    <a:pt x="0" y="797"/>
                  </a:lnTo>
                  <a:lnTo>
                    <a:pt x="0" y="768"/>
                  </a:lnTo>
                  <a:lnTo>
                    <a:pt x="0" y="740"/>
                  </a:lnTo>
                  <a:lnTo>
                    <a:pt x="7" y="711"/>
                  </a:lnTo>
                  <a:lnTo>
                    <a:pt x="14" y="676"/>
                  </a:lnTo>
                  <a:lnTo>
                    <a:pt x="21" y="654"/>
                  </a:lnTo>
                  <a:lnTo>
                    <a:pt x="28" y="633"/>
                  </a:lnTo>
                  <a:lnTo>
                    <a:pt x="36" y="612"/>
                  </a:lnTo>
                  <a:lnTo>
                    <a:pt x="50" y="590"/>
                  </a:lnTo>
                  <a:lnTo>
                    <a:pt x="57" y="576"/>
                  </a:lnTo>
                  <a:lnTo>
                    <a:pt x="71" y="562"/>
                  </a:lnTo>
                  <a:lnTo>
                    <a:pt x="85" y="555"/>
                  </a:lnTo>
                  <a:lnTo>
                    <a:pt x="100" y="541"/>
                  </a:lnTo>
                  <a:lnTo>
                    <a:pt x="121" y="533"/>
                  </a:lnTo>
                  <a:lnTo>
                    <a:pt x="135" y="526"/>
                  </a:lnTo>
                  <a:lnTo>
                    <a:pt x="171" y="512"/>
                  </a:lnTo>
                  <a:lnTo>
                    <a:pt x="206" y="505"/>
                  </a:lnTo>
                  <a:lnTo>
                    <a:pt x="242" y="498"/>
                  </a:lnTo>
                  <a:lnTo>
                    <a:pt x="270" y="491"/>
                  </a:lnTo>
                  <a:lnTo>
                    <a:pt x="306" y="491"/>
                  </a:lnTo>
                  <a:lnTo>
                    <a:pt x="348" y="484"/>
                  </a:lnTo>
                  <a:lnTo>
                    <a:pt x="370" y="477"/>
                  </a:lnTo>
                  <a:lnTo>
                    <a:pt x="377" y="469"/>
                  </a:lnTo>
                  <a:lnTo>
                    <a:pt x="377" y="462"/>
                  </a:lnTo>
                  <a:lnTo>
                    <a:pt x="377" y="455"/>
                  </a:lnTo>
                  <a:lnTo>
                    <a:pt x="377" y="448"/>
                  </a:lnTo>
                  <a:lnTo>
                    <a:pt x="370" y="441"/>
                  </a:lnTo>
                  <a:lnTo>
                    <a:pt x="363" y="427"/>
                  </a:lnTo>
                  <a:lnTo>
                    <a:pt x="356" y="405"/>
                  </a:lnTo>
                  <a:lnTo>
                    <a:pt x="356" y="370"/>
                  </a:lnTo>
                  <a:lnTo>
                    <a:pt x="356" y="349"/>
                  </a:lnTo>
                  <a:lnTo>
                    <a:pt x="356" y="327"/>
                  </a:lnTo>
                  <a:lnTo>
                    <a:pt x="363" y="299"/>
                  </a:lnTo>
                  <a:lnTo>
                    <a:pt x="370" y="277"/>
                  </a:lnTo>
                  <a:lnTo>
                    <a:pt x="384" y="249"/>
                  </a:lnTo>
                  <a:lnTo>
                    <a:pt x="398" y="221"/>
                  </a:lnTo>
                  <a:lnTo>
                    <a:pt x="412" y="199"/>
                  </a:lnTo>
                  <a:lnTo>
                    <a:pt x="434" y="171"/>
                  </a:lnTo>
                  <a:lnTo>
                    <a:pt x="462" y="142"/>
                  </a:lnTo>
                  <a:lnTo>
                    <a:pt x="498" y="114"/>
                  </a:lnTo>
                  <a:lnTo>
                    <a:pt x="512" y="107"/>
                  </a:lnTo>
                  <a:lnTo>
                    <a:pt x="533" y="92"/>
                  </a:lnTo>
                  <a:lnTo>
                    <a:pt x="555" y="85"/>
                  </a:lnTo>
                  <a:lnTo>
                    <a:pt x="569" y="78"/>
                  </a:lnTo>
                  <a:lnTo>
                    <a:pt x="583" y="71"/>
                  </a:lnTo>
                  <a:lnTo>
                    <a:pt x="604" y="71"/>
                  </a:lnTo>
                  <a:lnTo>
                    <a:pt x="619" y="64"/>
                  </a:lnTo>
                  <a:lnTo>
                    <a:pt x="640" y="64"/>
                  </a:lnTo>
                  <a:lnTo>
                    <a:pt x="676" y="64"/>
                  </a:lnTo>
                  <a:lnTo>
                    <a:pt x="704" y="71"/>
                  </a:lnTo>
                  <a:lnTo>
                    <a:pt x="740" y="78"/>
                  </a:lnTo>
                  <a:lnTo>
                    <a:pt x="768" y="92"/>
                  </a:lnTo>
                  <a:lnTo>
                    <a:pt x="796" y="100"/>
                  </a:lnTo>
                  <a:lnTo>
                    <a:pt x="818" y="114"/>
                  </a:lnTo>
                  <a:lnTo>
                    <a:pt x="839" y="128"/>
                  </a:lnTo>
                  <a:lnTo>
                    <a:pt x="860" y="142"/>
                  </a:lnTo>
                  <a:lnTo>
                    <a:pt x="882" y="164"/>
                  </a:lnTo>
                  <a:lnTo>
                    <a:pt x="889" y="171"/>
                  </a:lnTo>
                  <a:lnTo>
                    <a:pt x="896" y="156"/>
                  </a:lnTo>
                  <a:lnTo>
                    <a:pt x="910" y="135"/>
                  </a:lnTo>
                  <a:lnTo>
                    <a:pt x="917" y="121"/>
                  </a:lnTo>
                  <a:lnTo>
                    <a:pt x="924" y="100"/>
                  </a:lnTo>
                  <a:lnTo>
                    <a:pt x="946" y="85"/>
                  </a:lnTo>
                  <a:lnTo>
                    <a:pt x="960" y="64"/>
                  </a:lnTo>
                  <a:lnTo>
                    <a:pt x="981" y="50"/>
                  </a:lnTo>
                  <a:lnTo>
                    <a:pt x="1010" y="28"/>
                  </a:lnTo>
                  <a:lnTo>
                    <a:pt x="1024" y="21"/>
                  </a:lnTo>
                  <a:lnTo>
                    <a:pt x="1038" y="21"/>
                  </a:lnTo>
                  <a:lnTo>
                    <a:pt x="1067" y="7"/>
                  </a:lnTo>
                  <a:lnTo>
                    <a:pt x="1088" y="7"/>
                  </a:lnTo>
                  <a:lnTo>
                    <a:pt x="1109" y="0"/>
                  </a:lnTo>
                  <a:lnTo>
                    <a:pt x="1131" y="0"/>
                  </a:lnTo>
                  <a:lnTo>
                    <a:pt x="1152" y="0"/>
                  </a:lnTo>
                  <a:lnTo>
                    <a:pt x="1173" y="0"/>
                  </a:lnTo>
                  <a:lnTo>
                    <a:pt x="1195" y="7"/>
                  </a:lnTo>
                  <a:lnTo>
                    <a:pt x="1223" y="7"/>
                  </a:lnTo>
                  <a:lnTo>
                    <a:pt x="1244" y="14"/>
                  </a:lnTo>
                  <a:lnTo>
                    <a:pt x="1301" y="28"/>
                  </a:lnTo>
                  <a:lnTo>
                    <a:pt x="1344" y="43"/>
                  </a:lnTo>
                  <a:lnTo>
                    <a:pt x="1380" y="57"/>
                  </a:lnTo>
                  <a:lnTo>
                    <a:pt x="1415" y="71"/>
                  </a:lnTo>
                  <a:lnTo>
                    <a:pt x="1436" y="85"/>
                  </a:lnTo>
                  <a:lnTo>
                    <a:pt x="1465" y="100"/>
                  </a:lnTo>
                  <a:lnTo>
                    <a:pt x="1479" y="114"/>
                  </a:lnTo>
                  <a:lnTo>
                    <a:pt x="1493" y="128"/>
                  </a:lnTo>
                  <a:lnTo>
                    <a:pt x="1500" y="135"/>
                  </a:lnTo>
                  <a:lnTo>
                    <a:pt x="1508" y="149"/>
                  </a:lnTo>
                  <a:lnTo>
                    <a:pt x="1515" y="156"/>
                  </a:lnTo>
                  <a:lnTo>
                    <a:pt x="1522" y="164"/>
                  </a:lnTo>
                  <a:lnTo>
                    <a:pt x="1522" y="178"/>
                  </a:lnTo>
                  <a:lnTo>
                    <a:pt x="1522" y="185"/>
                  </a:lnTo>
                  <a:lnTo>
                    <a:pt x="1529" y="171"/>
                  </a:lnTo>
                  <a:lnTo>
                    <a:pt x="1557" y="142"/>
                  </a:lnTo>
                  <a:lnTo>
                    <a:pt x="1579" y="128"/>
                  </a:lnTo>
                  <a:lnTo>
                    <a:pt x="1600" y="107"/>
                  </a:lnTo>
                  <a:lnTo>
                    <a:pt x="1628" y="92"/>
                  </a:lnTo>
                  <a:lnTo>
                    <a:pt x="1657" y="71"/>
                  </a:lnTo>
                  <a:lnTo>
                    <a:pt x="1692" y="57"/>
                  </a:lnTo>
                  <a:lnTo>
                    <a:pt x="1728" y="43"/>
                  </a:lnTo>
                  <a:lnTo>
                    <a:pt x="1764" y="36"/>
                  </a:lnTo>
                  <a:lnTo>
                    <a:pt x="1806" y="28"/>
                  </a:lnTo>
                  <a:lnTo>
                    <a:pt x="1820" y="28"/>
                  </a:lnTo>
                  <a:lnTo>
                    <a:pt x="1842" y="36"/>
                  </a:lnTo>
                  <a:lnTo>
                    <a:pt x="1863" y="36"/>
                  </a:lnTo>
                  <a:lnTo>
                    <a:pt x="1884" y="43"/>
                  </a:lnTo>
                  <a:lnTo>
                    <a:pt x="1906" y="50"/>
                  </a:lnTo>
                  <a:lnTo>
                    <a:pt x="1927" y="57"/>
                  </a:lnTo>
                  <a:lnTo>
                    <a:pt x="1948" y="71"/>
                  </a:lnTo>
                  <a:lnTo>
                    <a:pt x="1970" y="85"/>
                  </a:lnTo>
                  <a:lnTo>
                    <a:pt x="1991" y="100"/>
                  </a:lnTo>
                  <a:lnTo>
                    <a:pt x="2012" y="114"/>
                  </a:lnTo>
                  <a:lnTo>
                    <a:pt x="2034" y="128"/>
                  </a:lnTo>
                  <a:lnTo>
                    <a:pt x="2048" y="149"/>
                  </a:lnTo>
                  <a:lnTo>
                    <a:pt x="2069" y="185"/>
                  </a:lnTo>
                  <a:lnTo>
                    <a:pt x="2084" y="199"/>
                  </a:lnTo>
                  <a:lnTo>
                    <a:pt x="2091" y="221"/>
                  </a:lnTo>
                  <a:lnTo>
                    <a:pt x="2105" y="242"/>
                  </a:lnTo>
                  <a:lnTo>
                    <a:pt x="2112" y="256"/>
                  </a:lnTo>
                  <a:lnTo>
                    <a:pt x="2112" y="277"/>
                  </a:lnTo>
                  <a:lnTo>
                    <a:pt x="2119" y="292"/>
                  </a:lnTo>
                  <a:lnTo>
                    <a:pt x="2126" y="313"/>
                  </a:lnTo>
                  <a:lnTo>
                    <a:pt x="2126" y="327"/>
                  </a:lnTo>
                  <a:lnTo>
                    <a:pt x="2133" y="349"/>
                  </a:lnTo>
                  <a:lnTo>
                    <a:pt x="2133" y="363"/>
                  </a:lnTo>
                  <a:lnTo>
                    <a:pt x="2133" y="398"/>
                  </a:lnTo>
                  <a:lnTo>
                    <a:pt x="2133" y="427"/>
                  </a:lnTo>
                  <a:lnTo>
                    <a:pt x="2126" y="455"/>
                  </a:lnTo>
                  <a:lnTo>
                    <a:pt x="2126" y="477"/>
                  </a:lnTo>
                  <a:lnTo>
                    <a:pt x="2119" y="512"/>
                  </a:lnTo>
                  <a:lnTo>
                    <a:pt x="2112" y="526"/>
                  </a:lnTo>
                  <a:lnTo>
                    <a:pt x="2126" y="526"/>
                  </a:lnTo>
                  <a:lnTo>
                    <a:pt x="2140" y="526"/>
                  </a:lnTo>
                  <a:lnTo>
                    <a:pt x="2162" y="526"/>
                  </a:lnTo>
                  <a:lnTo>
                    <a:pt x="2183" y="533"/>
                  </a:lnTo>
                  <a:lnTo>
                    <a:pt x="2212" y="533"/>
                  </a:lnTo>
                  <a:lnTo>
                    <a:pt x="2240" y="548"/>
                  </a:lnTo>
                  <a:lnTo>
                    <a:pt x="2268" y="555"/>
                  </a:lnTo>
                  <a:lnTo>
                    <a:pt x="2297" y="576"/>
                  </a:lnTo>
                  <a:lnTo>
                    <a:pt x="2325" y="597"/>
                  </a:lnTo>
                  <a:lnTo>
                    <a:pt x="2340" y="605"/>
                  </a:lnTo>
                  <a:lnTo>
                    <a:pt x="2347" y="619"/>
                  </a:lnTo>
                  <a:lnTo>
                    <a:pt x="2361" y="633"/>
                  </a:lnTo>
                  <a:lnTo>
                    <a:pt x="2375" y="647"/>
                  </a:lnTo>
                  <a:lnTo>
                    <a:pt x="2382" y="669"/>
                  </a:lnTo>
                  <a:lnTo>
                    <a:pt x="2389" y="683"/>
                  </a:lnTo>
                  <a:lnTo>
                    <a:pt x="2396" y="704"/>
                  </a:lnTo>
                  <a:lnTo>
                    <a:pt x="2404" y="726"/>
                  </a:lnTo>
                  <a:lnTo>
                    <a:pt x="2411" y="754"/>
                  </a:lnTo>
                  <a:lnTo>
                    <a:pt x="2418" y="775"/>
                  </a:lnTo>
                  <a:lnTo>
                    <a:pt x="2418" y="804"/>
                  </a:lnTo>
                  <a:lnTo>
                    <a:pt x="2418" y="832"/>
                  </a:lnTo>
                  <a:lnTo>
                    <a:pt x="2418" y="868"/>
                  </a:lnTo>
                  <a:lnTo>
                    <a:pt x="2418" y="896"/>
                  </a:lnTo>
                  <a:lnTo>
                    <a:pt x="2411" y="918"/>
                  </a:lnTo>
                  <a:lnTo>
                    <a:pt x="2404" y="946"/>
                  </a:lnTo>
                  <a:lnTo>
                    <a:pt x="2396" y="967"/>
                  </a:lnTo>
                  <a:lnTo>
                    <a:pt x="2382" y="989"/>
                  </a:lnTo>
                  <a:lnTo>
                    <a:pt x="2375" y="1010"/>
                  </a:lnTo>
                  <a:lnTo>
                    <a:pt x="2361" y="1031"/>
                  </a:lnTo>
                  <a:lnTo>
                    <a:pt x="2347" y="1046"/>
                  </a:lnTo>
                  <a:lnTo>
                    <a:pt x="2332" y="1060"/>
                  </a:lnTo>
                  <a:lnTo>
                    <a:pt x="2304" y="1088"/>
                  </a:lnTo>
                  <a:lnTo>
                    <a:pt x="2268" y="1117"/>
                  </a:lnTo>
                  <a:lnTo>
                    <a:pt x="2240" y="1131"/>
                  </a:lnTo>
                  <a:lnTo>
                    <a:pt x="2204" y="1152"/>
                  </a:lnTo>
                  <a:lnTo>
                    <a:pt x="2169" y="1167"/>
                  </a:lnTo>
                  <a:lnTo>
                    <a:pt x="2140" y="1174"/>
                  </a:lnTo>
                  <a:lnTo>
                    <a:pt x="2112" y="1181"/>
                  </a:lnTo>
                  <a:lnTo>
                    <a:pt x="2076" y="1188"/>
                  </a:lnTo>
                  <a:lnTo>
                    <a:pt x="2055" y="1188"/>
                  </a:lnTo>
                  <a:lnTo>
                    <a:pt x="2062" y="1195"/>
                  </a:lnTo>
                  <a:lnTo>
                    <a:pt x="2076" y="1216"/>
                  </a:lnTo>
                  <a:lnTo>
                    <a:pt x="2098" y="1252"/>
                  </a:lnTo>
                  <a:lnTo>
                    <a:pt x="2105" y="1266"/>
                  </a:lnTo>
                  <a:lnTo>
                    <a:pt x="2119" y="1287"/>
                  </a:lnTo>
                  <a:lnTo>
                    <a:pt x="2126" y="1309"/>
                  </a:lnTo>
                  <a:lnTo>
                    <a:pt x="2133" y="1337"/>
                  </a:lnTo>
                  <a:lnTo>
                    <a:pt x="2133" y="1359"/>
                  </a:lnTo>
                  <a:lnTo>
                    <a:pt x="2133" y="1387"/>
                  </a:lnTo>
                  <a:lnTo>
                    <a:pt x="2133" y="1408"/>
                  </a:lnTo>
                  <a:lnTo>
                    <a:pt x="2126" y="1437"/>
                  </a:lnTo>
                  <a:lnTo>
                    <a:pt x="2112" y="1465"/>
                  </a:lnTo>
                  <a:lnTo>
                    <a:pt x="2105" y="1472"/>
                  </a:lnTo>
                  <a:lnTo>
                    <a:pt x="2098" y="1487"/>
                  </a:lnTo>
                  <a:lnTo>
                    <a:pt x="2084" y="1501"/>
                  </a:lnTo>
                  <a:lnTo>
                    <a:pt x="2076" y="1508"/>
                  </a:lnTo>
                  <a:lnTo>
                    <a:pt x="2048" y="1522"/>
                  </a:lnTo>
                  <a:lnTo>
                    <a:pt x="2020" y="1536"/>
                  </a:lnTo>
                  <a:lnTo>
                    <a:pt x="1984" y="1544"/>
                  </a:lnTo>
                  <a:lnTo>
                    <a:pt x="1948" y="1544"/>
                  </a:lnTo>
                  <a:lnTo>
                    <a:pt x="1913" y="1544"/>
                  </a:lnTo>
                  <a:lnTo>
                    <a:pt x="1884" y="1544"/>
                  </a:lnTo>
                  <a:lnTo>
                    <a:pt x="1849" y="1536"/>
                  </a:lnTo>
                  <a:lnTo>
                    <a:pt x="1785" y="1522"/>
                  </a:lnTo>
                  <a:lnTo>
                    <a:pt x="1728" y="1501"/>
                  </a:lnTo>
                  <a:lnTo>
                    <a:pt x="1685" y="1487"/>
                  </a:lnTo>
                  <a:lnTo>
                    <a:pt x="1671" y="1501"/>
                  </a:lnTo>
                  <a:lnTo>
                    <a:pt x="1657" y="1522"/>
                  </a:lnTo>
                  <a:lnTo>
                    <a:pt x="1643" y="1536"/>
                  </a:lnTo>
                  <a:lnTo>
                    <a:pt x="1614" y="1558"/>
                  </a:lnTo>
                  <a:lnTo>
                    <a:pt x="1600" y="1565"/>
                  </a:lnTo>
                  <a:lnTo>
                    <a:pt x="1586" y="1572"/>
                  </a:lnTo>
                  <a:lnTo>
                    <a:pt x="1564" y="1579"/>
                  </a:lnTo>
                  <a:lnTo>
                    <a:pt x="1543" y="1579"/>
                  </a:lnTo>
                  <a:lnTo>
                    <a:pt x="1522" y="1579"/>
                  </a:lnTo>
                  <a:lnTo>
                    <a:pt x="1500" y="1579"/>
                  </a:lnTo>
                  <a:lnTo>
                    <a:pt x="1479" y="1572"/>
                  </a:lnTo>
                  <a:lnTo>
                    <a:pt x="1451" y="1565"/>
                  </a:lnTo>
                  <a:lnTo>
                    <a:pt x="1429" y="1558"/>
                  </a:lnTo>
                  <a:lnTo>
                    <a:pt x="1408" y="1544"/>
                  </a:lnTo>
                  <a:lnTo>
                    <a:pt x="1372" y="1515"/>
                  </a:lnTo>
                  <a:lnTo>
                    <a:pt x="1337" y="1487"/>
                  </a:lnTo>
                  <a:lnTo>
                    <a:pt x="1308" y="1458"/>
                  </a:lnTo>
                  <a:lnTo>
                    <a:pt x="1287" y="1430"/>
                  </a:lnTo>
                  <a:lnTo>
                    <a:pt x="1266" y="1408"/>
                  </a:lnTo>
                  <a:lnTo>
                    <a:pt x="960" y="1401"/>
                  </a:lnTo>
                  <a:close/>
                </a:path>
              </a:pathLst>
            </a:custGeom>
            <a:solidFill>
              <a:srgbClr val="33CC66"/>
            </a:solidFill>
            <a:ln w="0">
              <a:solidFill>
                <a:srgbClr val="000000"/>
              </a:solidFill>
              <a:prstDash val="solid"/>
              <a:round/>
              <a:headEnd/>
              <a:tailEnd/>
            </a:ln>
          </p:spPr>
          <p:txBody>
            <a:bodyPr/>
            <a:lstStyle/>
            <a:p>
              <a:endParaRPr lang="en-US"/>
            </a:p>
          </p:txBody>
        </p:sp>
        <p:sp>
          <p:nvSpPr>
            <p:cNvPr id="30728" name="Freeform 8"/>
            <p:cNvSpPr>
              <a:spLocks/>
            </p:cNvSpPr>
            <p:nvPr/>
          </p:nvSpPr>
          <p:spPr bwMode="auto">
            <a:xfrm>
              <a:off x="3789" y="1664"/>
              <a:ext cx="1538" cy="1927"/>
            </a:xfrm>
            <a:custGeom>
              <a:avLst/>
              <a:gdLst>
                <a:gd name="T0" fmla="*/ 939 w 1998"/>
                <a:gd name="T1" fmla="*/ 1543 h 2276"/>
                <a:gd name="T2" fmla="*/ 896 w 1998"/>
                <a:gd name="T3" fmla="*/ 1117 h 2276"/>
                <a:gd name="T4" fmla="*/ 540 w 1998"/>
                <a:gd name="T5" fmla="*/ 811 h 2276"/>
                <a:gd name="T6" fmla="*/ 85 w 1998"/>
                <a:gd name="T7" fmla="*/ 576 h 2276"/>
                <a:gd name="T8" fmla="*/ 327 w 1998"/>
                <a:gd name="T9" fmla="*/ 576 h 2276"/>
                <a:gd name="T10" fmla="*/ 412 w 1998"/>
                <a:gd name="T11" fmla="*/ 498 h 2276"/>
                <a:gd name="T12" fmla="*/ 121 w 1998"/>
                <a:gd name="T13" fmla="*/ 370 h 2276"/>
                <a:gd name="T14" fmla="*/ 455 w 1998"/>
                <a:gd name="T15" fmla="*/ 462 h 2276"/>
                <a:gd name="T16" fmla="*/ 498 w 1998"/>
                <a:gd name="T17" fmla="*/ 455 h 2276"/>
                <a:gd name="T18" fmla="*/ 576 w 1998"/>
                <a:gd name="T19" fmla="*/ 398 h 2276"/>
                <a:gd name="T20" fmla="*/ 675 w 1998"/>
                <a:gd name="T21" fmla="*/ 683 h 2276"/>
                <a:gd name="T22" fmla="*/ 825 w 1998"/>
                <a:gd name="T23" fmla="*/ 654 h 2276"/>
                <a:gd name="T24" fmla="*/ 725 w 1998"/>
                <a:gd name="T25" fmla="*/ 427 h 2276"/>
                <a:gd name="T26" fmla="*/ 739 w 1998"/>
                <a:gd name="T27" fmla="*/ 391 h 2276"/>
                <a:gd name="T28" fmla="*/ 611 w 1998"/>
                <a:gd name="T29" fmla="*/ 185 h 2276"/>
                <a:gd name="T30" fmla="*/ 754 w 1998"/>
                <a:gd name="T31" fmla="*/ 78 h 2276"/>
                <a:gd name="T32" fmla="*/ 946 w 1998"/>
                <a:gd name="T33" fmla="*/ 377 h 2276"/>
                <a:gd name="T34" fmla="*/ 882 w 1998"/>
                <a:gd name="T35" fmla="*/ 14 h 2276"/>
                <a:gd name="T36" fmla="*/ 960 w 1998"/>
                <a:gd name="T37" fmla="*/ 149 h 2276"/>
                <a:gd name="T38" fmla="*/ 946 w 1998"/>
                <a:gd name="T39" fmla="*/ 242 h 2276"/>
                <a:gd name="T40" fmla="*/ 1052 w 1998"/>
                <a:gd name="T41" fmla="*/ 242 h 2276"/>
                <a:gd name="T42" fmla="*/ 1067 w 1998"/>
                <a:gd name="T43" fmla="*/ 178 h 2276"/>
                <a:gd name="T44" fmla="*/ 1180 w 1998"/>
                <a:gd name="T45" fmla="*/ 28 h 2276"/>
                <a:gd name="T46" fmla="*/ 1088 w 1998"/>
                <a:gd name="T47" fmla="*/ 412 h 2276"/>
                <a:gd name="T48" fmla="*/ 931 w 1998"/>
                <a:gd name="T49" fmla="*/ 718 h 2276"/>
                <a:gd name="T50" fmla="*/ 1052 w 1998"/>
                <a:gd name="T51" fmla="*/ 797 h 2276"/>
                <a:gd name="T52" fmla="*/ 1116 w 1998"/>
                <a:gd name="T53" fmla="*/ 633 h 2276"/>
                <a:gd name="T54" fmla="*/ 1230 w 1998"/>
                <a:gd name="T55" fmla="*/ 462 h 2276"/>
                <a:gd name="T56" fmla="*/ 1244 w 1998"/>
                <a:gd name="T57" fmla="*/ 128 h 2276"/>
                <a:gd name="T58" fmla="*/ 1323 w 1998"/>
                <a:gd name="T59" fmla="*/ 320 h 2276"/>
                <a:gd name="T60" fmla="*/ 1387 w 1998"/>
                <a:gd name="T61" fmla="*/ 228 h 2276"/>
                <a:gd name="T62" fmla="*/ 1195 w 1998"/>
                <a:gd name="T63" fmla="*/ 669 h 2276"/>
                <a:gd name="T64" fmla="*/ 1379 w 1998"/>
                <a:gd name="T65" fmla="*/ 398 h 2276"/>
                <a:gd name="T66" fmla="*/ 1472 w 1998"/>
                <a:gd name="T67" fmla="*/ 284 h 2276"/>
                <a:gd name="T68" fmla="*/ 1593 w 1998"/>
                <a:gd name="T69" fmla="*/ 178 h 2276"/>
                <a:gd name="T70" fmla="*/ 1337 w 1998"/>
                <a:gd name="T71" fmla="*/ 604 h 2276"/>
                <a:gd name="T72" fmla="*/ 1131 w 1998"/>
                <a:gd name="T73" fmla="*/ 925 h 2276"/>
                <a:gd name="T74" fmla="*/ 1259 w 1998"/>
                <a:gd name="T75" fmla="*/ 804 h 2276"/>
                <a:gd name="T76" fmla="*/ 1337 w 1998"/>
                <a:gd name="T77" fmla="*/ 747 h 2276"/>
                <a:gd name="T78" fmla="*/ 1593 w 1998"/>
                <a:gd name="T79" fmla="*/ 391 h 2276"/>
                <a:gd name="T80" fmla="*/ 1607 w 1998"/>
                <a:gd name="T81" fmla="*/ 498 h 2276"/>
                <a:gd name="T82" fmla="*/ 1778 w 1998"/>
                <a:gd name="T83" fmla="*/ 370 h 2276"/>
                <a:gd name="T84" fmla="*/ 1522 w 1998"/>
                <a:gd name="T85" fmla="*/ 569 h 2276"/>
                <a:gd name="T86" fmla="*/ 1756 w 1998"/>
                <a:gd name="T87" fmla="*/ 512 h 2276"/>
                <a:gd name="T88" fmla="*/ 1422 w 1998"/>
                <a:gd name="T89" fmla="*/ 725 h 2276"/>
                <a:gd name="T90" fmla="*/ 1387 w 1998"/>
                <a:gd name="T91" fmla="*/ 903 h 2276"/>
                <a:gd name="T92" fmla="*/ 1579 w 1998"/>
                <a:gd name="T93" fmla="*/ 747 h 2276"/>
                <a:gd name="T94" fmla="*/ 1301 w 1998"/>
                <a:gd name="T95" fmla="*/ 1003 h 2276"/>
                <a:gd name="T96" fmla="*/ 1209 w 1998"/>
                <a:gd name="T97" fmla="*/ 1494 h 2276"/>
                <a:gd name="T98" fmla="*/ 1315 w 1998"/>
                <a:gd name="T99" fmla="*/ 1863 h 2276"/>
                <a:gd name="T100" fmla="*/ 1721 w 1998"/>
                <a:gd name="T101" fmla="*/ 1949 h 2276"/>
                <a:gd name="T102" fmla="*/ 1792 w 1998"/>
                <a:gd name="T103" fmla="*/ 2006 h 2276"/>
                <a:gd name="T104" fmla="*/ 1635 w 1998"/>
                <a:gd name="T105" fmla="*/ 2077 h 2276"/>
                <a:gd name="T106" fmla="*/ 1379 w 1998"/>
                <a:gd name="T107" fmla="*/ 2048 h 2276"/>
                <a:gd name="T108" fmla="*/ 1365 w 1998"/>
                <a:gd name="T109" fmla="*/ 2176 h 2276"/>
                <a:gd name="T110" fmla="*/ 1202 w 1998"/>
                <a:gd name="T111" fmla="*/ 2020 h 2276"/>
                <a:gd name="T112" fmla="*/ 1116 w 1998"/>
                <a:gd name="T113" fmla="*/ 2155 h 2276"/>
                <a:gd name="T114" fmla="*/ 1010 w 1998"/>
                <a:gd name="T115" fmla="*/ 2134 h 2276"/>
                <a:gd name="T116" fmla="*/ 818 w 1998"/>
                <a:gd name="T117" fmla="*/ 2084 h 2276"/>
                <a:gd name="T118" fmla="*/ 562 w 1998"/>
                <a:gd name="T119" fmla="*/ 2141 h 2276"/>
                <a:gd name="T120" fmla="*/ 626 w 1998"/>
                <a:gd name="T121" fmla="*/ 2027 h 2276"/>
                <a:gd name="T122" fmla="*/ 291 w 1998"/>
                <a:gd name="T123" fmla="*/ 2034 h 2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98" h="2276">
                  <a:moveTo>
                    <a:pt x="761" y="1906"/>
                  </a:moveTo>
                  <a:lnTo>
                    <a:pt x="811" y="1878"/>
                  </a:lnTo>
                  <a:lnTo>
                    <a:pt x="853" y="1863"/>
                  </a:lnTo>
                  <a:lnTo>
                    <a:pt x="860" y="1863"/>
                  </a:lnTo>
                  <a:lnTo>
                    <a:pt x="860" y="1856"/>
                  </a:lnTo>
                  <a:lnTo>
                    <a:pt x="875" y="1849"/>
                  </a:lnTo>
                  <a:lnTo>
                    <a:pt x="882" y="1835"/>
                  </a:lnTo>
                  <a:lnTo>
                    <a:pt x="889" y="1814"/>
                  </a:lnTo>
                  <a:lnTo>
                    <a:pt x="903" y="1778"/>
                  </a:lnTo>
                  <a:lnTo>
                    <a:pt x="910" y="1764"/>
                  </a:lnTo>
                  <a:lnTo>
                    <a:pt x="910" y="1750"/>
                  </a:lnTo>
                  <a:lnTo>
                    <a:pt x="924" y="1636"/>
                  </a:lnTo>
                  <a:lnTo>
                    <a:pt x="931" y="1572"/>
                  </a:lnTo>
                  <a:lnTo>
                    <a:pt x="939" y="1543"/>
                  </a:lnTo>
                  <a:lnTo>
                    <a:pt x="939" y="1522"/>
                  </a:lnTo>
                  <a:lnTo>
                    <a:pt x="939" y="1501"/>
                  </a:lnTo>
                  <a:lnTo>
                    <a:pt x="939" y="1487"/>
                  </a:lnTo>
                  <a:lnTo>
                    <a:pt x="946" y="1458"/>
                  </a:lnTo>
                  <a:lnTo>
                    <a:pt x="953" y="1430"/>
                  </a:lnTo>
                  <a:lnTo>
                    <a:pt x="960" y="1401"/>
                  </a:lnTo>
                  <a:lnTo>
                    <a:pt x="960" y="1387"/>
                  </a:lnTo>
                  <a:lnTo>
                    <a:pt x="967" y="1366"/>
                  </a:lnTo>
                  <a:lnTo>
                    <a:pt x="960" y="1323"/>
                  </a:lnTo>
                  <a:lnTo>
                    <a:pt x="946" y="1245"/>
                  </a:lnTo>
                  <a:lnTo>
                    <a:pt x="946" y="1223"/>
                  </a:lnTo>
                  <a:lnTo>
                    <a:pt x="939" y="1202"/>
                  </a:lnTo>
                  <a:lnTo>
                    <a:pt x="917" y="1159"/>
                  </a:lnTo>
                  <a:lnTo>
                    <a:pt x="896" y="1117"/>
                  </a:lnTo>
                  <a:lnTo>
                    <a:pt x="889" y="1095"/>
                  </a:lnTo>
                  <a:lnTo>
                    <a:pt x="875" y="1067"/>
                  </a:lnTo>
                  <a:lnTo>
                    <a:pt x="860" y="1045"/>
                  </a:lnTo>
                  <a:lnTo>
                    <a:pt x="846" y="1024"/>
                  </a:lnTo>
                  <a:lnTo>
                    <a:pt x="825" y="996"/>
                  </a:lnTo>
                  <a:lnTo>
                    <a:pt x="803" y="974"/>
                  </a:lnTo>
                  <a:lnTo>
                    <a:pt x="775" y="946"/>
                  </a:lnTo>
                  <a:lnTo>
                    <a:pt x="768" y="939"/>
                  </a:lnTo>
                  <a:lnTo>
                    <a:pt x="747" y="932"/>
                  </a:lnTo>
                  <a:lnTo>
                    <a:pt x="704" y="903"/>
                  </a:lnTo>
                  <a:lnTo>
                    <a:pt x="675" y="889"/>
                  </a:lnTo>
                  <a:lnTo>
                    <a:pt x="619" y="861"/>
                  </a:lnTo>
                  <a:lnTo>
                    <a:pt x="583" y="839"/>
                  </a:lnTo>
                  <a:lnTo>
                    <a:pt x="540" y="811"/>
                  </a:lnTo>
                  <a:lnTo>
                    <a:pt x="498" y="782"/>
                  </a:lnTo>
                  <a:lnTo>
                    <a:pt x="483" y="768"/>
                  </a:lnTo>
                  <a:lnTo>
                    <a:pt x="476" y="761"/>
                  </a:lnTo>
                  <a:lnTo>
                    <a:pt x="448" y="733"/>
                  </a:lnTo>
                  <a:lnTo>
                    <a:pt x="419" y="704"/>
                  </a:lnTo>
                  <a:lnTo>
                    <a:pt x="391" y="683"/>
                  </a:lnTo>
                  <a:lnTo>
                    <a:pt x="370" y="669"/>
                  </a:lnTo>
                  <a:lnTo>
                    <a:pt x="355" y="661"/>
                  </a:lnTo>
                  <a:lnTo>
                    <a:pt x="334" y="654"/>
                  </a:lnTo>
                  <a:lnTo>
                    <a:pt x="291" y="640"/>
                  </a:lnTo>
                  <a:lnTo>
                    <a:pt x="192" y="612"/>
                  </a:lnTo>
                  <a:lnTo>
                    <a:pt x="57" y="583"/>
                  </a:lnTo>
                  <a:lnTo>
                    <a:pt x="71" y="583"/>
                  </a:lnTo>
                  <a:lnTo>
                    <a:pt x="85" y="576"/>
                  </a:lnTo>
                  <a:lnTo>
                    <a:pt x="107" y="576"/>
                  </a:lnTo>
                  <a:lnTo>
                    <a:pt x="156" y="583"/>
                  </a:lnTo>
                  <a:lnTo>
                    <a:pt x="192" y="583"/>
                  </a:lnTo>
                  <a:lnTo>
                    <a:pt x="206" y="590"/>
                  </a:lnTo>
                  <a:lnTo>
                    <a:pt x="299" y="604"/>
                  </a:lnTo>
                  <a:lnTo>
                    <a:pt x="263" y="562"/>
                  </a:lnTo>
                  <a:lnTo>
                    <a:pt x="156" y="505"/>
                  </a:lnTo>
                  <a:lnTo>
                    <a:pt x="163" y="505"/>
                  </a:lnTo>
                  <a:lnTo>
                    <a:pt x="171" y="505"/>
                  </a:lnTo>
                  <a:lnTo>
                    <a:pt x="192" y="505"/>
                  </a:lnTo>
                  <a:lnTo>
                    <a:pt x="206" y="512"/>
                  </a:lnTo>
                  <a:lnTo>
                    <a:pt x="213" y="519"/>
                  </a:lnTo>
                  <a:lnTo>
                    <a:pt x="284" y="555"/>
                  </a:lnTo>
                  <a:lnTo>
                    <a:pt x="327" y="576"/>
                  </a:lnTo>
                  <a:lnTo>
                    <a:pt x="412" y="640"/>
                  </a:lnTo>
                  <a:lnTo>
                    <a:pt x="555" y="754"/>
                  </a:lnTo>
                  <a:lnTo>
                    <a:pt x="647" y="775"/>
                  </a:lnTo>
                  <a:lnTo>
                    <a:pt x="633" y="754"/>
                  </a:lnTo>
                  <a:lnTo>
                    <a:pt x="619" y="725"/>
                  </a:lnTo>
                  <a:lnTo>
                    <a:pt x="604" y="697"/>
                  </a:lnTo>
                  <a:lnTo>
                    <a:pt x="590" y="669"/>
                  </a:lnTo>
                  <a:lnTo>
                    <a:pt x="569" y="633"/>
                  </a:lnTo>
                  <a:lnTo>
                    <a:pt x="526" y="562"/>
                  </a:lnTo>
                  <a:lnTo>
                    <a:pt x="519" y="555"/>
                  </a:lnTo>
                  <a:lnTo>
                    <a:pt x="505" y="540"/>
                  </a:lnTo>
                  <a:lnTo>
                    <a:pt x="491" y="533"/>
                  </a:lnTo>
                  <a:lnTo>
                    <a:pt x="476" y="526"/>
                  </a:lnTo>
                  <a:lnTo>
                    <a:pt x="412" y="498"/>
                  </a:lnTo>
                  <a:lnTo>
                    <a:pt x="398" y="491"/>
                  </a:lnTo>
                  <a:lnTo>
                    <a:pt x="370" y="476"/>
                  </a:lnTo>
                  <a:lnTo>
                    <a:pt x="299" y="455"/>
                  </a:lnTo>
                  <a:lnTo>
                    <a:pt x="213" y="427"/>
                  </a:lnTo>
                  <a:lnTo>
                    <a:pt x="107" y="377"/>
                  </a:lnTo>
                  <a:lnTo>
                    <a:pt x="0" y="341"/>
                  </a:lnTo>
                  <a:lnTo>
                    <a:pt x="14" y="341"/>
                  </a:lnTo>
                  <a:lnTo>
                    <a:pt x="28" y="341"/>
                  </a:lnTo>
                  <a:lnTo>
                    <a:pt x="43" y="341"/>
                  </a:lnTo>
                  <a:lnTo>
                    <a:pt x="64" y="348"/>
                  </a:lnTo>
                  <a:lnTo>
                    <a:pt x="71" y="356"/>
                  </a:lnTo>
                  <a:lnTo>
                    <a:pt x="99" y="363"/>
                  </a:lnTo>
                  <a:lnTo>
                    <a:pt x="114" y="370"/>
                  </a:lnTo>
                  <a:lnTo>
                    <a:pt x="121" y="370"/>
                  </a:lnTo>
                  <a:lnTo>
                    <a:pt x="128" y="370"/>
                  </a:lnTo>
                  <a:lnTo>
                    <a:pt x="142" y="370"/>
                  </a:lnTo>
                  <a:lnTo>
                    <a:pt x="156" y="370"/>
                  </a:lnTo>
                  <a:lnTo>
                    <a:pt x="192" y="377"/>
                  </a:lnTo>
                  <a:lnTo>
                    <a:pt x="235" y="384"/>
                  </a:lnTo>
                  <a:lnTo>
                    <a:pt x="199" y="320"/>
                  </a:lnTo>
                  <a:lnTo>
                    <a:pt x="185" y="292"/>
                  </a:lnTo>
                  <a:lnTo>
                    <a:pt x="227" y="320"/>
                  </a:lnTo>
                  <a:lnTo>
                    <a:pt x="284" y="384"/>
                  </a:lnTo>
                  <a:lnTo>
                    <a:pt x="391" y="434"/>
                  </a:lnTo>
                  <a:lnTo>
                    <a:pt x="398" y="441"/>
                  </a:lnTo>
                  <a:lnTo>
                    <a:pt x="427" y="455"/>
                  </a:lnTo>
                  <a:lnTo>
                    <a:pt x="441" y="462"/>
                  </a:lnTo>
                  <a:lnTo>
                    <a:pt x="455" y="462"/>
                  </a:lnTo>
                  <a:lnTo>
                    <a:pt x="455" y="462"/>
                  </a:lnTo>
                  <a:lnTo>
                    <a:pt x="462" y="462"/>
                  </a:lnTo>
                  <a:lnTo>
                    <a:pt x="462" y="455"/>
                  </a:lnTo>
                  <a:lnTo>
                    <a:pt x="469" y="455"/>
                  </a:lnTo>
                  <a:lnTo>
                    <a:pt x="469" y="434"/>
                  </a:lnTo>
                  <a:lnTo>
                    <a:pt x="462" y="420"/>
                  </a:lnTo>
                  <a:lnTo>
                    <a:pt x="455" y="405"/>
                  </a:lnTo>
                  <a:lnTo>
                    <a:pt x="448" y="391"/>
                  </a:lnTo>
                  <a:lnTo>
                    <a:pt x="434" y="370"/>
                  </a:lnTo>
                  <a:lnTo>
                    <a:pt x="427" y="363"/>
                  </a:lnTo>
                  <a:lnTo>
                    <a:pt x="370" y="277"/>
                  </a:lnTo>
                  <a:lnTo>
                    <a:pt x="419" y="320"/>
                  </a:lnTo>
                  <a:lnTo>
                    <a:pt x="476" y="377"/>
                  </a:lnTo>
                  <a:lnTo>
                    <a:pt x="498" y="455"/>
                  </a:lnTo>
                  <a:lnTo>
                    <a:pt x="555" y="505"/>
                  </a:lnTo>
                  <a:lnTo>
                    <a:pt x="555" y="498"/>
                  </a:lnTo>
                  <a:lnTo>
                    <a:pt x="562" y="484"/>
                  </a:lnTo>
                  <a:lnTo>
                    <a:pt x="562" y="455"/>
                  </a:lnTo>
                  <a:lnTo>
                    <a:pt x="562" y="448"/>
                  </a:lnTo>
                  <a:lnTo>
                    <a:pt x="555" y="434"/>
                  </a:lnTo>
                  <a:lnTo>
                    <a:pt x="540" y="398"/>
                  </a:lnTo>
                  <a:lnTo>
                    <a:pt x="519" y="356"/>
                  </a:lnTo>
                  <a:lnTo>
                    <a:pt x="491" y="306"/>
                  </a:lnTo>
                  <a:lnTo>
                    <a:pt x="455" y="185"/>
                  </a:lnTo>
                  <a:lnTo>
                    <a:pt x="483" y="228"/>
                  </a:lnTo>
                  <a:lnTo>
                    <a:pt x="526" y="306"/>
                  </a:lnTo>
                  <a:lnTo>
                    <a:pt x="547" y="341"/>
                  </a:lnTo>
                  <a:lnTo>
                    <a:pt x="576" y="398"/>
                  </a:lnTo>
                  <a:lnTo>
                    <a:pt x="590" y="427"/>
                  </a:lnTo>
                  <a:lnTo>
                    <a:pt x="597" y="455"/>
                  </a:lnTo>
                  <a:lnTo>
                    <a:pt x="604" y="484"/>
                  </a:lnTo>
                  <a:lnTo>
                    <a:pt x="604" y="512"/>
                  </a:lnTo>
                  <a:lnTo>
                    <a:pt x="597" y="540"/>
                  </a:lnTo>
                  <a:lnTo>
                    <a:pt x="597" y="569"/>
                  </a:lnTo>
                  <a:lnTo>
                    <a:pt x="604" y="604"/>
                  </a:lnTo>
                  <a:lnTo>
                    <a:pt x="611" y="604"/>
                  </a:lnTo>
                  <a:lnTo>
                    <a:pt x="633" y="626"/>
                  </a:lnTo>
                  <a:lnTo>
                    <a:pt x="647" y="633"/>
                  </a:lnTo>
                  <a:lnTo>
                    <a:pt x="654" y="640"/>
                  </a:lnTo>
                  <a:lnTo>
                    <a:pt x="661" y="654"/>
                  </a:lnTo>
                  <a:lnTo>
                    <a:pt x="668" y="669"/>
                  </a:lnTo>
                  <a:lnTo>
                    <a:pt x="675" y="683"/>
                  </a:lnTo>
                  <a:lnTo>
                    <a:pt x="683" y="697"/>
                  </a:lnTo>
                  <a:lnTo>
                    <a:pt x="704" y="733"/>
                  </a:lnTo>
                  <a:lnTo>
                    <a:pt x="725" y="761"/>
                  </a:lnTo>
                  <a:lnTo>
                    <a:pt x="739" y="768"/>
                  </a:lnTo>
                  <a:lnTo>
                    <a:pt x="747" y="775"/>
                  </a:lnTo>
                  <a:lnTo>
                    <a:pt x="761" y="775"/>
                  </a:lnTo>
                  <a:lnTo>
                    <a:pt x="768" y="768"/>
                  </a:lnTo>
                  <a:lnTo>
                    <a:pt x="782" y="761"/>
                  </a:lnTo>
                  <a:lnTo>
                    <a:pt x="796" y="754"/>
                  </a:lnTo>
                  <a:lnTo>
                    <a:pt x="811" y="740"/>
                  </a:lnTo>
                  <a:lnTo>
                    <a:pt x="825" y="718"/>
                  </a:lnTo>
                  <a:lnTo>
                    <a:pt x="832" y="697"/>
                  </a:lnTo>
                  <a:lnTo>
                    <a:pt x="832" y="676"/>
                  </a:lnTo>
                  <a:lnTo>
                    <a:pt x="825" y="654"/>
                  </a:lnTo>
                  <a:lnTo>
                    <a:pt x="825" y="640"/>
                  </a:lnTo>
                  <a:lnTo>
                    <a:pt x="818" y="626"/>
                  </a:lnTo>
                  <a:lnTo>
                    <a:pt x="811" y="604"/>
                  </a:lnTo>
                  <a:lnTo>
                    <a:pt x="718" y="533"/>
                  </a:lnTo>
                  <a:lnTo>
                    <a:pt x="675" y="462"/>
                  </a:lnTo>
                  <a:lnTo>
                    <a:pt x="704" y="491"/>
                  </a:lnTo>
                  <a:lnTo>
                    <a:pt x="775" y="526"/>
                  </a:lnTo>
                  <a:lnTo>
                    <a:pt x="775" y="519"/>
                  </a:lnTo>
                  <a:lnTo>
                    <a:pt x="775" y="512"/>
                  </a:lnTo>
                  <a:lnTo>
                    <a:pt x="768" y="491"/>
                  </a:lnTo>
                  <a:lnTo>
                    <a:pt x="754" y="469"/>
                  </a:lnTo>
                  <a:lnTo>
                    <a:pt x="739" y="448"/>
                  </a:lnTo>
                  <a:lnTo>
                    <a:pt x="732" y="434"/>
                  </a:lnTo>
                  <a:lnTo>
                    <a:pt x="725" y="427"/>
                  </a:lnTo>
                  <a:lnTo>
                    <a:pt x="711" y="420"/>
                  </a:lnTo>
                  <a:lnTo>
                    <a:pt x="697" y="412"/>
                  </a:lnTo>
                  <a:lnTo>
                    <a:pt x="683" y="405"/>
                  </a:lnTo>
                  <a:lnTo>
                    <a:pt x="668" y="398"/>
                  </a:lnTo>
                  <a:lnTo>
                    <a:pt x="647" y="377"/>
                  </a:lnTo>
                  <a:lnTo>
                    <a:pt x="619" y="348"/>
                  </a:lnTo>
                  <a:lnTo>
                    <a:pt x="619" y="348"/>
                  </a:lnTo>
                  <a:lnTo>
                    <a:pt x="626" y="348"/>
                  </a:lnTo>
                  <a:lnTo>
                    <a:pt x="640" y="348"/>
                  </a:lnTo>
                  <a:lnTo>
                    <a:pt x="668" y="363"/>
                  </a:lnTo>
                  <a:lnTo>
                    <a:pt x="697" y="370"/>
                  </a:lnTo>
                  <a:lnTo>
                    <a:pt x="718" y="377"/>
                  </a:lnTo>
                  <a:lnTo>
                    <a:pt x="732" y="384"/>
                  </a:lnTo>
                  <a:lnTo>
                    <a:pt x="739" y="391"/>
                  </a:lnTo>
                  <a:lnTo>
                    <a:pt x="747" y="398"/>
                  </a:lnTo>
                  <a:lnTo>
                    <a:pt x="761" y="405"/>
                  </a:lnTo>
                  <a:lnTo>
                    <a:pt x="803" y="476"/>
                  </a:lnTo>
                  <a:lnTo>
                    <a:pt x="839" y="519"/>
                  </a:lnTo>
                  <a:lnTo>
                    <a:pt x="775" y="377"/>
                  </a:lnTo>
                  <a:lnTo>
                    <a:pt x="754" y="348"/>
                  </a:lnTo>
                  <a:lnTo>
                    <a:pt x="732" y="327"/>
                  </a:lnTo>
                  <a:lnTo>
                    <a:pt x="718" y="320"/>
                  </a:lnTo>
                  <a:lnTo>
                    <a:pt x="697" y="306"/>
                  </a:lnTo>
                  <a:lnTo>
                    <a:pt x="683" y="299"/>
                  </a:lnTo>
                  <a:lnTo>
                    <a:pt x="668" y="277"/>
                  </a:lnTo>
                  <a:lnTo>
                    <a:pt x="647" y="249"/>
                  </a:lnTo>
                  <a:lnTo>
                    <a:pt x="633" y="228"/>
                  </a:lnTo>
                  <a:lnTo>
                    <a:pt x="611" y="185"/>
                  </a:lnTo>
                  <a:lnTo>
                    <a:pt x="604" y="163"/>
                  </a:lnTo>
                  <a:lnTo>
                    <a:pt x="604" y="163"/>
                  </a:lnTo>
                  <a:lnTo>
                    <a:pt x="604" y="156"/>
                  </a:lnTo>
                  <a:lnTo>
                    <a:pt x="604" y="149"/>
                  </a:lnTo>
                  <a:lnTo>
                    <a:pt x="604" y="149"/>
                  </a:lnTo>
                  <a:lnTo>
                    <a:pt x="611" y="149"/>
                  </a:lnTo>
                  <a:lnTo>
                    <a:pt x="619" y="156"/>
                  </a:lnTo>
                  <a:lnTo>
                    <a:pt x="633" y="171"/>
                  </a:lnTo>
                  <a:lnTo>
                    <a:pt x="711" y="249"/>
                  </a:lnTo>
                  <a:lnTo>
                    <a:pt x="768" y="284"/>
                  </a:lnTo>
                  <a:lnTo>
                    <a:pt x="754" y="220"/>
                  </a:lnTo>
                  <a:lnTo>
                    <a:pt x="747" y="185"/>
                  </a:lnTo>
                  <a:lnTo>
                    <a:pt x="747" y="135"/>
                  </a:lnTo>
                  <a:lnTo>
                    <a:pt x="754" y="78"/>
                  </a:lnTo>
                  <a:lnTo>
                    <a:pt x="768" y="121"/>
                  </a:lnTo>
                  <a:lnTo>
                    <a:pt x="782" y="163"/>
                  </a:lnTo>
                  <a:lnTo>
                    <a:pt x="796" y="199"/>
                  </a:lnTo>
                  <a:lnTo>
                    <a:pt x="803" y="220"/>
                  </a:lnTo>
                  <a:lnTo>
                    <a:pt x="803" y="235"/>
                  </a:lnTo>
                  <a:lnTo>
                    <a:pt x="803" y="277"/>
                  </a:lnTo>
                  <a:lnTo>
                    <a:pt x="811" y="313"/>
                  </a:lnTo>
                  <a:lnTo>
                    <a:pt x="818" y="363"/>
                  </a:lnTo>
                  <a:lnTo>
                    <a:pt x="853" y="462"/>
                  </a:lnTo>
                  <a:lnTo>
                    <a:pt x="896" y="533"/>
                  </a:lnTo>
                  <a:lnTo>
                    <a:pt x="910" y="491"/>
                  </a:lnTo>
                  <a:lnTo>
                    <a:pt x="924" y="462"/>
                  </a:lnTo>
                  <a:lnTo>
                    <a:pt x="931" y="427"/>
                  </a:lnTo>
                  <a:lnTo>
                    <a:pt x="946" y="377"/>
                  </a:lnTo>
                  <a:lnTo>
                    <a:pt x="946" y="363"/>
                  </a:lnTo>
                  <a:lnTo>
                    <a:pt x="939" y="356"/>
                  </a:lnTo>
                  <a:lnTo>
                    <a:pt x="939" y="341"/>
                  </a:lnTo>
                  <a:lnTo>
                    <a:pt x="931" y="327"/>
                  </a:lnTo>
                  <a:lnTo>
                    <a:pt x="917" y="299"/>
                  </a:lnTo>
                  <a:lnTo>
                    <a:pt x="903" y="263"/>
                  </a:lnTo>
                  <a:lnTo>
                    <a:pt x="889" y="220"/>
                  </a:lnTo>
                  <a:lnTo>
                    <a:pt x="875" y="185"/>
                  </a:lnTo>
                  <a:lnTo>
                    <a:pt x="867" y="156"/>
                  </a:lnTo>
                  <a:lnTo>
                    <a:pt x="860" y="135"/>
                  </a:lnTo>
                  <a:lnTo>
                    <a:pt x="860" y="121"/>
                  </a:lnTo>
                  <a:lnTo>
                    <a:pt x="860" y="0"/>
                  </a:lnTo>
                  <a:lnTo>
                    <a:pt x="867" y="0"/>
                  </a:lnTo>
                  <a:lnTo>
                    <a:pt x="882" y="14"/>
                  </a:lnTo>
                  <a:lnTo>
                    <a:pt x="889" y="21"/>
                  </a:lnTo>
                  <a:lnTo>
                    <a:pt x="889" y="28"/>
                  </a:lnTo>
                  <a:lnTo>
                    <a:pt x="896" y="43"/>
                  </a:lnTo>
                  <a:lnTo>
                    <a:pt x="896" y="57"/>
                  </a:lnTo>
                  <a:lnTo>
                    <a:pt x="889" y="85"/>
                  </a:lnTo>
                  <a:lnTo>
                    <a:pt x="889" y="114"/>
                  </a:lnTo>
                  <a:lnTo>
                    <a:pt x="889" y="142"/>
                  </a:lnTo>
                  <a:lnTo>
                    <a:pt x="896" y="163"/>
                  </a:lnTo>
                  <a:lnTo>
                    <a:pt x="896" y="178"/>
                  </a:lnTo>
                  <a:lnTo>
                    <a:pt x="903" y="185"/>
                  </a:lnTo>
                  <a:lnTo>
                    <a:pt x="917" y="199"/>
                  </a:lnTo>
                  <a:lnTo>
                    <a:pt x="931" y="206"/>
                  </a:lnTo>
                  <a:lnTo>
                    <a:pt x="939" y="213"/>
                  </a:lnTo>
                  <a:lnTo>
                    <a:pt x="960" y="149"/>
                  </a:lnTo>
                  <a:lnTo>
                    <a:pt x="974" y="0"/>
                  </a:lnTo>
                  <a:lnTo>
                    <a:pt x="974" y="7"/>
                  </a:lnTo>
                  <a:lnTo>
                    <a:pt x="981" y="21"/>
                  </a:lnTo>
                  <a:lnTo>
                    <a:pt x="988" y="35"/>
                  </a:lnTo>
                  <a:lnTo>
                    <a:pt x="988" y="50"/>
                  </a:lnTo>
                  <a:lnTo>
                    <a:pt x="988" y="71"/>
                  </a:lnTo>
                  <a:lnTo>
                    <a:pt x="988" y="107"/>
                  </a:lnTo>
                  <a:lnTo>
                    <a:pt x="988" y="142"/>
                  </a:lnTo>
                  <a:lnTo>
                    <a:pt x="981" y="178"/>
                  </a:lnTo>
                  <a:lnTo>
                    <a:pt x="974" y="185"/>
                  </a:lnTo>
                  <a:lnTo>
                    <a:pt x="960" y="199"/>
                  </a:lnTo>
                  <a:lnTo>
                    <a:pt x="953" y="213"/>
                  </a:lnTo>
                  <a:lnTo>
                    <a:pt x="953" y="228"/>
                  </a:lnTo>
                  <a:lnTo>
                    <a:pt x="946" y="242"/>
                  </a:lnTo>
                  <a:lnTo>
                    <a:pt x="946" y="263"/>
                  </a:lnTo>
                  <a:lnTo>
                    <a:pt x="953" y="284"/>
                  </a:lnTo>
                  <a:lnTo>
                    <a:pt x="967" y="313"/>
                  </a:lnTo>
                  <a:lnTo>
                    <a:pt x="981" y="334"/>
                  </a:lnTo>
                  <a:lnTo>
                    <a:pt x="988" y="348"/>
                  </a:lnTo>
                  <a:lnTo>
                    <a:pt x="988" y="356"/>
                  </a:lnTo>
                  <a:lnTo>
                    <a:pt x="988" y="377"/>
                  </a:lnTo>
                  <a:lnTo>
                    <a:pt x="988" y="484"/>
                  </a:lnTo>
                  <a:lnTo>
                    <a:pt x="1052" y="384"/>
                  </a:lnTo>
                  <a:lnTo>
                    <a:pt x="1088" y="299"/>
                  </a:lnTo>
                  <a:lnTo>
                    <a:pt x="1081" y="292"/>
                  </a:lnTo>
                  <a:lnTo>
                    <a:pt x="1067" y="270"/>
                  </a:lnTo>
                  <a:lnTo>
                    <a:pt x="1059" y="256"/>
                  </a:lnTo>
                  <a:lnTo>
                    <a:pt x="1052" y="242"/>
                  </a:lnTo>
                  <a:lnTo>
                    <a:pt x="1045" y="228"/>
                  </a:lnTo>
                  <a:lnTo>
                    <a:pt x="1045" y="206"/>
                  </a:lnTo>
                  <a:lnTo>
                    <a:pt x="1045" y="185"/>
                  </a:lnTo>
                  <a:lnTo>
                    <a:pt x="1045" y="163"/>
                  </a:lnTo>
                  <a:lnTo>
                    <a:pt x="1052" y="142"/>
                  </a:lnTo>
                  <a:lnTo>
                    <a:pt x="1052" y="128"/>
                  </a:lnTo>
                  <a:lnTo>
                    <a:pt x="1059" y="99"/>
                  </a:lnTo>
                  <a:lnTo>
                    <a:pt x="1059" y="92"/>
                  </a:lnTo>
                  <a:lnTo>
                    <a:pt x="1067" y="92"/>
                  </a:lnTo>
                  <a:lnTo>
                    <a:pt x="1067" y="99"/>
                  </a:lnTo>
                  <a:lnTo>
                    <a:pt x="1074" y="121"/>
                  </a:lnTo>
                  <a:lnTo>
                    <a:pt x="1067" y="149"/>
                  </a:lnTo>
                  <a:lnTo>
                    <a:pt x="1067" y="163"/>
                  </a:lnTo>
                  <a:lnTo>
                    <a:pt x="1067" y="178"/>
                  </a:lnTo>
                  <a:lnTo>
                    <a:pt x="1074" y="206"/>
                  </a:lnTo>
                  <a:lnTo>
                    <a:pt x="1081" y="235"/>
                  </a:lnTo>
                  <a:lnTo>
                    <a:pt x="1123" y="228"/>
                  </a:lnTo>
                  <a:lnTo>
                    <a:pt x="1131" y="220"/>
                  </a:lnTo>
                  <a:lnTo>
                    <a:pt x="1145" y="199"/>
                  </a:lnTo>
                  <a:lnTo>
                    <a:pt x="1152" y="171"/>
                  </a:lnTo>
                  <a:lnTo>
                    <a:pt x="1159" y="156"/>
                  </a:lnTo>
                  <a:lnTo>
                    <a:pt x="1159" y="142"/>
                  </a:lnTo>
                  <a:lnTo>
                    <a:pt x="1159" y="99"/>
                  </a:lnTo>
                  <a:lnTo>
                    <a:pt x="1166" y="57"/>
                  </a:lnTo>
                  <a:lnTo>
                    <a:pt x="1173" y="0"/>
                  </a:lnTo>
                  <a:lnTo>
                    <a:pt x="1173" y="7"/>
                  </a:lnTo>
                  <a:lnTo>
                    <a:pt x="1180" y="14"/>
                  </a:lnTo>
                  <a:lnTo>
                    <a:pt x="1180" y="28"/>
                  </a:lnTo>
                  <a:lnTo>
                    <a:pt x="1187" y="35"/>
                  </a:lnTo>
                  <a:lnTo>
                    <a:pt x="1187" y="57"/>
                  </a:lnTo>
                  <a:lnTo>
                    <a:pt x="1187" y="71"/>
                  </a:lnTo>
                  <a:lnTo>
                    <a:pt x="1187" y="85"/>
                  </a:lnTo>
                  <a:lnTo>
                    <a:pt x="1180" y="107"/>
                  </a:lnTo>
                  <a:lnTo>
                    <a:pt x="1180" y="121"/>
                  </a:lnTo>
                  <a:lnTo>
                    <a:pt x="1180" y="156"/>
                  </a:lnTo>
                  <a:lnTo>
                    <a:pt x="1180" y="178"/>
                  </a:lnTo>
                  <a:lnTo>
                    <a:pt x="1180" y="192"/>
                  </a:lnTo>
                  <a:lnTo>
                    <a:pt x="1180" y="213"/>
                  </a:lnTo>
                  <a:lnTo>
                    <a:pt x="1173" y="228"/>
                  </a:lnTo>
                  <a:lnTo>
                    <a:pt x="1131" y="327"/>
                  </a:lnTo>
                  <a:lnTo>
                    <a:pt x="1102" y="391"/>
                  </a:lnTo>
                  <a:lnTo>
                    <a:pt x="1088" y="412"/>
                  </a:lnTo>
                  <a:lnTo>
                    <a:pt x="1074" y="441"/>
                  </a:lnTo>
                  <a:lnTo>
                    <a:pt x="1052" y="476"/>
                  </a:lnTo>
                  <a:lnTo>
                    <a:pt x="1031" y="512"/>
                  </a:lnTo>
                  <a:lnTo>
                    <a:pt x="1010" y="540"/>
                  </a:lnTo>
                  <a:lnTo>
                    <a:pt x="988" y="569"/>
                  </a:lnTo>
                  <a:lnTo>
                    <a:pt x="967" y="597"/>
                  </a:lnTo>
                  <a:lnTo>
                    <a:pt x="946" y="619"/>
                  </a:lnTo>
                  <a:lnTo>
                    <a:pt x="939" y="633"/>
                  </a:lnTo>
                  <a:lnTo>
                    <a:pt x="931" y="647"/>
                  </a:lnTo>
                  <a:lnTo>
                    <a:pt x="931" y="661"/>
                  </a:lnTo>
                  <a:lnTo>
                    <a:pt x="924" y="676"/>
                  </a:lnTo>
                  <a:lnTo>
                    <a:pt x="924" y="690"/>
                  </a:lnTo>
                  <a:lnTo>
                    <a:pt x="924" y="697"/>
                  </a:lnTo>
                  <a:lnTo>
                    <a:pt x="931" y="718"/>
                  </a:lnTo>
                  <a:lnTo>
                    <a:pt x="939" y="740"/>
                  </a:lnTo>
                  <a:lnTo>
                    <a:pt x="946" y="754"/>
                  </a:lnTo>
                  <a:lnTo>
                    <a:pt x="946" y="768"/>
                  </a:lnTo>
                  <a:lnTo>
                    <a:pt x="946" y="782"/>
                  </a:lnTo>
                  <a:lnTo>
                    <a:pt x="953" y="789"/>
                  </a:lnTo>
                  <a:lnTo>
                    <a:pt x="960" y="811"/>
                  </a:lnTo>
                  <a:lnTo>
                    <a:pt x="974" y="825"/>
                  </a:lnTo>
                  <a:lnTo>
                    <a:pt x="995" y="839"/>
                  </a:lnTo>
                  <a:lnTo>
                    <a:pt x="1024" y="861"/>
                  </a:lnTo>
                  <a:lnTo>
                    <a:pt x="1038" y="868"/>
                  </a:lnTo>
                  <a:lnTo>
                    <a:pt x="1038" y="861"/>
                  </a:lnTo>
                  <a:lnTo>
                    <a:pt x="1045" y="839"/>
                  </a:lnTo>
                  <a:lnTo>
                    <a:pt x="1052" y="811"/>
                  </a:lnTo>
                  <a:lnTo>
                    <a:pt x="1052" y="797"/>
                  </a:lnTo>
                  <a:lnTo>
                    <a:pt x="1052" y="782"/>
                  </a:lnTo>
                  <a:lnTo>
                    <a:pt x="1045" y="754"/>
                  </a:lnTo>
                  <a:lnTo>
                    <a:pt x="1038" y="725"/>
                  </a:lnTo>
                  <a:lnTo>
                    <a:pt x="1038" y="690"/>
                  </a:lnTo>
                  <a:lnTo>
                    <a:pt x="1003" y="597"/>
                  </a:lnTo>
                  <a:lnTo>
                    <a:pt x="1038" y="633"/>
                  </a:lnTo>
                  <a:lnTo>
                    <a:pt x="1059" y="661"/>
                  </a:lnTo>
                  <a:lnTo>
                    <a:pt x="1081" y="690"/>
                  </a:lnTo>
                  <a:lnTo>
                    <a:pt x="1109" y="718"/>
                  </a:lnTo>
                  <a:lnTo>
                    <a:pt x="1109" y="711"/>
                  </a:lnTo>
                  <a:lnTo>
                    <a:pt x="1116" y="697"/>
                  </a:lnTo>
                  <a:lnTo>
                    <a:pt x="1116" y="669"/>
                  </a:lnTo>
                  <a:lnTo>
                    <a:pt x="1116" y="654"/>
                  </a:lnTo>
                  <a:lnTo>
                    <a:pt x="1116" y="633"/>
                  </a:lnTo>
                  <a:lnTo>
                    <a:pt x="1109" y="597"/>
                  </a:lnTo>
                  <a:lnTo>
                    <a:pt x="1102" y="569"/>
                  </a:lnTo>
                  <a:lnTo>
                    <a:pt x="1095" y="533"/>
                  </a:lnTo>
                  <a:lnTo>
                    <a:pt x="1131" y="441"/>
                  </a:lnTo>
                  <a:lnTo>
                    <a:pt x="1131" y="455"/>
                  </a:lnTo>
                  <a:lnTo>
                    <a:pt x="1131" y="476"/>
                  </a:lnTo>
                  <a:lnTo>
                    <a:pt x="1131" y="498"/>
                  </a:lnTo>
                  <a:lnTo>
                    <a:pt x="1145" y="562"/>
                  </a:lnTo>
                  <a:lnTo>
                    <a:pt x="1159" y="597"/>
                  </a:lnTo>
                  <a:lnTo>
                    <a:pt x="1166" y="583"/>
                  </a:lnTo>
                  <a:lnTo>
                    <a:pt x="1195" y="548"/>
                  </a:lnTo>
                  <a:lnTo>
                    <a:pt x="1216" y="505"/>
                  </a:lnTo>
                  <a:lnTo>
                    <a:pt x="1223" y="484"/>
                  </a:lnTo>
                  <a:lnTo>
                    <a:pt x="1230" y="462"/>
                  </a:lnTo>
                  <a:lnTo>
                    <a:pt x="1237" y="434"/>
                  </a:lnTo>
                  <a:lnTo>
                    <a:pt x="1237" y="405"/>
                  </a:lnTo>
                  <a:lnTo>
                    <a:pt x="1237" y="391"/>
                  </a:lnTo>
                  <a:lnTo>
                    <a:pt x="1237" y="377"/>
                  </a:lnTo>
                  <a:lnTo>
                    <a:pt x="1237" y="363"/>
                  </a:lnTo>
                  <a:lnTo>
                    <a:pt x="1230" y="348"/>
                  </a:lnTo>
                  <a:lnTo>
                    <a:pt x="1223" y="327"/>
                  </a:lnTo>
                  <a:lnTo>
                    <a:pt x="1223" y="292"/>
                  </a:lnTo>
                  <a:lnTo>
                    <a:pt x="1223" y="249"/>
                  </a:lnTo>
                  <a:lnTo>
                    <a:pt x="1230" y="213"/>
                  </a:lnTo>
                  <a:lnTo>
                    <a:pt x="1230" y="135"/>
                  </a:lnTo>
                  <a:lnTo>
                    <a:pt x="1237" y="107"/>
                  </a:lnTo>
                  <a:lnTo>
                    <a:pt x="1237" y="114"/>
                  </a:lnTo>
                  <a:lnTo>
                    <a:pt x="1244" y="128"/>
                  </a:lnTo>
                  <a:lnTo>
                    <a:pt x="1251" y="142"/>
                  </a:lnTo>
                  <a:lnTo>
                    <a:pt x="1251" y="156"/>
                  </a:lnTo>
                  <a:lnTo>
                    <a:pt x="1259" y="171"/>
                  </a:lnTo>
                  <a:lnTo>
                    <a:pt x="1259" y="192"/>
                  </a:lnTo>
                  <a:lnTo>
                    <a:pt x="1259" y="235"/>
                  </a:lnTo>
                  <a:lnTo>
                    <a:pt x="1259" y="270"/>
                  </a:lnTo>
                  <a:lnTo>
                    <a:pt x="1266" y="306"/>
                  </a:lnTo>
                  <a:lnTo>
                    <a:pt x="1273" y="320"/>
                  </a:lnTo>
                  <a:lnTo>
                    <a:pt x="1273" y="334"/>
                  </a:lnTo>
                  <a:lnTo>
                    <a:pt x="1287" y="341"/>
                  </a:lnTo>
                  <a:lnTo>
                    <a:pt x="1294" y="348"/>
                  </a:lnTo>
                  <a:lnTo>
                    <a:pt x="1301" y="341"/>
                  </a:lnTo>
                  <a:lnTo>
                    <a:pt x="1308" y="334"/>
                  </a:lnTo>
                  <a:lnTo>
                    <a:pt x="1323" y="320"/>
                  </a:lnTo>
                  <a:lnTo>
                    <a:pt x="1330" y="313"/>
                  </a:lnTo>
                  <a:lnTo>
                    <a:pt x="1344" y="249"/>
                  </a:lnTo>
                  <a:lnTo>
                    <a:pt x="1358" y="156"/>
                  </a:lnTo>
                  <a:lnTo>
                    <a:pt x="1365" y="142"/>
                  </a:lnTo>
                  <a:lnTo>
                    <a:pt x="1372" y="121"/>
                  </a:lnTo>
                  <a:lnTo>
                    <a:pt x="1387" y="78"/>
                  </a:lnTo>
                  <a:lnTo>
                    <a:pt x="1415" y="28"/>
                  </a:lnTo>
                  <a:lnTo>
                    <a:pt x="1408" y="78"/>
                  </a:lnTo>
                  <a:lnTo>
                    <a:pt x="1408" y="114"/>
                  </a:lnTo>
                  <a:lnTo>
                    <a:pt x="1401" y="135"/>
                  </a:lnTo>
                  <a:lnTo>
                    <a:pt x="1401" y="149"/>
                  </a:lnTo>
                  <a:lnTo>
                    <a:pt x="1394" y="163"/>
                  </a:lnTo>
                  <a:lnTo>
                    <a:pt x="1394" y="178"/>
                  </a:lnTo>
                  <a:lnTo>
                    <a:pt x="1387" y="228"/>
                  </a:lnTo>
                  <a:lnTo>
                    <a:pt x="1379" y="256"/>
                  </a:lnTo>
                  <a:lnTo>
                    <a:pt x="1372" y="284"/>
                  </a:lnTo>
                  <a:lnTo>
                    <a:pt x="1365" y="313"/>
                  </a:lnTo>
                  <a:lnTo>
                    <a:pt x="1351" y="341"/>
                  </a:lnTo>
                  <a:lnTo>
                    <a:pt x="1330" y="391"/>
                  </a:lnTo>
                  <a:lnTo>
                    <a:pt x="1301" y="434"/>
                  </a:lnTo>
                  <a:lnTo>
                    <a:pt x="1280" y="462"/>
                  </a:lnTo>
                  <a:lnTo>
                    <a:pt x="1266" y="491"/>
                  </a:lnTo>
                  <a:lnTo>
                    <a:pt x="1244" y="519"/>
                  </a:lnTo>
                  <a:lnTo>
                    <a:pt x="1223" y="562"/>
                  </a:lnTo>
                  <a:lnTo>
                    <a:pt x="1209" y="604"/>
                  </a:lnTo>
                  <a:lnTo>
                    <a:pt x="1195" y="640"/>
                  </a:lnTo>
                  <a:lnTo>
                    <a:pt x="1195" y="654"/>
                  </a:lnTo>
                  <a:lnTo>
                    <a:pt x="1195" y="669"/>
                  </a:lnTo>
                  <a:lnTo>
                    <a:pt x="1202" y="683"/>
                  </a:lnTo>
                  <a:lnTo>
                    <a:pt x="1209" y="690"/>
                  </a:lnTo>
                  <a:lnTo>
                    <a:pt x="1216" y="697"/>
                  </a:lnTo>
                  <a:lnTo>
                    <a:pt x="1223" y="697"/>
                  </a:lnTo>
                  <a:lnTo>
                    <a:pt x="1230" y="697"/>
                  </a:lnTo>
                  <a:lnTo>
                    <a:pt x="1244" y="683"/>
                  </a:lnTo>
                  <a:lnTo>
                    <a:pt x="1251" y="676"/>
                  </a:lnTo>
                  <a:lnTo>
                    <a:pt x="1266" y="661"/>
                  </a:lnTo>
                  <a:lnTo>
                    <a:pt x="1273" y="640"/>
                  </a:lnTo>
                  <a:lnTo>
                    <a:pt x="1280" y="619"/>
                  </a:lnTo>
                  <a:lnTo>
                    <a:pt x="1344" y="484"/>
                  </a:lnTo>
                  <a:lnTo>
                    <a:pt x="1351" y="462"/>
                  </a:lnTo>
                  <a:lnTo>
                    <a:pt x="1358" y="434"/>
                  </a:lnTo>
                  <a:lnTo>
                    <a:pt x="1379" y="398"/>
                  </a:lnTo>
                  <a:lnTo>
                    <a:pt x="1394" y="377"/>
                  </a:lnTo>
                  <a:lnTo>
                    <a:pt x="1408" y="348"/>
                  </a:lnTo>
                  <a:lnTo>
                    <a:pt x="1429" y="284"/>
                  </a:lnTo>
                  <a:lnTo>
                    <a:pt x="1458" y="213"/>
                  </a:lnTo>
                  <a:lnTo>
                    <a:pt x="1493" y="114"/>
                  </a:lnTo>
                  <a:lnTo>
                    <a:pt x="1500" y="121"/>
                  </a:lnTo>
                  <a:lnTo>
                    <a:pt x="1500" y="142"/>
                  </a:lnTo>
                  <a:lnTo>
                    <a:pt x="1507" y="156"/>
                  </a:lnTo>
                  <a:lnTo>
                    <a:pt x="1507" y="171"/>
                  </a:lnTo>
                  <a:lnTo>
                    <a:pt x="1500" y="192"/>
                  </a:lnTo>
                  <a:lnTo>
                    <a:pt x="1493" y="206"/>
                  </a:lnTo>
                  <a:lnTo>
                    <a:pt x="1486" y="220"/>
                  </a:lnTo>
                  <a:lnTo>
                    <a:pt x="1479" y="242"/>
                  </a:lnTo>
                  <a:lnTo>
                    <a:pt x="1472" y="284"/>
                  </a:lnTo>
                  <a:lnTo>
                    <a:pt x="1465" y="334"/>
                  </a:lnTo>
                  <a:lnTo>
                    <a:pt x="1479" y="327"/>
                  </a:lnTo>
                  <a:lnTo>
                    <a:pt x="1507" y="299"/>
                  </a:lnTo>
                  <a:lnTo>
                    <a:pt x="1522" y="284"/>
                  </a:lnTo>
                  <a:lnTo>
                    <a:pt x="1536" y="263"/>
                  </a:lnTo>
                  <a:lnTo>
                    <a:pt x="1543" y="256"/>
                  </a:lnTo>
                  <a:lnTo>
                    <a:pt x="1543" y="249"/>
                  </a:lnTo>
                  <a:lnTo>
                    <a:pt x="1557" y="228"/>
                  </a:lnTo>
                  <a:lnTo>
                    <a:pt x="1564" y="185"/>
                  </a:lnTo>
                  <a:lnTo>
                    <a:pt x="1579" y="163"/>
                  </a:lnTo>
                  <a:lnTo>
                    <a:pt x="1586" y="149"/>
                  </a:lnTo>
                  <a:lnTo>
                    <a:pt x="1593" y="149"/>
                  </a:lnTo>
                  <a:lnTo>
                    <a:pt x="1593" y="156"/>
                  </a:lnTo>
                  <a:lnTo>
                    <a:pt x="1593" y="178"/>
                  </a:lnTo>
                  <a:lnTo>
                    <a:pt x="1593" y="192"/>
                  </a:lnTo>
                  <a:lnTo>
                    <a:pt x="1586" y="213"/>
                  </a:lnTo>
                  <a:lnTo>
                    <a:pt x="1579" y="242"/>
                  </a:lnTo>
                  <a:lnTo>
                    <a:pt x="1571" y="263"/>
                  </a:lnTo>
                  <a:lnTo>
                    <a:pt x="1564" y="277"/>
                  </a:lnTo>
                  <a:lnTo>
                    <a:pt x="1557" y="292"/>
                  </a:lnTo>
                  <a:lnTo>
                    <a:pt x="1529" y="327"/>
                  </a:lnTo>
                  <a:lnTo>
                    <a:pt x="1507" y="348"/>
                  </a:lnTo>
                  <a:lnTo>
                    <a:pt x="1465" y="391"/>
                  </a:lnTo>
                  <a:lnTo>
                    <a:pt x="1436" y="427"/>
                  </a:lnTo>
                  <a:lnTo>
                    <a:pt x="1415" y="455"/>
                  </a:lnTo>
                  <a:lnTo>
                    <a:pt x="1394" y="484"/>
                  </a:lnTo>
                  <a:lnTo>
                    <a:pt x="1379" y="519"/>
                  </a:lnTo>
                  <a:lnTo>
                    <a:pt x="1337" y="604"/>
                  </a:lnTo>
                  <a:lnTo>
                    <a:pt x="1308" y="654"/>
                  </a:lnTo>
                  <a:lnTo>
                    <a:pt x="1301" y="676"/>
                  </a:lnTo>
                  <a:lnTo>
                    <a:pt x="1287" y="697"/>
                  </a:lnTo>
                  <a:lnTo>
                    <a:pt x="1280" y="704"/>
                  </a:lnTo>
                  <a:lnTo>
                    <a:pt x="1259" y="711"/>
                  </a:lnTo>
                  <a:lnTo>
                    <a:pt x="1223" y="725"/>
                  </a:lnTo>
                  <a:lnTo>
                    <a:pt x="1209" y="733"/>
                  </a:lnTo>
                  <a:lnTo>
                    <a:pt x="1187" y="740"/>
                  </a:lnTo>
                  <a:lnTo>
                    <a:pt x="1173" y="761"/>
                  </a:lnTo>
                  <a:lnTo>
                    <a:pt x="1159" y="782"/>
                  </a:lnTo>
                  <a:lnTo>
                    <a:pt x="1116" y="882"/>
                  </a:lnTo>
                  <a:lnTo>
                    <a:pt x="1102" y="917"/>
                  </a:lnTo>
                  <a:lnTo>
                    <a:pt x="1116" y="925"/>
                  </a:lnTo>
                  <a:lnTo>
                    <a:pt x="1131" y="925"/>
                  </a:lnTo>
                  <a:lnTo>
                    <a:pt x="1152" y="925"/>
                  </a:lnTo>
                  <a:lnTo>
                    <a:pt x="1166" y="925"/>
                  </a:lnTo>
                  <a:lnTo>
                    <a:pt x="1187" y="910"/>
                  </a:lnTo>
                  <a:lnTo>
                    <a:pt x="1195" y="903"/>
                  </a:lnTo>
                  <a:lnTo>
                    <a:pt x="1202" y="896"/>
                  </a:lnTo>
                  <a:lnTo>
                    <a:pt x="1209" y="889"/>
                  </a:lnTo>
                  <a:lnTo>
                    <a:pt x="1209" y="875"/>
                  </a:lnTo>
                  <a:lnTo>
                    <a:pt x="1216" y="846"/>
                  </a:lnTo>
                  <a:lnTo>
                    <a:pt x="1230" y="825"/>
                  </a:lnTo>
                  <a:lnTo>
                    <a:pt x="1244" y="789"/>
                  </a:lnTo>
                  <a:lnTo>
                    <a:pt x="1266" y="761"/>
                  </a:lnTo>
                  <a:lnTo>
                    <a:pt x="1273" y="754"/>
                  </a:lnTo>
                  <a:lnTo>
                    <a:pt x="1273" y="789"/>
                  </a:lnTo>
                  <a:lnTo>
                    <a:pt x="1259" y="804"/>
                  </a:lnTo>
                  <a:lnTo>
                    <a:pt x="1244" y="825"/>
                  </a:lnTo>
                  <a:lnTo>
                    <a:pt x="1244" y="839"/>
                  </a:lnTo>
                  <a:lnTo>
                    <a:pt x="1237" y="853"/>
                  </a:lnTo>
                  <a:lnTo>
                    <a:pt x="1237" y="853"/>
                  </a:lnTo>
                  <a:lnTo>
                    <a:pt x="1244" y="853"/>
                  </a:lnTo>
                  <a:lnTo>
                    <a:pt x="1244" y="861"/>
                  </a:lnTo>
                  <a:lnTo>
                    <a:pt x="1251" y="853"/>
                  </a:lnTo>
                  <a:lnTo>
                    <a:pt x="1266" y="846"/>
                  </a:lnTo>
                  <a:lnTo>
                    <a:pt x="1280" y="839"/>
                  </a:lnTo>
                  <a:lnTo>
                    <a:pt x="1287" y="825"/>
                  </a:lnTo>
                  <a:lnTo>
                    <a:pt x="1301" y="804"/>
                  </a:lnTo>
                  <a:lnTo>
                    <a:pt x="1315" y="789"/>
                  </a:lnTo>
                  <a:lnTo>
                    <a:pt x="1330" y="768"/>
                  </a:lnTo>
                  <a:lnTo>
                    <a:pt x="1337" y="747"/>
                  </a:lnTo>
                  <a:lnTo>
                    <a:pt x="1344" y="725"/>
                  </a:lnTo>
                  <a:lnTo>
                    <a:pt x="1379" y="633"/>
                  </a:lnTo>
                  <a:lnTo>
                    <a:pt x="1394" y="590"/>
                  </a:lnTo>
                  <a:lnTo>
                    <a:pt x="1408" y="569"/>
                  </a:lnTo>
                  <a:lnTo>
                    <a:pt x="1415" y="548"/>
                  </a:lnTo>
                  <a:lnTo>
                    <a:pt x="1436" y="519"/>
                  </a:lnTo>
                  <a:lnTo>
                    <a:pt x="1458" y="505"/>
                  </a:lnTo>
                  <a:lnTo>
                    <a:pt x="1472" y="491"/>
                  </a:lnTo>
                  <a:lnTo>
                    <a:pt x="1493" y="469"/>
                  </a:lnTo>
                  <a:lnTo>
                    <a:pt x="1529" y="455"/>
                  </a:lnTo>
                  <a:lnTo>
                    <a:pt x="1557" y="427"/>
                  </a:lnTo>
                  <a:lnTo>
                    <a:pt x="1571" y="420"/>
                  </a:lnTo>
                  <a:lnTo>
                    <a:pt x="1586" y="405"/>
                  </a:lnTo>
                  <a:lnTo>
                    <a:pt x="1593" y="391"/>
                  </a:lnTo>
                  <a:lnTo>
                    <a:pt x="1600" y="377"/>
                  </a:lnTo>
                  <a:lnTo>
                    <a:pt x="1607" y="356"/>
                  </a:lnTo>
                  <a:lnTo>
                    <a:pt x="1621" y="327"/>
                  </a:lnTo>
                  <a:lnTo>
                    <a:pt x="1650" y="277"/>
                  </a:lnTo>
                  <a:lnTo>
                    <a:pt x="1699" y="213"/>
                  </a:lnTo>
                  <a:lnTo>
                    <a:pt x="1685" y="320"/>
                  </a:lnTo>
                  <a:lnTo>
                    <a:pt x="1650" y="363"/>
                  </a:lnTo>
                  <a:lnTo>
                    <a:pt x="1628" y="398"/>
                  </a:lnTo>
                  <a:lnTo>
                    <a:pt x="1621" y="412"/>
                  </a:lnTo>
                  <a:lnTo>
                    <a:pt x="1614" y="434"/>
                  </a:lnTo>
                  <a:lnTo>
                    <a:pt x="1607" y="462"/>
                  </a:lnTo>
                  <a:lnTo>
                    <a:pt x="1607" y="476"/>
                  </a:lnTo>
                  <a:lnTo>
                    <a:pt x="1607" y="491"/>
                  </a:lnTo>
                  <a:lnTo>
                    <a:pt x="1607" y="498"/>
                  </a:lnTo>
                  <a:lnTo>
                    <a:pt x="1614" y="498"/>
                  </a:lnTo>
                  <a:lnTo>
                    <a:pt x="1628" y="491"/>
                  </a:lnTo>
                  <a:lnTo>
                    <a:pt x="1635" y="484"/>
                  </a:lnTo>
                  <a:lnTo>
                    <a:pt x="1657" y="469"/>
                  </a:lnTo>
                  <a:lnTo>
                    <a:pt x="1671" y="455"/>
                  </a:lnTo>
                  <a:lnTo>
                    <a:pt x="1699" y="412"/>
                  </a:lnTo>
                  <a:lnTo>
                    <a:pt x="1728" y="377"/>
                  </a:lnTo>
                  <a:lnTo>
                    <a:pt x="1735" y="363"/>
                  </a:lnTo>
                  <a:lnTo>
                    <a:pt x="1799" y="242"/>
                  </a:lnTo>
                  <a:lnTo>
                    <a:pt x="1799" y="256"/>
                  </a:lnTo>
                  <a:lnTo>
                    <a:pt x="1799" y="284"/>
                  </a:lnTo>
                  <a:lnTo>
                    <a:pt x="1792" y="320"/>
                  </a:lnTo>
                  <a:lnTo>
                    <a:pt x="1792" y="348"/>
                  </a:lnTo>
                  <a:lnTo>
                    <a:pt x="1778" y="370"/>
                  </a:lnTo>
                  <a:lnTo>
                    <a:pt x="1756" y="412"/>
                  </a:lnTo>
                  <a:lnTo>
                    <a:pt x="1749" y="434"/>
                  </a:lnTo>
                  <a:lnTo>
                    <a:pt x="1735" y="448"/>
                  </a:lnTo>
                  <a:lnTo>
                    <a:pt x="1721" y="469"/>
                  </a:lnTo>
                  <a:lnTo>
                    <a:pt x="1707" y="484"/>
                  </a:lnTo>
                  <a:lnTo>
                    <a:pt x="1692" y="498"/>
                  </a:lnTo>
                  <a:lnTo>
                    <a:pt x="1678" y="512"/>
                  </a:lnTo>
                  <a:lnTo>
                    <a:pt x="1657" y="519"/>
                  </a:lnTo>
                  <a:lnTo>
                    <a:pt x="1643" y="526"/>
                  </a:lnTo>
                  <a:lnTo>
                    <a:pt x="1600" y="533"/>
                  </a:lnTo>
                  <a:lnTo>
                    <a:pt x="1564" y="540"/>
                  </a:lnTo>
                  <a:lnTo>
                    <a:pt x="1550" y="548"/>
                  </a:lnTo>
                  <a:lnTo>
                    <a:pt x="1536" y="555"/>
                  </a:lnTo>
                  <a:lnTo>
                    <a:pt x="1522" y="569"/>
                  </a:lnTo>
                  <a:lnTo>
                    <a:pt x="1507" y="583"/>
                  </a:lnTo>
                  <a:lnTo>
                    <a:pt x="1486" y="612"/>
                  </a:lnTo>
                  <a:lnTo>
                    <a:pt x="1465" y="647"/>
                  </a:lnTo>
                  <a:lnTo>
                    <a:pt x="1465" y="647"/>
                  </a:lnTo>
                  <a:lnTo>
                    <a:pt x="1479" y="654"/>
                  </a:lnTo>
                  <a:lnTo>
                    <a:pt x="1500" y="654"/>
                  </a:lnTo>
                  <a:lnTo>
                    <a:pt x="1515" y="654"/>
                  </a:lnTo>
                  <a:lnTo>
                    <a:pt x="1536" y="647"/>
                  </a:lnTo>
                  <a:lnTo>
                    <a:pt x="1607" y="619"/>
                  </a:lnTo>
                  <a:lnTo>
                    <a:pt x="1643" y="604"/>
                  </a:lnTo>
                  <a:lnTo>
                    <a:pt x="1678" y="590"/>
                  </a:lnTo>
                  <a:lnTo>
                    <a:pt x="1692" y="576"/>
                  </a:lnTo>
                  <a:lnTo>
                    <a:pt x="1714" y="555"/>
                  </a:lnTo>
                  <a:lnTo>
                    <a:pt x="1756" y="512"/>
                  </a:lnTo>
                  <a:lnTo>
                    <a:pt x="1799" y="462"/>
                  </a:lnTo>
                  <a:lnTo>
                    <a:pt x="1849" y="356"/>
                  </a:lnTo>
                  <a:lnTo>
                    <a:pt x="1856" y="356"/>
                  </a:lnTo>
                  <a:lnTo>
                    <a:pt x="1856" y="370"/>
                  </a:lnTo>
                  <a:lnTo>
                    <a:pt x="1849" y="384"/>
                  </a:lnTo>
                  <a:lnTo>
                    <a:pt x="1842" y="412"/>
                  </a:lnTo>
                  <a:lnTo>
                    <a:pt x="1778" y="533"/>
                  </a:lnTo>
                  <a:lnTo>
                    <a:pt x="1714" y="647"/>
                  </a:lnTo>
                  <a:lnTo>
                    <a:pt x="1692" y="654"/>
                  </a:lnTo>
                  <a:lnTo>
                    <a:pt x="1628" y="683"/>
                  </a:lnTo>
                  <a:lnTo>
                    <a:pt x="1600" y="690"/>
                  </a:lnTo>
                  <a:lnTo>
                    <a:pt x="1564" y="697"/>
                  </a:lnTo>
                  <a:lnTo>
                    <a:pt x="1500" y="711"/>
                  </a:lnTo>
                  <a:lnTo>
                    <a:pt x="1422" y="725"/>
                  </a:lnTo>
                  <a:lnTo>
                    <a:pt x="1408" y="761"/>
                  </a:lnTo>
                  <a:lnTo>
                    <a:pt x="1394" y="797"/>
                  </a:lnTo>
                  <a:lnTo>
                    <a:pt x="1379" y="811"/>
                  </a:lnTo>
                  <a:lnTo>
                    <a:pt x="1372" y="825"/>
                  </a:lnTo>
                  <a:lnTo>
                    <a:pt x="1323" y="882"/>
                  </a:lnTo>
                  <a:lnTo>
                    <a:pt x="1287" y="917"/>
                  </a:lnTo>
                  <a:lnTo>
                    <a:pt x="1294" y="925"/>
                  </a:lnTo>
                  <a:lnTo>
                    <a:pt x="1301" y="932"/>
                  </a:lnTo>
                  <a:lnTo>
                    <a:pt x="1308" y="939"/>
                  </a:lnTo>
                  <a:lnTo>
                    <a:pt x="1315" y="939"/>
                  </a:lnTo>
                  <a:lnTo>
                    <a:pt x="1323" y="939"/>
                  </a:lnTo>
                  <a:lnTo>
                    <a:pt x="1337" y="932"/>
                  </a:lnTo>
                  <a:lnTo>
                    <a:pt x="1358" y="917"/>
                  </a:lnTo>
                  <a:lnTo>
                    <a:pt x="1387" y="903"/>
                  </a:lnTo>
                  <a:lnTo>
                    <a:pt x="1401" y="889"/>
                  </a:lnTo>
                  <a:lnTo>
                    <a:pt x="1415" y="882"/>
                  </a:lnTo>
                  <a:lnTo>
                    <a:pt x="1422" y="868"/>
                  </a:lnTo>
                  <a:lnTo>
                    <a:pt x="1429" y="853"/>
                  </a:lnTo>
                  <a:lnTo>
                    <a:pt x="1436" y="846"/>
                  </a:lnTo>
                  <a:lnTo>
                    <a:pt x="1436" y="832"/>
                  </a:lnTo>
                  <a:lnTo>
                    <a:pt x="1443" y="818"/>
                  </a:lnTo>
                  <a:lnTo>
                    <a:pt x="1451" y="811"/>
                  </a:lnTo>
                  <a:lnTo>
                    <a:pt x="1458" y="804"/>
                  </a:lnTo>
                  <a:lnTo>
                    <a:pt x="1472" y="797"/>
                  </a:lnTo>
                  <a:lnTo>
                    <a:pt x="1486" y="782"/>
                  </a:lnTo>
                  <a:lnTo>
                    <a:pt x="1515" y="775"/>
                  </a:lnTo>
                  <a:lnTo>
                    <a:pt x="1536" y="761"/>
                  </a:lnTo>
                  <a:lnTo>
                    <a:pt x="1579" y="747"/>
                  </a:lnTo>
                  <a:lnTo>
                    <a:pt x="1614" y="740"/>
                  </a:lnTo>
                  <a:lnTo>
                    <a:pt x="1628" y="740"/>
                  </a:lnTo>
                  <a:lnTo>
                    <a:pt x="1557" y="789"/>
                  </a:lnTo>
                  <a:lnTo>
                    <a:pt x="1486" y="853"/>
                  </a:lnTo>
                  <a:lnTo>
                    <a:pt x="1486" y="868"/>
                  </a:lnTo>
                  <a:lnTo>
                    <a:pt x="1472" y="882"/>
                  </a:lnTo>
                  <a:lnTo>
                    <a:pt x="1451" y="910"/>
                  </a:lnTo>
                  <a:lnTo>
                    <a:pt x="1443" y="925"/>
                  </a:lnTo>
                  <a:lnTo>
                    <a:pt x="1429" y="932"/>
                  </a:lnTo>
                  <a:lnTo>
                    <a:pt x="1415" y="953"/>
                  </a:lnTo>
                  <a:lnTo>
                    <a:pt x="1394" y="967"/>
                  </a:lnTo>
                  <a:lnTo>
                    <a:pt x="1372" y="981"/>
                  </a:lnTo>
                  <a:lnTo>
                    <a:pt x="1344" y="996"/>
                  </a:lnTo>
                  <a:lnTo>
                    <a:pt x="1301" y="1003"/>
                  </a:lnTo>
                  <a:lnTo>
                    <a:pt x="1280" y="1010"/>
                  </a:lnTo>
                  <a:lnTo>
                    <a:pt x="1266" y="1024"/>
                  </a:lnTo>
                  <a:lnTo>
                    <a:pt x="1251" y="1031"/>
                  </a:lnTo>
                  <a:lnTo>
                    <a:pt x="1237" y="1045"/>
                  </a:lnTo>
                  <a:lnTo>
                    <a:pt x="1230" y="1060"/>
                  </a:lnTo>
                  <a:lnTo>
                    <a:pt x="1223" y="1081"/>
                  </a:lnTo>
                  <a:lnTo>
                    <a:pt x="1216" y="1131"/>
                  </a:lnTo>
                  <a:lnTo>
                    <a:pt x="1216" y="1181"/>
                  </a:lnTo>
                  <a:lnTo>
                    <a:pt x="1209" y="1223"/>
                  </a:lnTo>
                  <a:lnTo>
                    <a:pt x="1209" y="1259"/>
                  </a:lnTo>
                  <a:lnTo>
                    <a:pt x="1209" y="1358"/>
                  </a:lnTo>
                  <a:lnTo>
                    <a:pt x="1209" y="1422"/>
                  </a:lnTo>
                  <a:lnTo>
                    <a:pt x="1209" y="1458"/>
                  </a:lnTo>
                  <a:lnTo>
                    <a:pt x="1209" y="1494"/>
                  </a:lnTo>
                  <a:lnTo>
                    <a:pt x="1216" y="1551"/>
                  </a:lnTo>
                  <a:lnTo>
                    <a:pt x="1223" y="1586"/>
                  </a:lnTo>
                  <a:lnTo>
                    <a:pt x="1223" y="1607"/>
                  </a:lnTo>
                  <a:lnTo>
                    <a:pt x="1223" y="1622"/>
                  </a:lnTo>
                  <a:lnTo>
                    <a:pt x="1230" y="1643"/>
                  </a:lnTo>
                  <a:lnTo>
                    <a:pt x="1244" y="1671"/>
                  </a:lnTo>
                  <a:lnTo>
                    <a:pt x="1251" y="1700"/>
                  </a:lnTo>
                  <a:lnTo>
                    <a:pt x="1259" y="1728"/>
                  </a:lnTo>
                  <a:lnTo>
                    <a:pt x="1273" y="1785"/>
                  </a:lnTo>
                  <a:lnTo>
                    <a:pt x="1280" y="1807"/>
                  </a:lnTo>
                  <a:lnTo>
                    <a:pt x="1287" y="1828"/>
                  </a:lnTo>
                  <a:lnTo>
                    <a:pt x="1301" y="1849"/>
                  </a:lnTo>
                  <a:lnTo>
                    <a:pt x="1308" y="1856"/>
                  </a:lnTo>
                  <a:lnTo>
                    <a:pt x="1315" y="1863"/>
                  </a:lnTo>
                  <a:lnTo>
                    <a:pt x="1337" y="1878"/>
                  </a:lnTo>
                  <a:lnTo>
                    <a:pt x="1358" y="1885"/>
                  </a:lnTo>
                  <a:lnTo>
                    <a:pt x="1387" y="1892"/>
                  </a:lnTo>
                  <a:lnTo>
                    <a:pt x="1415" y="1906"/>
                  </a:lnTo>
                  <a:lnTo>
                    <a:pt x="1479" y="1913"/>
                  </a:lnTo>
                  <a:lnTo>
                    <a:pt x="1507" y="1913"/>
                  </a:lnTo>
                  <a:lnTo>
                    <a:pt x="1536" y="1913"/>
                  </a:lnTo>
                  <a:lnTo>
                    <a:pt x="1557" y="1920"/>
                  </a:lnTo>
                  <a:lnTo>
                    <a:pt x="1579" y="1920"/>
                  </a:lnTo>
                  <a:lnTo>
                    <a:pt x="1614" y="1935"/>
                  </a:lnTo>
                  <a:lnTo>
                    <a:pt x="1635" y="1942"/>
                  </a:lnTo>
                  <a:lnTo>
                    <a:pt x="1657" y="1949"/>
                  </a:lnTo>
                  <a:lnTo>
                    <a:pt x="1685" y="1949"/>
                  </a:lnTo>
                  <a:lnTo>
                    <a:pt x="1721" y="1949"/>
                  </a:lnTo>
                  <a:lnTo>
                    <a:pt x="1771" y="1949"/>
                  </a:lnTo>
                  <a:lnTo>
                    <a:pt x="1820" y="1949"/>
                  </a:lnTo>
                  <a:lnTo>
                    <a:pt x="1870" y="1956"/>
                  </a:lnTo>
                  <a:lnTo>
                    <a:pt x="1920" y="1970"/>
                  </a:lnTo>
                  <a:lnTo>
                    <a:pt x="1963" y="1977"/>
                  </a:lnTo>
                  <a:lnTo>
                    <a:pt x="1991" y="1984"/>
                  </a:lnTo>
                  <a:lnTo>
                    <a:pt x="1998" y="1992"/>
                  </a:lnTo>
                  <a:lnTo>
                    <a:pt x="1998" y="1992"/>
                  </a:lnTo>
                  <a:lnTo>
                    <a:pt x="1998" y="1992"/>
                  </a:lnTo>
                  <a:lnTo>
                    <a:pt x="1991" y="1992"/>
                  </a:lnTo>
                  <a:lnTo>
                    <a:pt x="1984" y="1999"/>
                  </a:lnTo>
                  <a:lnTo>
                    <a:pt x="1920" y="1999"/>
                  </a:lnTo>
                  <a:lnTo>
                    <a:pt x="1856" y="1999"/>
                  </a:lnTo>
                  <a:lnTo>
                    <a:pt x="1792" y="2006"/>
                  </a:lnTo>
                  <a:lnTo>
                    <a:pt x="1735" y="1999"/>
                  </a:lnTo>
                  <a:lnTo>
                    <a:pt x="1522" y="1984"/>
                  </a:lnTo>
                  <a:lnTo>
                    <a:pt x="1365" y="1970"/>
                  </a:lnTo>
                  <a:lnTo>
                    <a:pt x="1358" y="1970"/>
                  </a:lnTo>
                  <a:lnTo>
                    <a:pt x="1351" y="1984"/>
                  </a:lnTo>
                  <a:lnTo>
                    <a:pt x="1351" y="1984"/>
                  </a:lnTo>
                  <a:lnTo>
                    <a:pt x="1358" y="1992"/>
                  </a:lnTo>
                  <a:lnTo>
                    <a:pt x="1365" y="1999"/>
                  </a:lnTo>
                  <a:lnTo>
                    <a:pt x="1379" y="1999"/>
                  </a:lnTo>
                  <a:lnTo>
                    <a:pt x="1486" y="2027"/>
                  </a:lnTo>
                  <a:lnTo>
                    <a:pt x="1543" y="2041"/>
                  </a:lnTo>
                  <a:lnTo>
                    <a:pt x="1593" y="2056"/>
                  </a:lnTo>
                  <a:lnTo>
                    <a:pt x="1614" y="2063"/>
                  </a:lnTo>
                  <a:lnTo>
                    <a:pt x="1635" y="2077"/>
                  </a:lnTo>
                  <a:lnTo>
                    <a:pt x="1678" y="2105"/>
                  </a:lnTo>
                  <a:lnTo>
                    <a:pt x="1692" y="2112"/>
                  </a:lnTo>
                  <a:lnTo>
                    <a:pt x="1699" y="2120"/>
                  </a:lnTo>
                  <a:lnTo>
                    <a:pt x="1699" y="2127"/>
                  </a:lnTo>
                  <a:lnTo>
                    <a:pt x="1699" y="2127"/>
                  </a:lnTo>
                  <a:lnTo>
                    <a:pt x="1699" y="2127"/>
                  </a:lnTo>
                  <a:lnTo>
                    <a:pt x="1685" y="2127"/>
                  </a:lnTo>
                  <a:lnTo>
                    <a:pt x="1643" y="2112"/>
                  </a:lnTo>
                  <a:lnTo>
                    <a:pt x="1600" y="2105"/>
                  </a:lnTo>
                  <a:lnTo>
                    <a:pt x="1557" y="2091"/>
                  </a:lnTo>
                  <a:lnTo>
                    <a:pt x="1515" y="2077"/>
                  </a:lnTo>
                  <a:lnTo>
                    <a:pt x="1479" y="2070"/>
                  </a:lnTo>
                  <a:lnTo>
                    <a:pt x="1436" y="2056"/>
                  </a:lnTo>
                  <a:lnTo>
                    <a:pt x="1379" y="2048"/>
                  </a:lnTo>
                  <a:lnTo>
                    <a:pt x="1351" y="2034"/>
                  </a:lnTo>
                  <a:lnTo>
                    <a:pt x="1308" y="2020"/>
                  </a:lnTo>
                  <a:lnTo>
                    <a:pt x="1266" y="1999"/>
                  </a:lnTo>
                  <a:lnTo>
                    <a:pt x="1294" y="2041"/>
                  </a:lnTo>
                  <a:lnTo>
                    <a:pt x="1308" y="2070"/>
                  </a:lnTo>
                  <a:lnTo>
                    <a:pt x="1323" y="2091"/>
                  </a:lnTo>
                  <a:lnTo>
                    <a:pt x="1344" y="2120"/>
                  </a:lnTo>
                  <a:lnTo>
                    <a:pt x="1358" y="2134"/>
                  </a:lnTo>
                  <a:lnTo>
                    <a:pt x="1365" y="2148"/>
                  </a:lnTo>
                  <a:lnTo>
                    <a:pt x="1365" y="2155"/>
                  </a:lnTo>
                  <a:lnTo>
                    <a:pt x="1372" y="2169"/>
                  </a:lnTo>
                  <a:lnTo>
                    <a:pt x="1372" y="2169"/>
                  </a:lnTo>
                  <a:lnTo>
                    <a:pt x="1365" y="2176"/>
                  </a:lnTo>
                  <a:lnTo>
                    <a:pt x="1365" y="2176"/>
                  </a:lnTo>
                  <a:lnTo>
                    <a:pt x="1365" y="2176"/>
                  </a:lnTo>
                  <a:lnTo>
                    <a:pt x="1351" y="2176"/>
                  </a:lnTo>
                  <a:lnTo>
                    <a:pt x="1344" y="2162"/>
                  </a:lnTo>
                  <a:lnTo>
                    <a:pt x="1315" y="2134"/>
                  </a:lnTo>
                  <a:lnTo>
                    <a:pt x="1287" y="2098"/>
                  </a:lnTo>
                  <a:lnTo>
                    <a:pt x="1266" y="2070"/>
                  </a:lnTo>
                  <a:lnTo>
                    <a:pt x="1259" y="2056"/>
                  </a:lnTo>
                  <a:lnTo>
                    <a:pt x="1244" y="2041"/>
                  </a:lnTo>
                  <a:lnTo>
                    <a:pt x="1237" y="2027"/>
                  </a:lnTo>
                  <a:lnTo>
                    <a:pt x="1230" y="2020"/>
                  </a:lnTo>
                  <a:lnTo>
                    <a:pt x="1216" y="2013"/>
                  </a:lnTo>
                  <a:lnTo>
                    <a:pt x="1209" y="2013"/>
                  </a:lnTo>
                  <a:lnTo>
                    <a:pt x="1209" y="2020"/>
                  </a:lnTo>
                  <a:lnTo>
                    <a:pt x="1202" y="2020"/>
                  </a:lnTo>
                  <a:lnTo>
                    <a:pt x="1195" y="2027"/>
                  </a:lnTo>
                  <a:lnTo>
                    <a:pt x="1187" y="2063"/>
                  </a:lnTo>
                  <a:lnTo>
                    <a:pt x="1180" y="2098"/>
                  </a:lnTo>
                  <a:lnTo>
                    <a:pt x="1173" y="2141"/>
                  </a:lnTo>
                  <a:lnTo>
                    <a:pt x="1173" y="2162"/>
                  </a:lnTo>
                  <a:lnTo>
                    <a:pt x="1166" y="2219"/>
                  </a:lnTo>
                  <a:lnTo>
                    <a:pt x="1159" y="2248"/>
                  </a:lnTo>
                  <a:lnTo>
                    <a:pt x="1159" y="2269"/>
                  </a:lnTo>
                  <a:lnTo>
                    <a:pt x="1159" y="2276"/>
                  </a:lnTo>
                  <a:lnTo>
                    <a:pt x="1152" y="2269"/>
                  </a:lnTo>
                  <a:lnTo>
                    <a:pt x="1152" y="2248"/>
                  </a:lnTo>
                  <a:lnTo>
                    <a:pt x="1145" y="2233"/>
                  </a:lnTo>
                  <a:lnTo>
                    <a:pt x="1131" y="2191"/>
                  </a:lnTo>
                  <a:lnTo>
                    <a:pt x="1116" y="2155"/>
                  </a:lnTo>
                  <a:lnTo>
                    <a:pt x="1116" y="2134"/>
                  </a:lnTo>
                  <a:lnTo>
                    <a:pt x="1116" y="2120"/>
                  </a:lnTo>
                  <a:lnTo>
                    <a:pt x="1116" y="2105"/>
                  </a:lnTo>
                  <a:lnTo>
                    <a:pt x="1109" y="2084"/>
                  </a:lnTo>
                  <a:lnTo>
                    <a:pt x="1102" y="2063"/>
                  </a:lnTo>
                  <a:lnTo>
                    <a:pt x="1102" y="2048"/>
                  </a:lnTo>
                  <a:lnTo>
                    <a:pt x="1088" y="2034"/>
                  </a:lnTo>
                  <a:lnTo>
                    <a:pt x="1081" y="2020"/>
                  </a:lnTo>
                  <a:lnTo>
                    <a:pt x="1081" y="2020"/>
                  </a:lnTo>
                  <a:lnTo>
                    <a:pt x="1074" y="2020"/>
                  </a:lnTo>
                  <a:lnTo>
                    <a:pt x="1074" y="2020"/>
                  </a:lnTo>
                  <a:lnTo>
                    <a:pt x="1067" y="2027"/>
                  </a:lnTo>
                  <a:lnTo>
                    <a:pt x="1031" y="2091"/>
                  </a:lnTo>
                  <a:lnTo>
                    <a:pt x="1010" y="2134"/>
                  </a:lnTo>
                  <a:lnTo>
                    <a:pt x="953" y="2226"/>
                  </a:lnTo>
                  <a:lnTo>
                    <a:pt x="953" y="2219"/>
                  </a:lnTo>
                  <a:lnTo>
                    <a:pt x="953" y="2212"/>
                  </a:lnTo>
                  <a:lnTo>
                    <a:pt x="953" y="2191"/>
                  </a:lnTo>
                  <a:lnTo>
                    <a:pt x="960" y="2148"/>
                  </a:lnTo>
                  <a:lnTo>
                    <a:pt x="967" y="2091"/>
                  </a:lnTo>
                  <a:lnTo>
                    <a:pt x="967" y="2048"/>
                  </a:lnTo>
                  <a:lnTo>
                    <a:pt x="974" y="2006"/>
                  </a:lnTo>
                  <a:lnTo>
                    <a:pt x="960" y="2013"/>
                  </a:lnTo>
                  <a:lnTo>
                    <a:pt x="931" y="2020"/>
                  </a:lnTo>
                  <a:lnTo>
                    <a:pt x="889" y="2041"/>
                  </a:lnTo>
                  <a:lnTo>
                    <a:pt x="867" y="2048"/>
                  </a:lnTo>
                  <a:lnTo>
                    <a:pt x="839" y="2070"/>
                  </a:lnTo>
                  <a:lnTo>
                    <a:pt x="818" y="2084"/>
                  </a:lnTo>
                  <a:lnTo>
                    <a:pt x="789" y="2098"/>
                  </a:lnTo>
                  <a:lnTo>
                    <a:pt x="754" y="2112"/>
                  </a:lnTo>
                  <a:lnTo>
                    <a:pt x="718" y="2127"/>
                  </a:lnTo>
                  <a:lnTo>
                    <a:pt x="647" y="2155"/>
                  </a:lnTo>
                  <a:lnTo>
                    <a:pt x="583" y="2169"/>
                  </a:lnTo>
                  <a:lnTo>
                    <a:pt x="562" y="2169"/>
                  </a:lnTo>
                  <a:lnTo>
                    <a:pt x="540" y="2176"/>
                  </a:lnTo>
                  <a:lnTo>
                    <a:pt x="526" y="2176"/>
                  </a:lnTo>
                  <a:lnTo>
                    <a:pt x="519" y="2176"/>
                  </a:lnTo>
                  <a:lnTo>
                    <a:pt x="519" y="2169"/>
                  </a:lnTo>
                  <a:lnTo>
                    <a:pt x="519" y="2169"/>
                  </a:lnTo>
                  <a:lnTo>
                    <a:pt x="519" y="2162"/>
                  </a:lnTo>
                  <a:lnTo>
                    <a:pt x="540" y="2155"/>
                  </a:lnTo>
                  <a:lnTo>
                    <a:pt x="562" y="2141"/>
                  </a:lnTo>
                  <a:lnTo>
                    <a:pt x="604" y="2127"/>
                  </a:lnTo>
                  <a:lnTo>
                    <a:pt x="754" y="2063"/>
                  </a:lnTo>
                  <a:lnTo>
                    <a:pt x="860" y="2013"/>
                  </a:lnTo>
                  <a:lnTo>
                    <a:pt x="846" y="2006"/>
                  </a:lnTo>
                  <a:lnTo>
                    <a:pt x="832" y="1999"/>
                  </a:lnTo>
                  <a:lnTo>
                    <a:pt x="811" y="1999"/>
                  </a:lnTo>
                  <a:lnTo>
                    <a:pt x="782" y="1992"/>
                  </a:lnTo>
                  <a:lnTo>
                    <a:pt x="761" y="1992"/>
                  </a:lnTo>
                  <a:lnTo>
                    <a:pt x="732" y="1992"/>
                  </a:lnTo>
                  <a:lnTo>
                    <a:pt x="725" y="1999"/>
                  </a:lnTo>
                  <a:lnTo>
                    <a:pt x="711" y="1999"/>
                  </a:lnTo>
                  <a:lnTo>
                    <a:pt x="690" y="2013"/>
                  </a:lnTo>
                  <a:lnTo>
                    <a:pt x="654" y="2020"/>
                  </a:lnTo>
                  <a:lnTo>
                    <a:pt x="626" y="2027"/>
                  </a:lnTo>
                  <a:lnTo>
                    <a:pt x="590" y="2027"/>
                  </a:lnTo>
                  <a:lnTo>
                    <a:pt x="519" y="2034"/>
                  </a:lnTo>
                  <a:lnTo>
                    <a:pt x="483" y="2034"/>
                  </a:lnTo>
                  <a:lnTo>
                    <a:pt x="462" y="2041"/>
                  </a:lnTo>
                  <a:lnTo>
                    <a:pt x="398" y="2048"/>
                  </a:lnTo>
                  <a:lnTo>
                    <a:pt x="327" y="2063"/>
                  </a:lnTo>
                  <a:lnTo>
                    <a:pt x="270" y="2063"/>
                  </a:lnTo>
                  <a:lnTo>
                    <a:pt x="263" y="2063"/>
                  </a:lnTo>
                  <a:lnTo>
                    <a:pt x="263" y="2063"/>
                  </a:lnTo>
                  <a:lnTo>
                    <a:pt x="263" y="2063"/>
                  </a:lnTo>
                  <a:lnTo>
                    <a:pt x="270" y="2056"/>
                  </a:lnTo>
                  <a:lnTo>
                    <a:pt x="277" y="2048"/>
                  </a:lnTo>
                  <a:lnTo>
                    <a:pt x="284" y="2048"/>
                  </a:lnTo>
                  <a:lnTo>
                    <a:pt x="291" y="2034"/>
                  </a:lnTo>
                  <a:lnTo>
                    <a:pt x="299" y="2034"/>
                  </a:lnTo>
                  <a:lnTo>
                    <a:pt x="313" y="2034"/>
                  </a:lnTo>
                  <a:lnTo>
                    <a:pt x="363" y="2027"/>
                  </a:lnTo>
                  <a:lnTo>
                    <a:pt x="434" y="2020"/>
                  </a:lnTo>
                  <a:lnTo>
                    <a:pt x="505" y="2006"/>
                  </a:lnTo>
                  <a:lnTo>
                    <a:pt x="533" y="1999"/>
                  </a:lnTo>
                  <a:lnTo>
                    <a:pt x="569" y="1992"/>
                  </a:lnTo>
                  <a:lnTo>
                    <a:pt x="590" y="1984"/>
                  </a:lnTo>
                  <a:lnTo>
                    <a:pt x="619" y="1970"/>
                  </a:lnTo>
                  <a:lnTo>
                    <a:pt x="661" y="1949"/>
                  </a:lnTo>
                  <a:lnTo>
                    <a:pt x="690" y="1935"/>
                  </a:lnTo>
                  <a:lnTo>
                    <a:pt x="761" y="1906"/>
                  </a:lnTo>
                  <a:close/>
                </a:path>
              </a:pathLst>
            </a:custGeom>
            <a:solidFill>
              <a:srgbClr val="996600"/>
            </a:solidFill>
            <a:ln w="0">
              <a:solidFill>
                <a:srgbClr val="000000"/>
              </a:solidFill>
              <a:prstDash val="solid"/>
              <a:round/>
              <a:headEnd/>
              <a:tailEnd/>
            </a:ln>
          </p:spPr>
          <p:txBody>
            <a:bodyPr/>
            <a:lstStyle/>
            <a:p>
              <a:endParaRPr lang="en-US"/>
            </a:p>
          </p:txBody>
        </p:sp>
        <p:sp>
          <p:nvSpPr>
            <p:cNvPr id="30729" name="Text Box 9"/>
            <p:cNvSpPr txBox="1">
              <a:spLocks noChangeArrowheads="1"/>
            </p:cNvSpPr>
            <p:nvPr/>
          </p:nvSpPr>
          <p:spPr bwMode="auto">
            <a:xfrm>
              <a:off x="3792" y="3744"/>
              <a:ext cx="1735"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000">
                  <a:solidFill>
                    <a:schemeClr val="bg1"/>
                  </a:solidFill>
                </a:rPr>
                <a:t>Decision Tree</a:t>
              </a:r>
              <a:endParaRPr lang="en-US" altLang="en-US" sz="3000"/>
            </a:p>
          </p:txBody>
        </p:sp>
      </p:grpSp>
    </p:spTree>
    <p:extLst>
      <p:ext uri="{BB962C8B-B14F-4D97-AF65-F5344CB8AC3E}">
        <p14:creationId xmlns:p14="http://schemas.microsoft.com/office/powerpoint/2010/main" val="9822279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524000" y="533400"/>
            <a:ext cx="7772400" cy="762000"/>
          </a:xfrm>
        </p:spPr>
        <p:txBody>
          <a:bodyPr/>
          <a:lstStyle/>
          <a:p>
            <a:r>
              <a:rPr lang="en-US" altLang="en-US"/>
              <a:t>Time Value of Money</a:t>
            </a:r>
          </a:p>
        </p:txBody>
      </p:sp>
      <p:sp>
        <p:nvSpPr>
          <p:cNvPr id="45059" name="Rectangle 3"/>
          <p:cNvSpPr>
            <a:spLocks noGrp="1" noChangeArrowheads="1"/>
          </p:cNvSpPr>
          <p:nvPr>
            <p:ph type="body" idx="1"/>
          </p:nvPr>
        </p:nvSpPr>
        <p:spPr>
          <a:xfrm>
            <a:off x="1981200" y="1447801"/>
            <a:ext cx="7848600" cy="5260975"/>
          </a:xfrm>
        </p:spPr>
        <p:txBody>
          <a:bodyPr/>
          <a:lstStyle/>
          <a:p>
            <a:r>
              <a:rPr lang="en-US" altLang="en-US"/>
              <a:t>Therefore, the PV of the revenue </a:t>
            </a:r>
            <a:br>
              <a:rPr lang="en-US" altLang="en-US"/>
            </a:br>
            <a:r>
              <a:rPr lang="en-US" altLang="en-US"/>
              <a:t>streams (once you account for the </a:t>
            </a:r>
            <a:br>
              <a:rPr lang="en-US" altLang="en-US"/>
            </a:br>
            <a:r>
              <a:rPr lang="en-US" altLang="en-US"/>
              <a:t>time value of money) are:</a:t>
            </a:r>
          </a:p>
          <a:p>
            <a:pPr>
              <a:buFontTx/>
              <a:buNone/>
            </a:pPr>
            <a:r>
              <a:rPr lang="en-US" altLang="en-US"/>
              <a:t>PV</a:t>
            </a:r>
            <a:r>
              <a:rPr lang="en-US" altLang="en-US" baseline="-25000"/>
              <a:t>Expand</a:t>
            </a:r>
            <a:r>
              <a:rPr lang="en-US" altLang="en-US"/>
              <a:t> =.4</a:t>
            </a:r>
            <a:r>
              <a:rPr lang="en-US" altLang="en-US">
                <a:cs typeface="Times New Roman" panose="02020603050405020304" pitchFamily="18" charset="0"/>
              </a:rPr>
              <a:t>(5.5M) + .6(1.82M) = $3.29M</a:t>
            </a:r>
            <a:r>
              <a:rPr lang="en-US" altLang="en-US"/>
              <a:t> </a:t>
            </a:r>
          </a:p>
          <a:p>
            <a:pPr>
              <a:buFontTx/>
              <a:buNone/>
            </a:pPr>
            <a:r>
              <a:rPr lang="en-US" altLang="en-US"/>
              <a:t>PV</a:t>
            </a:r>
            <a:r>
              <a:rPr lang="en-US" altLang="en-US" baseline="-25000"/>
              <a:t>Don’t Ex. </a:t>
            </a:r>
            <a:r>
              <a:rPr lang="en-US" altLang="en-US">
                <a:cs typeface="Times New Roman" panose="02020603050405020304" pitchFamily="18" charset="0"/>
              </a:rPr>
              <a:t>= 0.4(2.73) + 0.6(.910) = 1.638	 </a:t>
            </a:r>
          </a:p>
          <a:p>
            <a:r>
              <a:rPr lang="en-US" altLang="en-US">
                <a:cs typeface="Times New Roman" panose="02020603050405020304" pitchFamily="18" charset="0"/>
              </a:rPr>
              <a:t>So, should you expand the factory?</a:t>
            </a:r>
          </a:p>
          <a:p>
            <a:pPr>
              <a:buFontTx/>
              <a:buNone/>
            </a:pPr>
            <a:r>
              <a:rPr lang="en-US" altLang="en-US">
                <a:cs typeface="Times New Roman" panose="02020603050405020304" pitchFamily="18" charset="0"/>
              </a:rPr>
              <a:t>	</a:t>
            </a:r>
            <a:r>
              <a:rPr lang="en-US" altLang="en-US">
                <a:solidFill>
                  <a:srgbClr val="CCFF99"/>
                </a:solidFill>
                <a:cs typeface="Times New Roman" panose="02020603050405020304" pitchFamily="18" charset="0"/>
              </a:rPr>
              <a:t>Yes, because the cost of the expansion is $1.5M, and that means the NPV = 3.29 – 1.5 = $1.79 &gt; $1.64</a:t>
            </a:r>
          </a:p>
          <a:p>
            <a:r>
              <a:rPr lang="en-US" altLang="en-US">
                <a:cs typeface="Times New Roman" panose="02020603050405020304" pitchFamily="18" charset="0"/>
              </a:rPr>
              <a:t>Note that since the cost of expansion is borne in year 0, you don’t discount it.</a:t>
            </a:r>
          </a:p>
        </p:txBody>
      </p:sp>
      <p:graphicFrame>
        <p:nvGraphicFramePr>
          <p:cNvPr id="45060" name="Object 4"/>
          <p:cNvGraphicFramePr>
            <a:graphicFrameLocks noChangeAspect="1"/>
          </p:cNvGraphicFramePr>
          <p:nvPr/>
        </p:nvGraphicFramePr>
        <p:xfrm>
          <a:off x="7696200" y="152400"/>
          <a:ext cx="2971800" cy="2592388"/>
        </p:xfrm>
        <a:graphic>
          <a:graphicData uri="http://schemas.openxmlformats.org/presentationml/2006/ole">
            <mc:AlternateContent xmlns:mc="http://schemas.openxmlformats.org/markup-compatibility/2006">
              <mc:Choice xmlns:v="urn:schemas-microsoft-com:vml" Requires="v">
                <p:oleObj spid="_x0000_s11267" name="Clip" r:id="rId3" imgW="1432440" imgH="1249560" progId="MS_ClipArt_Gallery.2">
                  <p:embed/>
                </p:oleObj>
              </mc:Choice>
              <mc:Fallback>
                <p:oleObj name="Clip" r:id="rId3" imgW="1432440" imgH="124956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200" y="152400"/>
                        <a:ext cx="2971800" cy="2592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283509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209800" y="381000"/>
            <a:ext cx="4800600" cy="1066800"/>
          </a:xfrm>
        </p:spPr>
        <p:txBody>
          <a:bodyPr>
            <a:normAutofit fontScale="90000"/>
          </a:bodyPr>
          <a:lstStyle/>
          <a:p>
            <a:r>
              <a:rPr lang="en-US" altLang="en-US"/>
              <a:t>Stephanie’s </a:t>
            </a:r>
            <a:br>
              <a:rPr lang="en-US" altLang="en-US"/>
            </a:br>
            <a:r>
              <a:rPr lang="en-US" altLang="en-US"/>
              <a:t>Hardware Store</a:t>
            </a:r>
          </a:p>
        </p:txBody>
      </p:sp>
      <p:sp>
        <p:nvSpPr>
          <p:cNvPr id="46083" name="Text Box 3"/>
          <p:cNvSpPr txBox="1">
            <a:spLocks noChangeArrowheads="1"/>
          </p:cNvSpPr>
          <p:nvPr/>
        </p:nvSpPr>
        <p:spPr bwMode="auto">
          <a:xfrm>
            <a:off x="2057400" y="1752600"/>
            <a:ext cx="8077200" cy="449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200">
                <a:solidFill>
                  <a:srgbClr val="FFFFCC"/>
                </a:solidFill>
              </a:rPr>
              <a:t>Stephanie has a hardware store and </a:t>
            </a:r>
            <a:br>
              <a:rPr lang="en-US" altLang="en-US" sz="2200">
                <a:solidFill>
                  <a:srgbClr val="FFFFCC"/>
                </a:solidFill>
              </a:rPr>
            </a:br>
            <a:r>
              <a:rPr lang="en-US" altLang="en-US" sz="2200">
                <a:solidFill>
                  <a:srgbClr val="FFFFCC"/>
                </a:solidFill>
              </a:rPr>
              <a:t>she is deciding whether or not to buy </a:t>
            </a:r>
            <a:br>
              <a:rPr lang="en-US" altLang="en-US" sz="2200">
                <a:solidFill>
                  <a:srgbClr val="FFFFCC"/>
                </a:solidFill>
              </a:rPr>
            </a:br>
            <a:r>
              <a:rPr lang="en-US" altLang="en-US" sz="2200">
                <a:solidFill>
                  <a:srgbClr val="FFFFCC"/>
                </a:solidFill>
              </a:rPr>
              <a:t>Adler’s Hardware store on Wickendon </a:t>
            </a:r>
            <a:br>
              <a:rPr lang="en-US" altLang="en-US" sz="2200">
                <a:solidFill>
                  <a:srgbClr val="FFFFCC"/>
                </a:solidFill>
              </a:rPr>
            </a:br>
            <a:r>
              <a:rPr lang="en-US" altLang="en-US" sz="2200">
                <a:solidFill>
                  <a:srgbClr val="FFFFCC"/>
                </a:solidFill>
              </a:rPr>
              <a:t>Street.  She can buy it for $400,000; however it would take one year to renovate, implement her computer inventory system, etc.  </a:t>
            </a:r>
          </a:p>
          <a:p>
            <a:pPr>
              <a:spcBef>
                <a:spcPct val="50000"/>
              </a:spcBef>
            </a:pPr>
            <a:r>
              <a:rPr lang="en-US" altLang="en-US" sz="2200">
                <a:solidFill>
                  <a:srgbClr val="FFFFCC"/>
                </a:solidFill>
              </a:rPr>
              <a:t>The next year she expects to earn $600,000 if the economy is good and only $200,000 if the economy is bad.  She estimates a 65% probability of a good economy and a 35% probability of a bad economy. If she doesn’t buy Adler’s she knows she will get $0 additional profits.</a:t>
            </a:r>
          </a:p>
          <a:p>
            <a:pPr>
              <a:spcBef>
                <a:spcPct val="50000"/>
              </a:spcBef>
            </a:pPr>
            <a:r>
              <a:rPr lang="en-US" altLang="en-US" sz="2200" b="1">
                <a:solidFill>
                  <a:srgbClr val="FFFFCC"/>
                </a:solidFill>
              </a:rPr>
              <a:t>Taking the time value of money into account, find the NPV of the project with a discount rate of 10%</a:t>
            </a:r>
          </a:p>
        </p:txBody>
      </p:sp>
      <p:graphicFrame>
        <p:nvGraphicFramePr>
          <p:cNvPr id="46084" name="Object 4"/>
          <p:cNvGraphicFramePr>
            <a:graphicFrameLocks noChangeAspect="1"/>
          </p:cNvGraphicFramePr>
          <p:nvPr/>
        </p:nvGraphicFramePr>
        <p:xfrm>
          <a:off x="7543800" y="152401"/>
          <a:ext cx="2743200" cy="2322513"/>
        </p:xfrm>
        <a:graphic>
          <a:graphicData uri="http://schemas.openxmlformats.org/presentationml/2006/ole">
            <mc:AlternateContent xmlns:mc="http://schemas.openxmlformats.org/markup-compatibility/2006">
              <mc:Choice xmlns:v="urn:schemas-microsoft-com:vml" Requires="v">
                <p:oleObj spid="_x0000_s12291" name="Clip" r:id="rId3" imgW="1097280" imgH="929520" progId="MS_ClipArt_Gallery.2">
                  <p:embed/>
                </p:oleObj>
              </mc:Choice>
              <mc:Fallback>
                <p:oleObj name="Clip" r:id="rId3" imgW="1097280" imgH="92952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152401"/>
                        <a:ext cx="2743200" cy="2322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177241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733800" y="533400"/>
            <a:ext cx="6324600" cy="1143000"/>
          </a:xfrm>
        </p:spPr>
        <p:txBody>
          <a:bodyPr>
            <a:normAutofit fontScale="90000"/>
          </a:bodyPr>
          <a:lstStyle/>
          <a:p>
            <a:r>
              <a:rPr lang="en-US" altLang="en-US"/>
              <a:t>Answer to </a:t>
            </a:r>
            <a:br>
              <a:rPr lang="en-US" altLang="en-US"/>
            </a:br>
            <a:r>
              <a:rPr lang="en-US" altLang="en-US"/>
              <a:t>Stephanie’s Problem</a:t>
            </a:r>
          </a:p>
        </p:txBody>
      </p:sp>
      <p:sp>
        <p:nvSpPr>
          <p:cNvPr id="47107" name="Rectangle 3"/>
          <p:cNvSpPr>
            <a:spLocks noChangeArrowheads="1"/>
          </p:cNvSpPr>
          <p:nvPr/>
        </p:nvSpPr>
        <p:spPr bwMode="auto">
          <a:xfrm>
            <a:off x="6400800" y="2133600"/>
            <a:ext cx="3733800" cy="4343400"/>
          </a:xfrm>
          <a:prstGeom prst="rect">
            <a:avLst/>
          </a:prstGeom>
          <a:solidFill>
            <a:srgbClr val="FF6600">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8" name="Rectangle 4"/>
          <p:cNvSpPr>
            <a:spLocks noChangeArrowheads="1"/>
          </p:cNvSpPr>
          <p:nvPr/>
        </p:nvSpPr>
        <p:spPr bwMode="auto">
          <a:xfrm>
            <a:off x="1905000" y="2133600"/>
            <a:ext cx="4495800" cy="4343400"/>
          </a:xfrm>
          <a:prstGeom prst="rect">
            <a:avLst/>
          </a:prstGeom>
          <a:solidFill>
            <a:srgbClr val="3366FF">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9" name="Text Box 5"/>
          <p:cNvSpPr txBox="1">
            <a:spLocks noChangeArrowheads="1"/>
          </p:cNvSpPr>
          <p:nvPr/>
        </p:nvSpPr>
        <p:spPr bwMode="auto">
          <a:xfrm>
            <a:off x="2743200" y="5334000"/>
            <a:ext cx="2895600" cy="3693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t>Year 0</a:t>
            </a:r>
          </a:p>
        </p:txBody>
      </p:sp>
      <p:sp>
        <p:nvSpPr>
          <p:cNvPr id="47110" name="Text Box 6"/>
          <p:cNvSpPr txBox="1">
            <a:spLocks noChangeArrowheads="1"/>
          </p:cNvSpPr>
          <p:nvPr/>
        </p:nvSpPr>
        <p:spPr bwMode="auto">
          <a:xfrm>
            <a:off x="6781800" y="5334000"/>
            <a:ext cx="2895600" cy="3693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t>Year 1</a:t>
            </a:r>
          </a:p>
        </p:txBody>
      </p:sp>
      <p:sp>
        <p:nvSpPr>
          <p:cNvPr id="47111" name="Rectangle 7"/>
          <p:cNvSpPr>
            <a:spLocks noChangeArrowheads="1"/>
          </p:cNvSpPr>
          <p:nvPr/>
        </p:nvSpPr>
        <p:spPr bwMode="auto">
          <a:xfrm>
            <a:off x="1981200" y="3733800"/>
            <a:ext cx="5334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7112" name="Group 8"/>
          <p:cNvGrpSpPr>
            <a:grpSpLocks/>
          </p:cNvGrpSpPr>
          <p:nvPr/>
        </p:nvGrpSpPr>
        <p:grpSpPr bwMode="auto">
          <a:xfrm>
            <a:off x="2514600" y="2819400"/>
            <a:ext cx="3124200" cy="1066800"/>
            <a:chOff x="624" y="1440"/>
            <a:chExt cx="1968" cy="672"/>
          </a:xfrm>
        </p:grpSpPr>
        <p:sp>
          <p:nvSpPr>
            <p:cNvPr id="47113" name="Line 9"/>
            <p:cNvSpPr>
              <a:spLocks noChangeShapeType="1"/>
            </p:cNvSpPr>
            <p:nvPr/>
          </p:nvSpPr>
          <p:spPr bwMode="auto">
            <a:xfrm flipV="1">
              <a:off x="624" y="1680"/>
              <a:ext cx="816"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14" name="Text Box 10"/>
            <p:cNvSpPr txBox="1">
              <a:spLocks noChangeArrowheads="1"/>
            </p:cNvSpPr>
            <p:nvPr/>
          </p:nvSpPr>
          <p:spPr bwMode="auto">
            <a:xfrm>
              <a:off x="1392" y="1440"/>
              <a:ext cx="1200"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Buy Adler’s</a:t>
              </a:r>
            </a:p>
            <a:p>
              <a:pPr>
                <a:spcBef>
                  <a:spcPct val="50000"/>
                </a:spcBef>
              </a:pPr>
              <a:r>
                <a:rPr lang="en-US" altLang="en-US" sz="1200" b="1"/>
                <a:t>Cost = $400,000</a:t>
              </a:r>
            </a:p>
          </p:txBody>
        </p:sp>
      </p:grpSp>
      <p:grpSp>
        <p:nvGrpSpPr>
          <p:cNvPr id="47115" name="Group 11"/>
          <p:cNvGrpSpPr>
            <a:grpSpLocks/>
          </p:cNvGrpSpPr>
          <p:nvPr/>
        </p:nvGrpSpPr>
        <p:grpSpPr bwMode="auto">
          <a:xfrm>
            <a:off x="2514600" y="4038600"/>
            <a:ext cx="3200400" cy="914400"/>
            <a:chOff x="624" y="2208"/>
            <a:chExt cx="2016" cy="576"/>
          </a:xfrm>
        </p:grpSpPr>
        <p:sp>
          <p:nvSpPr>
            <p:cNvPr id="47116" name="Line 12"/>
            <p:cNvSpPr>
              <a:spLocks noChangeShapeType="1"/>
            </p:cNvSpPr>
            <p:nvPr/>
          </p:nvSpPr>
          <p:spPr bwMode="auto">
            <a:xfrm>
              <a:off x="624" y="2208"/>
              <a:ext cx="816"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17" name="Text Box 13"/>
            <p:cNvSpPr txBox="1">
              <a:spLocks noChangeArrowheads="1"/>
            </p:cNvSpPr>
            <p:nvPr/>
          </p:nvSpPr>
          <p:spPr bwMode="auto">
            <a:xfrm>
              <a:off x="1440" y="2438"/>
              <a:ext cx="1200"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Don’t Buy</a:t>
              </a:r>
            </a:p>
            <a:p>
              <a:pPr>
                <a:spcBef>
                  <a:spcPct val="50000"/>
                </a:spcBef>
              </a:pPr>
              <a:r>
                <a:rPr lang="en-US" altLang="en-US" sz="1200" b="1"/>
                <a:t>Cost = $0</a:t>
              </a:r>
            </a:p>
          </p:txBody>
        </p:sp>
      </p:grpSp>
      <p:grpSp>
        <p:nvGrpSpPr>
          <p:cNvPr id="47118" name="Group 14"/>
          <p:cNvGrpSpPr>
            <a:grpSpLocks/>
          </p:cNvGrpSpPr>
          <p:nvPr/>
        </p:nvGrpSpPr>
        <p:grpSpPr bwMode="auto">
          <a:xfrm>
            <a:off x="4876800" y="2819400"/>
            <a:ext cx="1524000" cy="457200"/>
            <a:chOff x="2112" y="1440"/>
            <a:chExt cx="960" cy="288"/>
          </a:xfrm>
        </p:grpSpPr>
        <p:sp>
          <p:nvSpPr>
            <p:cNvPr id="47119" name="Line 15"/>
            <p:cNvSpPr>
              <a:spLocks noChangeShapeType="1"/>
            </p:cNvSpPr>
            <p:nvPr/>
          </p:nvSpPr>
          <p:spPr bwMode="auto">
            <a:xfrm>
              <a:off x="2112" y="1584"/>
              <a:ext cx="6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20" name="Oval 16"/>
            <p:cNvSpPr>
              <a:spLocks noChangeArrowheads="1"/>
            </p:cNvSpPr>
            <p:nvPr/>
          </p:nvSpPr>
          <p:spPr bwMode="auto">
            <a:xfrm>
              <a:off x="2784" y="1440"/>
              <a:ext cx="288" cy="28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7121" name="Group 17"/>
          <p:cNvGrpSpPr>
            <a:grpSpLocks/>
          </p:cNvGrpSpPr>
          <p:nvPr/>
        </p:nvGrpSpPr>
        <p:grpSpPr bwMode="auto">
          <a:xfrm>
            <a:off x="6400800" y="2362200"/>
            <a:ext cx="3657600" cy="685800"/>
            <a:chOff x="3072" y="1152"/>
            <a:chExt cx="2304" cy="432"/>
          </a:xfrm>
        </p:grpSpPr>
        <p:sp>
          <p:nvSpPr>
            <p:cNvPr id="47122" name="Line 18"/>
            <p:cNvSpPr>
              <a:spLocks noChangeShapeType="1"/>
            </p:cNvSpPr>
            <p:nvPr/>
          </p:nvSpPr>
          <p:spPr bwMode="auto">
            <a:xfrm flipV="1">
              <a:off x="3072" y="1344"/>
              <a:ext cx="528"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23" name="Text Box 19"/>
            <p:cNvSpPr txBox="1">
              <a:spLocks noChangeArrowheads="1"/>
            </p:cNvSpPr>
            <p:nvPr/>
          </p:nvSpPr>
          <p:spPr bwMode="auto">
            <a:xfrm>
              <a:off x="3600" y="1152"/>
              <a:ext cx="1776"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65 % Chance of a Good Economy</a:t>
              </a:r>
            </a:p>
            <a:p>
              <a:pPr>
                <a:spcBef>
                  <a:spcPct val="50000"/>
                </a:spcBef>
              </a:pPr>
              <a:r>
                <a:rPr lang="en-US" altLang="en-US" sz="1200" b="1"/>
                <a:t>Profit = $600,000</a:t>
              </a:r>
            </a:p>
          </p:txBody>
        </p:sp>
      </p:grpSp>
      <p:grpSp>
        <p:nvGrpSpPr>
          <p:cNvPr id="47124" name="Group 20"/>
          <p:cNvGrpSpPr>
            <a:grpSpLocks/>
          </p:cNvGrpSpPr>
          <p:nvPr/>
        </p:nvGrpSpPr>
        <p:grpSpPr bwMode="auto">
          <a:xfrm>
            <a:off x="6400800" y="3048000"/>
            <a:ext cx="3200400" cy="762000"/>
            <a:chOff x="3072" y="1584"/>
            <a:chExt cx="2016" cy="480"/>
          </a:xfrm>
        </p:grpSpPr>
        <p:sp>
          <p:nvSpPr>
            <p:cNvPr id="47125" name="Line 21"/>
            <p:cNvSpPr>
              <a:spLocks noChangeShapeType="1"/>
            </p:cNvSpPr>
            <p:nvPr/>
          </p:nvSpPr>
          <p:spPr bwMode="auto">
            <a:xfrm>
              <a:off x="3072" y="1584"/>
              <a:ext cx="528"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26" name="Text Box 22"/>
            <p:cNvSpPr txBox="1">
              <a:spLocks noChangeArrowheads="1"/>
            </p:cNvSpPr>
            <p:nvPr/>
          </p:nvSpPr>
          <p:spPr bwMode="auto">
            <a:xfrm>
              <a:off x="3600" y="1718"/>
              <a:ext cx="148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35% Chance Bad Economy</a:t>
              </a:r>
            </a:p>
            <a:p>
              <a:pPr>
                <a:spcBef>
                  <a:spcPct val="50000"/>
                </a:spcBef>
              </a:pPr>
              <a:r>
                <a:rPr lang="en-US" altLang="en-US" sz="1200" b="1"/>
                <a:t>Profit = $200,000</a:t>
              </a:r>
            </a:p>
          </p:txBody>
        </p:sp>
      </p:grpSp>
      <p:grpSp>
        <p:nvGrpSpPr>
          <p:cNvPr id="47127" name="Group 23"/>
          <p:cNvGrpSpPr>
            <a:grpSpLocks/>
          </p:cNvGrpSpPr>
          <p:nvPr/>
        </p:nvGrpSpPr>
        <p:grpSpPr bwMode="auto">
          <a:xfrm>
            <a:off x="4800600" y="4449764"/>
            <a:ext cx="4800600" cy="274637"/>
            <a:chOff x="2064" y="2467"/>
            <a:chExt cx="3024" cy="173"/>
          </a:xfrm>
        </p:grpSpPr>
        <p:sp>
          <p:nvSpPr>
            <p:cNvPr id="47128" name="Line 24"/>
            <p:cNvSpPr>
              <a:spLocks noChangeShapeType="1"/>
            </p:cNvSpPr>
            <p:nvPr/>
          </p:nvSpPr>
          <p:spPr bwMode="auto">
            <a:xfrm>
              <a:off x="2064" y="2592"/>
              <a:ext cx="15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7129" name="Text Box 25"/>
            <p:cNvSpPr txBox="1">
              <a:spLocks noChangeArrowheads="1"/>
            </p:cNvSpPr>
            <p:nvPr/>
          </p:nvSpPr>
          <p:spPr bwMode="auto">
            <a:xfrm>
              <a:off x="3600" y="2467"/>
              <a:ext cx="14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Additional Revenue = $0 </a:t>
              </a:r>
            </a:p>
          </p:txBody>
        </p:sp>
      </p:grpSp>
      <p:graphicFrame>
        <p:nvGraphicFramePr>
          <p:cNvPr id="47130" name="Object 26"/>
          <p:cNvGraphicFramePr>
            <a:graphicFrameLocks noChangeAspect="1"/>
          </p:cNvGraphicFramePr>
          <p:nvPr/>
        </p:nvGraphicFramePr>
        <p:xfrm>
          <a:off x="2209800" y="76200"/>
          <a:ext cx="1727200" cy="1981200"/>
        </p:xfrm>
        <a:graphic>
          <a:graphicData uri="http://schemas.openxmlformats.org/presentationml/2006/ole">
            <mc:AlternateContent xmlns:mc="http://schemas.openxmlformats.org/markup-compatibility/2006">
              <mc:Choice xmlns:v="urn:schemas-microsoft-com:vml" Requires="v">
                <p:oleObj spid="_x0000_s13315" name="Clip" r:id="rId3" imgW="914400" imgH="1089720" progId="MS_ClipArt_Gallery.2">
                  <p:embed/>
                </p:oleObj>
              </mc:Choice>
              <mc:Fallback>
                <p:oleObj name="Clip" r:id="rId3" imgW="914400" imgH="108972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76200"/>
                        <a:ext cx="1727200" cy="198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594496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71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71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4711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4711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4712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4712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4712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4710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47107"/>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47109"/>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471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animBg="1"/>
      <p:bldP spid="47108" grpId="0" animBg="1"/>
      <p:bldP spid="47109" grpId="0" animBg="1" autoUpdateAnimBg="0"/>
      <p:bldP spid="47110" grpId="0" animBg="1" autoUpdateAnimBg="0"/>
      <p:bldP spid="47111"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838200" y="762000"/>
            <a:ext cx="7772400" cy="762000"/>
          </a:xfrm>
        </p:spPr>
        <p:txBody>
          <a:bodyPr/>
          <a:lstStyle/>
          <a:p>
            <a:r>
              <a:rPr lang="en-US" altLang="en-US"/>
              <a:t>Should she buy?</a:t>
            </a:r>
          </a:p>
        </p:txBody>
      </p:sp>
      <p:sp>
        <p:nvSpPr>
          <p:cNvPr id="48131" name="Rectangle 3"/>
          <p:cNvSpPr>
            <a:spLocks noGrp="1" noChangeArrowheads="1"/>
          </p:cNvSpPr>
          <p:nvPr>
            <p:ph type="body" idx="1"/>
          </p:nvPr>
        </p:nvSpPr>
        <p:spPr>
          <a:xfrm>
            <a:off x="1981200" y="2286000"/>
            <a:ext cx="8229600" cy="4572000"/>
          </a:xfrm>
        </p:spPr>
        <p:txBody>
          <a:bodyPr/>
          <a:lstStyle/>
          <a:p>
            <a:r>
              <a:rPr lang="en-US" altLang="en-US"/>
              <a:t>NPV of purchase =</a:t>
            </a:r>
          </a:p>
          <a:p>
            <a:pPr lvl="1"/>
            <a:r>
              <a:rPr lang="en-US" altLang="en-US"/>
              <a:t>.65(600,000/1.1) + .35(200,000/1.1) – 400,000</a:t>
            </a:r>
            <a:br>
              <a:rPr lang="en-US" altLang="en-US"/>
            </a:br>
            <a:r>
              <a:rPr lang="en-US" altLang="en-US"/>
              <a:t>= $18,181.82</a:t>
            </a:r>
          </a:p>
          <a:p>
            <a:r>
              <a:rPr lang="en-US" altLang="en-US"/>
              <a:t>Therefore, she should do the project!</a:t>
            </a:r>
          </a:p>
          <a:p>
            <a:r>
              <a:rPr lang="en-US" altLang="en-US"/>
              <a:t>What happens if the discount rate = 15%?</a:t>
            </a:r>
          </a:p>
          <a:p>
            <a:pPr lvl="1"/>
            <a:r>
              <a:rPr lang="en-US" altLang="en-US"/>
              <a:t>The NPV = 0, so it probably is not worth it.</a:t>
            </a:r>
          </a:p>
          <a:p>
            <a:r>
              <a:rPr lang="en-US" altLang="en-US"/>
              <a:t>What happens if the discount rate = 20%?</a:t>
            </a:r>
          </a:p>
          <a:p>
            <a:pPr lvl="1"/>
            <a:r>
              <a:rPr lang="en-US" altLang="en-US"/>
              <a:t>The NPV = - $16,666.67; so you should not buy!</a:t>
            </a:r>
          </a:p>
          <a:p>
            <a:pPr lvl="1"/>
            <a:endParaRPr lang="en-US" altLang="en-US"/>
          </a:p>
        </p:txBody>
      </p:sp>
      <p:graphicFrame>
        <p:nvGraphicFramePr>
          <p:cNvPr id="48132" name="Object 4"/>
          <p:cNvGraphicFramePr>
            <a:graphicFrameLocks noChangeAspect="1"/>
          </p:cNvGraphicFramePr>
          <p:nvPr/>
        </p:nvGraphicFramePr>
        <p:xfrm>
          <a:off x="7772401" y="152400"/>
          <a:ext cx="2695575" cy="2895600"/>
        </p:xfrm>
        <a:graphic>
          <a:graphicData uri="http://schemas.openxmlformats.org/presentationml/2006/ole">
            <mc:AlternateContent xmlns:mc="http://schemas.openxmlformats.org/markup-compatibility/2006">
              <mc:Choice xmlns:v="urn:schemas-microsoft-com:vml" Requires="v">
                <p:oleObj spid="_x0000_s14339" name="Clip" r:id="rId3" imgW="1935360" imgH="2080440" progId="MS_ClipArt_Gallery.2">
                  <p:embed/>
                </p:oleObj>
              </mc:Choice>
              <mc:Fallback>
                <p:oleObj name="Clip" r:id="rId3" imgW="1935360" imgH="208044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1" y="152400"/>
                        <a:ext cx="2695575" cy="289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7519241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1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1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813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813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813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813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81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bldLvl="3"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a:t>Easy Example</a:t>
            </a:r>
          </a:p>
        </p:txBody>
      </p:sp>
      <p:sp>
        <p:nvSpPr>
          <p:cNvPr id="31747" name="Rectangle 3"/>
          <p:cNvSpPr>
            <a:spLocks noGrp="1" noChangeArrowheads="1"/>
          </p:cNvSpPr>
          <p:nvPr>
            <p:ph type="body" idx="1"/>
          </p:nvPr>
        </p:nvSpPr>
        <p:spPr>
          <a:xfrm>
            <a:off x="3352800" y="2209800"/>
            <a:ext cx="6248400" cy="838200"/>
          </a:xfrm>
        </p:spPr>
        <p:txBody>
          <a:bodyPr/>
          <a:lstStyle/>
          <a:p>
            <a:r>
              <a:rPr lang="en-US" altLang="en-US">
                <a:solidFill>
                  <a:schemeClr val="folHlink"/>
                </a:solidFill>
              </a:rPr>
              <a:t>A Decision Tree with two choices.</a:t>
            </a:r>
          </a:p>
        </p:txBody>
      </p:sp>
      <p:sp>
        <p:nvSpPr>
          <p:cNvPr id="31748" name="Rectangle 4"/>
          <p:cNvSpPr>
            <a:spLocks noChangeArrowheads="1"/>
          </p:cNvSpPr>
          <p:nvPr/>
        </p:nvSpPr>
        <p:spPr bwMode="auto">
          <a:xfrm>
            <a:off x="2744789" y="3732214"/>
            <a:ext cx="841375" cy="758825"/>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1749" name="Group 5"/>
          <p:cNvGrpSpPr>
            <a:grpSpLocks/>
          </p:cNvGrpSpPr>
          <p:nvPr/>
        </p:nvGrpSpPr>
        <p:grpSpPr bwMode="auto">
          <a:xfrm>
            <a:off x="3581400" y="3119438"/>
            <a:ext cx="5410200" cy="995362"/>
            <a:chOff x="768" y="1917"/>
            <a:chExt cx="3408" cy="627"/>
          </a:xfrm>
        </p:grpSpPr>
        <p:sp>
          <p:nvSpPr>
            <p:cNvPr id="31750" name="Line 6"/>
            <p:cNvSpPr>
              <a:spLocks noChangeShapeType="1"/>
            </p:cNvSpPr>
            <p:nvPr/>
          </p:nvSpPr>
          <p:spPr bwMode="auto">
            <a:xfrm flipV="1">
              <a:off x="768" y="2208"/>
              <a:ext cx="1104" cy="336"/>
            </a:xfrm>
            <a:prstGeom prst="line">
              <a:avLst/>
            </a:prstGeom>
            <a:noFill/>
            <a:ln w="9525">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1" name="Text Box 7"/>
            <p:cNvSpPr txBox="1">
              <a:spLocks noChangeArrowheads="1"/>
            </p:cNvSpPr>
            <p:nvPr/>
          </p:nvSpPr>
          <p:spPr bwMode="auto">
            <a:xfrm>
              <a:off x="1872" y="1917"/>
              <a:ext cx="2304" cy="407"/>
            </a:xfrm>
            <a:prstGeom prst="rect">
              <a:avLst/>
            </a:prstGeom>
            <a:noFill/>
            <a:ln w="9525">
              <a:solidFill>
                <a:srgbClr val="FF99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latin typeface="Times New Roman" panose="02020603050405020304" pitchFamily="18" charset="0"/>
                </a:rPr>
                <a:t>Go to Graduate School to get my MBA.</a:t>
              </a:r>
            </a:p>
          </p:txBody>
        </p:sp>
      </p:grpSp>
      <p:grpSp>
        <p:nvGrpSpPr>
          <p:cNvPr id="31752" name="Group 8"/>
          <p:cNvGrpSpPr>
            <a:grpSpLocks/>
          </p:cNvGrpSpPr>
          <p:nvPr/>
        </p:nvGrpSpPr>
        <p:grpSpPr bwMode="auto">
          <a:xfrm>
            <a:off x="3581400" y="4114802"/>
            <a:ext cx="5410200" cy="903288"/>
            <a:chOff x="768" y="2544"/>
            <a:chExt cx="3408" cy="569"/>
          </a:xfrm>
        </p:grpSpPr>
        <p:sp>
          <p:nvSpPr>
            <p:cNvPr id="31753" name="Line 9"/>
            <p:cNvSpPr>
              <a:spLocks noChangeShapeType="1"/>
            </p:cNvSpPr>
            <p:nvPr/>
          </p:nvSpPr>
          <p:spPr bwMode="auto">
            <a:xfrm>
              <a:off x="768" y="2544"/>
              <a:ext cx="1104" cy="432"/>
            </a:xfrm>
            <a:prstGeom prst="line">
              <a:avLst/>
            </a:prstGeom>
            <a:noFill/>
            <a:ln w="9525">
              <a:solidFill>
                <a:srgbClr val="FF99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4" name="Text Box 10"/>
            <p:cNvSpPr txBox="1">
              <a:spLocks noChangeArrowheads="1"/>
            </p:cNvSpPr>
            <p:nvPr/>
          </p:nvSpPr>
          <p:spPr bwMode="auto">
            <a:xfrm>
              <a:off x="1872" y="2880"/>
              <a:ext cx="2304" cy="233"/>
            </a:xfrm>
            <a:prstGeom prst="rect">
              <a:avLst/>
            </a:prstGeom>
            <a:noFill/>
            <a:ln w="9525">
              <a:solidFill>
                <a:srgbClr val="FF99CC"/>
              </a:solidFill>
              <a:miter lim="800000"/>
              <a:headEnd/>
              <a:tailEnd/>
            </a:ln>
            <a:effectLst/>
            <a:extLst>
              <a:ext uri="{909E8E84-426E-40DD-AFC4-6F175D3DCCD1}">
                <a14:hiddenFill xmlns:a14="http://schemas.microsoft.com/office/drawing/2010/main">
                  <a:solidFill>
                    <a:srgbClr val="FF99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latin typeface="Times New Roman" panose="02020603050405020304" pitchFamily="18" charset="0"/>
                </a:rPr>
                <a:t>Go to Work “in the Real World”</a:t>
              </a:r>
            </a:p>
          </p:txBody>
        </p:sp>
      </p:grpSp>
      <p:graphicFrame>
        <p:nvGraphicFramePr>
          <p:cNvPr id="31755" name="Object 11"/>
          <p:cNvGraphicFramePr>
            <a:graphicFrameLocks noChangeAspect="1"/>
          </p:cNvGraphicFramePr>
          <p:nvPr/>
        </p:nvGraphicFramePr>
        <p:xfrm>
          <a:off x="2286001" y="0"/>
          <a:ext cx="1935163" cy="2438400"/>
        </p:xfrm>
        <a:graphic>
          <a:graphicData uri="http://schemas.openxmlformats.org/presentationml/2006/ole">
            <mc:AlternateContent xmlns:mc="http://schemas.openxmlformats.org/markup-compatibility/2006">
              <mc:Choice xmlns:v="urn:schemas-microsoft-com:vml" Requires="v">
                <p:oleObj spid="_x0000_s1027" name="Clip" r:id="rId3" imgW="792360" imgH="998280" progId="MS_ClipArt_Gallery.2">
                  <p:embed/>
                </p:oleObj>
              </mc:Choice>
              <mc:Fallback>
                <p:oleObj name="Clip" r:id="rId3" imgW="792360" imgH="99828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1" y="0"/>
                        <a:ext cx="1935163" cy="243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525020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74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174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17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a:t>Notation Used in Decision Trees</a:t>
            </a:r>
          </a:p>
        </p:txBody>
      </p:sp>
      <p:sp>
        <p:nvSpPr>
          <p:cNvPr id="32771" name="Rectangle 3"/>
          <p:cNvSpPr>
            <a:spLocks noGrp="1" noChangeArrowheads="1"/>
          </p:cNvSpPr>
          <p:nvPr>
            <p:ph type="body" idx="1"/>
          </p:nvPr>
        </p:nvSpPr>
        <p:spPr>
          <a:xfrm>
            <a:off x="2209800" y="1981200"/>
            <a:ext cx="8458200" cy="4114800"/>
          </a:xfrm>
        </p:spPr>
        <p:txBody>
          <a:bodyPr/>
          <a:lstStyle/>
          <a:p>
            <a:r>
              <a:rPr lang="en-US" altLang="en-US">
                <a:solidFill>
                  <a:srgbClr val="FF99CC"/>
                </a:solidFill>
              </a:rPr>
              <a:t>A box</a:t>
            </a:r>
            <a:r>
              <a:rPr lang="en-US" altLang="en-US"/>
              <a:t> 		is used to show a choice that the 					 manager has to make.</a:t>
            </a:r>
            <a:br>
              <a:rPr lang="en-US" altLang="en-US"/>
            </a:br>
            <a:endParaRPr lang="en-US" altLang="en-US"/>
          </a:p>
          <a:p>
            <a:r>
              <a:rPr lang="en-US" altLang="en-US">
                <a:solidFill>
                  <a:srgbClr val="66FFFF"/>
                </a:solidFill>
              </a:rPr>
              <a:t>A circle</a:t>
            </a:r>
            <a:r>
              <a:rPr lang="en-US" altLang="en-US"/>
              <a:t> 		is used to show that a probability 					 outcome will occur.</a:t>
            </a:r>
            <a:br>
              <a:rPr lang="en-US" altLang="en-US"/>
            </a:br>
            <a:endParaRPr lang="en-US" altLang="en-US"/>
          </a:p>
          <a:p>
            <a:r>
              <a:rPr lang="en-US" altLang="en-US">
                <a:solidFill>
                  <a:schemeClr val="hlink"/>
                </a:solidFill>
              </a:rPr>
              <a:t>Lines</a:t>
            </a:r>
            <a:r>
              <a:rPr lang="en-US" altLang="en-US"/>
              <a:t> 		connect outcomes to their choice</a:t>
            </a:r>
            <a:br>
              <a:rPr lang="en-US" altLang="en-US"/>
            </a:br>
            <a:r>
              <a:rPr lang="en-US" altLang="en-US"/>
              <a:t>			 or probability outcome.</a:t>
            </a:r>
          </a:p>
          <a:p>
            <a:pPr>
              <a:buFontTx/>
              <a:buNone/>
            </a:pPr>
            <a:endParaRPr lang="en-US" altLang="en-US"/>
          </a:p>
        </p:txBody>
      </p:sp>
      <p:sp>
        <p:nvSpPr>
          <p:cNvPr id="32772" name="Rectangle 4"/>
          <p:cNvSpPr>
            <a:spLocks noChangeArrowheads="1"/>
          </p:cNvSpPr>
          <p:nvPr/>
        </p:nvSpPr>
        <p:spPr bwMode="auto">
          <a:xfrm>
            <a:off x="3886201" y="2139434"/>
            <a:ext cx="184731" cy="369332"/>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2773" name="Oval 5"/>
          <p:cNvSpPr>
            <a:spLocks noChangeArrowheads="1"/>
          </p:cNvSpPr>
          <p:nvPr/>
        </p:nvSpPr>
        <p:spPr bwMode="auto">
          <a:xfrm>
            <a:off x="3962400" y="3245525"/>
            <a:ext cx="259766" cy="519351"/>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2774" name="Line 6"/>
          <p:cNvSpPr>
            <a:spLocks noChangeShapeType="1"/>
          </p:cNvSpPr>
          <p:nvPr/>
        </p:nvSpPr>
        <p:spPr bwMode="auto">
          <a:xfrm flipV="1">
            <a:off x="3657600" y="4267200"/>
            <a:ext cx="1066800" cy="68580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2775" name="Line 7"/>
          <p:cNvSpPr>
            <a:spLocks noChangeShapeType="1"/>
          </p:cNvSpPr>
          <p:nvPr/>
        </p:nvSpPr>
        <p:spPr bwMode="auto">
          <a:xfrm>
            <a:off x="3810000" y="4267200"/>
            <a:ext cx="990600" cy="76200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Tree>
    <p:extLst>
      <p:ext uri="{BB962C8B-B14F-4D97-AF65-F5344CB8AC3E}">
        <p14:creationId xmlns:p14="http://schemas.microsoft.com/office/powerpoint/2010/main" val="288907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2209800" y="228600"/>
            <a:ext cx="7772400" cy="762000"/>
          </a:xfrm>
        </p:spPr>
        <p:txBody>
          <a:bodyPr/>
          <a:lstStyle/>
          <a:p>
            <a:r>
              <a:rPr lang="en-US" altLang="en-US"/>
              <a:t>Easy Example - Revisited</a:t>
            </a:r>
          </a:p>
        </p:txBody>
      </p:sp>
      <p:sp>
        <p:nvSpPr>
          <p:cNvPr id="49156" name="Text Box 4"/>
          <p:cNvSpPr txBox="1">
            <a:spLocks noChangeArrowheads="1"/>
          </p:cNvSpPr>
          <p:nvPr/>
        </p:nvSpPr>
        <p:spPr bwMode="auto">
          <a:xfrm>
            <a:off x="2438400" y="1143000"/>
            <a:ext cx="73152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a:solidFill>
                  <a:srgbClr val="FFFFCC"/>
                </a:solidFill>
              </a:rPr>
              <a:t>What are some of the costs we should take into account when deciding whether or not to go to business school?</a:t>
            </a:r>
            <a:endParaRPr lang="en-US" altLang="en-US"/>
          </a:p>
        </p:txBody>
      </p:sp>
      <p:sp>
        <p:nvSpPr>
          <p:cNvPr id="49157" name="Text Box 5"/>
          <p:cNvSpPr txBox="1">
            <a:spLocks noChangeArrowheads="1"/>
          </p:cNvSpPr>
          <p:nvPr/>
        </p:nvSpPr>
        <p:spPr bwMode="auto">
          <a:xfrm>
            <a:off x="1905000" y="3124201"/>
            <a:ext cx="4038600"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US" altLang="en-US"/>
              <a:t> Tuition and Fees</a:t>
            </a:r>
          </a:p>
          <a:p>
            <a:pPr>
              <a:spcBef>
                <a:spcPct val="50000"/>
              </a:spcBef>
              <a:buFontTx/>
              <a:buChar char="•"/>
            </a:pPr>
            <a:r>
              <a:rPr lang="en-US" altLang="en-US"/>
              <a:t> Rent / Food / etc.</a:t>
            </a:r>
          </a:p>
          <a:p>
            <a:pPr>
              <a:spcBef>
                <a:spcPct val="50000"/>
              </a:spcBef>
              <a:buFontTx/>
              <a:buChar char="•"/>
            </a:pPr>
            <a:r>
              <a:rPr lang="en-US" altLang="en-US"/>
              <a:t> Opportunity cost of salary</a:t>
            </a:r>
          </a:p>
          <a:p>
            <a:pPr>
              <a:spcBef>
                <a:spcPct val="50000"/>
              </a:spcBef>
              <a:buFontTx/>
              <a:buChar char="•"/>
            </a:pPr>
            <a:r>
              <a:rPr lang="en-US" altLang="en-US"/>
              <a:t> Anticipated future earnings</a:t>
            </a:r>
          </a:p>
        </p:txBody>
      </p:sp>
      <p:pic>
        <p:nvPicPr>
          <p:cNvPr id="49160"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2286001"/>
            <a:ext cx="2895600" cy="2600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1455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n-US"/>
              <a:t>Simple Decision Tree Model</a:t>
            </a:r>
          </a:p>
        </p:txBody>
      </p:sp>
      <p:sp>
        <p:nvSpPr>
          <p:cNvPr id="51203" name="Rectangle 3"/>
          <p:cNvSpPr>
            <a:spLocks noChangeArrowheads="1"/>
          </p:cNvSpPr>
          <p:nvPr/>
        </p:nvSpPr>
        <p:spPr bwMode="auto">
          <a:xfrm>
            <a:off x="1906588" y="3379789"/>
            <a:ext cx="461962" cy="415925"/>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1204" name="Group 4"/>
          <p:cNvGrpSpPr>
            <a:grpSpLocks/>
          </p:cNvGrpSpPr>
          <p:nvPr/>
        </p:nvGrpSpPr>
        <p:grpSpPr bwMode="auto">
          <a:xfrm>
            <a:off x="2351089" y="2917826"/>
            <a:ext cx="2936875" cy="835025"/>
            <a:chOff x="768" y="1917"/>
            <a:chExt cx="3408" cy="959"/>
          </a:xfrm>
        </p:grpSpPr>
        <p:sp>
          <p:nvSpPr>
            <p:cNvPr id="51205" name="Line 5"/>
            <p:cNvSpPr>
              <a:spLocks noChangeShapeType="1"/>
            </p:cNvSpPr>
            <p:nvPr/>
          </p:nvSpPr>
          <p:spPr bwMode="auto">
            <a:xfrm flipV="1">
              <a:off x="768" y="2208"/>
              <a:ext cx="1104"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06" name="Text Box 6"/>
            <p:cNvSpPr txBox="1">
              <a:spLocks noChangeArrowheads="1"/>
            </p:cNvSpPr>
            <p:nvPr/>
          </p:nvSpPr>
          <p:spPr bwMode="auto">
            <a:xfrm>
              <a:off x="1872" y="1917"/>
              <a:ext cx="2304" cy="95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solidFill>
                    <a:srgbClr val="66FFFF"/>
                  </a:solidFill>
                </a:rPr>
                <a:t>Go to Graduate School to get my MBA.</a:t>
              </a:r>
              <a:endParaRPr lang="en-US" altLang="en-US" sz="1600"/>
            </a:p>
          </p:txBody>
        </p:sp>
      </p:grpSp>
      <p:grpSp>
        <p:nvGrpSpPr>
          <p:cNvPr id="51207" name="Group 7"/>
          <p:cNvGrpSpPr>
            <a:grpSpLocks/>
          </p:cNvGrpSpPr>
          <p:nvPr/>
        </p:nvGrpSpPr>
        <p:grpSpPr bwMode="auto">
          <a:xfrm>
            <a:off x="2349501" y="3714750"/>
            <a:ext cx="2968625" cy="882650"/>
            <a:chOff x="768" y="2544"/>
            <a:chExt cx="3408" cy="1013"/>
          </a:xfrm>
        </p:grpSpPr>
        <p:sp>
          <p:nvSpPr>
            <p:cNvPr id="51208" name="Line 8"/>
            <p:cNvSpPr>
              <a:spLocks noChangeShapeType="1"/>
            </p:cNvSpPr>
            <p:nvPr/>
          </p:nvSpPr>
          <p:spPr bwMode="auto">
            <a:xfrm>
              <a:off x="768" y="2544"/>
              <a:ext cx="110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09" name="Text Box 9"/>
            <p:cNvSpPr txBox="1">
              <a:spLocks noChangeArrowheads="1"/>
            </p:cNvSpPr>
            <p:nvPr/>
          </p:nvSpPr>
          <p:spPr bwMode="auto">
            <a:xfrm>
              <a:off x="1872" y="2879"/>
              <a:ext cx="2304" cy="67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solidFill>
                    <a:srgbClr val="CCFF99"/>
                  </a:solidFill>
                </a:rPr>
                <a:t>Go to Work “in the Real World”</a:t>
              </a:r>
              <a:endParaRPr lang="en-US" altLang="en-US" sz="1600"/>
            </a:p>
          </p:txBody>
        </p:sp>
      </p:grpSp>
      <p:sp>
        <p:nvSpPr>
          <p:cNvPr id="51211" name="Text Box 11"/>
          <p:cNvSpPr txBox="1">
            <a:spLocks noChangeArrowheads="1"/>
          </p:cNvSpPr>
          <p:nvPr/>
        </p:nvSpPr>
        <p:spPr bwMode="auto">
          <a:xfrm>
            <a:off x="5562600" y="3048000"/>
            <a:ext cx="5105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600"/>
          </a:p>
        </p:txBody>
      </p:sp>
      <p:sp>
        <p:nvSpPr>
          <p:cNvPr id="51212" name="Text Box 12"/>
          <p:cNvSpPr txBox="1">
            <a:spLocks noChangeArrowheads="1"/>
          </p:cNvSpPr>
          <p:nvPr/>
        </p:nvSpPr>
        <p:spPr bwMode="auto">
          <a:xfrm>
            <a:off x="5867400" y="2057400"/>
            <a:ext cx="4572000" cy="229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solidFill>
                  <a:srgbClr val="66FFFF"/>
                </a:solidFill>
              </a:rPr>
              <a:t>2 Years of tuition: $55,000, 2 years of Room/Board: $20,000; 2 years of Opportunity Cost of Salary = $100,000 </a:t>
            </a:r>
            <a:br>
              <a:rPr lang="en-US" altLang="en-US" sz="1600">
                <a:solidFill>
                  <a:srgbClr val="66FFFF"/>
                </a:solidFill>
              </a:rPr>
            </a:br>
            <a:r>
              <a:rPr lang="en-US" altLang="en-US" sz="1600">
                <a:solidFill>
                  <a:srgbClr val="66FFFF"/>
                </a:solidFill>
              </a:rPr>
              <a:t>Total = $175,000.</a:t>
            </a:r>
          </a:p>
          <a:p>
            <a:pPr>
              <a:spcBef>
                <a:spcPct val="50000"/>
              </a:spcBef>
            </a:pPr>
            <a:r>
              <a:rPr lang="en-US" altLang="en-US" sz="1600" b="1">
                <a:solidFill>
                  <a:srgbClr val="66FFFF"/>
                </a:solidFill>
              </a:rPr>
              <a:t>PLUS</a:t>
            </a:r>
            <a:r>
              <a:rPr lang="en-US" altLang="en-US" sz="1600">
                <a:solidFill>
                  <a:srgbClr val="66FFFF"/>
                </a:solidFill>
              </a:rPr>
              <a:t> </a:t>
            </a:r>
            <a:r>
              <a:rPr lang="en-US" altLang="en-US" sz="1600">
                <a:solidFill>
                  <a:srgbClr val="66FFFF"/>
                </a:solidFill>
                <a:sym typeface="Wingdings" panose="05000000000000000000" pitchFamily="2" charset="2"/>
              </a:rPr>
              <a:t> Anticipated 5 year salary after Business School = $600,000.</a:t>
            </a:r>
          </a:p>
          <a:p>
            <a:pPr>
              <a:spcBef>
                <a:spcPct val="50000"/>
              </a:spcBef>
            </a:pPr>
            <a:r>
              <a:rPr lang="en-US" altLang="en-US" sz="1600" b="1">
                <a:solidFill>
                  <a:srgbClr val="66FFFF"/>
                </a:solidFill>
                <a:sym typeface="Wingdings" panose="05000000000000000000" pitchFamily="2" charset="2"/>
              </a:rPr>
              <a:t>NPV </a:t>
            </a:r>
            <a:r>
              <a:rPr lang="en-US" altLang="en-US" sz="1600">
                <a:solidFill>
                  <a:srgbClr val="66FFFF"/>
                </a:solidFill>
                <a:sym typeface="Wingdings" panose="05000000000000000000" pitchFamily="2" charset="2"/>
              </a:rPr>
              <a:t>(business school) = $600,000 - $175,000 = $425,000</a:t>
            </a:r>
            <a:r>
              <a:rPr lang="en-US" altLang="en-US" sz="1600"/>
              <a:t> </a:t>
            </a:r>
          </a:p>
        </p:txBody>
      </p:sp>
      <p:sp>
        <p:nvSpPr>
          <p:cNvPr id="51213" name="Text Box 13"/>
          <p:cNvSpPr txBox="1">
            <a:spLocks noChangeArrowheads="1"/>
          </p:cNvSpPr>
          <p:nvPr/>
        </p:nvSpPr>
        <p:spPr bwMode="auto">
          <a:xfrm>
            <a:off x="5851525" y="4510088"/>
            <a:ext cx="4572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solidFill>
                  <a:srgbClr val="CCFF99"/>
                </a:solidFill>
              </a:rPr>
              <a:t>First two year salary = $100,000 (from above), minus expenses of $20,000.</a:t>
            </a:r>
          </a:p>
          <a:p>
            <a:pPr>
              <a:spcBef>
                <a:spcPct val="50000"/>
              </a:spcBef>
            </a:pPr>
            <a:r>
              <a:rPr lang="en-US" altLang="en-US" sz="1600">
                <a:solidFill>
                  <a:srgbClr val="CCFF99"/>
                </a:solidFill>
              </a:rPr>
              <a:t>Final five year salary = $330,000</a:t>
            </a:r>
          </a:p>
          <a:p>
            <a:pPr>
              <a:spcBef>
                <a:spcPct val="50000"/>
              </a:spcBef>
            </a:pPr>
            <a:r>
              <a:rPr lang="en-US" altLang="en-US" sz="1600" b="1">
                <a:solidFill>
                  <a:srgbClr val="CCFF99"/>
                </a:solidFill>
              </a:rPr>
              <a:t>NPV</a:t>
            </a:r>
            <a:r>
              <a:rPr lang="en-US" altLang="en-US" sz="1600">
                <a:solidFill>
                  <a:srgbClr val="CCFF99"/>
                </a:solidFill>
              </a:rPr>
              <a:t> (no b-school) = $410,000</a:t>
            </a:r>
            <a:endParaRPr lang="en-US" altLang="en-US" sz="1600" b="1"/>
          </a:p>
        </p:txBody>
      </p:sp>
      <p:sp>
        <p:nvSpPr>
          <p:cNvPr id="51214" name="Line 14"/>
          <p:cNvSpPr>
            <a:spLocks noChangeShapeType="1"/>
          </p:cNvSpPr>
          <p:nvPr/>
        </p:nvSpPr>
        <p:spPr bwMode="auto">
          <a:xfrm flipV="1">
            <a:off x="5334000" y="2895600"/>
            <a:ext cx="53340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51215" name="Line 15"/>
          <p:cNvSpPr>
            <a:spLocks noChangeShapeType="1"/>
          </p:cNvSpPr>
          <p:nvPr/>
        </p:nvSpPr>
        <p:spPr bwMode="auto">
          <a:xfrm>
            <a:off x="5334000" y="4348163"/>
            <a:ext cx="533400" cy="4619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51216" name="Text Box 16"/>
          <p:cNvSpPr txBox="1">
            <a:spLocks noChangeArrowheads="1"/>
          </p:cNvSpPr>
          <p:nvPr/>
        </p:nvSpPr>
        <p:spPr bwMode="auto">
          <a:xfrm>
            <a:off x="2209800" y="5472113"/>
            <a:ext cx="7924800"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Is this a realistic model?</a:t>
            </a:r>
          </a:p>
          <a:p>
            <a:pPr>
              <a:spcBef>
                <a:spcPct val="50000"/>
              </a:spcBef>
            </a:pPr>
            <a:r>
              <a:rPr lang="en-US" altLang="en-US"/>
              <a:t>What is missing?</a:t>
            </a:r>
          </a:p>
        </p:txBody>
      </p:sp>
      <p:sp>
        <p:nvSpPr>
          <p:cNvPr id="51217" name="Text Box 17"/>
          <p:cNvSpPr txBox="1">
            <a:spLocks noChangeArrowheads="1"/>
          </p:cNvSpPr>
          <p:nvPr/>
        </p:nvSpPr>
        <p:spPr bwMode="auto">
          <a:xfrm>
            <a:off x="6238875" y="6076950"/>
            <a:ext cx="3810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Go to Business School</a:t>
            </a:r>
          </a:p>
        </p:txBody>
      </p:sp>
    </p:spTree>
    <p:extLst>
      <p:ext uri="{BB962C8B-B14F-4D97-AF65-F5344CB8AC3E}">
        <p14:creationId xmlns:p14="http://schemas.microsoft.com/office/powerpoint/2010/main" val="24314659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0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120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512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419600" y="381000"/>
            <a:ext cx="5486400" cy="990600"/>
          </a:xfrm>
        </p:spPr>
        <p:txBody>
          <a:bodyPr>
            <a:normAutofit fontScale="90000"/>
          </a:bodyPr>
          <a:lstStyle/>
          <a:p>
            <a:r>
              <a:rPr lang="en-US" altLang="en-US"/>
              <a:t>The Yeaple Study (1994)</a:t>
            </a:r>
          </a:p>
        </p:txBody>
      </p:sp>
      <p:sp>
        <p:nvSpPr>
          <p:cNvPr id="52227" name="Text Box 3"/>
          <p:cNvSpPr txBox="1">
            <a:spLocks noChangeArrowheads="1"/>
          </p:cNvSpPr>
          <p:nvPr/>
        </p:nvSpPr>
        <p:spPr bwMode="auto">
          <a:xfrm>
            <a:off x="1828800" y="2057401"/>
            <a:ext cx="388620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FFFF99"/>
                </a:solidFill>
              </a:rPr>
              <a:t>According to Ronald Yeaple, it is only profitable to go to one of the top 15 Business Schools – otherwise you have a</a:t>
            </a:r>
            <a:r>
              <a:rPr lang="en-US" altLang="en-US"/>
              <a:t> </a:t>
            </a:r>
            <a:r>
              <a:rPr lang="en-US" altLang="en-US" b="1">
                <a:solidFill>
                  <a:srgbClr val="CCFF99"/>
                </a:solidFill>
              </a:rPr>
              <a:t>NEGATIVE NPV!</a:t>
            </a:r>
            <a:endParaRPr lang="en-US" altLang="en-US"/>
          </a:p>
          <a:p>
            <a:pPr>
              <a:spcBef>
                <a:spcPct val="50000"/>
              </a:spcBef>
            </a:pPr>
            <a:endParaRPr lang="en-US" altLang="en-US"/>
          </a:p>
          <a:p>
            <a:pPr>
              <a:spcBef>
                <a:spcPct val="50000"/>
              </a:spcBef>
            </a:pPr>
            <a:r>
              <a:rPr lang="en-US" altLang="en-US"/>
              <a:t>(Economist, Aug. 6, 1994)</a:t>
            </a:r>
          </a:p>
        </p:txBody>
      </p:sp>
      <p:sp>
        <p:nvSpPr>
          <p:cNvPr id="52228" name="Text Box 4"/>
          <p:cNvSpPr txBox="1">
            <a:spLocks noChangeArrowheads="1"/>
          </p:cNvSpPr>
          <p:nvPr/>
        </p:nvSpPr>
        <p:spPr bwMode="auto">
          <a:xfrm>
            <a:off x="6400800" y="1676401"/>
            <a:ext cx="3429000" cy="50403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solidFill>
                  <a:srgbClr val="66FFFF"/>
                </a:solidFill>
              </a:rPr>
              <a:t>Benefits of Learning</a:t>
            </a:r>
            <a:endParaRPr lang="en-US" altLang="en-US"/>
          </a:p>
          <a:p>
            <a:pPr>
              <a:spcBef>
                <a:spcPct val="50000"/>
              </a:spcBef>
            </a:pPr>
            <a:r>
              <a:rPr lang="en-US" altLang="en-US" sz="1400" u="sng"/>
              <a:t>School		Net Value ($)</a:t>
            </a:r>
            <a:r>
              <a:rPr lang="en-US" altLang="en-US" sz="1400"/>
              <a:t/>
            </a:r>
            <a:br>
              <a:rPr lang="en-US" altLang="en-US" sz="1400"/>
            </a:br>
            <a:r>
              <a:rPr lang="en-US" altLang="en-US" sz="1400"/>
              <a:t>Harvard		$148,378</a:t>
            </a:r>
            <a:br>
              <a:rPr lang="en-US" altLang="en-US" sz="1400"/>
            </a:br>
            <a:r>
              <a:rPr lang="en-US" altLang="en-US" sz="1400"/>
              <a:t>Chicago		$106,378</a:t>
            </a:r>
            <a:br>
              <a:rPr lang="en-US" altLang="en-US" sz="1400"/>
            </a:br>
            <a:r>
              <a:rPr lang="en-US" altLang="en-US" sz="1400"/>
              <a:t>Stanford		$97,462</a:t>
            </a:r>
            <a:br>
              <a:rPr lang="en-US" altLang="en-US" sz="1400"/>
            </a:br>
            <a:r>
              <a:rPr lang="en-US" altLang="en-US" sz="1400"/>
              <a:t>MIT (Sloan)	$85,736</a:t>
            </a:r>
            <a:br>
              <a:rPr lang="en-US" altLang="en-US" sz="1400"/>
            </a:br>
            <a:r>
              <a:rPr lang="en-US" altLang="en-US" sz="1400"/>
              <a:t>Yale		$83,775</a:t>
            </a:r>
            <a:br>
              <a:rPr lang="en-US" altLang="en-US" sz="1400"/>
            </a:br>
            <a:r>
              <a:rPr lang="en-US" altLang="en-US" sz="1400"/>
              <a:t>Northwestern	$53,526</a:t>
            </a:r>
            <a:br>
              <a:rPr lang="en-US" altLang="en-US" sz="1400"/>
            </a:br>
            <a:r>
              <a:rPr lang="en-US" altLang="en-US" sz="1400"/>
              <a:t>Berkeley		$54,101</a:t>
            </a:r>
            <a:br>
              <a:rPr lang="en-US" altLang="en-US" sz="1400"/>
            </a:br>
            <a:r>
              <a:rPr lang="en-US" altLang="en-US" sz="1400"/>
              <a:t>Wharton 		$59,486</a:t>
            </a:r>
            <a:br>
              <a:rPr lang="en-US" altLang="en-US" sz="1400"/>
            </a:br>
            <a:r>
              <a:rPr lang="en-US" altLang="en-US" sz="1400"/>
              <a:t>UCLA		$55,088</a:t>
            </a:r>
            <a:br>
              <a:rPr lang="en-US" altLang="en-US" sz="1400"/>
            </a:br>
            <a:r>
              <a:rPr lang="en-US" altLang="en-US" sz="1400"/>
              <a:t>Virginia		$30,046</a:t>
            </a:r>
            <a:br>
              <a:rPr lang="en-US" altLang="en-US" sz="1400"/>
            </a:br>
            <a:r>
              <a:rPr lang="en-US" altLang="en-US" sz="1400"/>
              <a:t>Cornell		$30,974</a:t>
            </a:r>
            <a:br>
              <a:rPr lang="en-US" altLang="en-US" sz="1400"/>
            </a:br>
            <a:r>
              <a:rPr lang="en-US" altLang="en-US" sz="1400"/>
              <a:t>Michigan		$21,502</a:t>
            </a:r>
            <a:br>
              <a:rPr lang="en-US" altLang="en-US" sz="1400"/>
            </a:br>
            <a:r>
              <a:rPr lang="en-US" altLang="en-US" sz="1400"/>
              <a:t>Dartmouth		$22,509</a:t>
            </a:r>
            <a:br>
              <a:rPr lang="en-US" altLang="en-US" sz="1400"/>
            </a:br>
            <a:r>
              <a:rPr lang="en-US" altLang="en-US" sz="1400"/>
              <a:t>Carnegie Mellon	$18,679	</a:t>
            </a:r>
            <a:br>
              <a:rPr lang="en-US" altLang="en-US" sz="1400"/>
            </a:br>
            <a:r>
              <a:rPr lang="en-US" altLang="en-US" sz="1400"/>
              <a:t>Texas		$17,459</a:t>
            </a:r>
            <a:br>
              <a:rPr lang="en-US" altLang="en-US" sz="1400"/>
            </a:br>
            <a:r>
              <a:rPr lang="en-US" altLang="en-US" sz="1400"/>
              <a:t>Rochester		- $307</a:t>
            </a:r>
            <a:br>
              <a:rPr lang="en-US" altLang="en-US" sz="1400"/>
            </a:br>
            <a:r>
              <a:rPr lang="en-US" altLang="en-US" sz="1400"/>
              <a:t>Indiana		- $3,315</a:t>
            </a:r>
            <a:br>
              <a:rPr lang="en-US" altLang="en-US" sz="1400"/>
            </a:br>
            <a:r>
              <a:rPr lang="en-US" altLang="en-US" sz="1400"/>
              <a:t>North Carolina	- $4,565</a:t>
            </a:r>
            <a:br>
              <a:rPr lang="en-US" altLang="en-US" sz="1400"/>
            </a:br>
            <a:r>
              <a:rPr lang="en-US" altLang="en-US" sz="1400"/>
              <a:t>Duke		- $17,631</a:t>
            </a:r>
            <a:br>
              <a:rPr lang="en-US" altLang="en-US" sz="1400"/>
            </a:br>
            <a:r>
              <a:rPr lang="en-US" altLang="en-US" sz="1400"/>
              <a:t>NYU		- $3,749</a:t>
            </a:r>
            <a:endParaRPr lang="en-US" altLang="en-US"/>
          </a:p>
        </p:txBody>
      </p:sp>
      <p:graphicFrame>
        <p:nvGraphicFramePr>
          <p:cNvPr id="52229" name="Object 5"/>
          <p:cNvGraphicFramePr>
            <a:graphicFrameLocks noChangeAspect="1"/>
          </p:cNvGraphicFramePr>
          <p:nvPr/>
        </p:nvGraphicFramePr>
        <p:xfrm>
          <a:off x="1981200" y="152401"/>
          <a:ext cx="1981200" cy="1731963"/>
        </p:xfrm>
        <a:graphic>
          <a:graphicData uri="http://schemas.openxmlformats.org/presentationml/2006/ole">
            <mc:AlternateContent xmlns:mc="http://schemas.openxmlformats.org/markup-compatibility/2006">
              <mc:Choice xmlns:v="urn:schemas-microsoft-com:vml" Requires="v">
                <p:oleObj spid="_x0000_s2051" name="Clip" r:id="rId3" imgW="2377440" imgH="2080440" progId="MS_ClipArt_Gallery.2">
                  <p:embed/>
                </p:oleObj>
              </mc:Choice>
              <mc:Fallback>
                <p:oleObj name="Clip" r:id="rId3" imgW="2377440" imgH="208044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52401"/>
                        <a:ext cx="1981200" cy="173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594381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905000" y="533400"/>
            <a:ext cx="4876800" cy="762000"/>
          </a:xfrm>
        </p:spPr>
        <p:txBody>
          <a:bodyPr>
            <a:normAutofit fontScale="90000"/>
          </a:bodyPr>
          <a:lstStyle/>
          <a:p>
            <a:r>
              <a:rPr lang="en-US" altLang="en-US"/>
              <a:t>Things he may </a:t>
            </a:r>
            <a:br>
              <a:rPr lang="en-US" altLang="en-US"/>
            </a:br>
            <a:r>
              <a:rPr lang="en-US" altLang="en-US"/>
              <a:t>have missed</a:t>
            </a:r>
          </a:p>
        </p:txBody>
      </p:sp>
      <p:sp>
        <p:nvSpPr>
          <p:cNvPr id="50179" name="Text Box 3"/>
          <p:cNvSpPr txBox="1">
            <a:spLocks noChangeArrowheads="1"/>
          </p:cNvSpPr>
          <p:nvPr/>
        </p:nvSpPr>
        <p:spPr bwMode="auto">
          <a:xfrm>
            <a:off x="2286000" y="2438400"/>
            <a:ext cx="76200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US" altLang="en-US"/>
              <a:t> Future uncertainty (interest rates, </a:t>
            </a:r>
            <a:br>
              <a:rPr lang="en-US" altLang="en-US"/>
            </a:br>
            <a:r>
              <a:rPr lang="en-US" altLang="en-US"/>
              <a:t>future salary, etc)</a:t>
            </a:r>
          </a:p>
          <a:p>
            <a:pPr>
              <a:spcBef>
                <a:spcPct val="50000"/>
              </a:spcBef>
              <a:buFontTx/>
              <a:buChar char="•"/>
            </a:pPr>
            <a:r>
              <a:rPr lang="en-US" altLang="en-US"/>
              <a:t> Cost of Living differences</a:t>
            </a:r>
          </a:p>
          <a:p>
            <a:pPr>
              <a:spcBef>
                <a:spcPct val="50000"/>
              </a:spcBef>
              <a:buFontTx/>
              <a:buChar char="•"/>
            </a:pPr>
            <a:r>
              <a:rPr lang="en-US" altLang="en-US"/>
              <a:t> Type of Job [utility function = f($, enjoyment)]</a:t>
            </a:r>
          </a:p>
          <a:p>
            <a:pPr>
              <a:spcBef>
                <a:spcPct val="50000"/>
              </a:spcBef>
              <a:buFontTx/>
              <a:buChar char="•"/>
            </a:pPr>
            <a:r>
              <a:rPr lang="en-US" altLang="en-US"/>
              <a:t> Girlfriend / Boyfriend / Family concerns </a:t>
            </a:r>
          </a:p>
          <a:p>
            <a:pPr>
              <a:spcBef>
                <a:spcPct val="50000"/>
              </a:spcBef>
              <a:buFontTx/>
              <a:buChar char="•"/>
            </a:pPr>
            <a:r>
              <a:rPr lang="en-US" altLang="en-US"/>
              <a:t> Others?</a:t>
            </a:r>
          </a:p>
        </p:txBody>
      </p:sp>
      <p:sp>
        <p:nvSpPr>
          <p:cNvPr id="50180" name="Text Box 4"/>
          <p:cNvSpPr txBox="1">
            <a:spLocks noChangeArrowheads="1"/>
          </p:cNvSpPr>
          <p:nvPr/>
        </p:nvSpPr>
        <p:spPr bwMode="auto">
          <a:xfrm>
            <a:off x="1828800" y="5791200"/>
            <a:ext cx="8839200"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1"/>
              <a:t>Utility Function = </a:t>
            </a:r>
            <a:r>
              <a:rPr lang="en-US" altLang="en-US" sz="3200" i="1"/>
              <a:t>f</a:t>
            </a:r>
            <a:r>
              <a:rPr lang="en-US" altLang="en-US" i="1"/>
              <a:t> ($, enjoyment, family, location, type of job / prestige, gender, age, race) Human Factors Considerations</a:t>
            </a:r>
          </a:p>
        </p:txBody>
      </p:sp>
      <p:pic>
        <p:nvPicPr>
          <p:cNvPr id="50181"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0"/>
            <a:ext cx="3352800" cy="331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2790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962400" y="457200"/>
            <a:ext cx="5943600" cy="762000"/>
          </a:xfrm>
        </p:spPr>
        <p:txBody>
          <a:bodyPr/>
          <a:lstStyle/>
          <a:p>
            <a:r>
              <a:rPr lang="en-US" altLang="en-US"/>
              <a:t>Mary’s Factory</a:t>
            </a:r>
          </a:p>
        </p:txBody>
      </p:sp>
      <p:sp>
        <p:nvSpPr>
          <p:cNvPr id="33795" name="Text Box 3"/>
          <p:cNvSpPr txBox="1">
            <a:spLocks noChangeArrowheads="1"/>
          </p:cNvSpPr>
          <p:nvPr/>
        </p:nvSpPr>
        <p:spPr bwMode="auto">
          <a:xfrm>
            <a:off x="1905000" y="1749426"/>
            <a:ext cx="838200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cs typeface="Times New Roman" panose="02020603050405020304" pitchFamily="18" charset="0"/>
              </a:rPr>
              <a:t>Mary is a manager of a gadget factory.  Her factory has been quite successful the past three years.  She is wondering whether or not it is a good idea to expand her factory this year.  The cost to expand her factory is $1.5M.  If she does nothing and the economy stays good and people continue to buy lots of gadgets she expects $3M in revenue; while only $1M if the economy is bad.</a:t>
            </a:r>
          </a:p>
          <a:p>
            <a:pPr>
              <a:spcBef>
                <a:spcPct val="50000"/>
              </a:spcBef>
            </a:pPr>
            <a:r>
              <a:rPr lang="en-US" altLang="en-US">
                <a:cs typeface="Times New Roman" panose="02020603050405020304" pitchFamily="18" charset="0"/>
              </a:rPr>
              <a:t>If she expands the factory, she expects to receive $6M if economy is good and $2M if economy is bad.</a:t>
            </a:r>
          </a:p>
          <a:p>
            <a:pPr>
              <a:spcBef>
                <a:spcPct val="50000"/>
              </a:spcBef>
            </a:pPr>
            <a:r>
              <a:rPr lang="en-US" altLang="en-US">
                <a:cs typeface="Times New Roman" panose="02020603050405020304" pitchFamily="18" charset="0"/>
              </a:rPr>
              <a:t>She also assumes that there is a 40% chance of a good economy and a 60% chance of a bad economy.</a:t>
            </a:r>
          </a:p>
          <a:p>
            <a:pPr>
              <a:spcBef>
                <a:spcPct val="50000"/>
              </a:spcBef>
            </a:pPr>
            <a:r>
              <a:rPr lang="en-US" altLang="en-US" b="1">
                <a:cs typeface="Times New Roman" panose="02020603050405020304" pitchFamily="18" charset="0"/>
              </a:rPr>
              <a:t>(a) Draw a Decision Tree showing these choices.</a:t>
            </a:r>
          </a:p>
          <a:p>
            <a:pPr>
              <a:spcBef>
                <a:spcPct val="50000"/>
              </a:spcBef>
            </a:pPr>
            <a:endParaRPr lang="en-US" altLang="en-US" b="1">
              <a:cs typeface="Times New Roman" panose="02020603050405020304" pitchFamily="18" charset="0"/>
            </a:endParaRPr>
          </a:p>
        </p:txBody>
      </p:sp>
      <p:pic>
        <p:nvPicPr>
          <p:cNvPr id="3379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5600" y="76200"/>
            <a:ext cx="20574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8218144"/>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753</TotalTime>
  <Words>1217</Words>
  <Application>Microsoft Office PowerPoint</Application>
  <PresentationFormat>Širokouhlá</PresentationFormat>
  <Paragraphs>182</Paragraphs>
  <Slides>23</Slides>
  <Notes>0</Notes>
  <HiddenSlides>0</HiddenSlides>
  <MMClips>0</MMClips>
  <ScaleCrop>false</ScaleCrop>
  <HeadingPairs>
    <vt:vector size="8" baseType="variant">
      <vt:variant>
        <vt:lpstr>Použité písma</vt:lpstr>
      </vt:variant>
      <vt:variant>
        <vt:i4>5</vt:i4>
      </vt:variant>
      <vt:variant>
        <vt:lpstr>Motív</vt:lpstr>
      </vt:variant>
      <vt:variant>
        <vt:i4>1</vt:i4>
      </vt:variant>
      <vt:variant>
        <vt:lpstr>Vložené servery OLE</vt:lpstr>
      </vt:variant>
      <vt:variant>
        <vt:i4>1</vt:i4>
      </vt:variant>
      <vt:variant>
        <vt:lpstr>Nadpisy snímok</vt:lpstr>
      </vt:variant>
      <vt:variant>
        <vt:i4>23</vt:i4>
      </vt:variant>
    </vt:vector>
  </HeadingPairs>
  <TitlesOfParts>
    <vt:vector size="30" baseType="lpstr">
      <vt:lpstr>Arial</vt:lpstr>
      <vt:lpstr>Calibri</vt:lpstr>
      <vt:lpstr>Calibri Light</vt:lpstr>
      <vt:lpstr>Times New Roman</vt:lpstr>
      <vt:lpstr>Wingdings</vt:lpstr>
      <vt:lpstr>Motív Office</vt:lpstr>
      <vt:lpstr>Microsoft Clip Gallery</vt:lpstr>
      <vt:lpstr>Prezentácia programu PowerPoint</vt:lpstr>
      <vt:lpstr>What is a Decision Tree?</vt:lpstr>
      <vt:lpstr>Easy Example</vt:lpstr>
      <vt:lpstr>Notation Used in Decision Trees</vt:lpstr>
      <vt:lpstr>Easy Example - Revisited</vt:lpstr>
      <vt:lpstr>Simple Decision Tree Model</vt:lpstr>
      <vt:lpstr>The Yeaple Study (1994)</vt:lpstr>
      <vt:lpstr>Things he may  have missed</vt:lpstr>
      <vt:lpstr>Mary’s Factory</vt:lpstr>
      <vt:lpstr>Decision Tree Example</vt:lpstr>
      <vt:lpstr>Example 2 – Joe’s Garage</vt:lpstr>
      <vt:lpstr>Example 2 - Answer</vt:lpstr>
      <vt:lpstr>Mary’s Factory –  With Options</vt:lpstr>
      <vt:lpstr>Decision Trees,  with Options</vt:lpstr>
      <vt:lpstr>Present Value  of the Options</vt:lpstr>
      <vt:lpstr>NPV of the Project</vt:lpstr>
      <vt:lpstr>Mary’s Factory –  Discounting</vt:lpstr>
      <vt:lpstr>Time Value of Money</vt:lpstr>
      <vt:lpstr>Time Value of Money</vt:lpstr>
      <vt:lpstr>Time Value of Money</vt:lpstr>
      <vt:lpstr>Stephanie’s  Hardware Store</vt:lpstr>
      <vt:lpstr>Answer to  Stephanie’s Problem</vt:lpstr>
      <vt:lpstr>Should she buy?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Charlotka</dc:creator>
  <cp:lastModifiedBy>Charlotka</cp:lastModifiedBy>
  <cp:revision>2</cp:revision>
  <dcterms:created xsi:type="dcterms:W3CDTF">2016-03-22T18:16:48Z</dcterms:created>
  <dcterms:modified xsi:type="dcterms:W3CDTF">2016-03-23T06:50:06Z</dcterms:modified>
</cp:coreProperties>
</file>