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1" r:id="rId16"/>
    <p:sldId id="272" r:id="rId17"/>
    <p:sldId id="273" r:id="rId18"/>
    <p:sldId id="274" r:id="rId19"/>
    <p:sldId id="278" r:id="rId20"/>
    <p:sldId id="279" r:id="rId21"/>
    <p:sldId id="280" r:id="rId22"/>
    <p:sldId id="281" r:id="rId23"/>
    <p:sldId id="282" r:id="rId24"/>
    <p:sldId id="277" r:id="rId25"/>
    <p:sldId id="257" r:id="rId26"/>
    <p:sldId id="275" r:id="rId2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A34EFF-B13D-3513-8092-232361CDEE38}" v="4" dt="2024-05-23T11:00:49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73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zef Palkovič" userId="S::xpalkovic@uniag.sk::a5708088-50b2-418d-906d-f501a2896727" providerId="AD" clId="Web-{D6A34EFF-B13D-3513-8092-232361CDEE38}"/>
    <pc:docChg chg="modSld">
      <pc:chgData name="Jozef Palkovič" userId="S::xpalkovic@uniag.sk::a5708088-50b2-418d-906d-f501a2896727" providerId="AD" clId="Web-{D6A34EFF-B13D-3513-8092-232361CDEE38}" dt="2024-05-23T11:00:49.915" v="3" actId="20577"/>
      <pc:docMkLst>
        <pc:docMk/>
      </pc:docMkLst>
      <pc:sldChg chg="modSp">
        <pc:chgData name="Jozef Palkovič" userId="S::xpalkovic@uniag.sk::a5708088-50b2-418d-906d-f501a2896727" providerId="AD" clId="Web-{D6A34EFF-B13D-3513-8092-232361CDEE38}" dt="2024-05-23T11:00:49.915" v="3" actId="20577"/>
        <pc:sldMkLst>
          <pc:docMk/>
          <pc:sldMk cId="1864273198" sldId="275"/>
        </pc:sldMkLst>
        <pc:spChg chg="mod">
          <ac:chgData name="Jozef Palkovič" userId="S::xpalkovic@uniag.sk::a5708088-50b2-418d-906d-f501a2896727" providerId="AD" clId="Web-{D6A34EFF-B13D-3513-8092-232361CDEE38}" dt="2024-05-23T11:00:49.915" v="3" actId="20577"/>
          <ac:spMkLst>
            <pc:docMk/>
            <pc:sldMk cId="1864273198" sldId="275"/>
            <ac:spMk id="3" creationId="{00000000-0000-0000-0000-000000000000}"/>
          </ac:spMkLst>
        </pc:spChg>
      </pc:sldChg>
      <pc:sldChg chg="modSp">
        <pc:chgData name="Jozef Palkovič" userId="S::xpalkovic@uniag.sk::a5708088-50b2-418d-906d-f501a2896727" providerId="AD" clId="Web-{D6A34EFF-B13D-3513-8092-232361CDEE38}" dt="2024-05-23T10:59:36.462" v="0" actId="1076"/>
        <pc:sldMkLst>
          <pc:docMk/>
          <pc:sldMk cId="3546150992" sldId="276"/>
        </pc:sldMkLst>
        <pc:spChg chg="mod">
          <ac:chgData name="Jozef Palkovič" userId="S::xpalkovic@uniag.sk::a5708088-50b2-418d-906d-f501a2896727" providerId="AD" clId="Web-{D6A34EFF-B13D-3513-8092-232361CDEE38}" dt="2024-05-23T10:59:36.462" v="0" actId="1076"/>
          <ac:spMkLst>
            <pc:docMk/>
            <pc:sldMk cId="3546150992" sldId="276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DBF8-9B4D-4C5B-BCC9-647E7A9A5918}" type="datetimeFigureOut">
              <a:rPr lang="sk-SK" smtClean="0"/>
              <a:t>23. 5. 2024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FF66-3266-4949-9ADF-1B54CC334D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197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DBF8-9B4D-4C5B-BCC9-647E7A9A5918}" type="datetimeFigureOut">
              <a:rPr lang="sk-SK" smtClean="0"/>
              <a:t>23. 5. 2024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FF66-3266-4949-9ADF-1B54CC334D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699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go.bloomberg.com/market-now/2013/12/31/for-us-men-40-years-of-falling-income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2814" y="1059582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Čísla hýbu svetom</a:t>
            </a:r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432048" y="4844068"/>
            <a:ext cx="8351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2814" y="4533517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cdn-images-1.medium.com/max/800/1*rxFzTbWHWTjjoK1CH6b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6" y="885250"/>
            <a:ext cx="6628364" cy="413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8193" y="199325"/>
            <a:ext cx="7886700" cy="1067388"/>
          </a:xfrm>
        </p:spPr>
        <p:txBody>
          <a:bodyPr/>
          <a:lstStyle/>
          <a:p>
            <a:r>
              <a:rPr lang="sk-SK" dirty="0"/>
              <a:t>Dokonca aj pri pôvodnom zobrazení s využitím 2 bodov, pokles už nevyzerá až tak dramaticky</a:t>
            </a:r>
          </a:p>
        </p:txBody>
      </p:sp>
    </p:spTree>
    <p:extLst>
      <p:ext uri="{BB962C8B-B14F-4D97-AF65-F5344CB8AC3E}">
        <p14:creationId xmlns:p14="http://schemas.microsoft.com/office/powerpoint/2010/main" val="381087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0588" y="135717"/>
            <a:ext cx="7498556" cy="703379"/>
          </a:xfrm>
        </p:spPr>
        <p:txBody>
          <a:bodyPr>
            <a:normAutofit fontScale="55000" lnSpcReduction="20000"/>
          </a:bodyPr>
          <a:lstStyle/>
          <a:p>
            <a:r>
              <a:rPr lang="sk-SK" dirty="0"/>
              <a:t>Čo ak sú pôvodné počiatočné a konečné obdobie v grafe extrémy?</a:t>
            </a:r>
          </a:p>
          <a:p>
            <a:r>
              <a:rPr lang="sk-SK" dirty="0"/>
              <a:t>Čo by sa stalo ak by sme rozšírili sledované obdobie?</a:t>
            </a:r>
          </a:p>
        </p:txBody>
      </p:sp>
      <p:pic>
        <p:nvPicPr>
          <p:cNvPr id="5122" name="Picture 2" descr="https://cdn-images-1.medium.com/max/800/1*8SaVog5xGKNujeiTwnSMw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" y="977839"/>
            <a:ext cx="6265293" cy="400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1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cdn-images-1.medium.com/max/800/1*i4Wkgkl3qpuTnkETVRE7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28" y="941728"/>
            <a:ext cx="6491204" cy="402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5695" y="175120"/>
            <a:ext cx="7875270" cy="647840"/>
          </a:xfrm>
        </p:spPr>
        <p:txBody>
          <a:bodyPr/>
          <a:lstStyle/>
          <a:p>
            <a:r>
              <a:rPr lang="sk-SK" sz="2800" dirty="0"/>
              <a:t>Ak by sme znovu využili pôvodnú metódu s využitím len dvoch koncových pozorovaní:</a:t>
            </a:r>
          </a:p>
        </p:txBody>
      </p:sp>
    </p:spTree>
    <p:extLst>
      <p:ext uri="{BB962C8B-B14F-4D97-AF65-F5344CB8AC3E}">
        <p14:creationId xmlns:p14="http://schemas.microsoft.com/office/powerpoint/2010/main" val="272779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218390" y="675395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Pôvodnú správu o 40 ročnom kontinuálnom poklese by sme mohli prerobiť na pozitívny článok o 65 ročnom kontinuálnom náraste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“Incomes for U.S. men have risen in the last 65 years,”</a:t>
            </a:r>
            <a:r>
              <a:rPr lang="sk-SK" sz="2400" dirty="0"/>
              <a:t> a svet zrazu vyzerá krajšie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Uvedený príklad dokazuje ako využiť údaje aby podporili dopredu vytvorené závery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=&gt;nesprávne analyzované a prezentované údaje vedú ľudí často k nesprávnym záverom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err="1"/>
              <a:t>Zdroj:https</a:t>
            </a:r>
            <a:r>
              <a:rPr lang="sk-SK" sz="2400" dirty="0"/>
              <a:t>://medium.com/i-</a:t>
            </a:r>
            <a:r>
              <a:rPr lang="sk-SK" sz="2400" dirty="0" err="1"/>
              <a:t>data</a:t>
            </a:r>
            <a:r>
              <a:rPr lang="sk-SK" sz="2400" dirty="0"/>
              <a:t>/misleading-with-statistics-c63780efa928</a:t>
            </a:r>
          </a:p>
        </p:txBody>
      </p:sp>
    </p:spTree>
    <p:extLst>
      <p:ext uri="{BB962C8B-B14F-4D97-AF65-F5344CB8AC3E}">
        <p14:creationId xmlns:p14="http://schemas.microsoft.com/office/powerpoint/2010/main" val="354615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30798"/>
            <a:ext cx="6858000" cy="532503"/>
          </a:xfrm>
        </p:spPr>
        <p:txBody>
          <a:bodyPr/>
          <a:lstStyle/>
          <a:p>
            <a:r>
              <a:rPr lang="sk-SK" dirty="0"/>
              <a:t>Niečo tu nesedí? </a:t>
            </a:r>
          </a:p>
        </p:txBody>
      </p:sp>
      <p:pic>
        <p:nvPicPr>
          <p:cNvPr id="1026" name="Picture 2" descr="pie ch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43353"/>
            <a:ext cx="6858000" cy="422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4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128" y="144338"/>
            <a:ext cx="7886700" cy="808127"/>
          </a:xfrm>
        </p:spPr>
        <p:txBody>
          <a:bodyPr/>
          <a:lstStyle/>
          <a:p>
            <a:r>
              <a:rPr lang="sk-SK" dirty="0"/>
              <a:t>Znovu tu niečo nesedí?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fox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46" y="952465"/>
            <a:ext cx="5619796" cy="419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96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3196" y="87118"/>
            <a:ext cx="7886700" cy="3263504"/>
          </a:xfrm>
        </p:spPr>
        <p:txBody>
          <a:bodyPr/>
          <a:lstStyle/>
          <a:p>
            <a:r>
              <a:rPr lang="sk-SK" dirty="0"/>
              <a:t>Správny graf, os y začína v bode 0</a:t>
            </a:r>
          </a:p>
        </p:txBody>
      </p:sp>
      <p:pic>
        <p:nvPicPr>
          <p:cNvPr id="4098" name="Picture 2" descr="fox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51" y="818203"/>
            <a:ext cx="3675389" cy="43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01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Podobný prípad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Image: Media Ma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19" y="1369219"/>
            <a:ext cx="5420331" cy="359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32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5C2AB-B679-3AD6-D56D-6D2B29B1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jekt pre obsah 6" descr="Obrázok, na ktorom je text, snímka obrazovky, diagram, vývoj">
            <a:extLst>
              <a:ext uri="{FF2B5EF4-FFF2-40B4-BE49-F238E27FC236}">
                <a16:creationId xmlns:a16="http://schemas.microsoft.com/office/drawing/2014/main" id="{FD8D10E6-4888-9E60-8FD9-C128C3D33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30" y="1592237"/>
            <a:ext cx="9200330" cy="3206176"/>
          </a:xfr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73A09143-3B07-F235-9561-CB37F4F129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728" y="2419350"/>
            <a:ext cx="2600672" cy="26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014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8E243-7FAF-6E8B-2428-EDC09E64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objekt pre obsah 5" descr="Obrázok, na ktorom je text, snímka obrazovky, diagram, mapa&#10;&#10;Automaticky generovaný popis">
            <a:extLst>
              <a:ext uri="{FF2B5EF4-FFF2-40B4-BE49-F238E27FC236}">
                <a16:creationId xmlns:a16="http://schemas.microsoft.com/office/drawing/2014/main" id="{9A016DBD-3847-47A9-7E0A-A9EFA54CF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" y="1491630"/>
            <a:ext cx="9091792" cy="3168352"/>
          </a:xfrm>
        </p:spPr>
      </p:pic>
    </p:spTree>
    <p:extLst>
      <p:ext uri="{BB962C8B-B14F-4D97-AF65-F5344CB8AC3E}">
        <p14:creationId xmlns:p14="http://schemas.microsoft.com/office/powerpoint/2010/main" val="7166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Čísla všade okolo nás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1590"/>
            <a:ext cx="2736304" cy="1816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03598"/>
            <a:ext cx="3188781" cy="1781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76" y="3280844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6" y="3385619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949430"/>
            <a:ext cx="2095500" cy="2181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62" y="2473562"/>
            <a:ext cx="1889760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52" y="3046535"/>
            <a:ext cx="2326864" cy="1383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58" y="3140300"/>
            <a:ext cx="1727884" cy="147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87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50AB8-D9D7-FFB7-DC41-191DE4CA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Zástupný objekt pre obsah 5" descr="Obrázok, na ktorom je text, snímka obrazovky, mapa, diagram&#10;&#10;Automaticky generovaný popis">
            <a:extLst>
              <a:ext uri="{FF2B5EF4-FFF2-40B4-BE49-F238E27FC236}">
                <a16:creationId xmlns:a16="http://schemas.microsoft.com/office/drawing/2014/main" id="{5B401EA4-127F-C1A5-5D1B-F6FA10B29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" y="1203598"/>
            <a:ext cx="9091792" cy="3168352"/>
          </a:xfrm>
        </p:spPr>
      </p:pic>
    </p:spTree>
    <p:extLst>
      <p:ext uri="{BB962C8B-B14F-4D97-AF65-F5344CB8AC3E}">
        <p14:creationId xmlns:p14="http://schemas.microsoft.com/office/powerpoint/2010/main" val="1896394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6BDBD-48F3-3217-7FD9-7A5CA88E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objekt pre obsah 5" descr="Obrázok, na ktorom je snímka obrazovky, text, diagram, vývoj&#10;&#10;Automaticky generovaný popis">
            <a:extLst>
              <a:ext uri="{FF2B5EF4-FFF2-40B4-BE49-F238E27FC236}">
                <a16:creationId xmlns:a16="http://schemas.microsoft.com/office/drawing/2014/main" id="{0C703CB3-D36C-9805-A1BF-CEB400A66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" y="1491630"/>
            <a:ext cx="9091793" cy="3168352"/>
          </a:xfrm>
        </p:spPr>
      </p:pic>
    </p:spTree>
    <p:extLst>
      <p:ext uri="{BB962C8B-B14F-4D97-AF65-F5344CB8AC3E}">
        <p14:creationId xmlns:p14="http://schemas.microsoft.com/office/powerpoint/2010/main" val="3838975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D7F0CB-2F05-633F-5F8C-F2686121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objekt pre obsah 5" descr="Obrázok, na ktorom je text, snímka obrazovky, diagram, vývoj&#10;&#10;Automaticky generovaný popis">
            <a:extLst>
              <a:ext uri="{FF2B5EF4-FFF2-40B4-BE49-F238E27FC236}">
                <a16:creationId xmlns:a16="http://schemas.microsoft.com/office/drawing/2014/main" id="{5C3482C0-44AA-7044-483E-C932E00BB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7" y="1275606"/>
            <a:ext cx="9144000" cy="3186546"/>
          </a:xfrm>
        </p:spPr>
      </p:pic>
    </p:spTree>
    <p:extLst>
      <p:ext uri="{BB962C8B-B14F-4D97-AF65-F5344CB8AC3E}">
        <p14:creationId xmlns:p14="http://schemas.microsoft.com/office/powerpoint/2010/main" val="479182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9622"/>
            <a:ext cx="8496944" cy="30243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4800" dirty="0"/>
              <a:t>Ako to u nás vyzerá?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3784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Pár fotiek: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84466"/>
            <a:ext cx="2516510" cy="1679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9" y="171208"/>
            <a:ext cx="2434112" cy="162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75" y="187763"/>
            <a:ext cx="2204864" cy="16536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9" y="780355"/>
            <a:ext cx="2291722" cy="17187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87" y="3409154"/>
            <a:ext cx="2339410" cy="17545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68" y="2098974"/>
            <a:ext cx="2847664" cy="1897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43" y="1548627"/>
            <a:ext cx="1553917" cy="20718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83" y="3687935"/>
            <a:ext cx="2507786" cy="1410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08" y="1665353"/>
            <a:ext cx="3038379" cy="22787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79" y="3569064"/>
            <a:ext cx="2249146" cy="14994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8" y="2175884"/>
            <a:ext cx="1214046" cy="18210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431"/>
            <a:ext cx="2368179" cy="177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Prečo prísť k nám študovať KME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9622"/>
            <a:ext cx="8496944" cy="3024336"/>
          </a:xfrm>
        </p:spPr>
        <p:txBody>
          <a:bodyPr lIns="91440" tIns="45720" rIns="91440" bIns="4572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>
                <a:latin typeface="Arial"/>
                <a:cs typeface="Arial"/>
              </a:rPr>
              <a:t>Naučíte sa analyticky premýšľať</a:t>
            </a:r>
            <a:endParaRPr lang="sk-SK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dirty="0"/>
              <a:t>Uvidíš svet novými očami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dirty="0"/>
              <a:t>Možnosti zahraničných študijných pobytov, letných škôl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dirty="0"/>
              <a:t>Dobré uplatnenie v praxi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dirty="0"/>
              <a:t>Študuj niečo čo využiješ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dirty="0"/>
              <a:t>Je to zábava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6427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ko-KR" dirty="0"/>
              <a:t>9 z desiatich doktorov odporúča</a:t>
            </a:r>
            <a:endParaRPr lang="ko-KR" altLang="en-US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0"/>
          </p:nvPr>
        </p:nvSpPr>
        <p:spPr bwMode="auto">
          <a:xfrm>
            <a:off x="1619672" y="1053926"/>
            <a:ext cx="739288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k-SK" altLang="sk-SK" sz="1800" dirty="0">
                <a:solidFill>
                  <a:schemeClr val="tx1"/>
                </a:solidFill>
              </a:rPr>
              <a:t>„9 z desiatich zubárov odporúčajú Trident ich pacientom ktorí používajú žuvačku“ – desiaty doktor tvrdohlavo tvrdí že jeho pacienti žuvačky nemajú radi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sk-SK" altLang="sk-SK" sz="1800" dirty="0">
              <a:solidFill>
                <a:schemeClr val="tx1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k-SK" altLang="sk-SK" sz="1800" dirty="0">
                <a:solidFill>
                  <a:schemeClr val="tx1"/>
                </a:solidFill>
              </a:rPr>
              <a:t>V Portugalsku bežali naraz dve TV reklamy na zubné pasty, z ktorých jedna tvrdila že „90% dentistov používa zubnú pastu X“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zároveň druhá</a:t>
            </a:r>
            <a:r>
              <a:rPr kumimoji="0" lang="sk-SK" altLang="sk-SK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tvrdila „8 z 10 dentistov odporúča svojej rodine zubnú pastu Y „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=&gt;čo z toho vyplýva? </a:t>
            </a:r>
          </a:p>
        </p:txBody>
      </p:sp>
      <p:pic>
        <p:nvPicPr>
          <p:cNvPr id="1027" name="Picture 3" descr="Výsledok vyh&amp;lcaron;adávania obrázkov pre dopyt dent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87" y="3808710"/>
            <a:ext cx="1608113" cy="13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/>
              <a:t>Ďalšie príklady z reklamy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19672" y="884466"/>
            <a:ext cx="7344816" cy="37755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 americkej reklame na istú značku kondómov tvrdili že USA sa radia v počte </a:t>
            </a:r>
          </a:p>
          <a:p>
            <a:r>
              <a:rPr lang="sk-SK" dirty="0"/>
              <a:t>prípadov HIV medzi africké štáty  -v podstate to neznamená nič keďže populácia USA  je oveľa väčšia)</a:t>
            </a:r>
          </a:p>
          <a:p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Prípad poisťovne ktorá tvrdí „ľudia ktorí prejdú od konkurencie k nám ušetria v priemere .... Keďže vzorka je zložená len z ľudí ktorí zmenili poisťovňu lebo sa im to oplatilo, o ľuďoch ktorí poisťovňu nezmenili lebo sa im to neoplatí štatistiky nehovoria...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395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Ako prerobiť zlé správy na dobré?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021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For U.S. Men, 40 Years of Falling Income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Článok BLOOMBERG by </a:t>
            </a:r>
            <a:r>
              <a:rPr lang="sk-SK" dirty="0" err="1"/>
              <a:t>Mark</a:t>
            </a:r>
            <a:r>
              <a:rPr lang="sk-SK" dirty="0"/>
              <a:t> </a:t>
            </a:r>
            <a:r>
              <a:rPr lang="sk-SK" dirty="0" err="1"/>
              <a:t>Gimein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578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769" y="147904"/>
            <a:ext cx="8248426" cy="755738"/>
          </a:xfrm>
        </p:spPr>
        <p:txBody>
          <a:bodyPr>
            <a:normAutofit/>
          </a:bodyPr>
          <a:lstStyle/>
          <a:p>
            <a:r>
              <a:rPr lang="en-US" sz="1350" dirty="0"/>
              <a:t>Census data to demonstrate that the median income for men (adjusted for inflation) has declined consistently over the past 30 years. </a:t>
            </a:r>
            <a:br>
              <a:rPr lang="sk-SK" sz="1350" dirty="0"/>
            </a:br>
            <a:r>
              <a:rPr lang="sk-SK" sz="1350" dirty="0"/>
              <a:t>(medián mzdy mužov v USA (očistený od inflácie) konzistentne klesá posledných 30 rokov)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https://cdn-images-1.medium.com/max/800/1*K4LnS4NDkHwbASI8ApI-O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65" y="1025597"/>
            <a:ext cx="6144270" cy="379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2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-images-1.medium.com/max/800/1*hmT3ilEzMRoBEU6S4okO_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15" y="1371124"/>
            <a:ext cx="5748926" cy="366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15823" y="228617"/>
            <a:ext cx="8068909" cy="847165"/>
          </a:xfrm>
        </p:spPr>
        <p:txBody>
          <a:bodyPr/>
          <a:lstStyle/>
          <a:p>
            <a:r>
              <a:rPr lang="sk-SK" sz="2400" dirty="0"/>
              <a:t>V pôvodnom grafe sú použité len dva údaje pre každú kategóriu</a:t>
            </a:r>
          </a:p>
          <a:p>
            <a:r>
              <a:rPr lang="sk-SK" sz="2400" dirty="0"/>
              <a:t>Čo sa stane keď pridáme údaje za celé obdobie</a:t>
            </a:r>
            <a:r>
              <a:rPr lang="sk-S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373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7627" y="86370"/>
            <a:ext cx="7810724" cy="1181647"/>
          </a:xfrm>
        </p:spPr>
        <p:txBody>
          <a:bodyPr/>
          <a:lstStyle/>
          <a:p>
            <a:r>
              <a:rPr lang="sk-SK" dirty="0"/>
              <a:t>Os Y pôvodne nezačínala v bode nula, čo sa stane ak to opravíme?  </a:t>
            </a:r>
          </a:p>
        </p:txBody>
      </p:sp>
      <p:pic>
        <p:nvPicPr>
          <p:cNvPr id="3074" name="Picture 2" descr="https://cdn-images-1.medium.com/max/800/1*f4qmMPQQSwVFzA5ffq9Do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14" y="1438038"/>
            <a:ext cx="5752651" cy="362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48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464</Words>
  <Application>Microsoft Office PowerPoint</Application>
  <PresentationFormat>On-screen Show (16:9)</PresentationFormat>
  <Paragraphs>43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PowerPoint Presentation</vt:lpstr>
      <vt:lpstr>Čísla všade okolo nás</vt:lpstr>
      <vt:lpstr>9 z desiatich doktorov odporúča</vt:lpstr>
      <vt:lpstr>Ďalšie príklady z reklamy</vt:lpstr>
      <vt:lpstr>Ako prerobiť zlé správy na dobré? </vt:lpstr>
      <vt:lpstr>For U.S. Men, 40 Years of Falling Income</vt:lpstr>
      <vt:lpstr>Census data to demonstrate that the median income for men (adjusted for inflation) has declined consistently over the past 30 years.  (medián mzdy mužov v USA (očistený od inflácie) konzistentne klesá posledných 30 rokov)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Znovu tu niečo nesedí?</vt:lpstr>
      <vt:lpstr>PowerPoint Presentation</vt:lpstr>
      <vt:lpstr>Podobný prípad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Pár fotiek:</vt:lpstr>
      <vt:lpstr>Prečo prísť k nám študovať KME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Jozef Palkovič</cp:lastModifiedBy>
  <cp:revision>46</cp:revision>
  <dcterms:created xsi:type="dcterms:W3CDTF">2014-04-01T16:27:38Z</dcterms:created>
  <dcterms:modified xsi:type="dcterms:W3CDTF">2024-05-23T11:00:56Z</dcterms:modified>
</cp:coreProperties>
</file>