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19"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E83D80-BACB-4D1E-8709-E65C36FD7F2C}" type="datetimeFigureOut">
              <a:rPr lang="sk-SK" smtClean="0"/>
              <a:t>19. 2. 2016</a:t>
            </a:fld>
            <a:endParaRPr lang="sk-SK"/>
          </a:p>
        </p:txBody>
      </p:sp>
      <p:sp>
        <p:nvSpPr>
          <p:cNvPr id="4" name="Zástupný symbol obrazu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C42F4-C612-43F8-87F9-3D1C27170827}" type="slidenum">
              <a:rPr lang="sk-SK" smtClean="0"/>
              <a:t>‹#›</a:t>
            </a:fld>
            <a:endParaRPr lang="sk-SK"/>
          </a:p>
        </p:txBody>
      </p:sp>
    </p:spTree>
    <p:extLst>
      <p:ext uri="{BB962C8B-B14F-4D97-AF65-F5344CB8AC3E}">
        <p14:creationId xmlns:p14="http://schemas.microsoft.com/office/powerpoint/2010/main" val="462704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smtClean="0"/>
              <a:t>http://www.physics.csbsju.edu/stats/KS-test.html</a:t>
            </a:r>
            <a:endParaRPr lang="sk-SK" dirty="0"/>
          </a:p>
        </p:txBody>
      </p:sp>
      <p:sp>
        <p:nvSpPr>
          <p:cNvPr id="4" name="Zástupný symbol čísla snímky 3"/>
          <p:cNvSpPr>
            <a:spLocks noGrp="1"/>
          </p:cNvSpPr>
          <p:nvPr>
            <p:ph type="sldNum" sz="quarter" idx="10"/>
          </p:nvPr>
        </p:nvSpPr>
        <p:spPr/>
        <p:txBody>
          <a:bodyPr/>
          <a:lstStyle/>
          <a:p>
            <a:fld id="{FB2C42F4-C612-43F8-87F9-3D1C27170827}" type="slidenum">
              <a:rPr lang="sk-SK" smtClean="0"/>
              <a:t>3</a:t>
            </a:fld>
            <a:endParaRPr lang="sk-SK"/>
          </a:p>
        </p:txBody>
      </p:sp>
    </p:spTree>
    <p:extLst>
      <p:ext uri="{BB962C8B-B14F-4D97-AF65-F5344CB8AC3E}">
        <p14:creationId xmlns:p14="http://schemas.microsoft.com/office/powerpoint/2010/main" val="1493636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smtClean="0"/>
              <a:t>http://www.socscistatistics.com/tests/mannwhitney/</a:t>
            </a:r>
            <a:endParaRPr lang="sk-SK" dirty="0"/>
          </a:p>
        </p:txBody>
      </p:sp>
      <p:sp>
        <p:nvSpPr>
          <p:cNvPr id="4" name="Zástupný symbol čísla snímky 3"/>
          <p:cNvSpPr>
            <a:spLocks noGrp="1"/>
          </p:cNvSpPr>
          <p:nvPr>
            <p:ph type="sldNum" sz="quarter" idx="10"/>
          </p:nvPr>
        </p:nvSpPr>
        <p:spPr/>
        <p:txBody>
          <a:bodyPr/>
          <a:lstStyle/>
          <a:p>
            <a:fld id="{FB2C42F4-C612-43F8-87F9-3D1C27170827}" type="slidenum">
              <a:rPr lang="sk-SK" smtClean="0"/>
              <a:t>5</a:t>
            </a:fld>
            <a:endParaRPr lang="sk-SK"/>
          </a:p>
        </p:txBody>
      </p:sp>
    </p:spTree>
    <p:extLst>
      <p:ext uri="{BB962C8B-B14F-4D97-AF65-F5344CB8AC3E}">
        <p14:creationId xmlns:p14="http://schemas.microsoft.com/office/powerpoint/2010/main" val="2695347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7F66CDB7-6963-4C97-ACBC-0B21B4ACD0DA}" type="datetimeFigureOut">
              <a:rPr lang="sk-SK" smtClean="0"/>
              <a:t>19. 2. 2016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2335022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7F66CDB7-6963-4C97-ACBC-0B21B4ACD0DA}" type="datetimeFigureOut">
              <a:rPr lang="sk-SK" smtClean="0"/>
              <a:t>19. 2. 2016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4002571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sk-SK" smtClean="0"/>
              <a:t>Upravte štýly predlohy textu</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Date Placeholder 3"/>
          <p:cNvSpPr>
            <a:spLocks noGrp="1"/>
          </p:cNvSpPr>
          <p:nvPr>
            <p:ph type="dt" sz="half" idx="10"/>
          </p:nvPr>
        </p:nvSpPr>
        <p:spPr/>
        <p:txBody>
          <a:bodyPr/>
          <a:lstStyle/>
          <a:p>
            <a:fld id="{7F66CDB7-6963-4C97-ACBC-0B21B4ACD0DA}" type="datetimeFigureOut">
              <a:rPr lang="sk-SK" smtClean="0"/>
              <a:t>19. 2. 2016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30879736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sk-SK" smtClean="0"/>
              <a:t>Upravte štýly predlohy textu</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7F66CDB7-6963-4C97-ACBC-0B21B4ACD0DA}" type="datetimeFigureOut">
              <a:rPr lang="sk-SK" smtClean="0"/>
              <a:t>19. 2. 2016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AFEF5864-CDEB-4D77-84BE-75AD49E59449}" type="slidenum">
              <a:rPr lang="sk-SK" smtClean="0"/>
              <a:t>‹#›</a:t>
            </a:fld>
            <a:endParaRPr lang="sk-SK"/>
          </a:p>
        </p:txBody>
      </p:sp>
    </p:spTree>
    <p:extLst>
      <p:ext uri="{BB962C8B-B14F-4D97-AF65-F5344CB8AC3E}">
        <p14:creationId xmlns:p14="http://schemas.microsoft.com/office/powerpoint/2010/main" val="1751578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7F66CDB7-6963-4C97-ACBC-0B21B4ACD0DA}" type="datetimeFigureOut">
              <a:rPr lang="sk-SK" smtClean="0"/>
              <a:t>19. 2. 2016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871295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sk-SK" smtClean="0"/>
              <a:t>Upravte štýly predlohy textu</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a:xfrm>
            <a:off x="8593667" y="6272784"/>
            <a:ext cx="2644309" cy="365125"/>
          </a:xfrm>
        </p:spPr>
        <p:txBody>
          <a:bodyPr/>
          <a:lstStyle/>
          <a:p>
            <a:fld id="{7F66CDB7-6963-4C97-ACBC-0B21B4ACD0DA}" type="datetimeFigureOut">
              <a:rPr lang="sk-SK" smtClean="0"/>
              <a:t>19. 2. 2016</a:t>
            </a:fld>
            <a:endParaRPr lang="sk-SK"/>
          </a:p>
        </p:txBody>
      </p:sp>
      <p:sp>
        <p:nvSpPr>
          <p:cNvPr id="5" name="Footer Placeholder 4"/>
          <p:cNvSpPr>
            <a:spLocks noGrp="1"/>
          </p:cNvSpPr>
          <p:nvPr>
            <p:ph type="ftr" sz="quarter" idx="11"/>
          </p:nvPr>
        </p:nvSpPr>
        <p:spPr>
          <a:xfrm>
            <a:off x="2182708" y="6272784"/>
            <a:ext cx="6327648" cy="365125"/>
          </a:xfrm>
        </p:spPr>
        <p:txBody>
          <a:bodyPr/>
          <a:lstStyle/>
          <a:p>
            <a:endParaRPr lang="sk-SK"/>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AFEF5864-CDEB-4D77-84BE-75AD49E59449}" type="slidenum">
              <a:rPr lang="sk-SK" smtClean="0"/>
              <a:t>‹#›</a:t>
            </a:fld>
            <a:endParaRPr lang="sk-SK"/>
          </a:p>
        </p:txBody>
      </p:sp>
    </p:spTree>
    <p:extLst>
      <p:ext uri="{BB962C8B-B14F-4D97-AF65-F5344CB8AC3E}">
        <p14:creationId xmlns:p14="http://schemas.microsoft.com/office/powerpoint/2010/main" val="1372901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7F66CDB7-6963-4C97-ACBC-0B21B4ACD0DA}" type="datetimeFigureOut">
              <a:rPr lang="sk-SK" smtClean="0"/>
              <a:t>19. 2. 2016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191724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7F66CDB7-6963-4C97-ACBC-0B21B4ACD0DA}" type="datetimeFigureOut">
              <a:rPr lang="sk-SK" smtClean="0"/>
              <a:t>19. 2. 2016</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1087580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7F66CDB7-6963-4C97-ACBC-0B21B4ACD0DA}" type="datetimeFigureOut">
              <a:rPr lang="sk-SK" smtClean="0"/>
              <a:t>19. 2. 2016</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1377214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66CDB7-6963-4C97-ACBC-0B21B4ACD0DA}" type="datetimeFigureOut">
              <a:rPr lang="sk-SK" smtClean="0"/>
              <a:t>19. 2. 2016</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21878733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sk-SK" smtClean="0"/>
              <a:t>Upravte štýly predlohy textu</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7F66CDB7-6963-4C97-ACBC-0B21B4ACD0DA}" type="datetimeFigureOut">
              <a:rPr lang="sk-SK" smtClean="0"/>
              <a:t>19. 2. 2016</a:t>
            </a:fld>
            <a:endParaRPr lang="sk-SK"/>
          </a:p>
        </p:txBody>
      </p:sp>
      <p:sp>
        <p:nvSpPr>
          <p:cNvPr id="6" name="Footer Placeholder 5"/>
          <p:cNvSpPr>
            <a:spLocks noGrp="1"/>
          </p:cNvSpPr>
          <p:nvPr>
            <p:ph type="ftr" sz="quarter" idx="11"/>
          </p:nvPr>
        </p:nvSpPr>
        <p:spPr/>
        <p:txBody>
          <a:bodyPr/>
          <a:lstStyle/>
          <a:p>
            <a:endParaRPr lang="sk-SK"/>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3179888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7F66CDB7-6963-4C97-ACBC-0B21B4ACD0DA}" type="datetimeFigureOut">
              <a:rPr lang="sk-SK" smtClean="0"/>
              <a:t>19. 2. 2016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3316951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7F66CDB7-6963-4C97-ACBC-0B21B4ACD0DA}" type="datetimeFigureOut">
              <a:rPr lang="sk-SK" smtClean="0"/>
              <a:t>19. 2. 2016</a:t>
            </a:fld>
            <a:endParaRPr lang="sk-SK"/>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36074227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7F66CDB7-6963-4C97-ACBC-0B21B4ACD0DA}" type="datetimeFigureOut">
              <a:rPr lang="sk-SK" smtClean="0"/>
              <a:t>19. 2. 2016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351421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7F66CDB7-6963-4C97-ACBC-0B21B4ACD0DA}" type="datetimeFigureOut">
              <a:rPr lang="sk-SK" smtClean="0"/>
              <a:t>19. 2. 2016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2710556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sk-SK" smtClean="0"/>
              <a:t>Upravte štýly predlohy textu</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7F66CDB7-6963-4C97-ACBC-0B21B4ACD0DA}" type="datetimeFigureOut">
              <a:rPr lang="sk-SK" smtClean="0"/>
              <a:t>19. 2. 2016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2500118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7F66CDB7-6963-4C97-ACBC-0B21B4ACD0DA}" type="datetimeFigureOut">
              <a:rPr lang="sk-SK" smtClean="0"/>
              <a:t>19. 2. 2016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334407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845127" y="2507550"/>
            <a:ext cx="5156200" cy="3680525"/>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6172200" y="2507550"/>
            <a:ext cx="5181601" cy="3680525"/>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Date Placeholder 6"/>
          <p:cNvSpPr>
            <a:spLocks noGrp="1"/>
          </p:cNvSpPr>
          <p:nvPr>
            <p:ph type="dt" sz="half" idx="10"/>
          </p:nvPr>
        </p:nvSpPr>
        <p:spPr/>
        <p:txBody>
          <a:bodyPr/>
          <a:lstStyle/>
          <a:p>
            <a:fld id="{7F66CDB7-6963-4C97-ACBC-0B21B4ACD0DA}" type="datetimeFigureOut">
              <a:rPr lang="sk-SK" smtClean="0"/>
              <a:t>19. 2. 2016</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AFEF5864-CDEB-4D77-84BE-75AD49E59449}" type="slidenum">
              <a:rPr lang="sk-SK" smtClean="0"/>
              <a:t>‹#›</a:t>
            </a:fld>
            <a:endParaRPr lang="sk-SK"/>
          </a:p>
        </p:txBody>
      </p:sp>
      <p:sp>
        <p:nvSpPr>
          <p:cNvPr id="10" name="Title 9"/>
          <p:cNvSpPr>
            <a:spLocks noGrp="1"/>
          </p:cNvSpPr>
          <p:nvPr>
            <p:ph type="title"/>
          </p:nvPr>
        </p:nvSpPr>
        <p:spPr/>
        <p:txBody>
          <a:bodyPr/>
          <a:lstStyle/>
          <a:p>
            <a:r>
              <a:rPr lang="sk-SK" smtClean="0"/>
              <a:t>Upravte štýly predlohy textu</a:t>
            </a:r>
            <a:endParaRPr lang="en-US" dirty="0"/>
          </a:p>
        </p:txBody>
      </p:sp>
    </p:spTree>
    <p:extLst>
      <p:ext uri="{BB962C8B-B14F-4D97-AF65-F5344CB8AC3E}">
        <p14:creationId xmlns:p14="http://schemas.microsoft.com/office/powerpoint/2010/main" val="69381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n nadpi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F66CDB7-6963-4C97-ACBC-0B21B4ACD0DA}" type="datetimeFigureOut">
              <a:rPr lang="sk-SK" smtClean="0"/>
              <a:t>19. 2. 2016</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AFEF5864-CDEB-4D77-84BE-75AD49E59449}" type="slidenum">
              <a:rPr lang="sk-SK" smtClean="0"/>
              <a:t>‹#›</a:t>
            </a:fld>
            <a:endParaRPr lang="sk-SK"/>
          </a:p>
        </p:txBody>
      </p:sp>
      <p:sp>
        <p:nvSpPr>
          <p:cNvPr id="6" name="Title 5"/>
          <p:cNvSpPr>
            <a:spLocks noGrp="1"/>
          </p:cNvSpPr>
          <p:nvPr>
            <p:ph type="title"/>
          </p:nvPr>
        </p:nvSpPr>
        <p:spPr/>
        <p:txBody>
          <a:bodyPr/>
          <a:lstStyle/>
          <a:p>
            <a:r>
              <a:rPr lang="sk-SK" smtClean="0"/>
              <a:t>Upravte štýly predlohy textu</a:t>
            </a:r>
            <a:endParaRPr lang="en-US"/>
          </a:p>
        </p:txBody>
      </p:sp>
    </p:spTree>
    <p:extLst>
      <p:ext uri="{BB962C8B-B14F-4D97-AF65-F5344CB8AC3E}">
        <p14:creationId xmlns:p14="http://schemas.microsoft.com/office/powerpoint/2010/main" val="273796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66CDB7-6963-4C97-ACBC-0B21B4ACD0DA}" type="datetimeFigureOut">
              <a:rPr lang="sk-SK" smtClean="0"/>
              <a:t>19. 2. 2016</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39144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sk-SK" smtClean="0"/>
              <a:t>Upravte štýly predlohy textu</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7F66CDB7-6963-4C97-ACBC-0B21B4ACD0DA}" type="datetimeFigureOut">
              <a:rPr lang="sk-SK" smtClean="0"/>
              <a:t>19. 2. 2016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136691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sk-SK" smtClean="0"/>
              <a:t>Upravte štýly predlohy textu</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7F66CDB7-6963-4C97-ACBC-0B21B4ACD0DA}" type="datetimeFigureOut">
              <a:rPr lang="sk-SK" smtClean="0"/>
              <a:t>19. 2. 2016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AFEF5864-CDEB-4D77-84BE-75AD49E59449}" type="slidenum">
              <a:rPr lang="sk-SK" smtClean="0"/>
              <a:t>‹#›</a:t>
            </a:fld>
            <a:endParaRPr lang="sk-SK"/>
          </a:p>
        </p:txBody>
      </p:sp>
    </p:spTree>
    <p:extLst>
      <p:ext uri="{BB962C8B-B14F-4D97-AF65-F5344CB8AC3E}">
        <p14:creationId xmlns:p14="http://schemas.microsoft.com/office/powerpoint/2010/main" val="1023430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7F66CDB7-6963-4C97-ACBC-0B21B4ACD0DA}" type="datetimeFigureOut">
              <a:rPr lang="sk-SK" smtClean="0"/>
              <a:t>19. 2. 2016</a:t>
            </a:fld>
            <a:endParaRPr lang="sk-SK"/>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sk-SK"/>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AFEF5864-CDEB-4D77-84BE-75AD49E59449}" type="slidenum">
              <a:rPr lang="sk-SK" smtClean="0"/>
              <a:t>‹#›</a:t>
            </a:fld>
            <a:endParaRPr lang="sk-SK"/>
          </a:p>
        </p:txBody>
      </p:sp>
    </p:spTree>
    <p:extLst>
      <p:ext uri="{BB962C8B-B14F-4D97-AF65-F5344CB8AC3E}">
        <p14:creationId xmlns:p14="http://schemas.microsoft.com/office/powerpoint/2010/main" val="4241693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7F66CDB7-6963-4C97-ACBC-0B21B4ACD0DA}" type="datetimeFigureOut">
              <a:rPr lang="sk-SK" smtClean="0"/>
              <a:t>19. 2. 2016</a:t>
            </a:fld>
            <a:endParaRPr lang="sk-SK"/>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sk-SK"/>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AFEF5864-CDEB-4D77-84BE-75AD49E59449}" type="slidenum">
              <a:rPr lang="sk-SK" smtClean="0"/>
              <a:t>‹#›</a:t>
            </a:fld>
            <a:endParaRPr lang="sk-SK"/>
          </a:p>
        </p:txBody>
      </p:sp>
    </p:spTree>
    <p:extLst>
      <p:ext uri="{BB962C8B-B14F-4D97-AF65-F5344CB8AC3E}">
        <p14:creationId xmlns:p14="http://schemas.microsoft.com/office/powerpoint/2010/main" val="1932455553"/>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s://statistics.laerd.com/spss-tutorials/mcnemars-test-using-spss-statistics.php" TargetMode="External"/><Relationship Id="rId2" Type="http://schemas.openxmlformats.org/officeDocument/2006/relationships/hyperlink" Target="https://statistics.laerd.com/spss-tutorials/one-way-anova-repeated-measures-using-spss-statistics.php"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hyperlink" Target="http://www.statisticssolutions.com/data-analysis-plan-chi-square-test-of-independence/"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statistics.laerd.com/spss-tutorials/mann-whitney-u-test-using-spss-statistics.php" TargetMode="External"/><Relationship Id="rId2" Type="http://schemas.openxmlformats.org/officeDocument/2006/relationships/hyperlink" Target="https://statistics.laerd.com/spss-tutorials/one-way-anova-using-spss-statistics.php"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err="1" smtClean="0"/>
              <a:t>Non-parametric</a:t>
            </a:r>
            <a:r>
              <a:rPr lang="sk-SK" dirty="0" smtClean="0"/>
              <a:t> test</a:t>
            </a:r>
            <a:br>
              <a:rPr lang="sk-SK" dirty="0" smtClean="0"/>
            </a:br>
            <a:r>
              <a:rPr lang="sk-SK" dirty="0" err="1" smtClean="0"/>
              <a:t>ordinal</a:t>
            </a:r>
            <a:r>
              <a:rPr lang="sk-SK" dirty="0" smtClean="0"/>
              <a:t> </a:t>
            </a:r>
            <a:r>
              <a:rPr lang="sk-SK" dirty="0" err="1" smtClean="0"/>
              <a:t>data</a:t>
            </a:r>
            <a:endParaRPr lang="sk-SK" dirty="0"/>
          </a:p>
        </p:txBody>
      </p:sp>
      <p:sp>
        <p:nvSpPr>
          <p:cNvPr id="3" name="Podnadpis 2"/>
          <p:cNvSpPr>
            <a:spLocks noGrp="1"/>
          </p:cNvSpPr>
          <p:nvPr>
            <p:ph type="subTitle" idx="1"/>
          </p:nvPr>
        </p:nvSpPr>
        <p:spPr/>
        <p:txBody>
          <a:bodyPr/>
          <a:lstStyle/>
          <a:p>
            <a:endParaRPr lang="sk-SK"/>
          </a:p>
        </p:txBody>
      </p:sp>
    </p:spTree>
    <p:extLst>
      <p:ext uri="{BB962C8B-B14F-4D97-AF65-F5344CB8AC3E}">
        <p14:creationId xmlns:p14="http://schemas.microsoft.com/office/powerpoint/2010/main" val="3836788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List of </a:t>
            </a:r>
            <a:r>
              <a:rPr lang="sk-SK" dirty="0" err="1" smtClean="0"/>
              <a:t>tests</a:t>
            </a:r>
            <a:endParaRPr lang="sk-SK" dirty="0"/>
          </a:p>
        </p:txBody>
      </p:sp>
      <p:sp>
        <p:nvSpPr>
          <p:cNvPr id="3" name="Zástupný symbol obsahu 2"/>
          <p:cNvSpPr>
            <a:spLocks noGrp="1"/>
          </p:cNvSpPr>
          <p:nvPr>
            <p:ph idx="1"/>
          </p:nvPr>
        </p:nvSpPr>
        <p:spPr/>
        <p:txBody>
          <a:bodyPr/>
          <a:lstStyle/>
          <a:p>
            <a:r>
              <a:rPr lang="sk-SK" dirty="0" err="1" smtClean="0"/>
              <a:t>Kolmogor-Smirnov</a:t>
            </a:r>
            <a:r>
              <a:rPr lang="sk-SK" dirty="0" smtClean="0"/>
              <a:t> test</a:t>
            </a:r>
          </a:p>
          <a:p>
            <a:r>
              <a:rPr lang="sk-SK" dirty="0" err="1" smtClean="0"/>
              <a:t>Mann-Whitney</a:t>
            </a:r>
            <a:r>
              <a:rPr lang="sk-SK" dirty="0" smtClean="0"/>
              <a:t> U test</a:t>
            </a:r>
          </a:p>
          <a:p>
            <a:r>
              <a:rPr lang="sk-SK" dirty="0" err="1" smtClean="0"/>
              <a:t>Wilcoxon</a:t>
            </a:r>
            <a:r>
              <a:rPr lang="sk-SK" dirty="0" smtClean="0"/>
              <a:t> test</a:t>
            </a:r>
          </a:p>
          <a:p>
            <a:r>
              <a:rPr lang="sk-SK" dirty="0" err="1" smtClean="0"/>
              <a:t>Kruskal</a:t>
            </a:r>
            <a:r>
              <a:rPr lang="sk-SK" dirty="0" smtClean="0"/>
              <a:t>-Wallis test</a:t>
            </a:r>
          </a:p>
          <a:p>
            <a:r>
              <a:rPr lang="sk-SK" dirty="0" err="1" smtClean="0">
                <a:solidFill>
                  <a:srgbClr val="FF0000"/>
                </a:solidFill>
              </a:rPr>
              <a:t>Friedman</a:t>
            </a:r>
            <a:r>
              <a:rPr lang="sk-SK" dirty="0" smtClean="0">
                <a:solidFill>
                  <a:srgbClr val="FF0000"/>
                </a:solidFill>
              </a:rPr>
              <a:t> test</a:t>
            </a:r>
          </a:p>
          <a:p>
            <a:r>
              <a:rPr lang="sk-SK" dirty="0" err="1" smtClean="0"/>
              <a:t>Cochran</a:t>
            </a:r>
            <a:r>
              <a:rPr lang="sk-SK" dirty="0" smtClean="0"/>
              <a:t> Q test</a:t>
            </a:r>
            <a:endParaRPr lang="sk-SK" dirty="0"/>
          </a:p>
        </p:txBody>
      </p:sp>
    </p:spTree>
    <p:extLst>
      <p:ext uri="{BB962C8B-B14F-4D97-AF65-F5344CB8AC3E}">
        <p14:creationId xmlns:p14="http://schemas.microsoft.com/office/powerpoint/2010/main" val="2644636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Friedman</a:t>
            </a:r>
            <a:r>
              <a:rPr lang="sk-SK" dirty="0" smtClean="0"/>
              <a:t> test</a:t>
            </a:r>
            <a:endParaRPr lang="sk-SK" dirty="0"/>
          </a:p>
        </p:txBody>
      </p:sp>
      <p:sp>
        <p:nvSpPr>
          <p:cNvPr id="3" name="Zástupný symbol obsahu 2"/>
          <p:cNvSpPr>
            <a:spLocks noGrp="1"/>
          </p:cNvSpPr>
          <p:nvPr>
            <p:ph idx="1"/>
          </p:nvPr>
        </p:nvSpPr>
        <p:spPr/>
        <p:txBody>
          <a:bodyPr/>
          <a:lstStyle/>
          <a:p>
            <a:r>
              <a:rPr lang="en-US" dirty="0"/>
              <a:t>Use Friedman test to determine whether treatment effects differ in a randomized block design experiment when you have data that are not necessarily symmetric.</a:t>
            </a:r>
          </a:p>
          <a:p>
            <a:r>
              <a:rPr lang="en-US" dirty="0"/>
              <a:t>For example, a marketing company wants to compare the relative effectiveness of three different modes of advertising: direct mail, newspaper, and magazine advertisements. The company conducts a randomized block design experiment. For 14 customers, the marketing company used all 3 modes during a 1-year period and recorded the percentage response to each type of advertising.</a:t>
            </a:r>
          </a:p>
          <a:p>
            <a:pPr marL="0" indent="0">
              <a:buNone/>
            </a:pPr>
            <a:r>
              <a:rPr lang="en-US" dirty="0"/>
              <a:t>For Friedman test, the hypotheses are</a:t>
            </a:r>
            <a:r>
              <a:rPr lang="en-US" dirty="0" smtClean="0"/>
              <a:t>:</a:t>
            </a:r>
            <a:endParaRPr lang="sk-SK" dirty="0" smtClean="0"/>
          </a:p>
          <a:p>
            <a:r>
              <a:rPr lang="en-US" dirty="0" smtClean="0"/>
              <a:t>H</a:t>
            </a:r>
            <a:r>
              <a:rPr lang="en-US" baseline="-25000" dirty="0" smtClean="0"/>
              <a:t>0</a:t>
            </a:r>
            <a:r>
              <a:rPr lang="en-US" dirty="0"/>
              <a:t>: all treatment effects are zero</a:t>
            </a:r>
          </a:p>
          <a:p>
            <a:r>
              <a:rPr lang="en-US" dirty="0"/>
              <a:t>H</a:t>
            </a:r>
            <a:r>
              <a:rPr lang="en-US" baseline="-25000" dirty="0"/>
              <a:t>1</a:t>
            </a:r>
            <a:r>
              <a:rPr lang="en-US" dirty="0"/>
              <a:t>: not all treatment effects are zero</a:t>
            </a:r>
          </a:p>
          <a:p>
            <a:endParaRPr lang="sk-SK" dirty="0"/>
          </a:p>
        </p:txBody>
      </p:sp>
    </p:spTree>
    <p:extLst>
      <p:ext uri="{BB962C8B-B14F-4D97-AF65-F5344CB8AC3E}">
        <p14:creationId xmlns:p14="http://schemas.microsoft.com/office/powerpoint/2010/main" val="674314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List of </a:t>
            </a:r>
            <a:r>
              <a:rPr lang="sk-SK" dirty="0" err="1" smtClean="0"/>
              <a:t>tests</a:t>
            </a:r>
            <a:endParaRPr lang="sk-SK" dirty="0"/>
          </a:p>
        </p:txBody>
      </p:sp>
      <p:sp>
        <p:nvSpPr>
          <p:cNvPr id="3" name="Zástupný symbol obsahu 2"/>
          <p:cNvSpPr>
            <a:spLocks noGrp="1"/>
          </p:cNvSpPr>
          <p:nvPr>
            <p:ph idx="1"/>
          </p:nvPr>
        </p:nvSpPr>
        <p:spPr/>
        <p:txBody>
          <a:bodyPr/>
          <a:lstStyle/>
          <a:p>
            <a:r>
              <a:rPr lang="sk-SK" dirty="0" err="1" smtClean="0"/>
              <a:t>Kolmogor-Smirnov</a:t>
            </a:r>
            <a:r>
              <a:rPr lang="sk-SK" dirty="0" smtClean="0"/>
              <a:t> test</a:t>
            </a:r>
          </a:p>
          <a:p>
            <a:r>
              <a:rPr lang="sk-SK" dirty="0" err="1" smtClean="0"/>
              <a:t>Mann-Whitney</a:t>
            </a:r>
            <a:r>
              <a:rPr lang="sk-SK" dirty="0" smtClean="0"/>
              <a:t> U test</a:t>
            </a:r>
          </a:p>
          <a:p>
            <a:r>
              <a:rPr lang="sk-SK" dirty="0" err="1" smtClean="0"/>
              <a:t>Wilcoxon</a:t>
            </a:r>
            <a:r>
              <a:rPr lang="sk-SK" dirty="0" smtClean="0"/>
              <a:t> test</a:t>
            </a:r>
          </a:p>
          <a:p>
            <a:r>
              <a:rPr lang="sk-SK" dirty="0" err="1" smtClean="0"/>
              <a:t>Kruskal</a:t>
            </a:r>
            <a:r>
              <a:rPr lang="sk-SK" dirty="0" smtClean="0"/>
              <a:t>-Wallis test</a:t>
            </a:r>
          </a:p>
          <a:p>
            <a:r>
              <a:rPr lang="sk-SK" dirty="0" err="1" smtClean="0"/>
              <a:t>Friedman</a:t>
            </a:r>
            <a:r>
              <a:rPr lang="sk-SK" dirty="0" smtClean="0"/>
              <a:t> test</a:t>
            </a:r>
          </a:p>
          <a:p>
            <a:r>
              <a:rPr lang="sk-SK" dirty="0" err="1" smtClean="0">
                <a:solidFill>
                  <a:srgbClr val="FF0000"/>
                </a:solidFill>
              </a:rPr>
              <a:t>Cochran</a:t>
            </a:r>
            <a:r>
              <a:rPr lang="sk-SK" dirty="0" smtClean="0">
                <a:solidFill>
                  <a:srgbClr val="FF0000"/>
                </a:solidFill>
              </a:rPr>
              <a:t> Q test</a:t>
            </a:r>
            <a:endParaRPr lang="sk-SK" dirty="0">
              <a:solidFill>
                <a:srgbClr val="FF0000"/>
              </a:solidFill>
            </a:endParaRPr>
          </a:p>
        </p:txBody>
      </p:sp>
    </p:spTree>
    <p:extLst>
      <p:ext uri="{BB962C8B-B14F-4D97-AF65-F5344CB8AC3E}">
        <p14:creationId xmlns:p14="http://schemas.microsoft.com/office/powerpoint/2010/main" val="3710160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Cochran</a:t>
            </a:r>
            <a:r>
              <a:rPr lang="sk-SK" dirty="0" smtClean="0"/>
              <a:t> Q test</a:t>
            </a:r>
            <a:endParaRPr lang="sk-SK" dirty="0"/>
          </a:p>
        </p:txBody>
      </p:sp>
      <p:sp>
        <p:nvSpPr>
          <p:cNvPr id="3" name="Zástupný symbol obsahu 2"/>
          <p:cNvSpPr>
            <a:spLocks noGrp="1"/>
          </p:cNvSpPr>
          <p:nvPr>
            <p:ph idx="1"/>
          </p:nvPr>
        </p:nvSpPr>
        <p:spPr/>
        <p:txBody>
          <a:bodyPr/>
          <a:lstStyle/>
          <a:p>
            <a:r>
              <a:rPr lang="en-US" dirty="0"/>
              <a:t>The Cochran's </a:t>
            </a:r>
            <a:r>
              <a:rPr lang="en-US" i="1" dirty="0"/>
              <a:t>Q</a:t>
            </a:r>
            <a:r>
              <a:rPr lang="en-US" dirty="0"/>
              <a:t> test is used to determine if there are differences on a dichotomous dependent variable between three or more related groups. It can be considered to be similar to the </a:t>
            </a:r>
            <a:r>
              <a:rPr lang="en-US" dirty="0">
                <a:hlinkClick r:id="rId2"/>
              </a:rPr>
              <a:t>one-way repeated measures ANOVA</a:t>
            </a:r>
            <a:r>
              <a:rPr lang="en-US" dirty="0"/>
              <a:t>, but for a dichotomous rather than a continuous dependent variable, or as an extension of </a:t>
            </a:r>
            <a:r>
              <a:rPr lang="en-US" dirty="0" err="1">
                <a:hlinkClick r:id="rId3"/>
              </a:rPr>
              <a:t>McNemar's</a:t>
            </a:r>
            <a:r>
              <a:rPr lang="en-US" dirty="0">
                <a:hlinkClick r:id="rId3"/>
              </a:rPr>
              <a:t> test</a:t>
            </a:r>
            <a:r>
              <a:rPr lang="en-US" dirty="0"/>
              <a:t>.</a:t>
            </a:r>
            <a:endParaRPr lang="sk-SK" dirty="0"/>
          </a:p>
        </p:txBody>
      </p:sp>
    </p:spTree>
    <p:extLst>
      <p:ext uri="{BB962C8B-B14F-4D97-AF65-F5344CB8AC3E}">
        <p14:creationId xmlns:p14="http://schemas.microsoft.com/office/powerpoint/2010/main" val="905616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err="1"/>
              <a:t>Non-parametric</a:t>
            </a:r>
            <a:r>
              <a:rPr lang="sk-SK" dirty="0"/>
              <a:t> test</a:t>
            </a:r>
            <a:br>
              <a:rPr lang="sk-SK" dirty="0"/>
            </a:br>
            <a:r>
              <a:rPr lang="sk-SK" dirty="0" err="1" smtClean="0"/>
              <a:t>Nominal</a:t>
            </a:r>
            <a:r>
              <a:rPr lang="sk-SK" dirty="0" smtClean="0"/>
              <a:t> </a:t>
            </a:r>
            <a:r>
              <a:rPr lang="sk-SK" dirty="0" err="1"/>
              <a:t>data</a:t>
            </a:r>
            <a:endParaRPr lang="sk-SK" dirty="0"/>
          </a:p>
        </p:txBody>
      </p:sp>
      <p:sp>
        <p:nvSpPr>
          <p:cNvPr id="3" name="Podnadpis 2"/>
          <p:cNvSpPr>
            <a:spLocks noGrp="1"/>
          </p:cNvSpPr>
          <p:nvPr>
            <p:ph type="subTitle" idx="1"/>
          </p:nvPr>
        </p:nvSpPr>
        <p:spPr/>
        <p:txBody>
          <a:bodyPr/>
          <a:lstStyle/>
          <a:p>
            <a:endParaRPr lang="sk-SK"/>
          </a:p>
        </p:txBody>
      </p:sp>
    </p:spTree>
    <p:extLst>
      <p:ext uri="{BB962C8B-B14F-4D97-AF65-F5344CB8AC3E}">
        <p14:creationId xmlns:p14="http://schemas.microsoft.com/office/powerpoint/2010/main" val="1614108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Chi-Square Goodness of Fit </a:t>
            </a:r>
            <a:r>
              <a:rPr lang="en-US" dirty="0" smtClean="0"/>
              <a:t>Test</a:t>
            </a:r>
            <a:endParaRPr lang="sk-SK" dirty="0"/>
          </a:p>
        </p:txBody>
      </p:sp>
      <p:sp>
        <p:nvSpPr>
          <p:cNvPr id="3" name="Zástupný symbol obsahu 2"/>
          <p:cNvSpPr>
            <a:spLocks noGrp="1"/>
          </p:cNvSpPr>
          <p:nvPr>
            <p:ph idx="1"/>
          </p:nvPr>
        </p:nvSpPr>
        <p:spPr/>
        <p:txBody>
          <a:bodyPr/>
          <a:lstStyle/>
          <a:p>
            <a:r>
              <a:rPr lang="en-US" dirty="0"/>
              <a:t/>
            </a:r>
            <a:br>
              <a:rPr lang="en-US" dirty="0"/>
            </a:br>
            <a:r>
              <a:rPr lang="en-US" dirty="0"/>
              <a:t>Chi-Square goodness of fit test is a non-parametric test that is used to find out how the observed value of a given phenomena is significantly different from the expected value.  </a:t>
            </a:r>
            <a:endParaRPr lang="sk-SK" dirty="0" smtClean="0"/>
          </a:p>
          <a:p>
            <a:r>
              <a:rPr lang="en-US" dirty="0" smtClean="0"/>
              <a:t>In </a:t>
            </a:r>
            <a:r>
              <a:rPr lang="en-US" dirty="0"/>
              <a:t>Chi-Square goodness of fit test, the term goodness of fit is used to compare the observed sample distribution with the expected probability distribution</a:t>
            </a:r>
            <a:r>
              <a:rPr lang="en-US" dirty="0" smtClean="0"/>
              <a:t>.</a:t>
            </a:r>
            <a:endParaRPr lang="sk-SK" dirty="0" smtClean="0"/>
          </a:p>
          <a:p>
            <a:pPr fontAlgn="base"/>
            <a:r>
              <a:rPr lang="en-US" dirty="0"/>
              <a:t>A. </a:t>
            </a:r>
            <a:r>
              <a:rPr lang="en-US" b="1" dirty="0"/>
              <a:t>Null hypothesis:</a:t>
            </a:r>
            <a:r>
              <a:rPr lang="en-US" dirty="0"/>
              <a:t> In Chi-Square goodness of fit test, the null hypothesis assumes that there is no significant difference between the observed and the expected value.</a:t>
            </a:r>
          </a:p>
          <a:p>
            <a:pPr fontAlgn="base"/>
            <a:r>
              <a:rPr lang="en-US" dirty="0"/>
              <a:t>B. </a:t>
            </a:r>
            <a:r>
              <a:rPr lang="en-US" b="1" dirty="0"/>
              <a:t>Alternative hypothesis:</a:t>
            </a:r>
            <a:r>
              <a:rPr lang="en-US" dirty="0"/>
              <a:t> In Chi-Square goodness of fit test, the alternative hypothesis assumes that there is a significant difference between the observed and the expected value.</a:t>
            </a:r>
          </a:p>
          <a:p>
            <a:endParaRPr lang="sk-SK" dirty="0"/>
          </a:p>
        </p:txBody>
      </p:sp>
    </p:spTree>
    <p:extLst>
      <p:ext uri="{BB962C8B-B14F-4D97-AF65-F5344CB8AC3E}">
        <p14:creationId xmlns:p14="http://schemas.microsoft.com/office/powerpoint/2010/main" val="3304599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Chi-Square</a:t>
            </a:r>
            <a:r>
              <a:rPr lang="sk-SK" dirty="0"/>
              <a:t> Test of </a:t>
            </a:r>
            <a:r>
              <a:rPr lang="sk-SK" dirty="0" err="1" smtClean="0"/>
              <a:t>Independence</a:t>
            </a:r>
            <a:endParaRPr lang="sk-SK" dirty="0"/>
          </a:p>
        </p:txBody>
      </p:sp>
      <p:sp>
        <p:nvSpPr>
          <p:cNvPr id="3" name="Zástupný symbol obsahu 2"/>
          <p:cNvSpPr>
            <a:spLocks noGrp="1"/>
          </p:cNvSpPr>
          <p:nvPr>
            <p:ph idx="1"/>
          </p:nvPr>
        </p:nvSpPr>
        <p:spPr/>
        <p:txBody>
          <a:bodyPr/>
          <a:lstStyle/>
          <a:p>
            <a:r>
              <a:rPr lang="en-US" dirty="0"/>
              <a:t>The </a:t>
            </a:r>
            <a:r>
              <a:rPr lang="en-US" dirty="0">
                <a:hlinkClick r:id="rId2" tooltip="Chi-Square Test of Independence"/>
              </a:rPr>
              <a:t>Chi-Square test of Independence</a:t>
            </a:r>
            <a:r>
              <a:rPr lang="en-US" dirty="0"/>
              <a:t> is used to determine if there is a significant relationship between two nominal (categorical) variables.  </a:t>
            </a:r>
            <a:endParaRPr lang="sk-SK" dirty="0" smtClean="0"/>
          </a:p>
          <a:p>
            <a:r>
              <a:rPr lang="en-US" dirty="0" smtClean="0"/>
              <a:t>The </a:t>
            </a:r>
            <a:r>
              <a:rPr lang="en-US" dirty="0"/>
              <a:t>frequency of one nominal variable is compared with different values of the second nominal variable</a:t>
            </a:r>
            <a:r>
              <a:rPr lang="en-US" dirty="0" smtClean="0"/>
              <a:t>.</a:t>
            </a:r>
            <a:endParaRPr lang="sk-SK" dirty="0" smtClean="0"/>
          </a:p>
          <a:p>
            <a:r>
              <a:rPr lang="en-US" dirty="0"/>
              <a:t>For example, a researcher wants to examine the relationship between gender (male vs. female) and empathy (high vs. low).  </a:t>
            </a:r>
            <a:endParaRPr lang="sk-SK" dirty="0" smtClean="0"/>
          </a:p>
          <a:p>
            <a:r>
              <a:rPr lang="en-US" dirty="0" smtClean="0"/>
              <a:t>The </a:t>
            </a:r>
            <a:r>
              <a:rPr lang="en-US" dirty="0"/>
              <a:t>chi-square test of independence can be used to examine this relationship.  If the null hypothesis is accepted there would be no relationship between gender and empathy.  </a:t>
            </a:r>
            <a:endParaRPr lang="sk-SK" dirty="0" smtClean="0"/>
          </a:p>
          <a:p>
            <a:r>
              <a:rPr lang="en-US" dirty="0" smtClean="0"/>
              <a:t>If </a:t>
            </a:r>
            <a:r>
              <a:rPr lang="en-US" dirty="0"/>
              <a:t>the null hypotheses is rejected the implication would be that there is a relationship between gender and empathy (e.g. females tend to score higher on empathy and males tend to score lower on empathy).</a:t>
            </a:r>
            <a:endParaRPr lang="sk-SK" dirty="0"/>
          </a:p>
        </p:txBody>
      </p:sp>
    </p:spTree>
    <p:extLst>
      <p:ext uri="{BB962C8B-B14F-4D97-AF65-F5344CB8AC3E}">
        <p14:creationId xmlns:p14="http://schemas.microsoft.com/office/powerpoint/2010/main" val="1423369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List of </a:t>
            </a:r>
            <a:r>
              <a:rPr lang="sk-SK" dirty="0" err="1" smtClean="0"/>
              <a:t>tests</a:t>
            </a:r>
            <a:endParaRPr lang="sk-SK" dirty="0"/>
          </a:p>
        </p:txBody>
      </p:sp>
      <p:sp>
        <p:nvSpPr>
          <p:cNvPr id="3" name="Zástupný symbol obsahu 2"/>
          <p:cNvSpPr>
            <a:spLocks noGrp="1"/>
          </p:cNvSpPr>
          <p:nvPr>
            <p:ph idx="1"/>
          </p:nvPr>
        </p:nvSpPr>
        <p:spPr/>
        <p:txBody>
          <a:bodyPr/>
          <a:lstStyle/>
          <a:p>
            <a:r>
              <a:rPr lang="sk-SK" dirty="0" err="1" smtClean="0">
                <a:solidFill>
                  <a:srgbClr val="FF0000"/>
                </a:solidFill>
              </a:rPr>
              <a:t>Kolmogor-Smirnov</a:t>
            </a:r>
            <a:r>
              <a:rPr lang="sk-SK" dirty="0" smtClean="0">
                <a:solidFill>
                  <a:srgbClr val="FF0000"/>
                </a:solidFill>
              </a:rPr>
              <a:t> test</a:t>
            </a:r>
          </a:p>
          <a:p>
            <a:r>
              <a:rPr lang="sk-SK" dirty="0" err="1" smtClean="0"/>
              <a:t>Mann-Whitney</a:t>
            </a:r>
            <a:r>
              <a:rPr lang="sk-SK" dirty="0" smtClean="0"/>
              <a:t> U test</a:t>
            </a:r>
          </a:p>
          <a:p>
            <a:r>
              <a:rPr lang="sk-SK" dirty="0" err="1" smtClean="0"/>
              <a:t>Wilcoxon</a:t>
            </a:r>
            <a:r>
              <a:rPr lang="sk-SK" dirty="0" smtClean="0"/>
              <a:t> test</a:t>
            </a:r>
          </a:p>
          <a:p>
            <a:r>
              <a:rPr lang="sk-SK" dirty="0" err="1" smtClean="0"/>
              <a:t>Kruskal</a:t>
            </a:r>
            <a:r>
              <a:rPr lang="sk-SK" dirty="0" smtClean="0"/>
              <a:t>-Wallis</a:t>
            </a:r>
          </a:p>
          <a:p>
            <a:r>
              <a:rPr lang="sk-SK" dirty="0" err="1" smtClean="0"/>
              <a:t>Friedman</a:t>
            </a:r>
            <a:r>
              <a:rPr lang="sk-SK" dirty="0" smtClean="0"/>
              <a:t> test</a:t>
            </a:r>
          </a:p>
          <a:p>
            <a:r>
              <a:rPr lang="sk-SK" dirty="0" err="1" smtClean="0"/>
              <a:t>Cochran</a:t>
            </a:r>
            <a:r>
              <a:rPr lang="sk-SK" dirty="0" smtClean="0"/>
              <a:t> Q test</a:t>
            </a:r>
            <a:endParaRPr lang="sk-SK" dirty="0"/>
          </a:p>
        </p:txBody>
      </p:sp>
    </p:spTree>
    <p:extLst>
      <p:ext uri="{BB962C8B-B14F-4D97-AF65-F5344CB8AC3E}">
        <p14:creationId xmlns:p14="http://schemas.microsoft.com/office/powerpoint/2010/main" val="2766308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Kolmogor-Smirnov</a:t>
            </a:r>
            <a:r>
              <a:rPr lang="sk-SK" dirty="0" smtClean="0"/>
              <a:t> test</a:t>
            </a:r>
            <a:endParaRPr lang="sk-SK" dirty="0"/>
          </a:p>
        </p:txBody>
      </p:sp>
      <p:sp>
        <p:nvSpPr>
          <p:cNvPr id="3" name="Zástupný symbol obsahu 2"/>
          <p:cNvSpPr>
            <a:spLocks noGrp="1"/>
          </p:cNvSpPr>
          <p:nvPr>
            <p:ph idx="1"/>
          </p:nvPr>
        </p:nvSpPr>
        <p:spPr/>
        <p:txBody>
          <a:bodyPr>
            <a:normAutofit lnSpcReduction="10000"/>
          </a:bodyPr>
          <a:lstStyle/>
          <a:p>
            <a:r>
              <a:rPr lang="en-US" dirty="0"/>
              <a:t>The Kolmogorov-Smirnov test (KS-test) tries to determine if two datasets differ significantly. </a:t>
            </a:r>
            <a:endParaRPr lang="sk-SK" dirty="0" smtClean="0"/>
          </a:p>
          <a:p>
            <a:r>
              <a:rPr lang="en-US" dirty="0" smtClean="0"/>
              <a:t>The </a:t>
            </a:r>
            <a:r>
              <a:rPr lang="en-US" dirty="0"/>
              <a:t>KS-test has the advantage of making no assumption about the distribution of data. (Technically speaking it is non-parametric and distribution free.) </a:t>
            </a:r>
            <a:endParaRPr lang="sk-SK" dirty="0" smtClean="0"/>
          </a:p>
          <a:p>
            <a:r>
              <a:rPr lang="en-US" dirty="0"/>
              <a:t>In a typical experiment, data collected in one situation (let's call this the control group) is compared to data collected in a different situation (let's call this the treatment group) with the aim of seeing if the first situation produces different results from the second situation. </a:t>
            </a:r>
            <a:endParaRPr lang="sk-SK" dirty="0" smtClean="0"/>
          </a:p>
          <a:p>
            <a:r>
              <a:rPr lang="en-US" dirty="0" smtClean="0"/>
              <a:t>If </a:t>
            </a:r>
            <a:r>
              <a:rPr lang="en-US" dirty="0"/>
              <a:t>the outcomes for the treatment situation are "the same" as outcomes in the control situation, we assume that treatment in fact causes no effect. Rarely are the outcomes of the two groups identical, so the question arises: How different must the outcomes be? Statistics aim to assign numbers to the test results; </a:t>
            </a:r>
            <a:r>
              <a:rPr lang="en-US" i="1" dirty="0"/>
              <a:t>P</a:t>
            </a:r>
            <a:r>
              <a:rPr lang="en-US" dirty="0"/>
              <a:t>-values report if the numbers differ significantly.</a:t>
            </a:r>
            <a:endParaRPr lang="sk-SK" dirty="0" smtClean="0"/>
          </a:p>
        </p:txBody>
      </p:sp>
    </p:spTree>
    <p:extLst>
      <p:ext uri="{BB962C8B-B14F-4D97-AF65-F5344CB8AC3E}">
        <p14:creationId xmlns:p14="http://schemas.microsoft.com/office/powerpoint/2010/main" val="450218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List of </a:t>
            </a:r>
            <a:r>
              <a:rPr lang="sk-SK" dirty="0" err="1" smtClean="0"/>
              <a:t>tests</a:t>
            </a:r>
            <a:endParaRPr lang="sk-SK" dirty="0"/>
          </a:p>
        </p:txBody>
      </p:sp>
      <p:sp>
        <p:nvSpPr>
          <p:cNvPr id="3" name="Zástupný symbol obsahu 2"/>
          <p:cNvSpPr>
            <a:spLocks noGrp="1"/>
          </p:cNvSpPr>
          <p:nvPr>
            <p:ph idx="1"/>
          </p:nvPr>
        </p:nvSpPr>
        <p:spPr/>
        <p:txBody>
          <a:bodyPr/>
          <a:lstStyle/>
          <a:p>
            <a:r>
              <a:rPr lang="sk-SK" dirty="0" err="1" smtClean="0"/>
              <a:t>Kolmogor-Smirnov</a:t>
            </a:r>
            <a:r>
              <a:rPr lang="sk-SK" dirty="0" smtClean="0"/>
              <a:t> test</a:t>
            </a:r>
          </a:p>
          <a:p>
            <a:r>
              <a:rPr lang="sk-SK" dirty="0" err="1" smtClean="0">
                <a:solidFill>
                  <a:srgbClr val="FF0000"/>
                </a:solidFill>
              </a:rPr>
              <a:t>Mann-Whitney</a:t>
            </a:r>
            <a:r>
              <a:rPr lang="sk-SK" dirty="0" smtClean="0">
                <a:solidFill>
                  <a:srgbClr val="FF0000"/>
                </a:solidFill>
              </a:rPr>
              <a:t> U test</a:t>
            </a:r>
          </a:p>
          <a:p>
            <a:r>
              <a:rPr lang="sk-SK" dirty="0" err="1" smtClean="0"/>
              <a:t>Wilcoxon</a:t>
            </a:r>
            <a:r>
              <a:rPr lang="sk-SK" dirty="0" smtClean="0"/>
              <a:t> test</a:t>
            </a:r>
          </a:p>
          <a:p>
            <a:r>
              <a:rPr lang="sk-SK" dirty="0" err="1" smtClean="0"/>
              <a:t>Kruskal</a:t>
            </a:r>
            <a:r>
              <a:rPr lang="sk-SK" dirty="0" smtClean="0"/>
              <a:t>-Wallis</a:t>
            </a:r>
          </a:p>
          <a:p>
            <a:r>
              <a:rPr lang="sk-SK" dirty="0" err="1" smtClean="0"/>
              <a:t>Friedman</a:t>
            </a:r>
            <a:r>
              <a:rPr lang="sk-SK" dirty="0" smtClean="0"/>
              <a:t> test</a:t>
            </a:r>
          </a:p>
          <a:p>
            <a:r>
              <a:rPr lang="sk-SK" dirty="0" err="1" smtClean="0"/>
              <a:t>Cochran</a:t>
            </a:r>
            <a:r>
              <a:rPr lang="sk-SK" dirty="0" smtClean="0"/>
              <a:t> Q test</a:t>
            </a:r>
            <a:endParaRPr lang="sk-SK" dirty="0"/>
          </a:p>
        </p:txBody>
      </p:sp>
    </p:spTree>
    <p:extLst>
      <p:ext uri="{BB962C8B-B14F-4D97-AF65-F5344CB8AC3E}">
        <p14:creationId xmlns:p14="http://schemas.microsoft.com/office/powerpoint/2010/main" val="1687548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Mann-Whitney</a:t>
            </a:r>
            <a:r>
              <a:rPr lang="sk-SK" dirty="0" smtClean="0"/>
              <a:t> U test</a:t>
            </a:r>
            <a:endParaRPr lang="sk-SK" dirty="0"/>
          </a:p>
        </p:txBody>
      </p:sp>
      <p:sp>
        <p:nvSpPr>
          <p:cNvPr id="3" name="Zástupný symbol obsahu 2"/>
          <p:cNvSpPr>
            <a:spLocks noGrp="1"/>
          </p:cNvSpPr>
          <p:nvPr>
            <p:ph idx="1"/>
          </p:nvPr>
        </p:nvSpPr>
        <p:spPr/>
        <p:txBody>
          <a:bodyPr>
            <a:normAutofit fontScale="92500" lnSpcReduction="20000"/>
          </a:bodyPr>
          <a:lstStyle/>
          <a:p>
            <a:r>
              <a:rPr lang="en-US" dirty="0"/>
              <a:t>The Mann-Whitney U test is a nonparametric test that allows two groups or conditions or treatments to be compared without making the assumption that values are normally distributed. So, for example, one might compare the speed at which two different groups of people can run 100 </a:t>
            </a:r>
            <a:r>
              <a:rPr lang="en-US" dirty="0" err="1"/>
              <a:t>metres</a:t>
            </a:r>
            <a:r>
              <a:rPr lang="en-US" dirty="0"/>
              <a:t>, where one group has trained for six weeks and the other has not.</a:t>
            </a:r>
          </a:p>
          <a:p>
            <a:pPr marL="0" indent="0">
              <a:buNone/>
            </a:pPr>
            <a:r>
              <a:rPr lang="en-US" i="1" dirty="0"/>
              <a:t>Requirements</a:t>
            </a:r>
            <a:endParaRPr lang="en-US" dirty="0"/>
          </a:p>
          <a:p>
            <a:r>
              <a:rPr lang="en-US" dirty="0"/>
              <a:t>Two random, independent samples</a:t>
            </a:r>
          </a:p>
          <a:p>
            <a:r>
              <a:rPr lang="en-US" dirty="0"/>
              <a:t>The data is continuous - in other words, it must, in principle, be possible to distinguish between values at the nth decimal place</a:t>
            </a:r>
          </a:p>
          <a:p>
            <a:r>
              <a:rPr lang="en-US" dirty="0"/>
              <a:t>Scale of measurement should be ordinal, interval or ratio</a:t>
            </a:r>
          </a:p>
          <a:p>
            <a:r>
              <a:rPr lang="en-US" dirty="0"/>
              <a:t>For maximum accuracy, there should be no ties, though this test - like others - has a way to handle ties</a:t>
            </a:r>
          </a:p>
          <a:p>
            <a:pPr marL="0" indent="0">
              <a:buNone/>
            </a:pPr>
            <a:r>
              <a:rPr lang="en-US" i="1" dirty="0"/>
              <a:t>Null Hypothesis</a:t>
            </a:r>
            <a:endParaRPr lang="en-US" dirty="0"/>
          </a:p>
          <a:p>
            <a:r>
              <a:rPr lang="en-US" dirty="0"/>
              <a:t>The null hypothesis asserts that the </a:t>
            </a:r>
            <a:r>
              <a:rPr lang="en-US" i="1" dirty="0"/>
              <a:t>medians</a:t>
            </a:r>
            <a:r>
              <a:rPr lang="en-US" dirty="0"/>
              <a:t> of the two samples are identical.</a:t>
            </a:r>
          </a:p>
          <a:p>
            <a:endParaRPr lang="sk-SK" dirty="0"/>
          </a:p>
        </p:txBody>
      </p:sp>
    </p:spTree>
    <p:extLst>
      <p:ext uri="{BB962C8B-B14F-4D97-AF65-F5344CB8AC3E}">
        <p14:creationId xmlns:p14="http://schemas.microsoft.com/office/powerpoint/2010/main" val="49169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List of </a:t>
            </a:r>
            <a:r>
              <a:rPr lang="sk-SK" dirty="0" err="1" smtClean="0"/>
              <a:t>tests</a:t>
            </a:r>
            <a:endParaRPr lang="sk-SK" dirty="0"/>
          </a:p>
        </p:txBody>
      </p:sp>
      <p:sp>
        <p:nvSpPr>
          <p:cNvPr id="3" name="Zástupný symbol obsahu 2"/>
          <p:cNvSpPr>
            <a:spLocks noGrp="1"/>
          </p:cNvSpPr>
          <p:nvPr>
            <p:ph idx="1"/>
          </p:nvPr>
        </p:nvSpPr>
        <p:spPr/>
        <p:txBody>
          <a:bodyPr/>
          <a:lstStyle/>
          <a:p>
            <a:r>
              <a:rPr lang="sk-SK" dirty="0" err="1" smtClean="0"/>
              <a:t>Kolmogor-Smirnov</a:t>
            </a:r>
            <a:r>
              <a:rPr lang="sk-SK" dirty="0" smtClean="0"/>
              <a:t> test</a:t>
            </a:r>
          </a:p>
          <a:p>
            <a:r>
              <a:rPr lang="sk-SK" dirty="0" err="1" smtClean="0"/>
              <a:t>Mann-Whitney</a:t>
            </a:r>
            <a:r>
              <a:rPr lang="sk-SK" dirty="0" smtClean="0"/>
              <a:t> U test</a:t>
            </a:r>
          </a:p>
          <a:p>
            <a:r>
              <a:rPr lang="sk-SK" dirty="0" err="1" smtClean="0">
                <a:solidFill>
                  <a:srgbClr val="FF0000"/>
                </a:solidFill>
              </a:rPr>
              <a:t>Wilcoxon</a:t>
            </a:r>
            <a:r>
              <a:rPr lang="sk-SK" dirty="0" smtClean="0">
                <a:solidFill>
                  <a:srgbClr val="FF0000"/>
                </a:solidFill>
              </a:rPr>
              <a:t> test</a:t>
            </a:r>
          </a:p>
          <a:p>
            <a:r>
              <a:rPr lang="sk-SK" dirty="0" err="1" smtClean="0"/>
              <a:t>Kruskal</a:t>
            </a:r>
            <a:r>
              <a:rPr lang="sk-SK" dirty="0" smtClean="0"/>
              <a:t>-Wallis</a:t>
            </a:r>
          </a:p>
          <a:p>
            <a:r>
              <a:rPr lang="sk-SK" dirty="0" err="1" smtClean="0"/>
              <a:t>Friedman</a:t>
            </a:r>
            <a:r>
              <a:rPr lang="sk-SK" dirty="0" smtClean="0"/>
              <a:t> test</a:t>
            </a:r>
          </a:p>
          <a:p>
            <a:r>
              <a:rPr lang="sk-SK" dirty="0" err="1" smtClean="0"/>
              <a:t>Cochran</a:t>
            </a:r>
            <a:r>
              <a:rPr lang="sk-SK" dirty="0" smtClean="0"/>
              <a:t> Q test</a:t>
            </a:r>
            <a:endParaRPr lang="sk-SK" dirty="0"/>
          </a:p>
        </p:txBody>
      </p:sp>
    </p:spTree>
    <p:extLst>
      <p:ext uri="{BB962C8B-B14F-4D97-AF65-F5344CB8AC3E}">
        <p14:creationId xmlns:p14="http://schemas.microsoft.com/office/powerpoint/2010/main" val="1504752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Wilcoxon</a:t>
            </a:r>
            <a:r>
              <a:rPr lang="sk-SK" dirty="0" smtClean="0"/>
              <a:t> test</a:t>
            </a:r>
            <a:endParaRPr lang="sk-SK" dirty="0"/>
          </a:p>
        </p:txBody>
      </p:sp>
      <p:sp>
        <p:nvSpPr>
          <p:cNvPr id="3" name="Zástupný symbol obsahu 2"/>
          <p:cNvSpPr>
            <a:spLocks noGrp="1"/>
          </p:cNvSpPr>
          <p:nvPr>
            <p:ph idx="1"/>
          </p:nvPr>
        </p:nvSpPr>
        <p:spPr/>
        <p:txBody>
          <a:bodyPr>
            <a:normAutofit fontScale="92500" lnSpcReduction="20000"/>
          </a:bodyPr>
          <a:lstStyle/>
          <a:p>
            <a:r>
              <a:rPr lang="en-US" dirty="0"/>
              <a:t>The Wilcoxon test is a </a:t>
            </a:r>
            <a:r>
              <a:rPr lang="en-US" i="1" dirty="0"/>
              <a:t>nonparametric</a:t>
            </a:r>
            <a:r>
              <a:rPr lang="en-US" dirty="0"/>
              <a:t> test designed to evaluate the difference between two treatments or conditions where the samples are correlated. In particular, it is suitable for evaluating the data from a repeated-measures design in a situation where the prerequisites for a dependent samples t-test are not met. So, for example, it might be used to evaluate the data from an experiment that looks at the reading ability of children before and after they undergo a period of intensive training.</a:t>
            </a:r>
          </a:p>
          <a:p>
            <a:pPr marL="0" indent="0">
              <a:buNone/>
            </a:pPr>
            <a:r>
              <a:rPr lang="en-US" i="1" dirty="0"/>
              <a:t>Requirements</a:t>
            </a:r>
            <a:endParaRPr lang="en-US" dirty="0"/>
          </a:p>
          <a:p>
            <a:r>
              <a:rPr lang="en-US" dirty="0"/>
              <a:t>Matched data</a:t>
            </a:r>
          </a:p>
          <a:p>
            <a:r>
              <a:rPr lang="en-US" dirty="0"/>
              <a:t>The dependent variable is continuous - in other words, it must, in principle, be possible to distinguish between values at the nth decimal place</a:t>
            </a:r>
          </a:p>
          <a:p>
            <a:r>
              <a:rPr lang="en-US" dirty="0"/>
              <a:t>For maximum accuracy, there should be no ties, though this test - like others - has a way to handle ties</a:t>
            </a:r>
          </a:p>
          <a:p>
            <a:pPr marL="0" indent="0">
              <a:buNone/>
            </a:pPr>
            <a:r>
              <a:rPr lang="en-US" i="1" dirty="0"/>
              <a:t>Null Hypothesis</a:t>
            </a:r>
            <a:endParaRPr lang="en-US" dirty="0"/>
          </a:p>
          <a:p>
            <a:r>
              <a:rPr lang="en-US" dirty="0"/>
              <a:t>The null hypothesis asserts that the </a:t>
            </a:r>
            <a:r>
              <a:rPr lang="en-US" i="1" dirty="0"/>
              <a:t>medians</a:t>
            </a:r>
            <a:r>
              <a:rPr lang="en-US" dirty="0"/>
              <a:t> of the two samples are identical.</a:t>
            </a:r>
          </a:p>
          <a:p>
            <a:endParaRPr lang="sk-SK" dirty="0"/>
          </a:p>
        </p:txBody>
      </p:sp>
    </p:spTree>
    <p:extLst>
      <p:ext uri="{BB962C8B-B14F-4D97-AF65-F5344CB8AC3E}">
        <p14:creationId xmlns:p14="http://schemas.microsoft.com/office/powerpoint/2010/main" val="3777989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List of </a:t>
            </a:r>
            <a:r>
              <a:rPr lang="sk-SK" dirty="0" err="1" smtClean="0"/>
              <a:t>tests</a:t>
            </a:r>
            <a:endParaRPr lang="sk-SK" dirty="0"/>
          </a:p>
        </p:txBody>
      </p:sp>
      <p:sp>
        <p:nvSpPr>
          <p:cNvPr id="3" name="Zástupný symbol obsahu 2"/>
          <p:cNvSpPr>
            <a:spLocks noGrp="1"/>
          </p:cNvSpPr>
          <p:nvPr>
            <p:ph idx="1"/>
          </p:nvPr>
        </p:nvSpPr>
        <p:spPr/>
        <p:txBody>
          <a:bodyPr/>
          <a:lstStyle/>
          <a:p>
            <a:r>
              <a:rPr lang="sk-SK" dirty="0" err="1" smtClean="0"/>
              <a:t>Kolmogor-Smirnov</a:t>
            </a:r>
            <a:r>
              <a:rPr lang="sk-SK" dirty="0" smtClean="0"/>
              <a:t> test</a:t>
            </a:r>
          </a:p>
          <a:p>
            <a:r>
              <a:rPr lang="sk-SK" dirty="0" err="1" smtClean="0"/>
              <a:t>Mann-Whitney</a:t>
            </a:r>
            <a:r>
              <a:rPr lang="sk-SK" dirty="0" smtClean="0"/>
              <a:t> U test</a:t>
            </a:r>
          </a:p>
          <a:p>
            <a:r>
              <a:rPr lang="sk-SK" dirty="0" err="1" smtClean="0"/>
              <a:t>Wilcoxon</a:t>
            </a:r>
            <a:r>
              <a:rPr lang="sk-SK" dirty="0" smtClean="0"/>
              <a:t> test</a:t>
            </a:r>
          </a:p>
          <a:p>
            <a:r>
              <a:rPr lang="sk-SK" dirty="0" err="1" smtClean="0">
                <a:solidFill>
                  <a:srgbClr val="FF0000"/>
                </a:solidFill>
              </a:rPr>
              <a:t>Kruskal</a:t>
            </a:r>
            <a:r>
              <a:rPr lang="sk-SK" dirty="0" smtClean="0">
                <a:solidFill>
                  <a:srgbClr val="FF0000"/>
                </a:solidFill>
              </a:rPr>
              <a:t>-Wallis test</a:t>
            </a:r>
          </a:p>
          <a:p>
            <a:r>
              <a:rPr lang="sk-SK" dirty="0" err="1" smtClean="0"/>
              <a:t>Friedman</a:t>
            </a:r>
            <a:r>
              <a:rPr lang="sk-SK" dirty="0" smtClean="0"/>
              <a:t> test</a:t>
            </a:r>
          </a:p>
          <a:p>
            <a:r>
              <a:rPr lang="sk-SK" dirty="0" err="1" smtClean="0"/>
              <a:t>Cochran</a:t>
            </a:r>
            <a:r>
              <a:rPr lang="sk-SK" dirty="0" smtClean="0"/>
              <a:t> Q test</a:t>
            </a:r>
            <a:endParaRPr lang="sk-SK" dirty="0"/>
          </a:p>
        </p:txBody>
      </p:sp>
    </p:spTree>
    <p:extLst>
      <p:ext uri="{BB962C8B-B14F-4D97-AF65-F5344CB8AC3E}">
        <p14:creationId xmlns:p14="http://schemas.microsoft.com/office/powerpoint/2010/main" val="31114700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Kruskal</a:t>
            </a:r>
            <a:r>
              <a:rPr lang="sk-SK" dirty="0" smtClean="0"/>
              <a:t>-Wallis test</a:t>
            </a:r>
            <a:endParaRPr lang="sk-SK" dirty="0"/>
          </a:p>
        </p:txBody>
      </p:sp>
      <p:sp>
        <p:nvSpPr>
          <p:cNvPr id="3" name="Zástupný symbol obsahu 2"/>
          <p:cNvSpPr>
            <a:spLocks noGrp="1"/>
          </p:cNvSpPr>
          <p:nvPr>
            <p:ph idx="1"/>
          </p:nvPr>
        </p:nvSpPr>
        <p:spPr/>
        <p:txBody>
          <a:bodyPr/>
          <a:lstStyle/>
          <a:p>
            <a:r>
              <a:rPr lang="en-US" dirty="0"/>
              <a:t>The </a:t>
            </a:r>
            <a:r>
              <a:rPr lang="en-US" dirty="0" err="1"/>
              <a:t>Kruskal</a:t>
            </a:r>
            <a:r>
              <a:rPr lang="en-US" dirty="0"/>
              <a:t>-Wallis H test (sometimes also called the "one-way ANOVA on ranks") is a rank-based nonparametric test that can be used to determine if there are statistically significant differences between two or more groups of an independent variable on a continuous or ordinal dependent variable. It is considered the nonparametric alternative to the </a:t>
            </a:r>
            <a:r>
              <a:rPr lang="en-US" dirty="0">
                <a:hlinkClick r:id="rId2"/>
              </a:rPr>
              <a:t>one-way ANOVA</a:t>
            </a:r>
            <a:r>
              <a:rPr lang="en-US" dirty="0"/>
              <a:t>, and an extension of the </a:t>
            </a:r>
            <a:r>
              <a:rPr lang="en-US" dirty="0">
                <a:hlinkClick r:id="rId3"/>
              </a:rPr>
              <a:t>Mann-Whitney U test</a:t>
            </a:r>
            <a:r>
              <a:rPr lang="en-US" dirty="0"/>
              <a:t> to allow the comparison of more than two independent groups.</a:t>
            </a:r>
          </a:p>
          <a:p>
            <a:r>
              <a:rPr lang="en-US" dirty="0"/>
              <a:t>For example, you could use a </a:t>
            </a:r>
            <a:r>
              <a:rPr lang="en-US" dirty="0" err="1"/>
              <a:t>Kruskal</a:t>
            </a:r>
            <a:r>
              <a:rPr lang="en-US" dirty="0"/>
              <a:t>-Wallis H test to understand whether exam performance, measured on a continuous scale from 0-100, differed based on test anxiety levels (i.e., your dependent variable would be "exam performance" and your independent variable would be "test anxiety level", which has three independent groups: students with "low", "medium" and "high" test anxiety levels).</a:t>
            </a:r>
          </a:p>
          <a:p>
            <a:endParaRPr lang="sk-SK" dirty="0"/>
          </a:p>
        </p:txBody>
      </p:sp>
    </p:spTree>
    <p:extLst>
      <p:ext uri="{BB962C8B-B14F-4D97-AF65-F5344CB8AC3E}">
        <p14:creationId xmlns:p14="http://schemas.microsoft.com/office/powerpoint/2010/main" val="907864792"/>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yp dreva">
  <a:themeElements>
    <a:clrScheme name="Typ drev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 drev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 drev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TM02892315[[fn=Dym]]</Template>
  <TotalTime>20</TotalTime>
  <Words>602</Words>
  <Application>Microsoft Office PowerPoint</Application>
  <PresentationFormat>Širokouhlá</PresentationFormat>
  <Paragraphs>92</Paragraphs>
  <Slides>16</Slides>
  <Notes>2</Notes>
  <HiddenSlides>0</HiddenSlides>
  <MMClips>0</MMClips>
  <ScaleCrop>false</ScaleCrop>
  <HeadingPairs>
    <vt:vector size="6" baseType="variant">
      <vt:variant>
        <vt:lpstr>Použité písma</vt:lpstr>
      </vt:variant>
      <vt:variant>
        <vt:i4>6</vt:i4>
      </vt:variant>
      <vt:variant>
        <vt:lpstr>Motív</vt:lpstr>
      </vt:variant>
      <vt:variant>
        <vt:i4>2</vt:i4>
      </vt:variant>
      <vt:variant>
        <vt:lpstr>Nadpisy snímok</vt:lpstr>
      </vt:variant>
      <vt:variant>
        <vt:i4>16</vt:i4>
      </vt:variant>
    </vt:vector>
  </HeadingPairs>
  <TitlesOfParts>
    <vt:vector size="24" baseType="lpstr">
      <vt:lpstr>Calibri</vt:lpstr>
      <vt:lpstr>Calibri Light</vt:lpstr>
      <vt:lpstr>Rockwell</vt:lpstr>
      <vt:lpstr>Rockwell Condensed</vt:lpstr>
      <vt:lpstr>Wingdings</vt:lpstr>
      <vt:lpstr>Wingdings 2</vt:lpstr>
      <vt:lpstr>HDOfficeLightV0</vt:lpstr>
      <vt:lpstr>Typ dreva</vt:lpstr>
      <vt:lpstr>Non-parametric test ordinal data</vt:lpstr>
      <vt:lpstr>List of tests</vt:lpstr>
      <vt:lpstr>Kolmogor-Smirnov test</vt:lpstr>
      <vt:lpstr>List of tests</vt:lpstr>
      <vt:lpstr>Mann-Whitney U test</vt:lpstr>
      <vt:lpstr>List of tests</vt:lpstr>
      <vt:lpstr>Wilcoxon test</vt:lpstr>
      <vt:lpstr>List of tests</vt:lpstr>
      <vt:lpstr>Kruskal-Wallis test</vt:lpstr>
      <vt:lpstr>List of tests</vt:lpstr>
      <vt:lpstr>Friedman test</vt:lpstr>
      <vt:lpstr>List of tests</vt:lpstr>
      <vt:lpstr>Cochran Q test</vt:lpstr>
      <vt:lpstr>Non-parametric test Nominal data</vt:lpstr>
      <vt:lpstr>Chi-Square Goodness of Fit Test</vt:lpstr>
      <vt:lpstr>Chi-Square Test of Independence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Non-parametric test ordinal data</dc:title>
  <dc:creator>Charlotka</dc:creator>
  <cp:lastModifiedBy>Charlotka</cp:lastModifiedBy>
  <cp:revision>4</cp:revision>
  <dcterms:created xsi:type="dcterms:W3CDTF">2016-02-18T20:35:42Z</dcterms:created>
  <dcterms:modified xsi:type="dcterms:W3CDTF">2016-02-19T21:45:18Z</dcterms:modified>
</cp:coreProperties>
</file>