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</p:sldMasterIdLst>
  <p:notesMasterIdLst>
    <p:notesMasterId r:id="rId37"/>
  </p:notesMasterIdLst>
  <p:handoutMasterIdLst>
    <p:handoutMasterId r:id="rId38"/>
  </p:handout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5" r:id="rId11"/>
    <p:sldId id="266" r:id="rId12"/>
    <p:sldId id="282" r:id="rId13"/>
    <p:sldId id="267" r:id="rId14"/>
    <p:sldId id="268" r:id="rId15"/>
    <p:sldId id="269" r:id="rId16"/>
    <p:sldId id="283" r:id="rId17"/>
    <p:sldId id="288" r:id="rId18"/>
    <p:sldId id="270" r:id="rId19"/>
    <p:sldId id="271" r:id="rId20"/>
    <p:sldId id="290" r:id="rId21"/>
    <p:sldId id="291" r:id="rId22"/>
    <p:sldId id="295" r:id="rId23"/>
    <p:sldId id="272" r:id="rId24"/>
    <p:sldId id="273" r:id="rId25"/>
    <p:sldId id="274" r:id="rId26"/>
    <p:sldId id="287" r:id="rId27"/>
    <p:sldId id="289" r:id="rId28"/>
    <p:sldId id="292" r:id="rId29"/>
    <p:sldId id="294" r:id="rId30"/>
    <p:sldId id="293" r:id="rId31"/>
    <p:sldId id="275" r:id="rId32"/>
    <p:sldId id="276" r:id="rId33"/>
    <p:sldId id="277" r:id="rId34"/>
    <p:sldId id="278" r:id="rId35"/>
    <p:sldId id="279" r:id="rId3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CF4EA"/>
    <a:srgbClr val="FFFFFF"/>
    <a:srgbClr val="000000"/>
    <a:srgbClr val="414141"/>
    <a:srgbClr val="FF5008"/>
    <a:srgbClr val="A3F25F"/>
    <a:srgbClr val="0066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6" autoAdjust="0"/>
    <p:restoredTop sz="90929"/>
  </p:normalViewPr>
  <p:slideViewPr>
    <p:cSldViewPr snapToGrid="0">
      <p:cViewPr varScale="1">
        <p:scale>
          <a:sx n="66" d="100"/>
          <a:sy n="66" d="100"/>
        </p:scale>
        <p:origin x="684" y="60"/>
      </p:cViewPr>
      <p:guideLst>
        <p:guide orient="horz" pos="2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482A3584-C232-4F53-B070-BB6D9842363A}" type="slidenum">
              <a:rPr lang="en-US" altLang="sk-SK" sz="1400">
                <a:effectLst/>
              </a:rPr>
              <a:pPr algn="r"/>
              <a:t>‹#›</a:t>
            </a:fld>
            <a:endParaRPr lang="en-US" altLang="sk-SK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0765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notes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EAC6C58B-4BA5-4F5E-8B61-7B5DC0CD7D8A}" type="slidenum">
              <a:rPr lang="en-US" altLang="sk-SK" sz="1400">
                <a:effectLst/>
              </a:rPr>
              <a:pPr algn="r"/>
              <a:t>‹#›</a:t>
            </a:fld>
            <a:endParaRPr lang="en-US" altLang="sk-SK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1378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525929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44491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09460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98062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87603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593463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365810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43173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82246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5615678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13308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341603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923109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9218222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9087148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92176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574250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111656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059120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683672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142882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7338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377112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84151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5354700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634646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2241867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157068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4249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378342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70320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14697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652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0112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2252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8667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5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26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9830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90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00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0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3867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30049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73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8207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83172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4960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876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6909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9634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8882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37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SchoolMisc\SBE8cov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7200"/>
            <a:ext cx="395287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778375" y="2460625"/>
            <a:ext cx="410051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32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Slides Prepared by</a:t>
            </a:r>
          </a:p>
          <a:p>
            <a:r>
              <a:rPr lang="en-US" altLang="sk-SK" sz="32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JOHN S. LOUCKS</a:t>
            </a:r>
          </a:p>
          <a:p>
            <a:r>
              <a:rPr lang="en-US" altLang="sk-SK" sz="32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St. Edward’s University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96888" y="6427788"/>
            <a:ext cx="653256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2002  South-Western College Publishing/Thomson Learning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38113"/>
            <a:ext cx="7772400" cy="63658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Express Deliveries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757737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sk-SK">
                <a:solidFill>
                  <a:srgbClr val="66FFFF"/>
                </a:solidFill>
              </a:rPr>
              <a:t>Wilcoxon Signed-Rank Test</a:t>
            </a:r>
            <a:r>
              <a:rPr lang="en-US" altLang="sk-SK"/>
              <a:t>	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A firm has decided to select one of two express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delivery services to provide next-day deliveries to the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district offices.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To test the delivery times of the two services, the firm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sends two reports to a sample of 10 district offices, with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one report carried by one service and the other report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carried by the second service.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Do the data (delivery times in hours) on the next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slide indicate a difference in the two services?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485900" y="1057275"/>
            <a:ext cx="5753100" cy="49434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31763"/>
            <a:ext cx="7772400" cy="6556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Express Deliveries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024437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 b="1"/>
              <a:t>	      </a:t>
            </a:r>
            <a:r>
              <a:rPr lang="en-US" altLang="sk-SK" b="1" u="sng"/>
              <a:t>District Office</a:t>
            </a:r>
            <a:r>
              <a:rPr lang="en-US" altLang="sk-SK" b="1"/>
              <a:t>      </a:t>
            </a:r>
            <a:r>
              <a:rPr lang="en-US" altLang="sk-SK" b="1" u="sng"/>
              <a:t>Overnight</a:t>
            </a:r>
            <a:r>
              <a:rPr lang="en-US" altLang="sk-SK" b="1"/>
              <a:t>     </a:t>
            </a:r>
            <a:r>
              <a:rPr lang="en-US" altLang="sk-SK" b="1" u="sng"/>
              <a:t>NiteFlite</a:t>
            </a:r>
            <a:endParaRPr lang="en-US" altLang="sk-SK"/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Seattle	       32 hrs.	       25 hrs.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Los Angeles	30	24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Boston	19	15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Cleveland	16	15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New York	15	13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Houston	18	15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Atlanta	14	15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St. Louis	10	8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Milwaukee	7	9</a:t>
            </a:r>
          </a:p>
          <a:p>
            <a:pPr>
              <a:buFont typeface="Monotype Sorts" panose="05010101010101010101" pitchFamily="2" charset="2"/>
              <a:buNone/>
              <a:tabLst>
                <a:tab pos="1085850" algn="l"/>
                <a:tab pos="3771900" algn="ctr"/>
                <a:tab pos="5429250" algn="ctr"/>
              </a:tabLst>
            </a:pPr>
            <a:r>
              <a:rPr lang="en-US" altLang="sk-SK"/>
              <a:t>		Denver	16	11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1038" y="153988"/>
            <a:ext cx="77724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sk-SK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Wilcoxon Signed-Rank Test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681038" y="1090613"/>
            <a:ext cx="7772400" cy="489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anose="05010101010101010101" pitchFamily="2" charset="2"/>
              <a:buChar char="n"/>
            </a:pPr>
            <a:r>
              <a:rPr lang="en-US" altLang="sk-SK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Preliminary Steps of the Test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Tx/>
              <a:buChar char="•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Compute the differences between the paired observations.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Tx/>
              <a:buChar char="•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Discard any differences of zero.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Tx/>
              <a:buChar char="•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Rank the absolute value of the differences from lowest to highest.  Tied differences are assigned the average ranking of their positions.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Tx/>
              <a:buChar char="•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Give the ranks the sign of the original difference in the data.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Tx/>
              <a:buChar char="•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Sum the signed ranks.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altLang="sk-SK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	. . . next we will determine whether the sum is significantly different from zero.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47700" y="1000125"/>
            <a:ext cx="7600950" cy="50006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44463"/>
            <a:ext cx="7772400" cy="6302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Express Deliveries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1387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 b="1"/>
              <a:t>District Office     Differ.   |Diff.| Rank     Sign. Rank</a:t>
            </a:r>
            <a:endParaRPr lang="en-US" altLang="sk-SK"/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Seattle	7	10	+10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Los Angeles	6	9	+9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Boston	4	7	+7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Cleveland	1	1.5	+1.5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New York	2	4	+4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Houston	3	6	+6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Atlanta	-1	1.5	-1.5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St. Louis	2	4	+4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Milwaukee	-2	4	-4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Denver	5	8	</a:t>
            </a:r>
            <a:r>
              <a:rPr lang="en-US" altLang="sk-SK" u="sng"/>
              <a:t>+8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800350" algn="ctr"/>
                <a:tab pos="4457700" algn="ctr"/>
                <a:tab pos="6457950" algn="ctr"/>
              </a:tabLst>
            </a:pPr>
            <a:r>
              <a:rPr lang="en-US" altLang="sk-SK"/>
              <a:t>					+44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8" name="Rectangle 16"/>
          <p:cNvSpPr>
            <a:spLocks noGrp="1" noChangeArrowheads="1"/>
          </p:cNvSpPr>
          <p:nvPr>
            <p:ph type="title"/>
          </p:nvPr>
        </p:nvSpPr>
        <p:spPr>
          <a:xfrm>
            <a:off x="681038" y="144463"/>
            <a:ext cx="7772400" cy="6302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Express Deliveries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02443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Hypotheses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 i="1"/>
              <a:t>	H</a:t>
            </a:r>
            <a:r>
              <a:rPr lang="en-US" altLang="sk-SK" baseline="-25000"/>
              <a:t>0</a:t>
            </a:r>
            <a:r>
              <a:rPr lang="en-US" altLang="sk-SK"/>
              <a:t>:  The delivery times of the two services are the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same; neither offers faster service than the other.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 i="1"/>
              <a:t>	H</a:t>
            </a:r>
            <a:r>
              <a:rPr lang="en-US" altLang="sk-SK" sz="2800" baseline="-25000"/>
              <a:t>a</a:t>
            </a:r>
            <a:r>
              <a:rPr lang="en-US" altLang="sk-SK"/>
              <a:t>:  Delivery times differ between the two services;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recommend the one            with the smaller times.</a:t>
            </a:r>
          </a:p>
          <a:p>
            <a:r>
              <a:rPr lang="en-US" altLang="sk-SK">
                <a:solidFill>
                  <a:srgbClr val="66FFFF"/>
                </a:solidFill>
              </a:rPr>
              <a:t>Sampling Distribution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611813" y="3668713"/>
            <a:ext cx="3146425" cy="11842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>
                <a:effectLst/>
              </a:rPr>
              <a:t>Sampling distribution</a:t>
            </a:r>
          </a:p>
          <a:p>
            <a:pPr algn="l"/>
            <a:r>
              <a:rPr lang="en-US" altLang="sk-SK" sz="2400">
                <a:effectLst/>
              </a:rPr>
              <a:t>   of </a:t>
            </a:r>
            <a:r>
              <a:rPr lang="en-US" altLang="sk-SK" sz="2400" i="1">
                <a:effectLst/>
              </a:rPr>
              <a:t>T</a:t>
            </a:r>
            <a:r>
              <a:rPr lang="en-US" altLang="sk-SK" sz="2400">
                <a:effectLst/>
              </a:rPr>
              <a:t>  if populations</a:t>
            </a:r>
          </a:p>
          <a:p>
            <a:pPr algn="l"/>
            <a:r>
              <a:rPr lang="en-US" altLang="sk-SK" sz="2400">
                <a:effectLst/>
              </a:rPr>
              <a:t>     are identical </a:t>
            </a:r>
          </a:p>
        </p:txBody>
      </p:sp>
      <p:grpSp>
        <p:nvGrpSpPr>
          <p:cNvPr id="28689" name="Group 17"/>
          <p:cNvGrpSpPr>
            <a:grpSpLocks/>
          </p:cNvGrpSpPr>
          <p:nvPr/>
        </p:nvGrpSpPr>
        <p:grpSpPr bwMode="auto">
          <a:xfrm>
            <a:off x="2416175" y="2860675"/>
            <a:ext cx="5248275" cy="3346450"/>
            <a:chOff x="1594" y="1886"/>
            <a:chExt cx="3306" cy="2108"/>
          </a:xfrm>
        </p:grpSpPr>
        <p:sp>
          <p:nvSpPr>
            <p:cNvPr id="28675" name="Freeform 3"/>
            <p:cNvSpPr>
              <a:spLocks/>
            </p:cNvSpPr>
            <p:nvPr/>
          </p:nvSpPr>
          <p:spPr bwMode="auto">
            <a:xfrm>
              <a:off x="1740" y="1926"/>
              <a:ext cx="2814" cy="1917"/>
            </a:xfrm>
            <a:custGeom>
              <a:avLst/>
              <a:gdLst>
                <a:gd name="T0" fmla="*/ 1328 w 2814"/>
                <a:gd name="T1" fmla="*/ 12 h 1917"/>
                <a:gd name="T2" fmla="*/ 1251 w 2814"/>
                <a:gd name="T3" fmla="*/ 99 h 1917"/>
                <a:gd name="T4" fmla="*/ 1185 w 2814"/>
                <a:gd name="T5" fmla="*/ 201 h 1917"/>
                <a:gd name="T6" fmla="*/ 1128 w 2814"/>
                <a:gd name="T7" fmla="*/ 315 h 1917"/>
                <a:gd name="T8" fmla="*/ 1086 w 2814"/>
                <a:gd name="T9" fmla="*/ 423 h 1917"/>
                <a:gd name="T10" fmla="*/ 1044 w 2814"/>
                <a:gd name="T11" fmla="*/ 522 h 1917"/>
                <a:gd name="T12" fmla="*/ 1002 w 2814"/>
                <a:gd name="T13" fmla="*/ 642 h 1917"/>
                <a:gd name="T14" fmla="*/ 969 w 2814"/>
                <a:gd name="T15" fmla="*/ 747 h 1917"/>
                <a:gd name="T16" fmla="*/ 942 w 2814"/>
                <a:gd name="T17" fmla="*/ 855 h 1917"/>
                <a:gd name="T18" fmla="*/ 915 w 2814"/>
                <a:gd name="T19" fmla="*/ 963 h 1917"/>
                <a:gd name="T20" fmla="*/ 882 w 2814"/>
                <a:gd name="T21" fmla="*/ 1068 h 1917"/>
                <a:gd name="T22" fmla="*/ 840 w 2814"/>
                <a:gd name="T23" fmla="*/ 1188 h 1917"/>
                <a:gd name="T24" fmla="*/ 798 w 2814"/>
                <a:gd name="T25" fmla="*/ 1299 h 1917"/>
                <a:gd name="T26" fmla="*/ 744 w 2814"/>
                <a:gd name="T27" fmla="*/ 1404 h 1917"/>
                <a:gd name="T28" fmla="*/ 669 w 2814"/>
                <a:gd name="T29" fmla="*/ 1524 h 1917"/>
                <a:gd name="T30" fmla="*/ 588 w 2814"/>
                <a:gd name="T31" fmla="*/ 1614 h 1917"/>
                <a:gd name="T32" fmla="*/ 480 w 2814"/>
                <a:gd name="T33" fmla="*/ 1684 h 1917"/>
                <a:gd name="T34" fmla="*/ 372 w 2814"/>
                <a:gd name="T35" fmla="*/ 1744 h 1917"/>
                <a:gd name="T36" fmla="*/ 264 w 2814"/>
                <a:gd name="T37" fmla="*/ 1780 h 1917"/>
                <a:gd name="T38" fmla="*/ 172 w 2814"/>
                <a:gd name="T39" fmla="*/ 1816 h 1917"/>
                <a:gd name="T40" fmla="*/ 48 w 2814"/>
                <a:gd name="T41" fmla="*/ 1856 h 1917"/>
                <a:gd name="T42" fmla="*/ 3 w 2814"/>
                <a:gd name="T43" fmla="*/ 1887 h 1917"/>
                <a:gd name="T44" fmla="*/ 2814 w 2814"/>
                <a:gd name="T45" fmla="*/ 1917 h 1917"/>
                <a:gd name="T46" fmla="*/ 2763 w 2814"/>
                <a:gd name="T47" fmla="*/ 1866 h 1917"/>
                <a:gd name="T48" fmla="*/ 2658 w 2814"/>
                <a:gd name="T49" fmla="*/ 1827 h 1917"/>
                <a:gd name="T50" fmla="*/ 2508 w 2814"/>
                <a:gd name="T51" fmla="*/ 1782 h 1917"/>
                <a:gd name="T52" fmla="*/ 2400 w 2814"/>
                <a:gd name="T53" fmla="*/ 1734 h 1917"/>
                <a:gd name="T54" fmla="*/ 2295 w 2814"/>
                <a:gd name="T55" fmla="*/ 1683 h 1917"/>
                <a:gd name="T56" fmla="*/ 2240 w 2814"/>
                <a:gd name="T57" fmla="*/ 1640 h 1917"/>
                <a:gd name="T58" fmla="*/ 2166 w 2814"/>
                <a:gd name="T59" fmla="*/ 1564 h 1917"/>
                <a:gd name="T60" fmla="*/ 2088 w 2814"/>
                <a:gd name="T61" fmla="*/ 1455 h 1917"/>
                <a:gd name="T62" fmla="*/ 2028 w 2814"/>
                <a:gd name="T63" fmla="*/ 1353 h 1917"/>
                <a:gd name="T64" fmla="*/ 1992 w 2814"/>
                <a:gd name="T65" fmla="*/ 1272 h 1917"/>
                <a:gd name="T66" fmla="*/ 1944 w 2814"/>
                <a:gd name="T67" fmla="*/ 1155 h 1917"/>
                <a:gd name="T68" fmla="*/ 1917 w 2814"/>
                <a:gd name="T69" fmla="*/ 1077 h 1917"/>
                <a:gd name="T70" fmla="*/ 1881 w 2814"/>
                <a:gd name="T71" fmla="*/ 972 h 1917"/>
                <a:gd name="T72" fmla="*/ 1842 w 2814"/>
                <a:gd name="T73" fmla="*/ 849 h 1917"/>
                <a:gd name="T74" fmla="*/ 1812 w 2814"/>
                <a:gd name="T75" fmla="*/ 736 h 1917"/>
                <a:gd name="T76" fmla="*/ 1764 w 2814"/>
                <a:gd name="T77" fmla="*/ 591 h 1917"/>
                <a:gd name="T78" fmla="*/ 1722 w 2814"/>
                <a:gd name="T79" fmla="*/ 486 h 1917"/>
                <a:gd name="T80" fmla="*/ 1671 w 2814"/>
                <a:gd name="T81" fmla="*/ 354 h 1917"/>
                <a:gd name="T82" fmla="*/ 1644 w 2814"/>
                <a:gd name="T83" fmla="*/ 292 h 1917"/>
                <a:gd name="T84" fmla="*/ 1596 w 2814"/>
                <a:gd name="T85" fmla="*/ 207 h 1917"/>
                <a:gd name="T86" fmla="*/ 1551 w 2814"/>
                <a:gd name="T87" fmla="*/ 123 h 1917"/>
                <a:gd name="T88" fmla="*/ 1569 w 2814"/>
                <a:gd name="T89" fmla="*/ 153 h 1917"/>
                <a:gd name="T90" fmla="*/ 1512 w 2814"/>
                <a:gd name="T91" fmla="*/ 76 h 1917"/>
                <a:gd name="T92" fmla="*/ 1446 w 2814"/>
                <a:gd name="T93" fmla="*/ 10 h 1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14" h="1917">
                  <a:moveTo>
                    <a:pt x="1389" y="3"/>
                  </a:moveTo>
                  <a:lnTo>
                    <a:pt x="1360" y="0"/>
                  </a:lnTo>
                  <a:lnTo>
                    <a:pt x="1328" y="12"/>
                  </a:lnTo>
                  <a:lnTo>
                    <a:pt x="1299" y="36"/>
                  </a:lnTo>
                  <a:lnTo>
                    <a:pt x="1272" y="68"/>
                  </a:lnTo>
                  <a:lnTo>
                    <a:pt x="1251" y="99"/>
                  </a:lnTo>
                  <a:lnTo>
                    <a:pt x="1224" y="132"/>
                  </a:lnTo>
                  <a:lnTo>
                    <a:pt x="1203" y="168"/>
                  </a:lnTo>
                  <a:lnTo>
                    <a:pt x="1185" y="201"/>
                  </a:lnTo>
                  <a:lnTo>
                    <a:pt x="1167" y="237"/>
                  </a:lnTo>
                  <a:lnTo>
                    <a:pt x="1149" y="276"/>
                  </a:lnTo>
                  <a:lnTo>
                    <a:pt x="1128" y="315"/>
                  </a:lnTo>
                  <a:lnTo>
                    <a:pt x="1113" y="354"/>
                  </a:lnTo>
                  <a:lnTo>
                    <a:pt x="1098" y="387"/>
                  </a:lnTo>
                  <a:lnTo>
                    <a:pt x="1086" y="423"/>
                  </a:lnTo>
                  <a:lnTo>
                    <a:pt x="1068" y="460"/>
                  </a:lnTo>
                  <a:lnTo>
                    <a:pt x="1056" y="496"/>
                  </a:lnTo>
                  <a:lnTo>
                    <a:pt x="1044" y="522"/>
                  </a:lnTo>
                  <a:lnTo>
                    <a:pt x="1032" y="560"/>
                  </a:lnTo>
                  <a:lnTo>
                    <a:pt x="1014" y="606"/>
                  </a:lnTo>
                  <a:lnTo>
                    <a:pt x="1002" y="642"/>
                  </a:lnTo>
                  <a:lnTo>
                    <a:pt x="990" y="672"/>
                  </a:lnTo>
                  <a:lnTo>
                    <a:pt x="981" y="711"/>
                  </a:lnTo>
                  <a:lnTo>
                    <a:pt x="969" y="747"/>
                  </a:lnTo>
                  <a:lnTo>
                    <a:pt x="960" y="786"/>
                  </a:lnTo>
                  <a:lnTo>
                    <a:pt x="948" y="828"/>
                  </a:lnTo>
                  <a:lnTo>
                    <a:pt x="942" y="855"/>
                  </a:lnTo>
                  <a:lnTo>
                    <a:pt x="933" y="888"/>
                  </a:lnTo>
                  <a:lnTo>
                    <a:pt x="924" y="924"/>
                  </a:lnTo>
                  <a:lnTo>
                    <a:pt x="915" y="963"/>
                  </a:lnTo>
                  <a:lnTo>
                    <a:pt x="903" y="999"/>
                  </a:lnTo>
                  <a:lnTo>
                    <a:pt x="894" y="1029"/>
                  </a:lnTo>
                  <a:lnTo>
                    <a:pt x="882" y="1068"/>
                  </a:lnTo>
                  <a:lnTo>
                    <a:pt x="867" y="1116"/>
                  </a:lnTo>
                  <a:lnTo>
                    <a:pt x="852" y="1155"/>
                  </a:lnTo>
                  <a:lnTo>
                    <a:pt x="840" y="1188"/>
                  </a:lnTo>
                  <a:lnTo>
                    <a:pt x="825" y="1224"/>
                  </a:lnTo>
                  <a:lnTo>
                    <a:pt x="813" y="1263"/>
                  </a:lnTo>
                  <a:lnTo>
                    <a:pt x="798" y="1299"/>
                  </a:lnTo>
                  <a:lnTo>
                    <a:pt x="780" y="1335"/>
                  </a:lnTo>
                  <a:lnTo>
                    <a:pt x="765" y="1365"/>
                  </a:lnTo>
                  <a:lnTo>
                    <a:pt x="744" y="1404"/>
                  </a:lnTo>
                  <a:lnTo>
                    <a:pt x="723" y="1440"/>
                  </a:lnTo>
                  <a:lnTo>
                    <a:pt x="696" y="1485"/>
                  </a:lnTo>
                  <a:lnTo>
                    <a:pt x="669" y="1524"/>
                  </a:lnTo>
                  <a:lnTo>
                    <a:pt x="645" y="1551"/>
                  </a:lnTo>
                  <a:lnTo>
                    <a:pt x="621" y="1581"/>
                  </a:lnTo>
                  <a:lnTo>
                    <a:pt x="588" y="1614"/>
                  </a:lnTo>
                  <a:lnTo>
                    <a:pt x="552" y="1641"/>
                  </a:lnTo>
                  <a:lnTo>
                    <a:pt x="516" y="1662"/>
                  </a:lnTo>
                  <a:lnTo>
                    <a:pt x="480" y="1684"/>
                  </a:lnTo>
                  <a:lnTo>
                    <a:pt x="432" y="1712"/>
                  </a:lnTo>
                  <a:lnTo>
                    <a:pt x="400" y="1728"/>
                  </a:lnTo>
                  <a:lnTo>
                    <a:pt x="372" y="1744"/>
                  </a:lnTo>
                  <a:lnTo>
                    <a:pt x="336" y="1756"/>
                  </a:lnTo>
                  <a:lnTo>
                    <a:pt x="300" y="1768"/>
                  </a:lnTo>
                  <a:lnTo>
                    <a:pt x="264" y="1780"/>
                  </a:lnTo>
                  <a:lnTo>
                    <a:pt x="246" y="1788"/>
                  </a:lnTo>
                  <a:lnTo>
                    <a:pt x="210" y="1806"/>
                  </a:lnTo>
                  <a:lnTo>
                    <a:pt x="172" y="1816"/>
                  </a:lnTo>
                  <a:lnTo>
                    <a:pt x="132" y="1828"/>
                  </a:lnTo>
                  <a:lnTo>
                    <a:pt x="81" y="1845"/>
                  </a:lnTo>
                  <a:lnTo>
                    <a:pt x="48" y="1856"/>
                  </a:lnTo>
                  <a:lnTo>
                    <a:pt x="12" y="1866"/>
                  </a:lnTo>
                  <a:lnTo>
                    <a:pt x="3" y="1872"/>
                  </a:lnTo>
                  <a:lnTo>
                    <a:pt x="3" y="1887"/>
                  </a:lnTo>
                  <a:lnTo>
                    <a:pt x="0" y="1899"/>
                  </a:lnTo>
                  <a:lnTo>
                    <a:pt x="3" y="1914"/>
                  </a:lnTo>
                  <a:lnTo>
                    <a:pt x="2814" y="1917"/>
                  </a:lnTo>
                  <a:lnTo>
                    <a:pt x="2814" y="1882"/>
                  </a:lnTo>
                  <a:lnTo>
                    <a:pt x="2787" y="1872"/>
                  </a:lnTo>
                  <a:lnTo>
                    <a:pt x="2763" y="1866"/>
                  </a:lnTo>
                  <a:lnTo>
                    <a:pt x="2727" y="1854"/>
                  </a:lnTo>
                  <a:lnTo>
                    <a:pt x="2700" y="1848"/>
                  </a:lnTo>
                  <a:lnTo>
                    <a:pt x="2658" y="1827"/>
                  </a:lnTo>
                  <a:lnTo>
                    <a:pt x="2616" y="1818"/>
                  </a:lnTo>
                  <a:lnTo>
                    <a:pt x="2550" y="1794"/>
                  </a:lnTo>
                  <a:lnTo>
                    <a:pt x="2508" y="1782"/>
                  </a:lnTo>
                  <a:lnTo>
                    <a:pt x="2478" y="1770"/>
                  </a:lnTo>
                  <a:lnTo>
                    <a:pt x="2436" y="1752"/>
                  </a:lnTo>
                  <a:lnTo>
                    <a:pt x="2400" y="1734"/>
                  </a:lnTo>
                  <a:lnTo>
                    <a:pt x="2352" y="1716"/>
                  </a:lnTo>
                  <a:lnTo>
                    <a:pt x="2319" y="1695"/>
                  </a:lnTo>
                  <a:lnTo>
                    <a:pt x="2295" y="1683"/>
                  </a:lnTo>
                  <a:lnTo>
                    <a:pt x="2277" y="1668"/>
                  </a:lnTo>
                  <a:lnTo>
                    <a:pt x="2262" y="1656"/>
                  </a:lnTo>
                  <a:lnTo>
                    <a:pt x="2240" y="1640"/>
                  </a:lnTo>
                  <a:lnTo>
                    <a:pt x="2208" y="1614"/>
                  </a:lnTo>
                  <a:lnTo>
                    <a:pt x="2184" y="1588"/>
                  </a:lnTo>
                  <a:lnTo>
                    <a:pt x="2166" y="1564"/>
                  </a:lnTo>
                  <a:lnTo>
                    <a:pt x="2136" y="1528"/>
                  </a:lnTo>
                  <a:lnTo>
                    <a:pt x="2109" y="1494"/>
                  </a:lnTo>
                  <a:lnTo>
                    <a:pt x="2088" y="1455"/>
                  </a:lnTo>
                  <a:lnTo>
                    <a:pt x="2067" y="1422"/>
                  </a:lnTo>
                  <a:lnTo>
                    <a:pt x="2046" y="1386"/>
                  </a:lnTo>
                  <a:lnTo>
                    <a:pt x="2028" y="1353"/>
                  </a:lnTo>
                  <a:lnTo>
                    <a:pt x="2004" y="1296"/>
                  </a:lnTo>
                  <a:lnTo>
                    <a:pt x="2016" y="1323"/>
                  </a:lnTo>
                  <a:lnTo>
                    <a:pt x="1992" y="1272"/>
                  </a:lnTo>
                  <a:lnTo>
                    <a:pt x="1971" y="1224"/>
                  </a:lnTo>
                  <a:lnTo>
                    <a:pt x="1956" y="1191"/>
                  </a:lnTo>
                  <a:lnTo>
                    <a:pt x="1944" y="1155"/>
                  </a:lnTo>
                  <a:lnTo>
                    <a:pt x="1935" y="1131"/>
                  </a:lnTo>
                  <a:lnTo>
                    <a:pt x="1926" y="1101"/>
                  </a:lnTo>
                  <a:lnTo>
                    <a:pt x="1917" y="1077"/>
                  </a:lnTo>
                  <a:lnTo>
                    <a:pt x="1905" y="1050"/>
                  </a:lnTo>
                  <a:lnTo>
                    <a:pt x="1893" y="1014"/>
                  </a:lnTo>
                  <a:lnTo>
                    <a:pt x="1881" y="972"/>
                  </a:lnTo>
                  <a:lnTo>
                    <a:pt x="1869" y="924"/>
                  </a:lnTo>
                  <a:lnTo>
                    <a:pt x="1860" y="888"/>
                  </a:lnTo>
                  <a:lnTo>
                    <a:pt x="1842" y="849"/>
                  </a:lnTo>
                  <a:lnTo>
                    <a:pt x="1836" y="810"/>
                  </a:lnTo>
                  <a:lnTo>
                    <a:pt x="1830" y="786"/>
                  </a:lnTo>
                  <a:lnTo>
                    <a:pt x="1812" y="736"/>
                  </a:lnTo>
                  <a:lnTo>
                    <a:pt x="1800" y="700"/>
                  </a:lnTo>
                  <a:lnTo>
                    <a:pt x="1779" y="645"/>
                  </a:lnTo>
                  <a:lnTo>
                    <a:pt x="1764" y="591"/>
                  </a:lnTo>
                  <a:lnTo>
                    <a:pt x="1746" y="552"/>
                  </a:lnTo>
                  <a:lnTo>
                    <a:pt x="1734" y="522"/>
                  </a:lnTo>
                  <a:lnTo>
                    <a:pt x="1722" y="486"/>
                  </a:lnTo>
                  <a:lnTo>
                    <a:pt x="1704" y="438"/>
                  </a:lnTo>
                  <a:lnTo>
                    <a:pt x="1688" y="400"/>
                  </a:lnTo>
                  <a:lnTo>
                    <a:pt x="1671" y="354"/>
                  </a:lnTo>
                  <a:lnTo>
                    <a:pt x="1677" y="375"/>
                  </a:lnTo>
                  <a:lnTo>
                    <a:pt x="1656" y="328"/>
                  </a:lnTo>
                  <a:lnTo>
                    <a:pt x="1644" y="292"/>
                  </a:lnTo>
                  <a:lnTo>
                    <a:pt x="1620" y="256"/>
                  </a:lnTo>
                  <a:lnTo>
                    <a:pt x="1611" y="231"/>
                  </a:lnTo>
                  <a:lnTo>
                    <a:pt x="1596" y="207"/>
                  </a:lnTo>
                  <a:lnTo>
                    <a:pt x="1575" y="168"/>
                  </a:lnTo>
                  <a:lnTo>
                    <a:pt x="1566" y="144"/>
                  </a:lnTo>
                  <a:lnTo>
                    <a:pt x="1551" y="123"/>
                  </a:lnTo>
                  <a:lnTo>
                    <a:pt x="1554" y="132"/>
                  </a:lnTo>
                  <a:lnTo>
                    <a:pt x="1587" y="189"/>
                  </a:lnTo>
                  <a:lnTo>
                    <a:pt x="1569" y="153"/>
                  </a:lnTo>
                  <a:lnTo>
                    <a:pt x="1560" y="148"/>
                  </a:lnTo>
                  <a:lnTo>
                    <a:pt x="1536" y="106"/>
                  </a:lnTo>
                  <a:lnTo>
                    <a:pt x="1512" y="76"/>
                  </a:lnTo>
                  <a:lnTo>
                    <a:pt x="1485" y="51"/>
                  </a:lnTo>
                  <a:lnTo>
                    <a:pt x="1464" y="28"/>
                  </a:lnTo>
                  <a:lnTo>
                    <a:pt x="1446" y="10"/>
                  </a:lnTo>
                  <a:lnTo>
                    <a:pt x="1428" y="3"/>
                  </a:lnTo>
                  <a:lnTo>
                    <a:pt x="1407" y="0"/>
                  </a:lnTo>
                </a:path>
              </a:pathLst>
            </a:custGeom>
            <a:gradFill rotWithShape="0">
              <a:gsLst>
                <a:gs pos="0">
                  <a:srgbClr val="006699"/>
                </a:gs>
                <a:gs pos="50000">
                  <a:srgbClr val="006699">
                    <a:gamma/>
                    <a:shade val="46275"/>
                    <a:invGamma/>
                  </a:srgbClr>
                </a:gs>
                <a:gs pos="100000">
                  <a:srgbClr val="006699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1594" y="3842"/>
              <a:ext cx="3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auto">
            <a:xfrm>
              <a:off x="3180" y="3798"/>
              <a:ext cx="1" cy="112"/>
            </a:xfrm>
            <a:custGeom>
              <a:avLst/>
              <a:gdLst>
                <a:gd name="T0" fmla="*/ 0 w 1"/>
                <a:gd name="T1" fmla="*/ 0 h 112"/>
                <a:gd name="T2" fmla="*/ 0 w 1"/>
                <a:gd name="T3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12">
                  <a:moveTo>
                    <a:pt x="0" y="0"/>
                  </a:moveTo>
                  <a:lnTo>
                    <a:pt x="0" y="111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8678" name="Arc 6"/>
            <p:cNvSpPr>
              <a:spLocks/>
            </p:cNvSpPr>
            <p:nvPr/>
          </p:nvSpPr>
          <p:spPr bwMode="auto">
            <a:xfrm rot="4440000">
              <a:off x="3406" y="3008"/>
              <a:ext cx="844" cy="272"/>
            </a:xfrm>
            <a:custGeom>
              <a:avLst/>
              <a:gdLst>
                <a:gd name="G0" fmla="+- 1597 0 0"/>
                <a:gd name="G1" fmla="+- 0 0 0"/>
                <a:gd name="G2" fmla="+- 21600 0 0"/>
                <a:gd name="T0" fmla="*/ 21050 w 21050"/>
                <a:gd name="T1" fmla="*/ 9387 h 21600"/>
                <a:gd name="T2" fmla="*/ 0 w 21050"/>
                <a:gd name="T3" fmla="*/ 21541 h 21600"/>
                <a:gd name="T4" fmla="*/ 1597 w 2105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50" h="21600" fill="none" extrusionOk="0">
                  <a:moveTo>
                    <a:pt x="21050" y="9387"/>
                  </a:moveTo>
                  <a:cubicBezTo>
                    <a:pt x="17447" y="16854"/>
                    <a:pt x="9887" y="21599"/>
                    <a:pt x="1597" y="21600"/>
                  </a:cubicBezTo>
                  <a:cubicBezTo>
                    <a:pt x="1064" y="21600"/>
                    <a:pt x="531" y="21580"/>
                    <a:pt x="0" y="21540"/>
                  </a:cubicBezTo>
                </a:path>
                <a:path w="21050" h="21600" stroke="0" extrusionOk="0">
                  <a:moveTo>
                    <a:pt x="21050" y="9387"/>
                  </a:moveTo>
                  <a:cubicBezTo>
                    <a:pt x="17447" y="16854"/>
                    <a:pt x="9887" y="21599"/>
                    <a:pt x="1597" y="21600"/>
                  </a:cubicBezTo>
                  <a:cubicBezTo>
                    <a:pt x="1064" y="21600"/>
                    <a:pt x="531" y="21580"/>
                    <a:pt x="0" y="21540"/>
                  </a:cubicBezTo>
                  <a:lnTo>
                    <a:pt x="1597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79" name="Arc 7"/>
            <p:cNvSpPr>
              <a:spLocks/>
            </p:cNvSpPr>
            <p:nvPr/>
          </p:nvSpPr>
          <p:spPr bwMode="auto">
            <a:xfrm rot="780000">
              <a:off x="3911" y="3583"/>
              <a:ext cx="749" cy="151"/>
            </a:xfrm>
            <a:custGeom>
              <a:avLst/>
              <a:gdLst>
                <a:gd name="G0" fmla="+- 21352 0 0"/>
                <a:gd name="G1" fmla="+- 0 0 0"/>
                <a:gd name="G2" fmla="+- 21600 0 0"/>
                <a:gd name="T0" fmla="*/ 19098 w 21352"/>
                <a:gd name="T1" fmla="*/ 21482 h 21482"/>
                <a:gd name="T2" fmla="*/ 0 w 21352"/>
                <a:gd name="T3" fmla="*/ 3265 h 21482"/>
                <a:gd name="T4" fmla="*/ 21352 w 21352"/>
                <a:gd name="T5" fmla="*/ 0 h 2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2" h="21482" fill="none" extrusionOk="0">
                  <a:moveTo>
                    <a:pt x="19097" y="21482"/>
                  </a:moveTo>
                  <a:cubicBezTo>
                    <a:pt x="9330" y="20457"/>
                    <a:pt x="1484" y="12972"/>
                    <a:pt x="0" y="3264"/>
                  </a:cubicBezTo>
                </a:path>
                <a:path w="21352" h="21482" stroke="0" extrusionOk="0">
                  <a:moveTo>
                    <a:pt x="19097" y="21482"/>
                  </a:moveTo>
                  <a:cubicBezTo>
                    <a:pt x="9330" y="20457"/>
                    <a:pt x="1484" y="12972"/>
                    <a:pt x="0" y="3264"/>
                  </a:cubicBezTo>
                  <a:lnTo>
                    <a:pt x="21352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80" name="Arc 8"/>
            <p:cNvSpPr>
              <a:spLocks/>
            </p:cNvSpPr>
            <p:nvPr/>
          </p:nvSpPr>
          <p:spPr bwMode="auto">
            <a:xfrm rot="6300000">
              <a:off x="2431" y="2252"/>
              <a:ext cx="944" cy="212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81" name="Arc 9"/>
            <p:cNvSpPr>
              <a:spLocks/>
            </p:cNvSpPr>
            <p:nvPr/>
          </p:nvSpPr>
          <p:spPr bwMode="auto">
            <a:xfrm rot="16980000">
              <a:off x="2069" y="3001"/>
              <a:ext cx="780" cy="272"/>
            </a:xfrm>
            <a:custGeom>
              <a:avLst/>
              <a:gdLst>
                <a:gd name="G0" fmla="+- 19465 0 0"/>
                <a:gd name="G1" fmla="+- 0 0 0"/>
                <a:gd name="G2" fmla="+- 21600 0 0"/>
                <a:gd name="T0" fmla="*/ 19390 w 19465"/>
                <a:gd name="T1" fmla="*/ 21600 h 21600"/>
                <a:gd name="T2" fmla="*/ 0 w 19465"/>
                <a:gd name="T3" fmla="*/ 9363 h 21600"/>
                <a:gd name="T4" fmla="*/ 19465 w 194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5" h="21600" fill="none" extrusionOk="0">
                  <a:moveTo>
                    <a:pt x="19390" y="21599"/>
                  </a:moveTo>
                  <a:cubicBezTo>
                    <a:pt x="11116" y="21571"/>
                    <a:pt x="3586" y="16818"/>
                    <a:pt x="-1" y="9363"/>
                  </a:cubicBezTo>
                </a:path>
                <a:path w="19465" h="21600" stroke="0" extrusionOk="0">
                  <a:moveTo>
                    <a:pt x="19390" y="21599"/>
                  </a:moveTo>
                  <a:cubicBezTo>
                    <a:pt x="11116" y="21571"/>
                    <a:pt x="3586" y="16818"/>
                    <a:pt x="-1" y="9363"/>
                  </a:cubicBezTo>
                  <a:lnTo>
                    <a:pt x="19465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82" name="Arc 10"/>
            <p:cNvSpPr>
              <a:spLocks/>
            </p:cNvSpPr>
            <p:nvPr/>
          </p:nvSpPr>
          <p:spPr bwMode="auto">
            <a:xfrm rot="15300000">
              <a:off x="2886" y="2253"/>
              <a:ext cx="945" cy="213"/>
            </a:xfrm>
            <a:custGeom>
              <a:avLst/>
              <a:gdLst>
                <a:gd name="G0" fmla="+- 0 0 0"/>
                <a:gd name="G1" fmla="+- 102 0 0"/>
                <a:gd name="G2" fmla="+- 21600 0 0"/>
                <a:gd name="T0" fmla="*/ 21600 w 21600"/>
                <a:gd name="T1" fmla="*/ 0 h 21702"/>
                <a:gd name="T2" fmla="*/ 0 w 21600"/>
                <a:gd name="T3" fmla="*/ 21702 h 21702"/>
                <a:gd name="T4" fmla="*/ 0 w 21600"/>
                <a:gd name="T5" fmla="*/ 102 h 21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02" fill="none" extrusionOk="0">
                  <a:moveTo>
                    <a:pt x="21599" y="0"/>
                  </a:moveTo>
                  <a:cubicBezTo>
                    <a:pt x="21599" y="34"/>
                    <a:pt x="21600" y="68"/>
                    <a:pt x="21600" y="102"/>
                  </a:cubicBezTo>
                  <a:cubicBezTo>
                    <a:pt x="21600" y="12031"/>
                    <a:pt x="11929" y="21701"/>
                    <a:pt x="0" y="21702"/>
                  </a:cubicBezTo>
                </a:path>
                <a:path w="21600" h="21702" stroke="0" extrusionOk="0">
                  <a:moveTo>
                    <a:pt x="21599" y="0"/>
                  </a:moveTo>
                  <a:cubicBezTo>
                    <a:pt x="21599" y="34"/>
                    <a:pt x="21600" y="68"/>
                    <a:pt x="21600" y="102"/>
                  </a:cubicBezTo>
                  <a:cubicBezTo>
                    <a:pt x="21600" y="12031"/>
                    <a:pt x="11929" y="21701"/>
                    <a:pt x="0" y="21702"/>
                  </a:cubicBezTo>
                  <a:lnTo>
                    <a:pt x="0" y="102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2663" y="2943"/>
              <a:ext cx="941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sk-SK" sz="2400" i="1">
                  <a:effectLst/>
                  <a:latin typeface="Symbol" panose="05050102010706020507" pitchFamily="18" charset="2"/>
                </a:rPr>
                <a:t></a:t>
              </a:r>
              <a:r>
                <a:rPr lang="en-US" altLang="sk-SK" sz="2400" i="1" baseline="-25000">
                  <a:effectLst/>
                  <a:latin typeface="Symbol" panose="05050102010706020507" pitchFamily="18" charset="2"/>
                </a:rPr>
                <a:t></a:t>
              </a:r>
              <a:r>
                <a:rPr lang="en-US" altLang="sk-SK" sz="2400">
                  <a:effectLst/>
                  <a:latin typeface="Symbol" panose="05050102010706020507" pitchFamily="18" charset="2"/>
                </a:rPr>
                <a:t></a:t>
              </a:r>
              <a:r>
                <a:rPr lang="en-US" altLang="sk-SK" sz="2400" i="1">
                  <a:effectLst/>
                  <a:latin typeface="Symbol" panose="05050102010706020507" pitchFamily="18" charset="2"/>
                </a:rPr>
                <a:t></a:t>
              </a:r>
              <a:r>
                <a:rPr lang="en-US" altLang="sk-SK" sz="2400">
                  <a:effectLst/>
                </a:rPr>
                <a:t>19.62</a:t>
              </a:r>
            </a:p>
          </p:txBody>
        </p:sp>
        <p:sp>
          <p:nvSpPr>
            <p:cNvPr id="28685" name="Arc 13"/>
            <p:cNvSpPr>
              <a:spLocks/>
            </p:cNvSpPr>
            <p:nvPr/>
          </p:nvSpPr>
          <p:spPr bwMode="auto">
            <a:xfrm rot="20700000">
              <a:off x="1686" y="3559"/>
              <a:ext cx="685" cy="15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74 w 20674"/>
                <a:gd name="T1" fmla="*/ 6256 h 21580"/>
                <a:gd name="T2" fmla="*/ 940 w 20674"/>
                <a:gd name="T3" fmla="*/ 21580 h 21580"/>
                <a:gd name="T4" fmla="*/ 0 w 20674"/>
                <a:gd name="T5" fmla="*/ 0 h 2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74" h="21580" fill="none" extrusionOk="0">
                  <a:moveTo>
                    <a:pt x="20674" y="6256"/>
                  </a:moveTo>
                  <a:cubicBezTo>
                    <a:pt x="18017" y="15036"/>
                    <a:pt x="10104" y="21180"/>
                    <a:pt x="939" y="21579"/>
                  </a:cubicBezTo>
                </a:path>
                <a:path w="20674" h="21580" stroke="0" extrusionOk="0">
                  <a:moveTo>
                    <a:pt x="20674" y="6256"/>
                  </a:moveTo>
                  <a:cubicBezTo>
                    <a:pt x="18017" y="15036"/>
                    <a:pt x="10104" y="21180"/>
                    <a:pt x="939" y="2157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2667" y="3507"/>
              <a:ext cx="61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sk-SK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anose="05050102010706020507" pitchFamily="18" charset="2"/>
                </a:rPr>
                <a:t></a:t>
              </a:r>
              <a:r>
                <a:rPr lang="en-US" altLang="sk-SK" sz="24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  <a:r>
                <a:rPr lang="en-US" altLang="sk-SK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 0</a:t>
              </a:r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4668" y="3708"/>
              <a:ext cx="23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sk-SK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</a:p>
          </p:txBody>
        </p:sp>
      </p:grp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1038" y="131763"/>
            <a:ext cx="7772400" cy="6429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Express Deliveries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00538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Rejection Rule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/>
              <a:t>Using .05 level of significance,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/>
              <a:t>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 if </a:t>
            </a:r>
            <a:r>
              <a:rPr lang="en-US" altLang="sk-SK" i="1"/>
              <a:t>z</a:t>
            </a:r>
            <a:r>
              <a:rPr lang="en-US" altLang="sk-SK"/>
              <a:t>  &lt; -1.96 or </a:t>
            </a:r>
            <a:r>
              <a:rPr lang="en-US" altLang="sk-SK" i="1"/>
              <a:t>z</a:t>
            </a:r>
            <a:r>
              <a:rPr lang="en-US" altLang="sk-SK"/>
              <a:t>  &gt; 1.96</a:t>
            </a:r>
          </a:p>
          <a:p>
            <a:r>
              <a:rPr lang="en-US" altLang="sk-SK">
                <a:solidFill>
                  <a:srgbClr val="66FFFF"/>
                </a:solidFill>
              </a:rPr>
              <a:t>Test Statistic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 i="1"/>
              <a:t>z</a:t>
            </a:r>
            <a:r>
              <a:rPr lang="en-US" altLang="sk-SK"/>
              <a:t>  = (</a:t>
            </a:r>
            <a:r>
              <a:rPr lang="en-US" altLang="sk-SK" i="1"/>
              <a:t>T</a:t>
            </a:r>
            <a:r>
              <a:rPr lang="en-US" altLang="sk-SK"/>
              <a:t> - </a:t>
            </a:r>
            <a:r>
              <a:rPr lang="en-US" altLang="sk-SK" i="1">
                <a:latin typeface="Symbol" panose="05050102010706020507" pitchFamily="18" charset="2"/>
              </a:rPr>
              <a:t></a:t>
            </a:r>
            <a:r>
              <a:rPr lang="en-US" altLang="sk-SK" i="1" baseline="-25000"/>
              <a:t>T </a:t>
            </a:r>
            <a:r>
              <a:rPr lang="en-US" altLang="sk-SK"/>
              <a:t>)/</a:t>
            </a:r>
            <a:r>
              <a:rPr lang="en-US" altLang="sk-SK" i="1">
                <a:latin typeface="Symbol" panose="05050102010706020507" pitchFamily="18" charset="2"/>
              </a:rPr>
              <a:t></a:t>
            </a:r>
            <a:r>
              <a:rPr lang="en-US" altLang="sk-SK" i="1" baseline="-25000"/>
              <a:t>T</a:t>
            </a:r>
            <a:r>
              <a:rPr lang="en-US" altLang="sk-SK"/>
              <a:t> = (44 - 0)/19.62 = 2.24</a:t>
            </a:r>
          </a:p>
          <a:p>
            <a:r>
              <a:rPr lang="en-US" altLang="sk-SK">
                <a:solidFill>
                  <a:srgbClr val="66FFFF"/>
                </a:solidFill>
              </a:rPr>
              <a:t>Conclusion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  There is sufficient evidence in the sample to conclude that a difference exists in the delivery times provided by the two services.  Recommend using the NiteFlite service. 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Mann-Whitney-Wilcoxon Test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/>
              <a:t>This test is another nonparametric method for determining whether there is a difference between two populations.</a:t>
            </a:r>
          </a:p>
          <a:p>
            <a:r>
              <a:rPr lang="en-US" altLang="sk-SK"/>
              <a:t>This test, unlike the Wilcoxon signed-rank test, is </a:t>
            </a:r>
            <a:r>
              <a:rPr lang="en-US" altLang="sk-SK" u="sng"/>
              <a:t>not</a:t>
            </a:r>
            <a:r>
              <a:rPr lang="en-US" altLang="sk-SK"/>
              <a:t> based on a matched sample.</a:t>
            </a:r>
          </a:p>
          <a:p>
            <a:r>
              <a:rPr lang="en-US" altLang="sk-SK"/>
              <a:t>This test does </a:t>
            </a:r>
            <a:r>
              <a:rPr lang="en-US" altLang="sk-SK" u="sng"/>
              <a:t>not</a:t>
            </a:r>
            <a:r>
              <a:rPr lang="en-US" altLang="sk-SK"/>
              <a:t> require interval data or the assumption that both populations are normally distributed.</a:t>
            </a:r>
          </a:p>
          <a:p>
            <a:r>
              <a:rPr lang="en-US" altLang="sk-SK"/>
              <a:t>The only requirement is that the measurement scale for the data is at least ordinal.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543050" y="2781300"/>
            <a:ext cx="5924550" cy="10858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Mann-Whitney-Wilcoxon Test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/>
              <a:t>Instead of testing for the difference between the means of two populations, this method tests to determine whether the two populations are identical.</a:t>
            </a:r>
          </a:p>
          <a:p>
            <a:r>
              <a:rPr lang="en-US" altLang="sk-SK"/>
              <a:t>The hypotheses are: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 sz="800"/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: The two populations are identical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</a:t>
            </a:r>
            <a:r>
              <a:rPr lang="en-US" altLang="sk-SK" i="1"/>
              <a:t>H</a:t>
            </a:r>
            <a:r>
              <a:rPr lang="en-US" altLang="sk-SK" baseline="-25000"/>
              <a:t>a</a:t>
            </a:r>
            <a:r>
              <a:rPr lang="en-US" altLang="sk-SK"/>
              <a:t>:  The two populations are not identical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0813"/>
            <a:ext cx="7772400" cy="6048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381500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Mann-Whitney-Wilcoxon Test (Large-Sample Case)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Manufacturer labels indicate the annual energy cost associated with operating home appliances such as freezers.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The energy costs for a sample of 10 Westin freezers and a sample of 10 Brand-X Freezers are shown on the next slide.  Do the data indicate, using </a:t>
            </a:r>
            <a:r>
              <a:rPr lang="en-US" altLang="sk-SK" i="1">
                <a:latin typeface="Symbol" panose="05050102010706020507" pitchFamily="18" charset="2"/>
              </a:rPr>
              <a:t>a</a:t>
            </a:r>
            <a:r>
              <a:rPr lang="en-US" altLang="sk-SK"/>
              <a:t> = .05, that a difference exists in the annual energy costs associated with the two brands of freezers?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000250" y="1057275"/>
            <a:ext cx="5162550" cy="49434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0813"/>
            <a:ext cx="7772400" cy="6175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929187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                  </a:t>
            </a:r>
            <a:r>
              <a:rPr lang="en-US" altLang="sk-SK" b="1"/>
              <a:t>Westin Freezers    Brand-X Freezers</a:t>
            </a:r>
            <a:endParaRPr lang="en-US" altLang="sk-SK"/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$55.10  	$56.10    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54.50	  54.70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53.20	  54.40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53.00	  55.40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55.50	  54.10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54.90	  56.00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55.80	  55.50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54.00	  55.00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54.20	  54.30</a:t>
            </a:r>
          </a:p>
          <a:p>
            <a:pPr>
              <a:buFont typeface="Monotype Sorts" panose="05010101010101010101" pitchFamily="2" charset="2"/>
              <a:buNone/>
              <a:tabLst>
                <a:tab pos="2628900" algn="ctr"/>
                <a:tab pos="5086350" algn="ctr"/>
              </a:tabLst>
            </a:pPr>
            <a:r>
              <a:rPr lang="en-US" altLang="sk-SK"/>
              <a:t>		  55.20	  57.00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4613"/>
            <a:ext cx="7772400" cy="96678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Chapter 19</a:t>
            </a:r>
            <a:br>
              <a:rPr lang="en-US" altLang="sk-SK"/>
            </a:br>
            <a:r>
              <a:rPr lang="en-US" altLang="sk-SK"/>
              <a:t>Nonparametric Methods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04850" y="1095375"/>
            <a:ext cx="7727950" cy="3467100"/>
          </a:xfrm>
          <a:noFill/>
          <a:ln/>
        </p:spPr>
        <p:txBody>
          <a:bodyPr/>
          <a:lstStyle/>
          <a:p>
            <a:r>
              <a:rPr lang="en-US" altLang="sk-SK"/>
              <a:t>Sign Test</a:t>
            </a:r>
          </a:p>
          <a:p>
            <a:r>
              <a:rPr lang="en-US" altLang="sk-SK"/>
              <a:t>Wilcoxon Signed-Rank Test</a:t>
            </a:r>
          </a:p>
          <a:p>
            <a:r>
              <a:rPr lang="en-US" altLang="sk-SK"/>
              <a:t>Mann-Whitney-Wilcoxon Test</a:t>
            </a:r>
          </a:p>
          <a:p>
            <a:r>
              <a:rPr lang="en-US" altLang="sk-SK"/>
              <a:t>Kruskal-Wallis Test</a:t>
            </a:r>
          </a:p>
          <a:p>
            <a:r>
              <a:rPr lang="en-US" altLang="sk-SK"/>
              <a:t>Rank Correlation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5148263" y="2455863"/>
          <a:ext cx="3324225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lip" r:id="rId4" imgW="3571560" imgH="3468960" progId="MS_ClipArt_Gallery.2">
                  <p:embed/>
                </p:oleObj>
              </mc:Choice>
              <mc:Fallback>
                <p:oleObj name="Clip" r:id="rId4" imgW="3571560" imgH="34689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455863"/>
                        <a:ext cx="3324225" cy="322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Mann-Whitney-Wilcoxon Test (Large-Sample Case)</a:t>
            </a:r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Hypotheses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 i="1"/>
              <a:t>		H</a:t>
            </a:r>
            <a:r>
              <a:rPr lang="en-US" altLang="sk-SK" baseline="-25000"/>
              <a:t>0</a:t>
            </a:r>
            <a:r>
              <a:rPr lang="en-US" altLang="sk-SK"/>
              <a:t>:  Annual energy costs for Westin freezers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    and Brand-X freezers are the same.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</a:t>
            </a:r>
            <a:r>
              <a:rPr lang="en-US" altLang="sk-SK" i="1"/>
              <a:t>H</a:t>
            </a:r>
            <a:r>
              <a:rPr lang="en-US" altLang="sk-SK" sz="2800" baseline="-25000"/>
              <a:t>a</a:t>
            </a:r>
            <a:r>
              <a:rPr lang="en-US" altLang="sk-SK"/>
              <a:t>:  Annual energy costs differ for the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    two brands of freezers.</a:t>
            </a:r>
          </a:p>
          <a:p>
            <a:pPr lvl="1"/>
            <a:endParaRPr lang="en-US" altLang="sk-SK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/>
              <a:t>First, rank the </a:t>
            </a:r>
            <a:r>
              <a:rPr lang="en-US" altLang="sk-SK" u="sng"/>
              <a:t>combined</a:t>
            </a:r>
            <a:r>
              <a:rPr lang="en-US" altLang="sk-SK"/>
              <a:t> data from the lowest to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the highest values, with tied values being assigned the average of the tied rankings.</a:t>
            </a:r>
          </a:p>
          <a:p>
            <a:r>
              <a:rPr lang="en-US" altLang="sk-SK"/>
              <a:t>Then, compute </a:t>
            </a:r>
            <a:r>
              <a:rPr lang="en-US" altLang="sk-SK" i="1"/>
              <a:t>T</a:t>
            </a:r>
            <a:r>
              <a:rPr lang="en-US" altLang="sk-SK"/>
              <a:t>, the sum of the ranks for the first sample.</a:t>
            </a:r>
          </a:p>
          <a:p>
            <a:r>
              <a:rPr lang="en-US" altLang="sk-SK"/>
              <a:t>Then, compare the observed value of </a:t>
            </a:r>
            <a:r>
              <a:rPr lang="en-US" altLang="sk-SK" i="1"/>
              <a:t>T</a:t>
            </a:r>
            <a:r>
              <a:rPr lang="en-US" altLang="sk-SK"/>
              <a:t> to the sampling distribution of </a:t>
            </a:r>
            <a:r>
              <a:rPr lang="en-US" altLang="sk-SK" i="1"/>
              <a:t>T</a:t>
            </a:r>
            <a:r>
              <a:rPr lang="en-US" altLang="sk-SK"/>
              <a:t> for identical populations.  The value of the standardized test statistic </a:t>
            </a:r>
            <a:r>
              <a:rPr lang="en-US" altLang="sk-SK" i="1"/>
              <a:t>z</a:t>
            </a:r>
            <a:r>
              <a:rPr lang="en-US" altLang="sk-SK"/>
              <a:t> will provide the basis for deciding whether to 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</a:t>
            </a:r>
          </a:p>
          <a:p>
            <a:endParaRPr lang="en-US" altLang="sk-SK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685800" y="138113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sk-SK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Mann-Whitney-Wilcoxon Test:</a:t>
            </a:r>
            <a:br>
              <a:rPr lang="en-US" altLang="sk-SK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</a:br>
            <a:r>
              <a:rPr lang="en-US" altLang="sk-SK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Large-Sample Case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700338" y="3265488"/>
            <a:ext cx="3759200" cy="8715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3109913" y="2046288"/>
            <a:ext cx="2960687" cy="62388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2425"/>
            <a:ext cx="7772400" cy="814388"/>
          </a:xfrm>
        </p:spPr>
        <p:txBody>
          <a:bodyPr>
            <a:normAutofit fontScale="90000"/>
          </a:bodyPr>
          <a:lstStyle/>
          <a:p>
            <a:r>
              <a:rPr lang="en-US" altLang="sk-SK"/>
              <a:t>Mann-Whitney-Wilcoxon Test:</a:t>
            </a:r>
            <a:br>
              <a:rPr lang="en-US" altLang="sk-SK"/>
            </a:br>
            <a:r>
              <a:rPr lang="en-US" altLang="sk-SK"/>
              <a:t>Large-Sample Case</a:t>
            </a:r>
            <a:br>
              <a:rPr lang="en-US" altLang="sk-SK"/>
            </a:br>
            <a:endParaRPr lang="en-US" altLang="sk-SK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sk-SK">
                <a:solidFill>
                  <a:srgbClr val="66FFFF"/>
                </a:solidFill>
              </a:rPr>
              <a:t>Sampling Distribution of </a:t>
            </a:r>
            <a:r>
              <a:rPr lang="en-US" altLang="sk-SK" i="1">
                <a:solidFill>
                  <a:srgbClr val="66FFFF"/>
                </a:solidFill>
              </a:rPr>
              <a:t>T</a:t>
            </a:r>
            <a:r>
              <a:rPr lang="en-US" altLang="sk-SK">
                <a:solidFill>
                  <a:srgbClr val="66FFFF"/>
                </a:solidFill>
              </a:rPr>
              <a:t> for Identical Populations</a:t>
            </a:r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Mean</a:t>
            </a:r>
          </a:p>
          <a:p>
            <a:pPr lvl="1">
              <a:buFontTx/>
              <a:buNone/>
            </a:pPr>
            <a:endParaRPr lang="en-US" altLang="sk-SK" sz="800"/>
          </a:p>
          <a:p>
            <a:pPr lvl="1">
              <a:buFontTx/>
              <a:buNone/>
            </a:pPr>
            <a:r>
              <a:rPr lang="en-US" altLang="sk-SK"/>
              <a:t>			         </a:t>
            </a:r>
            <a:r>
              <a:rPr lang="en-US" altLang="sk-SK" i="1">
                <a:latin typeface="Symbol" panose="05050102010706020507" pitchFamily="18" charset="2"/>
              </a:rPr>
              <a:t>m</a:t>
            </a:r>
            <a:r>
              <a:rPr lang="en-US" altLang="sk-SK" i="1" baseline="-25000"/>
              <a:t>T</a:t>
            </a:r>
            <a:r>
              <a:rPr lang="en-US" altLang="sk-SK"/>
              <a:t> = </a:t>
            </a:r>
            <a:r>
              <a:rPr lang="en-US" altLang="sk-SK">
                <a:latin typeface="MS Reference 2" pitchFamily="2" charset="2"/>
              </a:rPr>
              <a:t>1</a:t>
            </a:r>
            <a:r>
              <a:rPr lang="en-US" altLang="sk-SK" i="1"/>
              <a:t>n</a:t>
            </a:r>
            <a:r>
              <a:rPr lang="en-US" altLang="sk-SK" baseline="-25000"/>
              <a:t>1</a:t>
            </a:r>
            <a:r>
              <a:rPr lang="en-US" altLang="sk-SK"/>
              <a:t>(</a:t>
            </a:r>
            <a:r>
              <a:rPr lang="en-US" altLang="sk-SK" i="1"/>
              <a:t>n</a:t>
            </a:r>
            <a:r>
              <a:rPr lang="en-US" altLang="sk-SK" baseline="-25000"/>
              <a:t>1</a:t>
            </a:r>
            <a:r>
              <a:rPr lang="en-US" altLang="sk-SK"/>
              <a:t> + </a:t>
            </a:r>
            <a:r>
              <a:rPr lang="en-US" altLang="sk-SK" i="1"/>
              <a:t>n</a:t>
            </a:r>
            <a:r>
              <a:rPr lang="en-US" altLang="sk-SK" baseline="-25000"/>
              <a:t>2</a:t>
            </a:r>
            <a:r>
              <a:rPr lang="en-US" altLang="sk-SK"/>
              <a:t> + 1)</a:t>
            </a:r>
          </a:p>
          <a:p>
            <a:pPr lvl="1">
              <a:buFontTx/>
              <a:buNone/>
            </a:pPr>
            <a:endParaRPr lang="en-US" altLang="sk-SK" sz="800"/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Standard Deviation</a:t>
            </a:r>
          </a:p>
          <a:p>
            <a:pPr lvl="1">
              <a:buFontTx/>
              <a:buNone/>
            </a:pPr>
            <a:endParaRPr lang="en-US" altLang="sk-SK" sz="800"/>
          </a:p>
          <a:p>
            <a:pPr lvl="1">
              <a:buFontTx/>
              <a:buNone/>
            </a:pPr>
            <a:endParaRPr lang="en-US" altLang="sk-SK"/>
          </a:p>
          <a:p>
            <a:pPr lvl="1"/>
            <a:endParaRPr lang="en-US" altLang="sk-SK">
              <a:solidFill>
                <a:srgbClr val="66FFFF"/>
              </a:solidFill>
            </a:endParaRPr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Distribution Form</a:t>
            </a:r>
          </a:p>
          <a:p>
            <a:pPr lvl="1">
              <a:buFontTx/>
              <a:buNone/>
            </a:pPr>
            <a:r>
              <a:rPr lang="en-US" altLang="sk-SK"/>
              <a:t>		          Approximately normal, provided</a:t>
            </a:r>
          </a:p>
          <a:p>
            <a:pPr lvl="1">
              <a:buFontTx/>
              <a:buNone/>
            </a:pPr>
            <a:r>
              <a:rPr lang="en-US" altLang="sk-SK" i="1"/>
              <a:t>				n</a:t>
            </a:r>
            <a:r>
              <a:rPr lang="en-US" altLang="sk-SK" baseline="-25000"/>
              <a:t>1</a:t>
            </a:r>
            <a:r>
              <a:rPr lang="en-US" altLang="sk-SK"/>
              <a:t> </a:t>
            </a:r>
            <a:r>
              <a:rPr lang="en-US" altLang="sk-SK" u="sng"/>
              <a:t>&gt;</a:t>
            </a:r>
            <a:r>
              <a:rPr lang="en-US" altLang="sk-SK"/>
              <a:t> 10 and </a:t>
            </a:r>
            <a:r>
              <a:rPr lang="en-US" altLang="sk-SK" i="1"/>
              <a:t>n</a:t>
            </a:r>
            <a:r>
              <a:rPr lang="en-US" altLang="sk-SK" baseline="-25000"/>
              <a:t>2</a:t>
            </a:r>
            <a:r>
              <a:rPr lang="en-US" altLang="sk-SK"/>
              <a:t> </a:t>
            </a:r>
            <a:r>
              <a:rPr lang="en-US" altLang="sk-SK" u="sng"/>
              <a:t>&gt;</a:t>
            </a:r>
            <a:r>
              <a:rPr lang="en-US" altLang="sk-SK"/>
              <a:t> 10</a:t>
            </a:r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2752725" y="3343275"/>
          <a:ext cx="36322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Equation" r:id="rId4" imgW="1638000" imgH="317160" progId="Equation.DSMT4">
                  <p:embed/>
                </p:oleObj>
              </mc:Choice>
              <mc:Fallback>
                <p:oleObj name="Equation" r:id="rId4" imgW="1638000" imgH="317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3343275"/>
                        <a:ext cx="36322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85850" y="1095375"/>
            <a:ext cx="7315200" cy="51149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63513"/>
            <a:ext cx="7772400" cy="5794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42963" y="881063"/>
            <a:ext cx="7772400" cy="55197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endParaRPr lang="en-US" altLang="sk-SK"/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    </a:t>
            </a:r>
            <a:r>
              <a:rPr lang="en-US" altLang="sk-SK" b="1"/>
              <a:t>Westin Freezers   Rank     Brand-X Freezers   Rank</a:t>
            </a:r>
            <a:endParaRPr lang="en-US" altLang="sk-SK"/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$55.10  	       12	             $56.10  	                19	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54.50	        8	               54.70	                9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53.20	        2	               54.40	                7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53.00	        1	               55.40	               14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55.50	        15.5	               54.10	               4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54.90	        10	               56.00	               18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55.80	       17	               55.50	               15.5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54.00	       3	               55.00	               11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54.20	       5	               54.30	               6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         55.20	      </a:t>
            </a:r>
            <a:r>
              <a:rPr lang="en-US" altLang="sk-SK" u="sng"/>
              <a:t>13</a:t>
            </a:r>
            <a:r>
              <a:rPr lang="en-US" altLang="sk-SK"/>
              <a:t>	               57.00	              </a:t>
            </a:r>
            <a:r>
              <a:rPr lang="en-US" altLang="sk-SK" u="sng"/>
              <a:t>20</a:t>
            </a:r>
            <a:endParaRPr lang="en-US" altLang="sk-SK"/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  <a:tabLst>
                <a:tab pos="285750" algn="l"/>
                <a:tab pos="2743200" algn="ctr"/>
                <a:tab pos="4343400" algn="ctr"/>
                <a:tab pos="6229350" algn="ctr"/>
              </a:tabLst>
            </a:pPr>
            <a:r>
              <a:rPr lang="en-US" altLang="sk-SK"/>
              <a:t>		</a:t>
            </a:r>
            <a:r>
              <a:rPr lang="en-US" altLang="sk-SK" b="1"/>
              <a:t>Sum of Ranks</a:t>
            </a:r>
            <a:r>
              <a:rPr lang="en-US" altLang="sk-SK"/>
              <a:t>	      86.5	         </a:t>
            </a:r>
            <a:r>
              <a:rPr lang="en-US" altLang="sk-SK" b="1"/>
              <a:t>Sum of Ranks</a:t>
            </a:r>
            <a:r>
              <a:rPr lang="en-US" altLang="sk-SK"/>
              <a:t>	       123.5</a:t>
            </a:r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3988"/>
            <a:ext cx="7772400" cy="61118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98633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Mann-Whitney-Wilcoxon Test (Large-Sample Case)</a:t>
            </a:r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Sampling Distribution</a:t>
            </a:r>
          </a:p>
        </p:txBody>
      </p:sp>
      <p:sp>
        <p:nvSpPr>
          <p:cNvPr id="38916" name="Freeform 4"/>
          <p:cNvSpPr>
            <a:spLocks/>
          </p:cNvSpPr>
          <p:nvPr/>
        </p:nvSpPr>
        <p:spPr bwMode="auto">
          <a:xfrm>
            <a:off x="2324100" y="2143125"/>
            <a:ext cx="4467225" cy="3043238"/>
          </a:xfrm>
          <a:custGeom>
            <a:avLst/>
            <a:gdLst>
              <a:gd name="T0" fmla="*/ 1328 w 2814"/>
              <a:gd name="T1" fmla="*/ 12 h 1917"/>
              <a:gd name="T2" fmla="*/ 1242 w 2814"/>
              <a:gd name="T3" fmla="*/ 99 h 1917"/>
              <a:gd name="T4" fmla="*/ 1185 w 2814"/>
              <a:gd name="T5" fmla="*/ 204 h 1917"/>
              <a:gd name="T6" fmla="*/ 1122 w 2814"/>
              <a:gd name="T7" fmla="*/ 316 h 1917"/>
              <a:gd name="T8" fmla="*/ 1080 w 2814"/>
              <a:gd name="T9" fmla="*/ 424 h 1917"/>
              <a:gd name="T10" fmla="*/ 1044 w 2814"/>
              <a:gd name="T11" fmla="*/ 522 h 1917"/>
              <a:gd name="T12" fmla="*/ 1002 w 2814"/>
              <a:gd name="T13" fmla="*/ 642 h 1917"/>
              <a:gd name="T14" fmla="*/ 966 w 2814"/>
              <a:gd name="T15" fmla="*/ 750 h 1917"/>
              <a:gd name="T16" fmla="*/ 936 w 2814"/>
              <a:gd name="T17" fmla="*/ 855 h 1917"/>
              <a:gd name="T18" fmla="*/ 903 w 2814"/>
              <a:gd name="T19" fmla="*/ 963 h 1917"/>
              <a:gd name="T20" fmla="*/ 873 w 2814"/>
              <a:gd name="T21" fmla="*/ 1074 h 1917"/>
              <a:gd name="T22" fmla="*/ 834 w 2814"/>
              <a:gd name="T23" fmla="*/ 1185 h 1917"/>
              <a:gd name="T24" fmla="*/ 798 w 2814"/>
              <a:gd name="T25" fmla="*/ 1287 h 1917"/>
              <a:gd name="T26" fmla="*/ 744 w 2814"/>
              <a:gd name="T27" fmla="*/ 1401 h 1917"/>
              <a:gd name="T28" fmla="*/ 672 w 2814"/>
              <a:gd name="T29" fmla="*/ 1518 h 1917"/>
              <a:gd name="T30" fmla="*/ 582 w 2814"/>
              <a:gd name="T31" fmla="*/ 1614 h 1917"/>
              <a:gd name="T32" fmla="*/ 480 w 2814"/>
              <a:gd name="T33" fmla="*/ 1684 h 1917"/>
              <a:gd name="T34" fmla="*/ 363 w 2814"/>
              <a:gd name="T35" fmla="*/ 1740 h 1917"/>
              <a:gd name="T36" fmla="*/ 264 w 2814"/>
              <a:gd name="T37" fmla="*/ 1780 h 1917"/>
              <a:gd name="T38" fmla="*/ 172 w 2814"/>
              <a:gd name="T39" fmla="*/ 1816 h 1917"/>
              <a:gd name="T40" fmla="*/ 51 w 2814"/>
              <a:gd name="T41" fmla="*/ 1848 h 1917"/>
              <a:gd name="T42" fmla="*/ 0 w 2814"/>
              <a:gd name="T43" fmla="*/ 1884 h 1917"/>
              <a:gd name="T44" fmla="*/ 2814 w 2814"/>
              <a:gd name="T45" fmla="*/ 1917 h 1917"/>
              <a:gd name="T46" fmla="*/ 2769 w 2814"/>
              <a:gd name="T47" fmla="*/ 1863 h 1917"/>
              <a:gd name="T48" fmla="*/ 2655 w 2814"/>
              <a:gd name="T49" fmla="*/ 1824 h 1917"/>
              <a:gd name="T50" fmla="*/ 2508 w 2814"/>
              <a:gd name="T51" fmla="*/ 1773 h 1917"/>
              <a:gd name="T52" fmla="*/ 2400 w 2814"/>
              <a:gd name="T53" fmla="*/ 1734 h 1917"/>
              <a:gd name="T54" fmla="*/ 2295 w 2814"/>
              <a:gd name="T55" fmla="*/ 1674 h 1917"/>
              <a:gd name="T56" fmla="*/ 2240 w 2814"/>
              <a:gd name="T57" fmla="*/ 1640 h 1917"/>
              <a:gd name="T58" fmla="*/ 2166 w 2814"/>
              <a:gd name="T59" fmla="*/ 1564 h 1917"/>
              <a:gd name="T60" fmla="*/ 2085 w 2814"/>
              <a:gd name="T61" fmla="*/ 1458 h 1917"/>
              <a:gd name="T62" fmla="*/ 2019 w 2814"/>
              <a:gd name="T63" fmla="*/ 1341 h 1917"/>
              <a:gd name="T64" fmla="*/ 1992 w 2814"/>
              <a:gd name="T65" fmla="*/ 1272 h 1917"/>
              <a:gd name="T66" fmla="*/ 1941 w 2814"/>
              <a:gd name="T67" fmla="*/ 1164 h 1917"/>
              <a:gd name="T68" fmla="*/ 1908 w 2814"/>
              <a:gd name="T69" fmla="*/ 1086 h 1917"/>
              <a:gd name="T70" fmla="*/ 1869 w 2814"/>
              <a:gd name="T71" fmla="*/ 972 h 1917"/>
              <a:gd name="T72" fmla="*/ 1839 w 2814"/>
              <a:gd name="T73" fmla="*/ 846 h 1917"/>
              <a:gd name="T74" fmla="*/ 1800 w 2814"/>
              <a:gd name="T75" fmla="*/ 726 h 1917"/>
              <a:gd name="T76" fmla="*/ 1758 w 2814"/>
              <a:gd name="T77" fmla="*/ 606 h 1917"/>
              <a:gd name="T78" fmla="*/ 1722 w 2814"/>
              <a:gd name="T79" fmla="*/ 486 h 1917"/>
              <a:gd name="T80" fmla="*/ 1665 w 2814"/>
              <a:gd name="T81" fmla="*/ 351 h 1917"/>
              <a:gd name="T82" fmla="*/ 1635 w 2814"/>
              <a:gd name="T83" fmla="*/ 291 h 1917"/>
              <a:gd name="T84" fmla="*/ 1593 w 2814"/>
              <a:gd name="T85" fmla="*/ 204 h 1917"/>
              <a:gd name="T86" fmla="*/ 1545 w 2814"/>
              <a:gd name="T87" fmla="*/ 123 h 1917"/>
              <a:gd name="T88" fmla="*/ 1566 w 2814"/>
              <a:gd name="T89" fmla="*/ 159 h 1917"/>
              <a:gd name="T90" fmla="*/ 1512 w 2814"/>
              <a:gd name="T91" fmla="*/ 76 h 1917"/>
              <a:gd name="T92" fmla="*/ 1446 w 2814"/>
              <a:gd name="T93" fmla="*/ 10 h 1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14" h="1917">
                <a:moveTo>
                  <a:pt x="1389" y="0"/>
                </a:moveTo>
                <a:lnTo>
                  <a:pt x="1359" y="6"/>
                </a:lnTo>
                <a:lnTo>
                  <a:pt x="1328" y="12"/>
                </a:lnTo>
                <a:lnTo>
                  <a:pt x="1292" y="36"/>
                </a:lnTo>
                <a:lnTo>
                  <a:pt x="1272" y="68"/>
                </a:lnTo>
                <a:lnTo>
                  <a:pt x="1242" y="99"/>
                </a:lnTo>
                <a:lnTo>
                  <a:pt x="1218" y="138"/>
                </a:lnTo>
                <a:lnTo>
                  <a:pt x="1203" y="165"/>
                </a:lnTo>
                <a:lnTo>
                  <a:pt x="1185" y="204"/>
                </a:lnTo>
                <a:lnTo>
                  <a:pt x="1164" y="237"/>
                </a:lnTo>
                <a:lnTo>
                  <a:pt x="1140" y="280"/>
                </a:lnTo>
                <a:lnTo>
                  <a:pt x="1122" y="316"/>
                </a:lnTo>
                <a:lnTo>
                  <a:pt x="1104" y="360"/>
                </a:lnTo>
                <a:lnTo>
                  <a:pt x="1092" y="388"/>
                </a:lnTo>
                <a:lnTo>
                  <a:pt x="1080" y="424"/>
                </a:lnTo>
                <a:lnTo>
                  <a:pt x="1068" y="460"/>
                </a:lnTo>
                <a:lnTo>
                  <a:pt x="1056" y="496"/>
                </a:lnTo>
                <a:lnTo>
                  <a:pt x="1044" y="522"/>
                </a:lnTo>
                <a:lnTo>
                  <a:pt x="1032" y="560"/>
                </a:lnTo>
                <a:lnTo>
                  <a:pt x="1014" y="606"/>
                </a:lnTo>
                <a:lnTo>
                  <a:pt x="1002" y="642"/>
                </a:lnTo>
                <a:lnTo>
                  <a:pt x="990" y="672"/>
                </a:lnTo>
                <a:lnTo>
                  <a:pt x="975" y="708"/>
                </a:lnTo>
                <a:lnTo>
                  <a:pt x="966" y="750"/>
                </a:lnTo>
                <a:lnTo>
                  <a:pt x="957" y="780"/>
                </a:lnTo>
                <a:lnTo>
                  <a:pt x="948" y="828"/>
                </a:lnTo>
                <a:lnTo>
                  <a:pt x="936" y="855"/>
                </a:lnTo>
                <a:lnTo>
                  <a:pt x="924" y="892"/>
                </a:lnTo>
                <a:lnTo>
                  <a:pt x="912" y="928"/>
                </a:lnTo>
                <a:lnTo>
                  <a:pt x="903" y="963"/>
                </a:lnTo>
                <a:lnTo>
                  <a:pt x="897" y="996"/>
                </a:lnTo>
                <a:lnTo>
                  <a:pt x="882" y="1032"/>
                </a:lnTo>
                <a:lnTo>
                  <a:pt x="873" y="1074"/>
                </a:lnTo>
                <a:lnTo>
                  <a:pt x="861" y="1113"/>
                </a:lnTo>
                <a:lnTo>
                  <a:pt x="843" y="1155"/>
                </a:lnTo>
                <a:lnTo>
                  <a:pt x="834" y="1185"/>
                </a:lnTo>
                <a:lnTo>
                  <a:pt x="819" y="1221"/>
                </a:lnTo>
                <a:lnTo>
                  <a:pt x="810" y="1251"/>
                </a:lnTo>
                <a:lnTo>
                  <a:pt x="798" y="1287"/>
                </a:lnTo>
                <a:lnTo>
                  <a:pt x="780" y="1329"/>
                </a:lnTo>
                <a:lnTo>
                  <a:pt x="762" y="1365"/>
                </a:lnTo>
                <a:lnTo>
                  <a:pt x="744" y="1401"/>
                </a:lnTo>
                <a:lnTo>
                  <a:pt x="723" y="1437"/>
                </a:lnTo>
                <a:lnTo>
                  <a:pt x="693" y="1482"/>
                </a:lnTo>
                <a:lnTo>
                  <a:pt x="672" y="1518"/>
                </a:lnTo>
                <a:lnTo>
                  <a:pt x="648" y="1548"/>
                </a:lnTo>
                <a:lnTo>
                  <a:pt x="618" y="1584"/>
                </a:lnTo>
                <a:lnTo>
                  <a:pt x="582" y="1614"/>
                </a:lnTo>
                <a:lnTo>
                  <a:pt x="555" y="1635"/>
                </a:lnTo>
                <a:lnTo>
                  <a:pt x="522" y="1654"/>
                </a:lnTo>
                <a:lnTo>
                  <a:pt x="480" y="1684"/>
                </a:lnTo>
                <a:lnTo>
                  <a:pt x="432" y="1712"/>
                </a:lnTo>
                <a:lnTo>
                  <a:pt x="400" y="1728"/>
                </a:lnTo>
                <a:lnTo>
                  <a:pt x="363" y="1740"/>
                </a:lnTo>
                <a:lnTo>
                  <a:pt x="336" y="1756"/>
                </a:lnTo>
                <a:lnTo>
                  <a:pt x="300" y="1768"/>
                </a:lnTo>
                <a:lnTo>
                  <a:pt x="264" y="1780"/>
                </a:lnTo>
                <a:lnTo>
                  <a:pt x="240" y="1785"/>
                </a:lnTo>
                <a:lnTo>
                  <a:pt x="213" y="1794"/>
                </a:lnTo>
                <a:lnTo>
                  <a:pt x="172" y="1816"/>
                </a:lnTo>
                <a:lnTo>
                  <a:pt x="132" y="1828"/>
                </a:lnTo>
                <a:lnTo>
                  <a:pt x="84" y="1840"/>
                </a:lnTo>
                <a:lnTo>
                  <a:pt x="51" y="1848"/>
                </a:lnTo>
                <a:lnTo>
                  <a:pt x="15" y="1857"/>
                </a:lnTo>
                <a:lnTo>
                  <a:pt x="0" y="1869"/>
                </a:lnTo>
                <a:lnTo>
                  <a:pt x="0" y="1884"/>
                </a:lnTo>
                <a:lnTo>
                  <a:pt x="0" y="1902"/>
                </a:lnTo>
                <a:lnTo>
                  <a:pt x="0" y="1917"/>
                </a:lnTo>
                <a:lnTo>
                  <a:pt x="2814" y="1917"/>
                </a:lnTo>
                <a:lnTo>
                  <a:pt x="2811" y="1893"/>
                </a:lnTo>
                <a:lnTo>
                  <a:pt x="2808" y="1875"/>
                </a:lnTo>
                <a:lnTo>
                  <a:pt x="2769" y="1863"/>
                </a:lnTo>
                <a:lnTo>
                  <a:pt x="2736" y="1851"/>
                </a:lnTo>
                <a:lnTo>
                  <a:pt x="2697" y="1839"/>
                </a:lnTo>
                <a:lnTo>
                  <a:pt x="2655" y="1824"/>
                </a:lnTo>
                <a:lnTo>
                  <a:pt x="2613" y="1815"/>
                </a:lnTo>
                <a:lnTo>
                  <a:pt x="2556" y="1794"/>
                </a:lnTo>
                <a:lnTo>
                  <a:pt x="2508" y="1773"/>
                </a:lnTo>
                <a:lnTo>
                  <a:pt x="2469" y="1758"/>
                </a:lnTo>
                <a:lnTo>
                  <a:pt x="2436" y="1752"/>
                </a:lnTo>
                <a:lnTo>
                  <a:pt x="2400" y="1734"/>
                </a:lnTo>
                <a:lnTo>
                  <a:pt x="2355" y="1710"/>
                </a:lnTo>
                <a:lnTo>
                  <a:pt x="2319" y="1692"/>
                </a:lnTo>
                <a:lnTo>
                  <a:pt x="2295" y="1674"/>
                </a:lnTo>
                <a:lnTo>
                  <a:pt x="2277" y="1665"/>
                </a:lnTo>
                <a:lnTo>
                  <a:pt x="2268" y="1656"/>
                </a:lnTo>
                <a:lnTo>
                  <a:pt x="2240" y="1640"/>
                </a:lnTo>
                <a:lnTo>
                  <a:pt x="2208" y="1611"/>
                </a:lnTo>
                <a:lnTo>
                  <a:pt x="2184" y="1588"/>
                </a:lnTo>
                <a:lnTo>
                  <a:pt x="2166" y="1564"/>
                </a:lnTo>
                <a:lnTo>
                  <a:pt x="2136" y="1528"/>
                </a:lnTo>
                <a:lnTo>
                  <a:pt x="2115" y="1491"/>
                </a:lnTo>
                <a:lnTo>
                  <a:pt x="2085" y="1458"/>
                </a:lnTo>
                <a:lnTo>
                  <a:pt x="2067" y="1422"/>
                </a:lnTo>
                <a:lnTo>
                  <a:pt x="2040" y="1377"/>
                </a:lnTo>
                <a:lnTo>
                  <a:pt x="2019" y="1341"/>
                </a:lnTo>
                <a:lnTo>
                  <a:pt x="2007" y="1320"/>
                </a:lnTo>
                <a:lnTo>
                  <a:pt x="1998" y="1296"/>
                </a:lnTo>
                <a:lnTo>
                  <a:pt x="1992" y="1272"/>
                </a:lnTo>
                <a:lnTo>
                  <a:pt x="1968" y="1224"/>
                </a:lnTo>
                <a:lnTo>
                  <a:pt x="1953" y="1194"/>
                </a:lnTo>
                <a:lnTo>
                  <a:pt x="1941" y="1164"/>
                </a:lnTo>
                <a:lnTo>
                  <a:pt x="1932" y="1140"/>
                </a:lnTo>
                <a:lnTo>
                  <a:pt x="1920" y="1113"/>
                </a:lnTo>
                <a:lnTo>
                  <a:pt x="1908" y="1086"/>
                </a:lnTo>
                <a:lnTo>
                  <a:pt x="1899" y="1053"/>
                </a:lnTo>
                <a:lnTo>
                  <a:pt x="1887" y="1011"/>
                </a:lnTo>
                <a:lnTo>
                  <a:pt x="1869" y="972"/>
                </a:lnTo>
                <a:lnTo>
                  <a:pt x="1860" y="927"/>
                </a:lnTo>
                <a:lnTo>
                  <a:pt x="1851" y="885"/>
                </a:lnTo>
                <a:lnTo>
                  <a:pt x="1839" y="846"/>
                </a:lnTo>
                <a:lnTo>
                  <a:pt x="1827" y="807"/>
                </a:lnTo>
                <a:lnTo>
                  <a:pt x="1815" y="771"/>
                </a:lnTo>
                <a:lnTo>
                  <a:pt x="1800" y="726"/>
                </a:lnTo>
                <a:lnTo>
                  <a:pt x="1788" y="684"/>
                </a:lnTo>
                <a:lnTo>
                  <a:pt x="1776" y="648"/>
                </a:lnTo>
                <a:lnTo>
                  <a:pt x="1758" y="606"/>
                </a:lnTo>
                <a:lnTo>
                  <a:pt x="1746" y="552"/>
                </a:lnTo>
                <a:lnTo>
                  <a:pt x="1734" y="522"/>
                </a:lnTo>
                <a:lnTo>
                  <a:pt x="1722" y="486"/>
                </a:lnTo>
                <a:lnTo>
                  <a:pt x="1698" y="438"/>
                </a:lnTo>
                <a:lnTo>
                  <a:pt x="1686" y="405"/>
                </a:lnTo>
                <a:lnTo>
                  <a:pt x="1665" y="351"/>
                </a:lnTo>
                <a:lnTo>
                  <a:pt x="1674" y="375"/>
                </a:lnTo>
                <a:lnTo>
                  <a:pt x="1656" y="328"/>
                </a:lnTo>
                <a:lnTo>
                  <a:pt x="1635" y="291"/>
                </a:lnTo>
                <a:lnTo>
                  <a:pt x="1620" y="256"/>
                </a:lnTo>
                <a:lnTo>
                  <a:pt x="1602" y="225"/>
                </a:lnTo>
                <a:lnTo>
                  <a:pt x="1593" y="204"/>
                </a:lnTo>
                <a:lnTo>
                  <a:pt x="1572" y="171"/>
                </a:lnTo>
                <a:lnTo>
                  <a:pt x="1557" y="141"/>
                </a:lnTo>
                <a:lnTo>
                  <a:pt x="1545" y="123"/>
                </a:lnTo>
                <a:lnTo>
                  <a:pt x="1572" y="168"/>
                </a:lnTo>
                <a:lnTo>
                  <a:pt x="1581" y="186"/>
                </a:lnTo>
                <a:lnTo>
                  <a:pt x="1566" y="159"/>
                </a:lnTo>
                <a:lnTo>
                  <a:pt x="1560" y="148"/>
                </a:lnTo>
                <a:lnTo>
                  <a:pt x="1536" y="106"/>
                </a:lnTo>
                <a:lnTo>
                  <a:pt x="1512" y="76"/>
                </a:lnTo>
                <a:lnTo>
                  <a:pt x="1485" y="51"/>
                </a:lnTo>
                <a:lnTo>
                  <a:pt x="1464" y="28"/>
                </a:lnTo>
                <a:lnTo>
                  <a:pt x="1446" y="10"/>
                </a:lnTo>
                <a:lnTo>
                  <a:pt x="1425" y="3"/>
                </a:lnTo>
                <a:lnTo>
                  <a:pt x="1401" y="0"/>
                </a:lnTo>
              </a:path>
            </a:pathLst>
          </a:custGeom>
          <a:gradFill rotWithShape="0">
            <a:gsLst>
              <a:gs pos="0">
                <a:srgbClr val="006699"/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092325" y="5184775"/>
            <a:ext cx="4959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4602163" y="5154613"/>
            <a:ext cx="0" cy="14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19" name="Arc 7"/>
          <p:cNvSpPr>
            <a:spLocks/>
          </p:cNvSpPr>
          <p:nvPr/>
        </p:nvSpPr>
        <p:spPr bwMode="auto">
          <a:xfrm rot="4613497">
            <a:off x="4973638" y="3835400"/>
            <a:ext cx="1238250" cy="431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456 w 19456"/>
              <a:gd name="T1" fmla="*/ 9383 h 21600"/>
              <a:gd name="T2" fmla="*/ 0 w 19456"/>
              <a:gd name="T3" fmla="*/ 21600 h 21600"/>
              <a:gd name="T4" fmla="*/ 0 w 19456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56" h="21600" fill="none" extrusionOk="0">
                <a:moveTo>
                  <a:pt x="19455" y="9382"/>
                </a:moveTo>
                <a:cubicBezTo>
                  <a:pt x="15853" y="16852"/>
                  <a:pt x="8292" y="21599"/>
                  <a:pt x="0" y="21600"/>
                </a:cubicBezTo>
              </a:path>
              <a:path w="19456" h="21600" stroke="0" extrusionOk="0">
                <a:moveTo>
                  <a:pt x="19455" y="9382"/>
                </a:moveTo>
                <a:cubicBezTo>
                  <a:pt x="15853" y="16852"/>
                  <a:pt x="8292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0" name="Arc 8"/>
          <p:cNvSpPr>
            <a:spLocks/>
          </p:cNvSpPr>
          <p:nvPr/>
        </p:nvSpPr>
        <p:spPr bwMode="auto">
          <a:xfrm rot="840000">
            <a:off x="5729288" y="4754563"/>
            <a:ext cx="1227137" cy="244475"/>
          </a:xfrm>
          <a:custGeom>
            <a:avLst/>
            <a:gdLst>
              <a:gd name="G0" fmla="+- 21343 0 0"/>
              <a:gd name="G1" fmla="+- 0 0 0"/>
              <a:gd name="G2" fmla="+- 21600 0 0"/>
              <a:gd name="T0" fmla="*/ 19077 w 21343"/>
              <a:gd name="T1" fmla="*/ 21481 h 21481"/>
              <a:gd name="T2" fmla="*/ 0 w 21343"/>
              <a:gd name="T3" fmla="*/ 3322 h 21481"/>
              <a:gd name="T4" fmla="*/ 21343 w 21343"/>
              <a:gd name="T5" fmla="*/ 0 h 2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43" h="21481" fill="none" extrusionOk="0">
                <a:moveTo>
                  <a:pt x="19077" y="21480"/>
                </a:moveTo>
                <a:cubicBezTo>
                  <a:pt x="9336" y="20453"/>
                  <a:pt x="1506" y="13000"/>
                  <a:pt x="-1" y="3322"/>
                </a:cubicBezTo>
              </a:path>
              <a:path w="21343" h="21481" stroke="0" extrusionOk="0">
                <a:moveTo>
                  <a:pt x="19077" y="21480"/>
                </a:moveTo>
                <a:cubicBezTo>
                  <a:pt x="9336" y="20453"/>
                  <a:pt x="1506" y="13000"/>
                  <a:pt x="-1" y="3322"/>
                </a:cubicBezTo>
                <a:lnTo>
                  <a:pt x="21343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1" name="Arc 9"/>
          <p:cNvSpPr>
            <a:spLocks/>
          </p:cNvSpPr>
          <p:nvPr/>
        </p:nvSpPr>
        <p:spPr bwMode="auto">
          <a:xfrm rot="6300000">
            <a:off x="3416300" y="2665413"/>
            <a:ext cx="1498600" cy="33655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2" name="Arc 10"/>
          <p:cNvSpPr>
            <a:spLocks/>
          </p:cNvSpPr>
          <p:nvPr/>
        </p:nvSpPr>
        <p:spPr bwMode="auto">
          <a:xfrm rot="16980000">
            <a:off x="2841625" y="3854450"/>
            <a:ext cx="1238250" cy="431800"/>
          </a:xfrm>
          <a:custGeom>
            <a:avLst/>
            <a:gdLst>
              <a:gd name="G0" fmla="+- 19465 0 0"/>
              <a:gd name="G1" fmla="+- 0 0 0"/>
              <a:gd name="G2" fmla="+- 21600 0 0"/>
              <a:gd name="T0" fmla="*/ 19390 w 19465"/>
              <a:gd name="T1" fmla="*/ 21600 h 21600"/>
              <a:gd name="T2" fmla="*/ 0 w 19465"/>
              <a:gd name="T3" fmla="*/ 9363 h 21600"/>
              <a:gd name="T4" fmla="*/ 19465 w 1946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65" h="21600" fill="none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</a:path>
              <a:path w="19465" h="21600" stroke="0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  <a:lnTo>
                  <a:pt x="19465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3" name="Arc 11"/>
          <p:cNvSpPr>
            <a:spLocks/>
          </p:cNvSpPr>
          <p:nvPr/>
        </p:nvSpPr>
        <p:spPr bwMode="auto">
          <a:xfrm rot="15300000">
            <a:off x="4133850" y="2662238"/>
            <a:ext cx="1500187" cy="338138"/>
          </a:xfrm>
          <a:custGeom>
            <a:avLst/>
            <a:gdLst>
              <a:gd name="G0" fmla="+- 0 0 0"/>
              <a:gd name="G1" fmla="+- 102 0 0"/>
              <a:gd name="G2" fmla="+- 21600 0 0"/>
              <a:gd name="T0" fmla="*/ 21600 w 21600"/>
              <a:gd name="T1" fmla="*/ 0 h 21702"/>
              <a:gd name="T2" fmla="*/ 0 w 21600"/>
              <a:gd name="T3" fmla="*/ 21702 h 21702"/>
              <a:gd name="T4" fmla="*/ 0 w 21600"/>
              <a:gd name="T5" fmla="*/ 102 h 21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02" fill="none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</a:path>
              <a:path w="21600" h="21702" stroke="0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  <a:lnTo>
                  <a:pt x="0" y="102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3789363" y="3757613"/>
            <a:ext cx="1493837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/>
                <a:latin typeface="Symbol" panose="05050102010706020507" pitchFamily="18" charset="2"/>
              </a:rPr>
              <a:t></a:t>
            </a:r>
            <a:r>
              <a:rPr lang="en-US" altLang="sk-SK" sz="2400" i="1" baseline="-25000">
                <a:effectLst/>
                <a:latin typeface="Symbol" panose="05050102010706020507" pitchFamily="18" charset="2"/>
              </a:rPr>
              <a:t></a:t>
            </a:r>
            <a:r>
              <a:rPr lang="en-US" altLang="sk-SK" sz="2400">
                <a:effectLst/>
                <a:latin typeface="Symbol" panose="05050102010706020507" pitchFamily="18" charset="2"/>
              </a:rPr>
              <a:t></a:t>
            </a:r>
            <a:r>
              <a:rPr lang="en-US" altLang="sk-SK" sz="2400" i="1">
                <a:effectLst/>
                <a:latin typeface="Symbol" panose="05050102010706020507" pitchFamily="18" charset="2"/>
              </a:rPr>
              <a:t></a:t>
            </a:r>
            <a:r>
              <a:rPr lang="en-US" altLang="sk-SK" sz="2400">
                <a:effectLst/>
              </a:rPr>
              <a:t>13.23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173663" y="2754313"/>
            <a:ext cx="3146425" cy="11842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>
                <a:effectLst/>
              </a:rPr>
              <a:t>Sampling distribution</a:t>
            </a:r>
          </a:p>
          <a:p>
            <a:pPr algn="l"/>
            <a:r>
              <a:rPr lang="en-US" altLang="sk-SK" sz="2400">
                <a:effectLst/>
              </a:rPr>
              <a:t>   of </a:t>
            </a:r>
            <a:r>
              <a:rPr lang="en-US" altLang="sk-SK" sz="2400" i="1">
                <a:effectLst/>
              </a:rPr>
              <a:t>T </a:t>
            </a:r>
            <a:r>
              <a:rPr lang="en-US" altLang="sk-SK" sz="2400">
                <a:effectLst/>
              </a:rPr>
              <a:t> if populations</a:t>
            </a:r>
          </a:p>
          <a:p>
            <a:pPr algn="l"/>
            <a:r>
              <a:rPr lang="en-US" altLang="sk-SK" sz="2400">
                <a:effectLst/>
              </a:rPr>
              <a:t>     are identical </a:t>
            </a:r>
          </a:p>
        </p:txBody>
      </p:sp>
      <p:sp>
        <p:nvSpPr>
          <p:cNvPr id="38926" name="Arc 14"/>
          <p:cNvSpPr>
            <a:spLocks/>
          </p:cNvSpPr>
          <p:nvPr/>
        </p:nvSpPr>
        <p:spPr bwMode="auto">
          <a:xfrm rot="20700000">
            <a:off x="2233613" y="4735513"/>
            <a:ext cx="1087437" cy="2413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0674 w 20674"/>
              <a:gd name="T1" fmla="*/ 6256 h 21580"/>
              <a:gd name="T2" fmla="*/ 940 w 20674"/>
              <a:gd name="T3" fmla="*/ 21580 h 21580"/>
              <a:gd name="T4" fmla="*/ 0 w 20674"/>
              <a:gd name="T5" fmla="*/ 0 h 2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74" h="21580" fill="none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</a:path>
              <a:path w="20674" h="21580" stroke="0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3638550" y="5329238"/>
            <a:ext cx="30400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</a:t>
            </a:r>
            <a:r>
              <a:rPr lang="en-US" altLang="sk-SK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sk-SK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105 =1/2(10)(21)</a:t>
            </a: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7062788" y="4953000"/>
            <a:ext cx="3683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0813"/>
            <a:ext cx="7772400" cy="6175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Westin Freezers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17683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Rejection Rule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/>
              <a:t>Using .05 level of significance,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/>
              <a:t>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 if </a:t>
            </a:r>
            <a:r>
              <a:rPr lang="en-US" altLang="sk-SK" i="1"/>
              <a:t>z</a:t>
            </a:r>
            <a:r>
              <a:rPr lang="en-US" altLang="sk-SK"/>
              <a:t>  &lt; -1.96 or </a:t>
            </a:r>
            <a:r>
              <a:rPr lang="en-US" altLang="sk-SK" i="1"/>
              <a:t>z</a:t>
            </a:r>
            <a:r>
              <a:rPr lang="en-US" altLang="sk-SK"/>
              <a:t>  &gt; 1.96</a:t>
            </a:r>
          </a:p>
          <a:p>
            <a:r>
              <a:rPr lang="en-US" altLang="sk-SK">
                <a:solidFill>
                  <a:srgbClr val="66FFFF"/>
                </a:solidFill>
              </a:rPr>
              <a:t>Test Statistic</a:t>
            </a:r>
          </a:p>
          <a:p>
            <a:pPr algn="ctr">
              <a:buFont typeface="Monotype Sorts" panose="05010101010101010101" pitchFamily="2" charset="2"/>
              <a:buNone/>
            </a:pPr>
            <a:r>
              <a:rPr lang="en-US" altLang="sk-SK" i="1"/>
              <a:t>z</a:t>
            </a:r>
            <a:r>
              <a:rPr lang="en-US" altLang="sk-SK"/>
              <a:t>  = (</a:t>
            </a:r>
            <a:r>
              <a:rPr lang="en-US" altLang="sk-SK" i="1"/>
              <a:t>T</a:t>
            </a:r>
            <a:r>
              <a:rPr lang="en-US" altLang="sk-SK"/>
              <a:t> - </a:t>
            </a:r>
            <a:r>
              <a:rPr lang="en-US" altLang="sk-SK" i="1">
                <a:latin typeface="Symbol" panose="05050102010706020507" pitchFamily="18" charset="2"/>
              </a:rPr>
              <a:t></a:t>
            </a:r>
            <a:r>
              <a:rPr lang="en-US" altLang="sk-SK" i="1" baseline="-25000"/>
              <a:t>T </a:t>
            </a:r>
            <a:r>
              <a:rPr lang="en-US" altLang="sk-SK"/>
              <a:t>)/</a:t>
            </a:r>
            <a:r>
              <a:rPr lang="en-US" altLang="sk-SK" i="1">
                <a:latin typeface="Symbol" panose="05050102010706020507" pitchFamily="18" charset="2"/>
              </a:rPr>
              <a:t></a:t>
            </a:r>
            <a:r>
              <a:rPr lang="en-US" altLang="sk-SK" i="1" baseline="-25000"/>
              <a:t>T</a:t>
            </a:r>
            <a:r>
              <a:rPr lang="en-US" altLang="sk-SK"/>
              <a:t> = (86.5 - 105)/13.23 = -1.40</a:t>
            </a:r>
          </a:p>
          <a:p>
            <a:r>
              <a:rPr lang="en-US" altLang="sk-SK">
                <a:solidFill>
                  <a:srgbClr val="66FFFF"/>
                </a:solidFill>
              </a:rPr>
              <a:t>Conclusion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Do not 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  There is insufficient evidence in the sample data to conclude that there is a difference in the annual energy cost associated with the two brands of freezers.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924050" y="4457700"/>
            <a:ext cx="5227638" cy="10858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Kruskal-Wallis Test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sk-SK"/>
              <a:t>The Mann-Whitney-Wilcoxon test can be used to test whether two populations are identical.</a:t>
            </a:r>
          </a:p>
          <a:p>
            <a:pPr>
              <a:lnSpc>
                <a:spcPct val="90000"/>
              </a:lnSpc>
            </a:pPr>
            <a:r>
              <a:rPr lang="en-US" altLang="sk-SK"/>
              <a:t>The MWW test has been extended by Kruskal and Wallis for cases of three or more populations.</a:t>
            </a:r>
          </a:p>
          <a:p>
            <a:pPr>
              <a:lnSpc>
                <a:spcPct val="90000"/>
              </a:lnSpc>
            </a:pPr>
            <a:r>
              <a:rPr lang="en-US" altLang="sk-SK"/>
              <a:t>The Kruskal-Wallis test can be used with ordinal data as well as with interval or ratio data.</a:t>
            </a:r>
          </a:p>
          <a:p>
            <a:pPr>
              <a:lnSpc>
                <a:spcPct val="90000"/>
              </a:lnSpc>
            </a:pPr>
            <a:r>
              <a:rPr lang="en-US" altLang="sk-SK"/>
              <a:t>Also, the Kruskal-Wallis test does not require the assumption of normally distributed populations.</a:t>
            </a:r>
          </a:p>
          <a:p>
            <a:pPr>
              <a:lnSpc>
                <a:spcPct val="90000"/>
              </a:lnSpc>
            </a:pPr>
            <a:r>
              <a:rPr lang="en-US" altLang="sk-SK"/>
              <a:t>The hypotheses are: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endParaRPr lang="en-US" altLang="sk-SK" sz="800"/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		    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:  All populations are identical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		     </a:t>
            </a:r>
            <a:r>
              <a:rPr lang="en-US" altLang="sk-SK" i="1"/>
              <a:t>H</a:t>
            </a:r>
            <a:r>
              <a:rPr lang="en-US" altLang="sk-SK" baseline="-25000"/>
              <a:t>a</a:t>
            </a:r>
            <a:r>
              <a:rPr lang="en-US" altLang="sk-SK"/>
              <a:t>:  Not all populations are identical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Rank Correlation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sk-SK"/>
              <a:t>The Pearson correlation coefficient, </a:t>
            </a:r>
            <a:r>
              <a:rPr lang="en-US" altLang="sk-SK" i="1"/>
              <a:t>r</a:t>
            </a:r>
            <a:r>
              <a:rPr lang="en-US" altLang="sk-SK"/>
              <a:t>, is a measure of the linear association between two variables for which interval or ratio data are available.</a:t>
            </a:r>
          </a:p>
          <a:p>
            <a:r>
              <a:rPr lang="en-US" altLang="sk-SK"/>
              <a:t>The </a:t>
            </a:r>
            <a:r>
              <a:rPr lang="en-US" altLang="sk-SK" u="sng"/>
              <a:t>Spearman rank-correlation coefficient</a:t>
            </a:r>
            <a:r>
              <a:rPr lang="en-US" altLang="sk-SK"/>
              <a:t>, </a:t>
            </a:r>
            <a:r>
              <a:rPr lang="en-US" altLang="sk-SK" i="1"/>
              <a:t>r</a:t>
            </a:r>
            <a:r>
              <a:rPr lang="en-US" altLang="sk-SK" i="1" baseline="-25000"/>
              <a:t>s </a:t>
            </a:r>
            <a:r>
              <a:rPr lang="en-US" altLang="sk-SK"/>
              <a:t>,  is a measure of association between two variables when only ordinal data are available.</a:t>
            </a:r>
          </a:p>
          <a:p>
            <a:r>
              <a:rPr lang="en-US" altLang="sk-SK"/>
              <a:t>Values of </a:t>
            </a:r>
            <a:r>
              <a:rPr lang="en-US" altLang="sk-SK" i="1"/>
              <a:t>r</a:t>
            </a:r>
            <a:r>
              <a:rPr lang="en-US" altLang="sk-SK" i="1" baseline="-25000"/>
              <a:t>s</a:t>
            </a:r>
            <a:r>
              <a:rPr lang="en-US" altLang="sk-SK"/>
              <a:t> can range from –1.0 to +1.0, where</a:t>
            </a:r>
          </a:p>
          <a:p>
            <a:pPr lvl="1"/>
            <a:r>
              <a:rPr lang="en-US" altLang="sk-SK"/>
              <a:t>values near 1.0 indicate a strong positive association between the rankings, and</a:t>
            </a:r>
          </a:p>
          <a:p>
            <a:pPr lvl="1"/>
            <a:r>
              <a:rPr lang="en-US" altLang="sk-SK"/>
              <a:t>values near -1.0 indicate a strong negative association between the rankings.</a:t>
            </a:r>
          </a:p>
          <a:p>
            <a:endParaRPr lang="en-US" altLang="sk-SK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397250" y="1800225"/>
            <a:ext cx="2365375" cy="1074738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Rank Correlation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sk-SK">
                <a:solidFill>
                  <a:srgbClr val="66FFFF"/>
                </a:solidFill>
              </a:rPr>
              <a:t>Spearman Rank-Correlation Coefficient, </a:t>
            </a:r>
            <a:r>
              <a:rPr lang="en-US" altLang="sk-SK" i="1">
                <a:solidFill>
                  <a:srgbClr val="66FFFF"/>
                </a:solidFill>
              </a:rPr>
              <a:t>r</a:t>
            </a:r>
            <a:r>
              <a:rPr lang="en-US" altLang="sk-SK" i="1" baseline="-25000">
                <a:solidFill>
                  <a:srgbClr val="66FFFF"/>
                </a:solidFill>
              </a:rPr>
              <a:t>s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/>
          </a:p>
          <a:p>
            <a:pPr>
              <a:buFont typeface="Monotype Sorts" panose="05010101010101010101" pitchFamily="2" charset="2"/>
              <a:buNone/>
            </a:pPr>
            <a:endParaRPr lang="en-US" altLang="sk-SK"/>
          </a:p>
          <a:p>
            <a:pPr>
              <a:buFont typeface="Monotype Sorts" panose="05010101010101010101" pitchFamily="2" charset="2"/>
              <a:buNone/>
            </a:pPr>
            <a:endParaRPr lang="en-US" altLang="sk-SK"/>
          </a:p>
          <a:p>
            <a:pPr>
              <a:buFont typeface="Monotype Sorts" panose="05010101010101010101" pitchFamily="2" charset="2"/>
              <a:buNone/>
            </a:pPr>
            <a:endParaRPr lang="en-US" altLang="sk-SK" sz="1000"/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where:  </a:t>
            </a:r>
            <a:r>
              <a:rPr lang="en-US" altLang="sk-SK" i="1"/>
              <a:t>n</a:t>
            </a:r>
            <a:r>
              <a:rPr lang="en-US" altLang="sk-SK"/>
              <a:t> = number of items being ranked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  </a:t>
            </a:r>
            <a:r>
              <a:rPr lang="en-US" altLang="sk-SK" i="1"/>
              <a:t>x</a:t>
            </a:r>
            <a:r>
              <a:rPr lang="en-US" altLang="sk-SK" i="1" baseline="-25000"/>
              <a:t>i</a:t>
            </a:r>
            <a:r>
              <a:rPr lang="en-US" altLang="sk-SK"/>
              <a:t> = rank of item </a:t>
            </a:r>
            <a:r>
              <a:rPr lang="en-US" altLang="sk-SK" i="1"/>
              <a:t>i</a:t>
            </a:r>
            <a:r>
              <a:rPr lang="en-US" altLang="sk-SK"/>
              <a:t> with respect to one variable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  </a:t>
            </a:r>
            <a:r>
              <a:rPr lang="en-US" altLang="sk-SK" i="1"/>
              <a:t>y</a:t>
            </a:r>
            <a:r>
              <a:rPr lang="en-US" altLang="sk-SK" i="1" baseline="-25000"/>
              <a:t>i</a:t>
            </a:r>
            <a:r>
              <a:rPr lang="en-US" altLang="sk-SK"/>
              <a:t> = rank of item </a:t>
            </a:r>
            <a:r>
              <a:rPr lang="en-US" altLang="sk-SK" i="1"/>
              <a:t>i</a:t>
            </a:r>
            <a:r>
              <a:rPr lang="en-US" altLang="sk-SK"/>
              <a:t> with respect to a second 			 variable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  </a:t>
            </a:r>
            <a:r>
              <a:rPr lang="en-US" altLang="sk-SK" i="1"/>
              <a:t>d</a:t>
            </a:r>
            <a:r>
              <a:rPr lang="en-US" altLang="sk-SK" i="1" baseline="-25000"/>
              <a:t>i</a:t>
            </a:r>
            <a:r>
              <a:rPr lang="en-US" altLang="sk-SK"/>
              <a:t> = </a:t>
            </a:r>
            <a:r>
              <a:rPr lang="en-US" altLang="sk-SK" i="1"/>
              <a:t>x</a:t>
            </a:r>
            <a:r>
              <a:rPr lang="en-US" altLang="sk-SK" i="1" baseline="-25000"/>
              <a:t>i</a:t>
            </a:r>
            <a:r>
              <a:rPr lang="en-US" altLang="sk-SK"/>
              <a:t> - </a:t>
            </a:r>
            <a:r>
              <a:rPr lang="en-US" altLang="sk-SK" i="1"/>
              <a:t>y</a:t>
            </a:r>
            <a:r>
              <a:rPr lang="en-US" altLang="sk-SK" i="1" baseline="-25000"/>
              <a:t>i</a:t>
            </a:r>
            <a:r>
              <a:rPr lang="en-US" altLang="sk-SK"/>
              <a:t> 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/>
          </a:p>
        </p:txBody>
      </p:sp>
      <p:graphicFrame>
        <p:nvGraphicFramePr>
          <p:cNvPr id="6656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17900" y="1889125"/>
          <a:ext cx="21082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6" name="Equation" r:id="rId4" imgW="990360" imgH="431640" progId="Equation.DSMT4">
                  <p:embed/>
                </p:oleObj>
              </mc:Choice>
              <mc:Fallback>
                <p:oleObj name="Equation" r:id="rId4" imgW="990360" imgH="431640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1889125"/>
                        <a:ext cx="21082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3771900" y="2470150"/>
            <a:ext cx="1549400" cy="990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sk-SK"/>
              <a:t>Test for Significant Rank Correlation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/>
              <a:t>We may want to use sample results to make an inference about the population rank correlation </a:t>
            </a:r>
            <a:r>
              <a:rPr lang="en-US" altLang="sk-SK" i="1"/>
              <a:t>p</a:t>
            </a:r>
            <a:r>
              <a:rPr lang="en-US" altLang="sk-SK" i="1" baseline="-25000"/>
              <a:t>s</a:t>
            </a:r>
            <a:r>
              <a:rPr lang="en-US" altLang="sk-SK"/>
              <a:t>.</a:t>
            </a:r>
          </a:p>
          <a:p>
            <a:r>
              <a:rPr lang="en-US" altLang="sk-SK"/>
              <a:t>To do so, we must test the hypotheses: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 sz="800"/>
          </a:p>
          <a:p>
            <a:pPr lvl="2">
              <a:buFontTx/>
              <a:buNone/>
            </a:pPr>
            <a:r>
              <a:rPr lang="en-US" altLang="sk-SK" i="1"/>
              <a:t>			     H</a:t>
            </a:r>
            <a:r>
              <a:rPr lang="en-US" altLang="sk-SK" baseline="-25000"/>
              <a:t>0</a:t>
            </a:r>
            <a:r>
              <a:rPr lang="en-US" altLang="sk-SK"/>
              <a:t>:  </a:t>
            </a:r>
            <a:r>
              <a:rPr lang="en-US" altLang="sk-SK" i="1"/>
              <a:t>p</a:t>
            </a:r>
            <a:r>
              <a:rPr lang="en-US" altLang="sk-SK" i="1" baseline="-25000"/>
              <a:t>s</a:t>
            </a:r>
            <a:r>
              <a:rPr lang="en-US" altLang="sk-SK"/>
              <a:t> = 0</a:t>
            </a:r>
          </a:p>
          <a:p>
            <a:pPr lvl="2">
              <a:buFontTx/>
              <a:buNone/>
            </a:pPr>
            <a:r>
              <a:rPr lang="en-US" altLang="sk-SK" i="1"/>
              <a:t>			     H</a:t>
            </a:r>
            <a:r>
              <a:rPr lang="en-US" altLang="sk-SK" baseline="-25000"/>
              <a:t>a</a:t>
            </a:r>
            <a:r>
              <a:rPr lang="en-US" altLang="sk-SK"/>
              <a:t>:  </a:t>
            </a:r>
            <a:r>
              <a:rPr lang="en-US" altLang="sk-SK" i="1"/>
              <a:t>p</a:t>
            </a:r>
            <a:r>
              <a:rPr lang="en-US" altLang="sk-SK" i="1" baseline="-25000"/>
              <a:t>s</a:t>
            </a:r>
            <a:r>
              <a:rPr lang="en-US" altLang="sk-SK"/>
              <a:t> = 0</a:t>
            </a: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H="1">
            <a:off x="4806950" y="3060700"/>
            <a:ext cx="10795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1038" y="153988"/>
            <a:ext cx="7772400" cy="61118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Nonparametric Methods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872037"/>
          </a:xfrm>
          <a:noFill/>
          <a:ln/>
        </p:spPr>
        <p:txBody>
          <a:bodyPr/>
          <a:lstStyle/>
          <a:p>
            <a:r>
              <a:rPr lang="en-US" altLang="sk-SK"/>
              <a:t>Most of the statistical methods referred to as parametric require the use of </a:t>
            </a:r>
            <a:r>
              <a:rPr lang="en-US" altLang="sk-SK" u="sng"/>
              <a:t>interval</a:t>
            </a:r>
            <a:r>
              <a:rPr lang="en-US" altLang="sk-SK"/>
              <a:t>- or </a:t>
            </a:r>
            <a:r>
              <a:rPr lang="en-US" altLang="sk-SK" u="sng"/>
              <a:t>ratio-scaled data</a:t>
            </a:r>
            <a:r>
              <a:rPr lang="en-US" altLang="sk-SK"/>
              <a:t>.</a:t>
            </a:r>
          </a:p>
          <a:p>
            <a:r>
              <a:rPr lang="en-US" altLang="sk-SK"/>
              <a:t>Nonparametric methods are often the only way to analyze </a:t>
            </a:r>
            <a:r>
              <a:rPr lang="en-US" altLang="sk-SK" u="sng"/>
              <a:t>nominal</a:t>
            </a:r>
            <a:r>
              <a:rPr lang="en-US" altLang="sk-SK"/>
              <a:t> or </a:t>
            </a:r>
            <a:r>
              <a:rPr lang="en-US" altLang="sk-SK" u="sng"/>
              <a:t>ordinal data</a:t>
            </a:r>
            <a:r>
              <a:rPr lang="en-US" altLang="sk-SK"/>
              <a:t> and draw statistical conclusions.</a:t>
            </a:r>
          </a:p>
          <a:p>
            <a:r>
              <a:rPr lang="en-US" altLang="sk-SK"/>
              <a:t>Nonparametric methods require no assumptions about the population probability distributions.</a:t>
            </a:r>
          </a:p>
          <a:p>
            <a:r>
              <a:rPr lang="en-US" altLang="sk-SK"/>
              <a:t>Nonparametric methods are often called </a:t>
            </a:r>
            <a:r>
              <a:rPr lang="en-US" altLang="sk-SK" u="sng"/>
              <a:t>distribution-free methods</a:t>
            </a:r>
            <a:r>
              <a:rPr lang="en-US" altLang="sk-SK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Rank Correlation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Sampling Distribution of</a:t>
            </a:r>
            <a:r>
              <a:rPr lang="en-US" altLang="sk-SK"/>
              <a:t> </a:t>
            </a:r>
            <a:r>
              <a:rPr lang="en-US" altLang="sk-SK" i="1">
                <a:solidFill>
                  <a:srgbClr val="66FFFF"/>
                </a:solidFill>
              </a:rPr>
              <a:t>r</a:t>
            </a:r>
            <a:r>
              <a:rPr lang="en-US" altLang="sk-SK" i="1" baseline="-25000">
                <a:solidFill>
                  <a:srgbClr val="66FFFF"/>
                </a:solidFill>
              </a:rPr>
              <a:t>s</a:t>
            </a:r>
            <a:r>
              <a:rPr lang="en-US" altLang="sk-SK" i="1">
                <a:solidFill>
                  <a:srgbClr val="66FFFF"/>
                </a:solidFill>
              </a:rPr>
              <a:t> </a:t>
            </a:r>
            <a:r>
              <a:rPr lang="en-US" altLang="sk-SK">
                <a:solidFill>
                  <a:srgbClr val="66FFFF"/>
                </a:solidFill>
              </a:rPr>
              <a:t>when </a:t>
            </a:r>
            <a:r>
              <a:rPr lang="en-US" altLang="sk-SK" i="1">
                <a:solidFill>
                  <a:srgbClr val="66FFFF"/>
                </a:solidFill>
              </a:rPr>
              <a:t>p</a:t>
            </a:r>
            <a:r>
              <a:rPr lang="en-US" altLang="sk-SK" i="1" baseline="-25000">
                <a:solidFill>
                  <a:srgbClr val="66FFFF"/>
                </a:solidFill>
              </a:rPr>
              <a:t>s</a:t>
            </a:r>
            <a:r>
              <a:rPr lang="en-US" altLang="sk-SK">
                <a:solidFill>
                  <a:srgbClr val="66FFFF"/>
                </a:solidFill>
              </a:rPr>
              <a:t> = 0</a:t>
            </a:r>
            <a:endParaRPr lang="en-US" altLang="sk-SK" baseline="-25000">
              <a:solidFill>
                <a:srgbClr val="66FFFF"/>
              </a:solidFill>
            </a:endParaRPr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Mean</a:t>
            </a:r>
          </a:p>
          <a:p>
            <a:pPr lvl="1"/>
            <a:endParaRPr lang="en-US" altLang="sk-SK"/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Standard Deviation</a:t>
            </a:r>
          </a:p>
          <a:p>
            <a:pPr lvl="1"/>
            <a:endParaRPr lang="en-US" altLang="sk-SK"/>
          </a:p>
          <a:p>
            <a:pPr lvl="1"/>
            <a:endParaRPr lang="en-US" altLang="sk-SK"/>
          </a:p>
          <a:p>
            <a:pPr lvl="1">
              <a:buFontTx/>
              <a:buNone/>
            </a:pPr>
            <a:endParaRPr lang="en-US" altLang="sk-SK" sz="2000"/>
          </a:p>
          <a:p>
            <a:pPr lvl="1"/>
            <a:r>
              <a:rPr lang="en-US" altLang="sk-SK">
                <a:solidFill>
                  <a:srgbClr val="66FFFF"/>
                </a:solidFill>
              </a:rPr>
              <a:t>Distribution Form</a:t>
            </a:r>
          </a:p>
          <a:p>
            <a:pPr lvl="1">
              <a:buFontTx/>
              <a:buNone/>
            </a:pPr>
            <a:r>
              <a:rPr lang="en-US" altLang="sk-SK">
                <a:solidFill>
                  <a:srgbClr val="66FFFF"/>
                </a:solidFill>
              </a:rPr>
              <a:t>		   </a:t>
            </a:r>
            <a:r>
              <a:rPr lang="en-US" altLang="sk-SK"/>
              <a:t>Approximately normal, provided </a:t>
            </a:r>
            <a:r>
              <a:rPr lang="en-US" altLang="sk-SK" i="1"/>
              <a:t>n</a:t>
            </a:r>
            <a:r>
              <a:rPr lang="en-US" altLang="sk-SK"/>
              <a:t> </a:t>
            </a:r>
            <a:r>
              <a:rPr lang="en-US" altLang="sk-SK" u="sng"/>
              <a:t>&gt;</a:t>
            </a:r>
            <a:r>
              <a:rPr lang="en-US" altLang="sk-SK"/>
              <a:t> 10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/>
          </a:p>
        </p:txBody>
      </p:sp>
      <p:grpSp>
        <p:nvGrpSpPr>
          <p:cNvPr id="67593" name="Group 9"/>
          <p:cNvGrpSpPr>
            <a:grpSpLocks/>
          </p:cNvGrpSpPr>
          <p:nvPr/>
        </p:nvGrpSpPr>
        <p:grpSpPr bwMode="auto">
          <a:xfrm>
            <a:off x="3992563" y="1785938"/>
            <a:ext cx="1146175" cy="581025"/>
            <a:chOff x="2515" y="1125"/>
            <a:chExt cx="722" cy="366"/>
          </a:xfrm>
        </p:grpSpPr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2515" y="1125"/>
              <a:ext cx="722" cy="366"/>
            </a:xfrm>
            <a:prstGeom prst="rect">
              <a:avLst/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graphicFrame>
          <p:nvGraphicFramePr>
            <p:cNvPr id="67588" name="Object 4"/>
            <p:cNvGraphicFramePr>
              <a:graphicFrameLocks noChangeAspect="1"/>
            </p:cNvGraphicFramePr>
            <p:nvPr/>
          </p:nvGraphicFramePr>
          <p:xfrm>
            <a:off x="2550" y="1153"/>
            <a:ext cx="657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4" name="Equation" r:id="rId4" imgW="419040" imgH="215640" progId="Equation.DSMT4">
                    <p:embed/>
                  </p:oleObj>
                </mc:Choice>
                <mc:Fallback>
                  <p:oleObj name="Equation" r:id="rId4" imgW="419040" imgH="21564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0" y="1153"/>
                          <a:ext cx="657" cy="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592" name="Group 8"/>
          <p:cNvGrpSpPr>
            <a:grpSpLocks/>
          </p:cNvGrpSpPr>
          <p:nvPr/>
        </p:nvGrpSpPr>
        <p:grpSpPr bwMode="auto">
          <a:xfrm>
            <a:off x="3540125" y="2887663"/>
            <a:ext cx="2046288" cy="1162050"/>
            <a:chOff x="2230" y="1819"/>
            <a:chExt cx="1289" cy="732"/>
          </a:xfrm>
        </p:grpSpPr>
        <p:sp>
          <p:nvSpPr>
            <p:cNvPr id="67591" name="Rectangle 7"/>
            <p:cNvSpPr>
              <a:spLocks noChangeArrowheads="1"/>
            </p:cNvSpPr>
            <p:nvPr/>
          </p:nvSpPr>
          <p:spPr bwMode="auto">
            <a:xfrm>
              <a:off x="2230" y="1819"/>
              <a:ext cx="1289" cy="732"/>
            </a:xfrm>
            <a:prstGeom prst="rect">
              <a:avLst/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graphicFrame>
          <p:nvGraphicFramePr>
            <p:cNvPr id="67590" name="Object 6"/>
            <p:cNvGraphicFramePr>
              <a:graphicFrameLocks noChangeAspect="1"/>
            </p:cNvGraphicFramePr>
            <p:nvPr/>
          </p:nvGraphicFramePr>
          <p:xfrm>
            <a:off x="2304" y="1879"/>
            <a:ext cx="1145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5" name="Equation" r:id="rId6" imgW="749160" imgH="406080" progId="Equation.DSMT4">
                    <p:embed/>
                  </p:oleObj>
                </mc:Choice>
                <mc:Fallback>
                  <p:oleObj name="Equation" r:id="rId6" imgW="749160" imgH="4060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1879"/>
                          <a:ext cx="1145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66788" y="3943350"/>
            <a:ext cx="7053262" cy="15811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7163"/>
            <a:ext cx="7772400" cy="5921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Connor Investors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738687"/>
          </a:xfrm>
          <a:noFill/>
          <a:ln/>
        </p:spPr>
        <p:txBody>
          <a:bodyPr/>
          <a:lstStyle/>
          <a:p>
            <a:pPr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r>
              <a:rPr lang="en-US" altLang="sk-SK">
                <a:solidFill>
                  <a:srgbClr val="66FFFF"/>
                </a:solidFill>
              </a:rPr>
              <a:t>Rank Correlation</a:t>
            </a:r>
          </a:p>
          <a:p>
            <a:pPr>
              <a:buFont typeface="Monotype Sorts" panose="05010101010101010101" pitchFamily="2" charset="2"/>
              <a:buNone/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r>
              <a:rPr lang="en-US" altLang="sk-SK"/>
              <a:t>	           Connor Investors provides a portfolio management service for its clients.  Two of Connor’s analysts rated ten investments from high (6) to low (1) risk as shown below.  Use rank correlation, with  </a:t>
            </a:r>
            <a:r>
              <a:rPr lang="en-US" altLang="sk-SK" i="1">
                <a:latin typeface="Symbol" panose="05050102010706020507" pitchFamily="18" charset="2"/>
              </a:rPr>
              <a:t>a</a:t>
            </a:r>
            <a:r>
              <a:rPr lang="en-US" altLang="sk-SK"/>
              <a:t> = .10, to comment on the agreement of the two analysts’ ratings.</a:t>
            </a:r>
          </a:p>
          <a:p>
            <a:pPr>
              <a:buFont typeface="Monotype Sorts" panose="05010101010101010101" pitchFamily="2" charset="2"/>
              <a:buNone/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endParaRPr lang="en-US" altLang="sk-SK" sz="1400"/>
          </a:p>
          <a:p>
            <a:pPr>
              <a:buFont typeface="Monotype Sorts" panose="05010101010101010101" pitchFamily="2" charset="2"/>
              <a:buNone/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r>
              <a:rPr lang="en-US" altLang="sk-SK"/>
              <a:t>	</a:t>
            </a:r>
            <a:r>
              <a:rPr lang="en-US" altLang="sk-SK" b="1"/>
              <a:t>Investment	</a:t>
            </a:r>
            <a:r>
              <a:rPr lang="en-US" altLang="sk-SK" b="1" u="sng"/>
              <a:t>A</a:t>
            </a:r>
            <a:r>
              <a:rPr lang="en-US" altLang="sk-SK" b="1"/>
              <a:t>	</a:t>
            </a:r>
            <a:r>
              <a:rPr lang="en-US" altLang="sk-SK" b="1" u="sng"/>
              <a:t>B</a:t>
            </a:r>
            <a:r>
              <a:rPr lang="en-US" altLang="sk-SK" b="1"/>
              <a:t>	</a:t>
            </a:r>
            <a:r>
              <a:rPr lang="en-US" altLang="sk-SK" b="1" u="sng"/>
              <a:t>C</a:t>
            </a:r>
            <a:r>
              <a:rPr lang="en-US" altLang="sk-SK" b="1"/>
              <a:t>	</a:t>
            </a:r>
            <a:r>
              <a:rPr lang="en-US" altLang="sk-SK" b="1" u="sng"/>
              <a:t>D</a:t>
            </a:r>
            <a:r>
              <a:rPr lang="en-US" altLang="sk-SK" b="1"/>
              <a:t>	</a:t>
            </a:r>
            <a:r>
              <a:rPr lang="en-US" altLang="sk-SK" b="1" u="sng"/>
              <a:t>E</a:t>
            </a:r>
            <a:r>
              <a:rPr lang="en-US" altLang="sk-SK" b="1"/>
              <a:t>	</a:t>
            </a:r>
            <a:r>
              <a:rPr lang="en-US" altLang="sk-SK" b="1" u="sng"/>
              <a:t>F</a:t>
            </a:r>
            <a:r>
              <a:rPr lang="en-US" altLang="sk-SK"/>
              <a:t>	</a:t>
            </a:r>
            <a:r>
              <a:rPr lang="en-US" altLang="sk-SK" u="sng"/>
              <a:t>G</a:t>
            </a:r>
            <a:r>
              <a:rPr lang="en-US" altLang="sk-SK"/>
              <a:t>	</a:t>
            </a:r>
            <a:r>
              <a:rPr lang="en-US" altLang="sk-SK" u="sng"/>
              <a:t>H</a:t>
            </a:r>
            <a:r>
              <a:rPr lang="en-US" altLang="sk-SK"/>
              <a:t>	</a:t>
            </a:r>
            <a:r>
              <a:rPr lang="en-US" altLang="sk-SK" u="sng"/>
              <a:t>I</a:t>
            </a:r>
            <a:r>
              <a:rPr lang="en-US" altLang="sk-SK"/>
              <a:t>	 </a:t>
            </a:r>
            <a:r>
              <a:rPr lang="en-US" altLang="sk-SK" u="sng"/>
              <a:t>J</a:t>
            </a:r>
          </a:p>
          <a:p>
            <a:pPr>
              <a:buFont typeface="Monotype Sorts" panose="05010101010101010101" pitchFamily="2" charset="2"/>
              <a:buNone/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r>
              <a:rPr lang="en-US" altLang="sk-SK"/>
              <a:t>	</a:t>
            </a:r>
            <a:r>
              <a:rPr lang="en-US" altLang="sk-SK" b="1"/>
              <a:t>Analyst #1</a:t>
            </a:r>
            <a:r>
              <a:rPr lang="en-US" altLang="sk-SK"/>
              <a:t>	1	4	9	8	6	3	5	 7	2	10</a:t>
            </a:r>
          </a:p>
          <a:p>
            <a:pPr>
              <a:buFont typeface="Monotype Sorts" panose="05010101010101010101" pitchFamily="2" charset="2"/>
              <a:buNone/>
              <a:tabLst>
                <a:tab pos="2395538" algn="l"/>
                <a:tab pos="2914650" algn="l"/>
                <a:tab pos="3435350" algn="l"/>
                <a:tab pos="3940175" algn="l"/>
                <a:tab pos="4459288" algn="l"/>
                <a:tab pos="4978400" algn="l"/>
                <a:tab pos="5426075" algn="l"/>
                <a:tab pos="5888038" algn="l"/>
                <a:tab pos="6407150" algn="l"/>
                <a:tab pos="6797675" algn="l"/>
              </a:tabLst>
            </a:pPr>
            <a:r>
              <a:rPr lang="en-US" altLang="sk-SK"/>
              <a:t>	</a:t>
            </a:r>
            <a:r>
              <a:rPr lang="en-US" altLang="sk-SK" b="1"/>
              <a:t>Analyst #2	</a:t>
            </a:r>
            <a:r>
              <a:rPr lang="en-US" altLang="sk-SK"/>
              <a:t>1	5	6	2	9	7	3	10	4	 8</a:t>
            </a:r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28650" y="1019175"/>
            <a:ext cx="7753350" cy="5005388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7163"/>
            <a:ext cx="7772400" cy="59848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Connor Investors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5461000"/>
          </a:xfrm>
          <a:noFill/>
          <a:ln/>
        </p:spPr>
        <p:txBody>
          <a:bodyPr/>
          <a:lstStyle/>
          <a:p>
            <a:pPr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               	        </a:t>
            </a:r>
            <a:r>
              <a:rPr lang="en-US" altLang="sk-SK" b="1"/>
              <a:t>Analyst #1   Analyst #2   </a:t>
            </a:r>
            <a:endParaRPr lang="en-US" altLang="sk-SK"/>
          </a:p>
          <a:p>
            <a:pPr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 b="1" u="sng"/>
              <a:t>Investment</a:t>
            </a:r>
            <a:r>
              <a:rPr lang="en-US" altLang="sk-SK" b="1"/>
              <a:t>   </a:t>
            </a:r>
            <a:r>
              <a:rPr lang="en-US" altLang="sk-SK"/>
              <a:t>    </a:t>
            </a:r>
            <a:r>
              <a:rPr lang="en-US" altLang="sk-SK" b="1" u="sng"/>
              <a:t>Rating</a:t>
            </a:r>
            <a:r>
              <a:rPr lang="en-US" altLang="sk-SK"/>
              <a:t>        </a:t>
            </a:r>
            <a:r>
              <a:rPr lang="en-US" altLang="sk-SK" b="1" u="sng"/>
              <a:t>Rating</a:t>
            </a:r>
            <a:r>
              <a:rPr lang="en-US" altLang="sk-SK" b="1"/>
              <a:t> </a:t>
            </a:r>
            <a:r>
              <a:rPr lang="en-US" altLang="sk-SK"/>
              <a:t>     </a:t>
            </a:r>
            <a:r>
              <a:rPr lang="en-US" altLang="sk-SK" b="1" u="sng"/>
              <a:t>Differ.</a:t>
            </a:r>
            <a:r>
              <a:rPr lang="en-US" altLang="sk-SK" b="1"/>
              <a:t>   (</a:t>
            </a:r>
            <a:r>
              <a:rPr lang="en-US" altLang="sk-SK" b="1" u="sng"/>
              <a:t>Differ.)</a:t>
            </a:r>
            <a:r>
              <a:rPr lang="en-US" altLang="sk-SK" b="1" baseline="30000"/>
              <a:t>2</a:t>
            </a:r>
            <a:endParaRPr lang="en-US" altLang="sk-SK" u="sng" baseline="30000"/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A	1	1	0	0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B	4	5	-1	1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C	9	6	3	9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D	8	2	6	36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E	6	9	-3	9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F	3	7	-4	16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G	5	3	2	4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H	7	10	-3	9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I	2	4	-2	4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J	10	8	2	</a:t>
            </a:r>
            <a:r>
              <a:rPr lang="en-US" altLang="sk-SK" u="sng"/>
              <a:t>4</a:t>
            </a:r>
          </a:p>
          <a:p>
            <a:pPr>
              <a:lnSpc>
                <a:spcPct val="80000"/>
              </a:lnSpc>
              <a:buFont typeface="Monotype Sorts" panose="05010101010101010101" pitchFamily="2" charset="2"/>
              <a:buNone/>
              <a:tabLst>
                <a:tab pos="800100" algn="ctr"/>
                <a:tab pos="2514600" algn="ctr"/>
                <a:tab pos="4114800" algn="ctr"/>
                <a:tab pos="5657850" algn="r"/>
                <a:tab pos="6800850" algn="ctr"/>
              </a:tabLst>
            </a:pPr>
            <a:r>
              <a:rPr lang="en-US" altLang="sk-SK"/>
              <a:t>					                   Sum =	92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3988"/>
            <a:ext cx="7772400" cy="61118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Connor Investors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96728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Hypotheses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 i="1"/>
              <a:t>		    H</a:t>
            </a:r>
            <a:r>
              <a:rPr lang="en-US" altLang="sk-SK" baseline="-25000"/>
              <a:t>0</a:t>
            </a:r>
            <a:r>
              <a:rPr lang="en-US" altLang="sk-SK"/>
              <a:t>:  </a:t>
            </a:r>
            <a:r>
              <a:rPr lang="en-US" altLang="sk-SK" i="1"/>
              <a:t>p</a:t>
            </a:r>
            <a:r>
              <a:rPr lang="en-US" altLang="sk-SK" i="1" baseline="-25000"/>
              <a:t>s</a:t>
            </a:r>
            <a:r>
              <a:rPr lang="en-US" altLang="sk-SK"/>
              <a:t> = 0   (No rank correlation exists.)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	    </a:t>
            </a:r>
            <a:r>
              <a:rPr lang="en-US" altLang="sk-SK" i="1"/>
              <a:t>H</a:t>
            </a:r>
            <a:r>
              <a:rPr lang="en-US" altLang="sk-SK" sz="2800" baseline="-25000"/>
              <a:t>a</a:t>
            </a:r>
            <a:r>
              <a:rPr lang="en-US" altLang="sk-SK"/>
              <a:t>:  </a:t>
            </a:r>
            <a:r>
              <a:rPr lang="en-US" altLang="sk-SK" i="1"/>
              <a:t>p</a:t>
            </a:r>
            <a:r>
              <a:rPr lang="en-US" altLang="sk-SK" i="1" baseline="-25000"/>
              <a:t>s</a:t>
            </a:r>
            <a:r>
              <a:rPr lang="en-US" altLang="sk-SK"/>
              <a:t> = 0   (Rank correlation exists.)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 sz="1000"/>
          </a:p>
          <a:p>
            <a:r>
              <a:rPr lang="en-US" altLang="sk-SK">
                <a:solidFill>
                  <a:srgbClr val="66FFFF"/>
                </a:solidFill>
              </a:rPr>
              <a:t>Sampling Distribution</a:t>
            </a:r>
          </a:p>
        </p:txBody>
      </p:sp>
      <p:sp>
        <p:nvSpPr>
          <p:cNvPr id="47108" name="Freeform 4"/>
          <p:cNvSpPr>
            <a:spLocks/>
          </p:cNvSpPr>
          <p:nvPr/>
        </p:nvSpPr>
        <p:spPr bwMode="auto">
          <a:xfrm>
            <a:off x="3052763" y="2714625"/>
            <a:ext cx="4471987" cy="3038475"/>
          </a:xfrm>
          <a:custGeom>
            <a:avLst/>
            <a:gdLst>
              <a:gd name="T0" fmla="*/ 1325 w 2817"/>
              <a:gd name="T1" fmla="*/ 12 h 1914"/>
              <a:gd name="T2" fmla="*/ 1245 w 2817"/>
              <a:gd name="T3" fmla="*/ 99 h 1914"/>
              <a:gd name="T4" fmla="*/ 1173 w 2817"/>
              <a:gd name="T5" fmla="*/ 208 h 1914"/>
              <a:gd name="T6" fmla="*/ 1125 w 2817"/>
              <a:gd name="T7" fmla="*/ 312 h 1914"/>
              <a:gd name="T8" fmla="*/ 1077 w 2817"/>
              <a:gd name="T9" fmla="*/ 424 h 1914"/>
              <a:gd name="T10" fmla="*/ 1041 w 2817"/>
              <a:gd name="T11" fmla="*/ 522 h 1914"/>
              <a:gd name="T12" fmla="*/ 999 w 2817"/>
              <a:gd name="T13" fmla="*/ 642 h 1914"/>
              <a:gd name="T14" fmla="*/ 963 w 2817"/>
              <a:gd name="T15" fmla="*/ 750 h 1914"/>
              <a:gd name="T16" fmla="*/ 933 w 2817"/>
              <a:gd name="T17" fmla="*/ 855 h 1914"/>
              <a:gd name="T18" fmla="*/ 909 w 2817"/>
              <a:gd name="T19" fmla="*/ 963 h 1914"/>
              <a:gd name="T20" fmla="*/ 873 w 2817"/>
              <a:gd name="T21" fmla="*/ 1080 h 1914"/>
              <a:gd name="T22" fmla="*/ 837 w 2817"/>
              <a:gd name="T23" fmla="*/ 1188 h 1914"/>
              <a:gd name="T24" fmla="*/ 798 w 2817"/>
              <a:gd name="T25" fmla="*/ 1287 h 1914"/>
              <a:gd name="T26" fmla="*/ 741 w 2817"/>
              <a:gd name="T27" fmla="*/ 1401 h 1914"/>
              <a:gd name="T28" fmla="*/ 666 w 2817"/>
              <a:gd name="T29" fmla="*/ 1521 h 1914"/>
              <a:gd name="T30" fmla="*/ 582 w 2817"/>
              <a:gd name="T31" fmla="*/ 1617 h 1914"/>
              <a:gd name="T32" fmla="*/ 477 w 2817"/>
              <a:gd name="T33" fmla="*/ 1684 h 1914"/>
              <a:gd name="T34" fmla="*/ 369 w 2817"/>
              <a:gd name="T35" fmla="*/ 1744 h 1914"/>
              <a:gd name="T36" fmla="*/ 240 w 2817"/>
              <a:gd name="T37" fmla="*/ 1785 h 1914"/>
              <a:gd name="T38" fmla="*/ 169 w 2817"/>
              <a:gd name="T39" fmla="*/ 1816 h 1914"/>
              <a:gd name="T40" fmla="*/ 45 w 2817"/>
              <a:gd name="T41" fmla="*/ 1856 h 1914"/>
              <a:gd name="T42" fmla="*/ 0 w 2817"/>
              <a:gd name="T43" fmla="*/ 1884 h 1914"/>
              <a:gd name="T44" fmla="*/ 2817 w 2817"/>
              <a:gd name="T45" fmla="*/ 1914 h 1914"/>
              <a:gd name="T46" fmla="*/ 2775 w 2817"/>
              <a:gd name="T47" fmla="*/ 1854 h 1914"/>
              <a:gd name="T48" fmla="*/ 2676 w 2817"/>
              <a:gd name="T49" fmla="*/ 1824 h 1914"/>
              <a:gd name="T50" fmla="*/ 2511 w 2817"/>
              <a:gd name="T51" fmla="*/ 1770 h 1914"/>
              <a:gd name="T52" fmla="*/ 2397 w 2817"/>
              <a:gd name="T53" fmla="*/ 1719 h 1914"/>
              <a:gd name="T54" fmla="*/ 2286 w 2817"/>
              <a:gd name="T55" fmla="*/ 1665 h 1914"/>
              <a:gd name="T56" fmla="*/ 2235 w 2817"/>
              <a:gd name="T57" fmla="*/ 1629 h 1914"/>
              <a:gd name="T58" fmla="*/ 2163 w 2817"/>
              <a:gd name="T59" fmla="*/ 1554 h 1914"/>
              <a:gd name="T60" fmla="*/ 2082 w 2817"/>
              <a:gd name="T61" fmla="*/ 1452 h 1914"/>
              <a:gd name="T62" fmla="*/ 2025 w 2817"/>
              <a:gd name="T63" fmla="*/ 1353 h 1914"/>
              <a:gd name="T64" fmla="*/ 1989 w 2817"/>
              <a:gd name="T65" fmla="*/ 1272 h 1914"/>
              <a:gd name="T66" fmla="*/ 1935 w 2817"/>
              <a:gd name="T67" fmla="*/ 1158 h 1914"/>
              <a:gd name="T68" fmla="*/ 1911 w 2817"/>
              <a:gd name="T69" fmla="*/ 1077 h 1914"/>
              <a:gd name="T70" fmla="*/ 1875 w 2817"/>
              <a:gd name="T71" fmla="*/ 966 h 1914"/>
              <a:gd name="T72" fmla="*/ 1839 w 2817"/>
              <a:gd name="T73" fmla="*/ 849 h 1914"/>
              <a:gd name="T74" fmla="*/ 1809 w 2817"/>
              <a:gd name="T75" fmla="*/ 736 h 1914"/>
              <a:gd name="T76" fmla="*/ 1761 w 2817"/>
              <a:gd name="T77" fmla="*/ 600 h 1914"/>
              <a:gd name="T78" fmla="*/ 1719 w 2817"/>
              <a:gd name="T79" fmla="*/ 486 h 1914"/>
              <a:gd name="T80" fmla="*/ 1665 w 2817"/>
              <a:gd name="T81" fmla="*/ 357 h 1914"/>
              <a:gd name="T82" fmla="*/ 1641 w 2817"/>
              <a:gd name="T83" fmla="*/ 292 h 1914"/>
              <a:gd name="T84" fmla="*/ 1593 w 2817"/>
              <a:gd name="T85" fmla="*/ 198 h 1914"/>
              <a:gd name="T86" fmla="*/ 1542 w 2817"/>
              <a:gd name="T87" fmla="*/ 123 h 1914"/>
              <a:gd name="T88" fmla="*/ 1554 w 2817"/>
              <a:gd name="T89" fmla="*/ 138 h 1914"/>
              <a:gd name="T90" fmla="*/ 1509 w 2817"/>
              <a:gd name="T91" fmla="*/ 76 h 1914"/>
              <a:gd name="T92" fmla="*/ 1443 w 2817"/>
              <a:gd name="T93" fmla="*/ 18 h 1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17" h="1914">
                <a:moveTo>
                  <a:pt x="1389" y="3"/>
                </a:moveTo>
                <a:lnTo>
                  <a:pt x="1357" y="0"/>
                </a:lnTo>
                <a:lnTo>
                  <a:pt x="1325" y="12"/>
                </a:lnTo>
                <a:lnTo>
                  <a:pt x="1299" y="36"/>
                </a:lnTo>
                <a:lnTo>
                  <a:pt x="1269" y="68"/>
                </a:lnTo>
                <a:lnTo>
                  <a:pt x="1245" y="99"/>
                </a:lnTo>
                <a:lnTo>
                  <a:pt x="1224" y="129"/>
                </a:lnTo>
                <a:lnTo>
                  <a:pt x="1203" y="165"/>
                </a:lnTo>
                <a:lnTo>
                  <a:pt x="1173" y="208"/>
                </a:lnTo>
                <a:lnTo>
                  <a:pt x="1161" y="234"/>
                </a:lnTo>
                <a:lnTo>
                  <a:pt x="1149" y="279"/>
                </a:lnTo>
                <a:lnTo>
                  <a:pt x="1125" y="312"/>
                </a:lnTo>
                <a:lnTo>
                  <a:pt x="1101" y="360"/>
                </a:lnTo>
                <a:lnTo>
                  <a:pt x="1089" y="388"/>
                </a:lnTo>
                <a:lnTo>
                  <a:pt x="1077" y="424"/>
                </a:lnTo>
                <a:lnTo>
                  <a:pt x="1065" y="460"/>
                </a:lnTo>
                <a:lnTo>
                  <a:pt x="1053" y="496"/>
                </a:lnTo>
                <a:lnTo>
                  <a:pt x="1041" y="522"/>
                </a:lnTo>
                <a:lnTo>
                  <a:pt x="1029" y="560"/>
                </a:lnTo>
                <a:lnTo>
                  <a:pt x="1011" y="606"/>
                </a:lnTo>
                <a:lnTo>
                  <a:pt x="999" y="642"/>
                </a:lnTo>
                <a:lnTo>
                  <a:pt x="987" y="672"/>
                </a:lnTo>
                <a:lnTo>
                  <a:pt x="975" y="708"/>
                </a:lnTo>
                <a:lnTo>
                  <a:pt x="963" y="750"/>
                </a:lnTo>
                <a:lnTo>
                  <a:pt x="951" y="789"/>
                </a:lnTo>
                <a:lnTo>
                  <a:pt x="945" y="828"/>
                </a:lnTo>
                <a:lnTo>
                  <a:pt x="933" y="855"/>
                </a:lnTo>
                <a:lnTo>
                  <a:pt x="930" y="888"/>
                </a:lnTo>
                <a:lnTo>
                  <a:pt x="921" y="930"/>
                </a:lnTo>
                <a:lnTo>
                  <a:pt x="909" y="963"/>
                </a:lnTo>
                <a:lnTo>
                  <a:pt x="897" y="1002"/>
                </a:lnTo>
                <a:lnTo>
                  <a:pt x="888" y="1038"/>
                </a:lnTo>
                <a:lnTo>
                  <a:pt x="873" y="1080"/>
                </a:lnTo>
                <a:lnTo>
                  <a:pt x="864" y="1116"/>
                </a:lnTo>
                <a:lnTo>
                  <a:pt x="852" y="1152"/>
                </a:lnTo>
                <a:lnTo>
                  <a:pt x="837" y="1188"/>
                </a:lnTo>
                <a:lnTo>
                  <a:pt x="822" y="1221"/>
                </a:lnTo>
                <a:lnTo>
                  <a:pt x="810" y="1254"/>
                </a:lnTo>
                <a:lnTo>
                  <a:pt x="798" y="1287"/>
                </a:lnTo>
                <a:lnTo>
                  <a:pt x="777" y="1326"/>
                </a:lnTo>
                <a:lnTo>
                  <a:pt x="762" y="1362"/>
                </a:lnTo>
                <a:lnTo>
                  <a:pt x="741" y="1401"/>
                </a:lnTo>
                <a:lnTo>
                  <a:pt x="723" y="1440"/>
                </a:lnTo>
                <a:lnTo>
                  <a:pt x="696" y="1482"/>
                </a:lnTo>
                <a:lnTo>
                  <a:pt x="666" y="1521"/>
                </a:lnTo>
                <a:lnTo>
                  <a:pt x="645" y="1548"/>
                </a:lnTo>
                <a:lnTo>
                  <a:pt x="615" y="1584"/>
                </a:lnTo>
                <a:lnTo>
                  <a:pt x="582" y="1617"/>
                </a:lnTo>
                <a:lnTo>
                  <a:pt x="552" y="1638"/>
                </a:lnTo>
                <a:lnTo>
                  <a:pt x="519" y="1656"/>
                </a:lnTo>
                <a:lnTo>
                  <a:pt x="477" y="1684"/>
                </a:lnTo>
                <a:lnTo>
                  <a:pt x="429" y="1707"/>
                </a:lnTo>
                <a:lnTo>
                  <a:pt x="397" y="1728"/>
                </a:lnTo>
                <a:lnTo>
                  <a:pt x="369" y="1744"/>
                </a:lnTo>
                <a:lnTo>
                  <a:pt x="333" y="1756"/>
                </a:lnTo>
                <a:lnTo>
                  <a:pt x="297" y="1768"/>
                </a:lnTo>
                <a:lnTo>
                  <a:pt x="240" y="1785"/>
                </a:lnTo>
                <a:lnTo>
                  <a:pt x="267" y="1776"/>
                </a:lnTo>
                <a:lnTo>
                  <a:pt x="207" y="1800"/>
                </a:lnTo>
                <a:lnTo>
                  <a:pt x="169" y="1816"/>
                </a:lnTo>
                <a:lnTo>
                  <a:pt x="129" y="1828"/>
                </a:lnTo>
                <a:lnTo>
                  <a:pt x="81" y="1840"/>
                </a:lnTo>
                <a:lnTo>
                  <a:pt x="45" y="1856"/>
                </a:lnTo>
                <a:lnTo>
                  <a:pt x="12" y="1860"/>
                </a:lnTo>
                <a:lnTo>
                  <a:pt x="0" y="1869"/>
                </a:lnTo>
                <a:lnTo>
                  <a:pt x="0" y="1884"/>
                </a:lnTo>
                <a:lnTo>
                  <a:pt x="0" y="1899"/>
                </a:lnTo>
                <a:lnTo>
                  <a:pt x="3" y="1914"/>
                </a:lnTo>
                <a:lnTo>
                  <a:pt x="2817" y="1914"/>
                </a:lnTo>
                <a:lnTo>
                  <a:pt x="2814" y="1890"/>
                </a:lnTo>
                <a:lnTo>
                  <a:pt x="2814" y="1863"/>
                </a:lnTo>
                <a:lnTo>
                  <a:pt x="2775" y="1854"/>
                </a:lnTo>
                <a:lnTo>
                  <a:pt x="2745" y="1845"/>
                </a:lnTo>
                <a:lnTo>
                  <a:pt x="2718" y="1836"/>
                </a:lnTo>
                <a:lnTo>
                  <a:pt x="2676" y="1824"/>
                </a:lnTo>
                <a:lnTo>
                  <a:pt x="2622" y="1809"/>
                </a:lnTo>
                <a:lnTo>
                  <a:pt x="2556" y="1788"/>
                </a:lnTo>
                <a:lnTo>
                  <a:pt x="2511" y="1770"/>
                </a:lnTo>
                <a:lnTo>
                  <a:pt x="2472" y="1755"/>
                </a:lnTo>
                <a:lnTo>
                  <a:pt x="2433" y="1740"/>
                </a:lnTo>
                <a:lnTo>
                  <a:pt x="2397" y="1719"/>
                </a:lnTo>
                <a:lnTo>
                  <a:pt x="2349" y="1701"/>
                </a:lnTo>
                <a:lnTo>
                  <a:pt x="2307" y="1683"/>
                </a:lnTo>
                <a:lnTo>
                  <a:pt x="2286" y="1665"/>
                </a:lnTo>
                <a:lnTo>
                  <a:pt x="2268" y="1656"/>
                </a:lnTo>
                <a:lnTo>
                  <a:pt x="2256" y="1644"/>
                </a:lnTo>
                <a:lnTo>
                  <a:pt x="2235" y="1629"/>
                </a:lnTo>
                <a:lnTo>
                  <a:pt x="2217" y="1612"/>
                </a:lnTo>
                <a:lnTo>
                  <a:pt x="2184" y="1581"/>
                </a:lnTo>
                <a:lnTo>
                  <a:pt x="2163" y="1554"/>
                </a:lnTo>
                <a:lnTo>
                  <a:pt x="2136" y="1521"/>
                </a:lnTo>
                <a:lnTo>
                  <a:pt x="2106" y="1485"/>
                </a:lnTo>
                <a:lnTo>
                  <a:pt x="2082" y="1452"/>
                </a:lnTo>
                <a:lnTo>
                  <a:pt x="2064" y="1419"/>
                </a:lnTo>
                <a:lnTo>
                  <a:pt x="2046" y="1386"/>
                </a:lnTo>
                <a:lnTo>
                  <a:pt x="2025" y="1353"/>
                </a:lnTo>
                <a:lnTo>
                  <a:pt x="1998" y="1293"/>
                </a:lnTo>
                <a:lnTo>
                  <a:pt x="2016" y="1323"/>
                </a:lnTo>
                <a:lnTo>
                  <a:pt x="1989" y="1272"/>
                </a:lnTo>
                <a:lnTo>
                  <a:pt x="1965" y="1227"/>
                </a:lnTo>
                <a:lnTo>
                  <a:pt x="1947" y="1188"/>
                </a:lnTo>
                <a:lnTo>
                  <a:pt x="1935" y="1158"/>
                </a:lnTo>
                <a:lnTo>
                  <a:pt x="1932" y="1128"/>
                </a:lnTo>
                <a:lnTo>
                  <a:pt x="1920" y="1101"/>
                </a:lnTo>
                <a:lnTo>
                  <a:pt x="1911" y="1077"/>
                </a:lnTo>
                <a:lnTo>
                  <a:pt x="1902" y="1047"/>
                </a:lnTo>
                <a:lnTo>
                  <a:pt x="1884" y="1005"/>
                </a:lnTo>
                <a:lnTo>
                  <a:pt x="1875" y="966"/>
                </a:lnTo>
                <a:lnTo>
                  <a:pt x="1863" y="918"/>
                </a:lnTo>
                <a:lnTo>
                  <a:pt x="1851" y="882"/>
                </a:lnTo>
                <a:lnTo>
                  <a:pt x="1839" y="849"/>
                </a:lnTo>
                <a:lnTo>
                  <a:pt x="1824" y="807"/>
                </a:lnTo>
                <a:lnTo>
                  <a:pt x="1818" y="777"/>
                </a:lnTo>
                <a:lnTo>
                  <a:pt x="1809" y="736"/>
                </a:lnTo>
                <a:lnTo>
                  <a:pt x="1791" y="693"/>
                </a:lnTo>
                <a:lnTo>
                  <a:pt x="1773" y="648"/>
                </a:lnTo>
                <a:lnTo>
                  <a:pt x="1761" y="600"/>
                </a:lnTo>
                <a:lnTo>
                  <a:pt x="1743" y="552"/>
                </a:lnTo>
                <a:lnTo>
                  <a:pt x="1731" y="522"/>
                </a:lnTo>
                <a:lnTo>
                  <a:pt x="1719" y="486"/>
                </a:lnTo>
                <a:lnTo>
                  <a:pt x="1701" y="435"/>
                </a:lnTo>
                <a:lnTo>
                  <a:pt x="1685" y="400"/>
                </a:lnTo>
                <a:lnTo>
                  <a:pt x="1665" y="357"/>
                </a:lnTo>
                <a:lnTo>
                  <a:pt x="1677" y="381"/>
                </a:lnTo>
                <a:lnTo>
                  <a:pt x="1653" y="328"/>
                </a:lnTo>
                <a:lnTo>
                  <a:pt x="1641" y="292"/>
                </a:lnTo>
                <a:lnTo>
                  <a:pt x="1617" y="256"/>
                </a:lnTo>
                <a:lnTo>
                  <a:pt x="1602" y="219"/>
                </a:lnTo>
                <a:lnTo>
                  <a:pt x="1593" y="198"/>
                </a:lnTo>
                <a:lnTo>
                  <a:pt x="1578" y="174"/>
                </a:lnTo>
                <a:lnTo>
                  <a:pt x="1563" y="144"/>
                </a:lnTo>
                <a:lnTo>
                  <a:pt x="1542" y="123"/>
                </a:lnTo>
                <a:lnTo>
                  <a:pt x="1569" y="168"/>
                </a:lnTo>
                <a:lnTo>
                  <a:pt x="1587" y="183"/>
                </a:lnTo>
                <a:lnTo>
                  <a:pt x="1554" y="138"/>
                </a:lnTo>
                <a:lnTo>
                  <a:pt x="1557" y="148"/>
                </a:lnTo>
                <a:lnTo>
                  <a:pt x="1533" y="106"/>
                </a:lnTo>
                <a:lnTo>
                  <a:pt x="1509" y="76"/>
                </a:lnTo>
                <a:lnTo>
                  <a:pt x="1485" y="54"/>
                </a:lnTo>
                <a:lnTo>
                  <a:pt x="1461" y="28"/>
                </a:lnTo>
                <a:lnTo>
                  <a:pt x="1443" y="18"/>
                </a:lnTo>
                <a:lnTo>
                  <a:pt x="1422" y="6"/>
                </a:lnTo>
                <a:lnTo>
                  <a:pt x="1404" y="0"/>
                </a:lnTo>
              </a:path>
            </a:pathLst>
          </a:custGeom>
          <a:gradFill rotWithShape="0">
            <a:gsLst>
              <a:gs pos="0">
                <a:srgbClr val="006699"/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2816225" y="5751513"/>
            <a:ext cx="4959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5324475" y="5722938"/>
            <a:ext cx="0" cy="138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1" name="Arc 7"/>
          <p:cNvSpPr>
            <a:spLocks/>
          </p:cNvSpPr>
          <p:nvPr/>
        </p:nvSpPr>
        <p:spPr bwMode="auto">
          <a:xfrm rot="4500000">
            <a:off x="5712619" y="4418807"/>
            <a:ext cx="1258887" cy="431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457 w 19457"/>
              <a:gd name="T1" fmla="*/ 9379 h 21600"/>
              <a:gd name="T2" fmla="*/ 0 w 19457"/>
              <a:gd name="T3" fmla="*/ 21600 h 21600"/>
              <a:gd name="T4" fmla="*/ 0 w 1945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57" h="21600" fill="none" extrusionOk="0">
                <a:moveTo>
                  <a:pt x="19457" y="9379"/>
                </a:moveTo>
                <a:cubicBezTo>
                  <a:pt x="15855" y="16850"/>
                  <a:pt x="8294" y="21599"/>
                  <a:pt x="0" y="21600"/>
                </a:cubicBezTo>
              </a:path>
              <a:path w="19457" h="21600" stroke="0" extrusionOk="0">
                <a:moveTo>
                  <a:pt x="19457" y="9379"/>
                </a:moveTo>
                <a:cubicBezTo>
                  <a:pt x="15855" y="16850"/>
                  <a:pt x="8294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2" name="Arc 8"/>
          <p:cNvSpPr>
            <a:spLocks/>
          </p:cNvSpPr>
          <p:nvPr/>
        </p:nvSpPr>
        <p:spPr bwMode="auto">
          <a:xfrm rot="780000">
            <a:off x="6503988" y="5324475"/>
            <a:ext cx="1193800" cy="239713"/>
          </a:xfrm>
          <a:custGeom>
            <a:avLst/>
            <a:gdLst>
              <a:gd name="G0" fmla="+- 21352 0 0"/>
              <a:gd name="G1" fmla="+- 0 0 0"/>
              <a:gd name="G2" fmla="+- 21600 0 0"/>
              <a:gd name="T0" fmla="*/ 19079 w 21352"/>
              <a:gd name="T1" fmla="*/ 21480 h 21480"/>
              <a:gd name="T2" fmla="*/ 0 w 21352"/>
              <a:gd name="T3" fmla="*/ 3265 h 21480"/>
              <a:gd name="T4" fmla="*/ 21352 w 21352"/>
              <a:gd name="T5" fmla="*/ 0 h 21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2" h="21480" fill="none" extrusionOk="0">
                <a:moveTo>
                  <a:pt x="19078" y="21480"/>
                </a:moveTo>
                <a:cubicBezTo>
                  <a:pt x="9319" y="20447"/>
                  <a:pt x="1483" y="12965"/>
                  <a:pt x="0" y="3264"/>
                </a:cubicBezTo>
              </a:path>
              <a:path w="21352" h="21480" stroke="0" extrusionOk="0">
                <a:moveTo>
                  <a:pt x="19078" y="21480"/>
                </a:moveTo>
                <a:cubicBezTo>
                  <a:pt x="9319" y="20447"/>
                  <a:pt x="1483" y="12965"/>
                  <a:pt x="0" y="3264"/>
                </a:cubicBezTo>
                <a:lnTo>
                  <a:pt x="21352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3" name="Arc 9"/>
          <p:cNvSpPr>
            <a:spLocks/>
          </p:cNvSpPr>
          <p:nvPr/>
        </p:nvSpPr>
        <p:spPr bwMode="auto">
          <a:xfrm rot="6300000">
            <a:off x="4144963" y="3232150"/>
            <a:ext cx="1498600" cy="33655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4" name="Arc 10"/>
          <p:cNvSpPr>
            <a:spLocks/>
          </p:cNvSpPr>
          <p:nvPr/>
        </p:nvSpPr>
        <p:spPr bwMode="auto">
          <a:xfrm rot="16980000">
            <a:off x="3570288" y="4421188"/>
            <a:ext cx="1238250" cy="431800"/>
          </a:xfrm>
          <a:custGeom>
            <a:avLst/>
            <a:gdLst>
              <a:gd name="G0" fmla="+- 19465 0 0"/>
              <a:gd name="G1" fmla="+- 0 0 0"/>
              <a:gd name="G2" fmla="+- 21600 0 0"/>
              <a:gd name="T0" fmla="*/ 19390 w 19465"/>
              <a:gd name="T1" fmla="*/ 21600 h 21600"/>
              <a:gd name="T2" fmla="*/ 0 w 19465"/>
              <a:gd name="T3" fmla="*/ 9363 h 21600"/>
              <a:gd name="T4" fmla="*/ 19465 w 1946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65" h="21600" fill="none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</a:path>
              <a:path w="19465" h="21600" stroke="0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  <a:lnTo>
                  <a:pt x="19465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5" name="Arc 11"/>
          <p:cNvSpPr>
            <a:spLocks/>
          </p:cNvSpPr>
          <p:nvPr/>
        </p:nvSpPr>
        <p:spPr bwMode="auto">
          <a:xfrm rot="15300000">
            <a:off x="4862513" y="3233738"/>
            <a:ext cx="1500187" cy="338137"/>
          </a:xfrm>
          <a:custGeom>
            <a:avLst/>
            <a:gdLst>
              <a:gd name="G0" fmla="+- 0 0 0"/>
              <a:gd name="G1" fmla="+- 102 0 0"/>
              <a:gd name="G2" fmla="+- 21600 0 0"/>
              <a:gd name="T0" fmla="*/ 21600 w 21600"/>
              <a:gd name="T1" fmla="*/ 0 h 21702"/>
              <a:gd name="T2" fmla="*/ 0 w 21600"/>
              <a:gd name="T3" fmla="*/ 21702 h 21702"/>
              <a:gd name="T4" fmla="*/ 0 w 21600"/>
              <a:gd name="T5" fmla="*/ 102 h 21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02" fill="none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</a:path>
              <a:path w="21600" h="21702" stroke="0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  <a:lnTo>
                  <a:pt x="0" y="102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7" name="Arc 13"/>
          <p:cNvSpPr>
            <a:spLocks/>
          </p:cNvSpPr>
          <p:nvPr/>
        </p:nvSpPr>
        <p:spPr bwMode="auto">
          <a:xfrm rot="20700000">
            <a:off x="2962275" y="5307013"/>
            <a:ext cx="1087438" cy="2413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0674 w 20674"/>
              <a:gd name="T1" fmla="*/ 6256 h 21580"/>
              <a:gd name="T2" fmla="*/ 940 w 20674"/>
              <a:gd name="T3" fmla="*/ 21580 h 21580"/>
              <a:gd name="T4" fmla="*/ 0 w 20674"/>
              <a:gd name="T5" fmla="*/ 0 h 2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74" h="21580" fill="none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</a:path>
              <a:path w="20674" h="21580" stroke="0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4576763" y="5824538"/>
            <a:ext cx="927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</a:t>
            </a:r>
            <a:r>
              <a:rPr lang="en-US" altLang="sk-SK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sk-SK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0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7834313" y="5510213"/>
            <a:ext cx="3794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sk-SK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1125538" y="3136900"/>
            <a:ext cx="3567112" cy="11842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>
                <a:effectLst/>
              </a:rPr>
              <a:t>Sampling distribution of </a:t>
            </a:r>
          </a:p>
          <a:p>
            <a:pPr algn="l"/>
            <a:r>
              <a:rPr lang="en-US" altLang="sk-SK" sz="2400" i="1">
                <a:effectLst/>
              </a:rPr>
              <a:t>r</a:t>
            </a:r>
            <a:r>
              <a:rPr lang="en-US" altLang="sk-SK" sz="2400" i="1" baseline="-25000">
                <a:effectLst/>
              </a:rPr>
              <a:t>s</a:t>
            </a:r>
            <a:r>
              <a:rPr lang="en-US" altLang="sk-SK" sz="2400">
                <a:effectLst/>
              </a:rPr>
              <a:t> under the assumption</a:t>
            </a:r>
          </a:p>
          <a:p>
            <a:pPr algn="l"/>
            <a:r>
              <a:rPr lang="en-US" altLang="sk-SK" sz="2400">
                <a:effectLst/>
              </a:rPr>
              <a:t>of no rank correlation </a:t>
            </a: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V="1">
            <a:off x="2921000" y="2092325"/>
            <a:ext cx="115888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47122" name="Object 18"/>
          <p:cNvGraphicFramePr>
            <a:graphicFrameLocks noChangeAspect="1"/>
          </p:cNvGraphicFramePr>
          <p:nvPr/>
        </p:nvGraphicFramePr>
        <p:xfrm>
          <a:off x="1177925" y="4433888"/>
          <a:ext cx="266858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4" imgW="1180800" imgH="406080" progId="Equation.DSMT4">
                  <p:embed/>
                </p:oleObj>
              </mc:Choice>
              <mc:Fallback>
                <p:oleObj name="Equation" r:id="rId4" imgW="1180800" imgH="4060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4433888"/>
                        <a:ext cx="266858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50813"/>
            <a:ext cx="7772400" cy="60483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Example:  Connor Investors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9482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Rejection Rule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Using .10 level of significance,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 if </a:t>
            </a:r>
            <a:r>
              <a:rPr lang="en-US" altLang="sk-SK" i="1"/>
              <a:t>z</a:t>
            </a:r>
            <a:r>
              <a:rPr lang="en-US" altLang="sk-SK"/>
              <a:t>  &lt; -1.645 or </a:t>
            </a:r>
            <a:r>
              <a:rPr lang="en-US" altLang="sk-SK" i="1"/>
              <a:t>z</a:t>
            </a:r>
            <a:r>
              <a:rPr lang="en-US" altLang="sk-SK"/>
              <a:t>  &gt; 1.645</a:t>
            </a:r>
          </a:p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Test Statistic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endParaRPr lang="en-US" altLang="sk-SK" sz="3200" i="1"/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endParaRPr lang="en-US" altLang="sk-SK" sz="3200" i="1"/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 i="1"/>
              <a:t>z</a:t>
            </a:r>
            <a:r>
              <a:rPr lang="en-US" altLang="sk-SK"/>
              <a:t>  = (</a:t>
            </a:r>
            <a:r>
              <a:rPr lang="en-US" altLang="sk-SK" i="1"/>
              <a:t>r</a:t>
            </a:r>
            <a:r>
              <a:rPr lang="en-US" altLang="sk-SK" i="1" baseline="-25000"/>
              <a:t>s</a:t>
            </a:r>
            <a:r>
              <a:rPr lang="en-US" altLang="sk-SK"/>
              <a:t> - </a:t>
            </a:r>
            <a:r>
              <a:rPr lang="en-US" altLang="sk-SK" i="1">
                <a:latin typeface="Symbol" panose="05050102010706020507" pitchFamily="18" charset="2"/>
              </a:rPr>
              <a:t></a:t>
            </a:r>
            <a:r>
              <a:rPr lang="en-US" altLang="sk-SK" i="1" baseline="-25000"/>
              <a:t>r </a:t>
            </a:r>
            <a:r>
              <a:rPr lang="en-US" altLang="sk-SK"/>
              <a:t>)/</a:t>
            </a:r>
            <a:r>
              <a:rPr lang="en-US" altLang="sk-SK" i="1">
                <a:latin typeface="Symbol" panose="05050102010706020507" pitchFamily="18" charset="2"/>
              </a:rPr>
              <a:t></a:t>
            </a:r>
            <a:r>
              <a:rPr lang="en-US" altLang="sk-SK" i="1" baseline="-25000"/>
              <a:t>r</a:t>
            </a:r>
            <a:r>
              <a:rPr lang="en-US" altLang="sk-SK"/>
              <a:t> = (.4424 - 0)/.3333 = 1.33</a:t>
            </a:r>
          </a:p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Conclusion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		Do no 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  There is not a significant rank correlation.  The two analysts are not showing agreement in their rating of the risk associated with the different investments.</a:t>
            </a:r>
          </a:p>
        </p:txBody>
      </p:sp>
      <p:graphicFrame>
        <p:nvGraphicFramePr>
          <p:cNvPr id="4915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76425" y="2728913"/>
          <a:ext cx="53927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Equation" r:id="rId4" imgW="2501640" imgH="431640" progId="Equation.DSMT4">
                  <p:embed/>
                </p:oleObj>
              </mc:Choice>
              <mc:Fallback>
                <p:oleObj name="Equation" r:id="rId4" imgW="2501640" imgH="431640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2728913"/>
                        <a:ext cx="53927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sk-SK"/>
              <a:t>End of Chapter 19</a:t>
            </a:r>
          </a:p>
        </p:txBody>
      </p:sp>
      <p:sp>
        <p:nvSpPr>
          <p:cNvPr id="51208" name="AutoShape 8"/>
          <p:cNvSpPr>
            <a:spLocks noChangeArrowheads="1"/>
          </p:cNvSpPr>
          <p:nvPr/>
        </p:nvSpPr>
        <p:spPr bwMode="auto">
          <a:xfrm>
            <a:off x="3797300" y="323850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51209" name="Freeform 9"/>
          <p:cNvSpPr>
            <a:spLocks/>
          </p:cNvSpPr>
          <p:nvPr/>
        </p:nvSpPr>
        <p:spPr bwMode="auto">
          <a:xfrm>
            <a:off x="3941763" y="2324100"/>
            <a:ext cx="1681162" cy="2670175"/>
          </a:xfrm>
          <a:custGeom>
            <a:avLst/>
            <a:gdLst>
              <a:gd name="T0" fmla="*/ 119 w 1059"/>
              <a:gd name="T1" fmla="*/ 784 h 1682"/>
              <a:gd name="T2" fmla="*/ 0 w 1059"/>
              <a:gd name="T3" fmla="*/ 1239 h 1682"/>
              <a:gd name="T4" fmla="*/ 409 w 1059"/>
              <a:gd name="T5" fmla="*/ 1681 h 1682"/>
              <a:gd name="T6" fmla="*/ 1058 w 1059"/>
              <a:gd name="T7" fmla="*/ 196 h 1682"/>
              <a:gd name="T8" fmla="*/ 1058 w 1059"/>
              <a:gd name="T9" fmla="*/ 0 h 1682"/>
              <a:gd name="T10" fmla="*/ 334 w 1059"/>
              <a:gd name="T11" fmla="*/ 1252 h 1682"/>
              <a:gd name="T12" fmla="*/ 119 w 1059"/>
              <a:gd name="T13" fmla="*/ 784 h 1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69863"/>
            <a:ext cx="7772400" cy="573087"/>
          </a:xfrm>
          <a:noFill/>
          <a:ln/>
        </p:spPr>
        <p:txBody>
          <a:bodyPr>
            <a:normAutofit/>
          </a:bodyPr>
          <a:lstStyle/>
          <a:p>
            <a:r>
              <a:rPr lang="en-US" altLang="sk-SK"/>
              <a:t>Nonparametric Methods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altLang="sk-SK"/>
              <a:t>In general, for a statistical method to be classified as nonparametric, it must satisfy at least one of the following conditions.</a:t>
            </a:r>
          </a:p>
          <a:p>
            <a:pPr lvl="1">
              <a:buSzPct val="75000"/>
            </a:pPr>
            <a:r>
              <a:rPr lang="en-US" altLang="sk-SK"/>
              <a:t>The method can be used with nominal data.</a:t>
            </a:r>
          </a:p>
          <a:p>
            <a:pPr lvl="1">
              <a:buSzPct val="75000"/>
            </a:pPr>
            <a:r>
              <a:rPr lang="en-US" altLang="sk-SK"/>
              <a:t>The method can be used with ordinal data.</a:t>
            </a:r>
          </a:p>
          <a:p>
            <a:pPr lvl="1">
              <a:buSzPct val="75000"/>
            </a:pPr>
            <a:r>
              <a:rPr lang="en-US" altLang="sk-SK"/>
              <a:t>The method can be used with interval or ratio data when no assumption can be made about the population probability distribution.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92088"/>
            <a:ext cx="7772400" cy="53498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Sign Test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5375"/>
            <a:ext cx="7772400" cy="4876800"/>
          </a:xfrm>
          <a:noFill/>
          <a:ln/>
        </p:spPr>
        <p:txBody>
          <a:bodyPr/>
          <a:lstStyle/>
          <a:p>
            <a:r>
              <a:rPr lang="en-US" altLang="sk-SK"/>
              <a:t>A common application of the </a:t>
            </a:r>
            <a:r>
              <a:rPr lang="en-US" altLang="sk-SK" u="sng"/>
              <a:t>sign test</a:t>
            </a:r>
            <a:r>
              <a:rPr lang="en-US" altLang="sk-SK"/>
              <a:t> involves using a sample of </a:t>
            </a:r>
            <a:r>
              <a:rPr lang="en-US" altLang="sk-SK" i="1"/>
              <a:t>n </a:t>
            </a:r>
            <a:r>
              <a:rPr lang="en-US" altLang="sk-SK"/>
              <a:t> potential customers to identify a preference for one of two brands of a product.</a:t>
            </a:r>
          </a:p>
          <a:p>
            <a:r>
              <a:rPr lang="en-US" altLang="sk-SK"/>
              <a:t>The objective is to determine whether there is a difference in preference between the two items being compared.</a:t>
            </a:r>
          </a:p>
          <a:p>
            <a:r>
              <a:rPr lang="en-US" altLang="sk-SK"/>
              <a:t>To  record the preference data, we use a plus sign if the individual prefers one brand and a minus sign if the individual prefers the other brand.</a:t>
            </a:r>
          </a:p>
          <a:p>
            <a:r>
              <a:rPr lang="en-US" altLang="sk-SK"/>
              <a:t>Because the data are recorded as plus and minus signs, this test is called the sign test.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88913"/>
            <a:ext cx="7772400" cy="5286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Peanut Butter Taste Test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681537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sk-SK">
                <a:solidFill>
                  <a:srgbClr val="66FFFF"/>
                </a:solidFill>
              </a:rPr>
              <a:t>Sign Test:  Large-Sample Case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As part of a market research study, a sample of 36 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consumers were asked to taste two brands of peanut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butter and indicate a preference.  Do the data shown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below indicate a significant difference in the consumer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preferences for the two brands?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</a:t>
            </a:r>
            <a:r>
              <a:rPr lang="en-US" altLang="sk-SK" b="1"/>
              <a:t>18 </a:t>
            </a:r>
            <a:r>
              <a:rPr lang="en-US" altLang="sk-SK"/>
              <a:t> preferred Hoppy Peanut Butter (+ sign recorded)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</a:t>
            </a:r>
            <a:r>
              <a:rPr lang="en-US" altLang="sk-SK" b="1"/>
              <a:t>12</a:t>
            </a:r>
            <a:r>
              <a:rPr lang="en-US" altLang="sk-SK"/>
              <a:t>  preferred Pokey Peanut Butter (</a:t>
            </a:r>
            <a:r>
              <a:rPr lang="en-US" altLang="sk-SK" sz="2800" baseline="32000"/>
              <a:t>_</a:t>
            </a:r>
            <a:r>
              <a:rPr lang="en-US" altLang="sk-SK"/>
              <a:t> sign recorded)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  </a:t>
            </a:r>
            <a:r>
              <a:rPr lang="en-US" altLang="sk-SK" b="1"/>
              <a:t>6</a:t>
            </a:r>
            <a:r>
              <a:rPr lang="en-US" altLang="sk-SK"/>
              <a:t>  had no preference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The analysis is based on a sample size of 18 + 12 = 30.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9" name="Rectangle 15"/>
          <p:cNvSpPr>
            <a:spLocks noGrp="1" noChangeArrowheads="1"/>
          </p:cNvSpPr>
          <p:nvPr>
            <p:ph type="title"/>
          </p:nvPr>
        </p:nvSpPr>
        <p:spPr>
          <a:xfrm>
            <a:off x="681038" y="188913"/>
            <a:ext cx="7772400" cy="5286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Peanut Butter Taste Test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23888" y="1090613"/>
            <a:ext cx="7900987" cy="4967287"/>
          </a:xfrm>
          <a:noFill/>
          <a:ln/>
        </p:spPr>
        <p:txBody>
          <a:bodyPr/>
          <a:lstStyle/>
          <a:p>
            <a:r>
              <a:rPr lang="en-US" altLang="sk-SK">
                <a:solidFill>
                  <a:srgbClr val="66FFFF"/>
                </a:solidFill>
              </a:rPr>
              <a:t>Hypotheses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/>
              <a:t>	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:  No preference for one brand over the other exists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sk-SK" i="1"/>
              <a:t>	H</a:t>
            </a:r>
            <a:r>
              <a:rPr lang="en-US" altLang="sk-SK" sz="2800" baseline="-25000"/>
              <a:t>a</a:t>
            </a:r>
            <a:r>
              <a:rPr lang="en-US" altLang="sk-SK"/>
              <a:t>:  A preference for one brand over the other exists</a:t>
            </a:r>
          </a:p>
          <a:p>
            <a:r>
              <a:rPr lang="en-US" altLang="sk-SK">
                <a:solidFill>
                  <a:srgbClr val="66FFFF"/>
                </a:solidFill>
              </a:rPr>
              <a:t>Sampling Distribution</a:t>
            </a:r>
          </a:p>
          <a:p>
            <a:pPr>
              <a:buFont typeface="Monotype Sorts" panose="05010101010101010101" pitchFamily="2" charset="2"/>
              <a:buNone/>
            </a:pPr>
            <a:endParaRPr lang="en-US" altLang="sk-SK">
              <a:solidFill>
                <a:srgbClr val="66FFFF"/>
              </a:solidFill>
            </a:endParaRPr>
          </a:p>
          <a:p>
            <a:pPr>
              <a:buFont typeface="Monotype Sorts" panose="05010101010101010101" pitchFamily="2" charset="2"/>
              <a:buNone/>
            </a:pPr>
            <a:endParaRPr lang="en-US" altLang="sk-SK">
              <a:solidFill>
                <a:srgbClr val="66FFFF"/>
              </a:solidFill>
            </a:endParaRPr>
          </a:p>
        </p:txBody>
      </p:sp>
      <p:sp>
        <p:nvSpPr>
          <p:cNvPr id="16387" name="Freeform 3"/>
          <p:cNvSpPr>
            <a:spLocks/>
          </p:cNvSpPr>
          <p:nvPr/>
        </p:nvSpPr>
        <p:spPr bwMode="auto">
          <a:xfrm>
            <a:off x="2486025" y="2790825"/>
            <a:ext cx="4435475" cy="3054350"/>
          </a:xfrm>
          <a:custGeom>
            <a:avLst/>
            <a:gdLst>
              <a:gd name="T0" fmla="*/ 1322 w 2809"/>
              <a:gd name="T1" fmla="*/ 12 h 1915"/>
              <a:gd name="T2" fmla="*/ 1230 w 2809"/>
              <a:gd name="T3" fmla="*/ 100 h 1915"/>
              <a:gd name="T4" fmla="*/ 1170 w 2809"/>
              <a:gd name="T5" fmla="*/ 208 h 1915"/>
              <a:gd name="T6" fmla="*/ 1116 w 2809"/>
              <a:gd name="T7" fmla="*/ 316 h 1915"/>
              <a:gd name="T8" fmla="*/ 1074 w 2809"/>
              <a:gd name="T9" fmla="*/ 424 h 1915"/>
              <a:gd name="T10" fmla="*/ 1038 w 2809"/>
              <a:gd name="T11" fmla="*/ 522 h 1915"/>
              <a:gd name="T12" fmla="*/ 996 w 2809"/>
              <a:gd name="T13" fmla="*/ 642 h 1915"/>
              <a:gd name="T14" fmla="*/ 960 w 2809"/>
              <a:gd name="T15" fmla="*/ 750 h 1915"/>
              <a:gd name="T16" fmla="*/ 924 w 2809"/>
              <a:gd name="T17" fmla="*/ 856 h 1915"/>
              <a:gd name="T18" fmla="*/ 900 w 2809"/>
              <a:gd name="T19" fmla="*/ 963 h 1915"/>
              <a:gd name="T20" fmla="*/ 867 w 2809"/>
              <a:gd name="T21" fmla="*/ 1074 h 1915"/>
              <a:gd name="T22" fmla="*/ 828 w 2809"/>
              <a:gd name="T23" fmla="*/ 1191 h 1915"/>
              <a:gd name="T24" fmla="*/ 783 w 2809"/>
              <a:gd name="T25" fmla="*/ 1290 h 1915"/>
              <a:gd name="T26" fmla="*/ 729 w 2809"/>
              <a:gd name="T27" fmla="*/ 1404 h 1915"/>
              <a:gd name="T28" fmla="*/ 660 w 2809"/>
              <a:gd name="T29" fmla="*/ 1518 h 1915"/>
              <a:gd name="T30" fmla="*/ 570 w 2809"/>
              <a:gd name="T31" fmla="*/ 1612 h 1915"/>
              <a:gd name="T32" fmla="*/ 474 w 2809"/>
              <a:gd name="T33" fmla="*/ 1684 h 1915"/>
              <a:gd name="T34" fmla="*/ 366 w 2809"/>
              <a:gd name="T35" fmla="*/ 1744 h 1915"/>
              <a:gd name="T36" fmla="*/ 258 w 2809"/>
              <a:gd name="T37" fmla="*/ 1780 h 1915"/>
              <a:gd name="T38" fmla="*/ 166 w 2809"/>
              <a:gd name="T39" fmla="*/ 1816 h 1915"/>
              <a:gd name="T40" fmla="*/ 42 w 2809"/>
              <a:gd name="T41" fmla="*/ 1856 h 1915"/>
              <a:gd name="T42" fmla="*/ 0 w 2809"/>
              <a:gd name="T43" fmla="*/ 1899 h 1915"/>
              <a:gd name="T44" fmla="*/ 2808 w 2809"/>
              <a:gd name="T45" fmla="*/ 1882 h 1915"/>
              <a:gd name="T46" fmla="*/ 2730 w 2809"/>
              <a:gd name="T47" fmla="*/ 1842 h 1915"/>
              <a:gd name="T48" fmla="*/ 2616 w 2809"/>
              <a:gd name="T49" fmla="*/ 1812 h 1915"/>
              <a:gd name="T50" fmla="*/ 2472 w 2809"/>
              <a:gd name="T51" fmla="*/ 1761 h 1915"/>
              <a:gd name="T52" fmla="*/ 2352 w 2809"/>
              <a:gd name="T53" fmla="*/ 1716 h 1915"/>
              <a:gd name="T54" fmla="*/ 2280 w 2809"/>
              <a:gd name="T55" fmla="*/ 1674 h 1915"/>
              <a:gd name="T56" fmla="*/ 2202 w 2809"/>
              <a:gd name="T57" fmla="*/ 1611 h 1915"/>
              <a:gd name="T58" fmla="*/ 2130 w 2809"/>
              <a:gd name="T59" fmla="*/ 1528 h 1915"/>
              <a:gd name="T60" fmla="*/ 2055 w 2809"/>
              <a:gd name="T61" fmla="*/ 1419 h 1915"/>
              <a:gd name="T62" fmla="*/ 1995 w 2809"/>
              <a:gd name="T63" fmla="*/ 1302 h 1915"/>
              <a:gd name="T64" fmla="*/ 1962 w 2809"/>
              <a:gd name="T65" fmla="*/ 1230 h 1915"/>
              <a:gd name="T66" fmla="*/ 1920 w 2809"/>
              <a:gd name="T67" fmla="*/ 1134 h 1915"/>
              <a:gd name="T68" fmla="*/ 1890 w 2809"/>
              <a:gd name="T69" fmla="*/ 1053 h 1915"/>
              <a:gd name="T70" fmla="*/ 1851 w 2809"/>
              <a:gd name="T71" fmla="*/ 927 h 1915"/>
              <a:gd name="T72" fmla="*/ 1818 w 2809"/>
              <a:gd name="T73" fmla="*/ 813 h 1915"/>
              <a:gd name="T74" fmla="*/ 1785 w 2809"/>
              <a:gd name="T75" fmla="*/ 696 h 1915"/>
              <a:gd name="T76" fmla="*/ 1740 w 2809"/>
              <a:gd name="T77" fmla="*/ 552 h 1915"/>
              <a:gd name="T78" fmla="*/ 1692 w 2809"/>
              <a:gd name="T79" fmla="*/ 438 h 1915"/>
              <a:gd name="T80" fmla="*/ 1668 w 2809"/>
              <a:gd name="T81" fmla="*/ 384 h 1915"/>
              <a:gd name="T82" fmla="*/ 1617 w 2809"/>
              <a:gd name="T83" fmla="*/ 270 h 1915"/>
              <a:gd name="T84" fmla="*/ 1554 w 2809"/>
              <a:gd name="T85" fmla="*/ 159 h 1915"/>
              <a:gd name="T86" fmla="*/ 1569 w 2809"/>
              <a:gd name="T87" fmla="*/ 177 h 1915"/>
              <a:gd name="T88" fmla="*/ 1554 w 2809"/>
              <a:gd name="T89" fmla="*/ 148 h 1915"/>
              <a:gd name="T90" fmla="*/ 1479 w 2809"/>
              <a:gd name="T91" fmla="*/ 54 h 1915"/>
              <a:gd name="T92" fmla="*/ 1416 w 2809"/>
              <a:gd name="T93" fmla="*/ 3 h 1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09" h="1915">
                <a:moveTo>
                  <a:pt x="1383" y="3"/>
                </a:moveTo>
                <a:lnTo>
                  <a:pt x="1354" y="0"/>
                </a:lnTo>
                <a:lnTo>
                  <a:pt x="1322" y="12"/>
                </a:lnTo>
                <a:lnTo>
                  <a:pt x="1286" y="36"/>
                </a:lnTo>
                <a:lnTo>
                  <a:pt x="1266" y="68"/>
                </a:lnTo>
                <a:lnTo>
                  <a:pt x="1230" y="100"/>
                </a:lnTo>
                <a:lnTo>
                  <a:pt x="1206" y="136"/>
                </a:lnTo>
                <a:lnTo>
                  <a:pt x="1188" y="166"/>
                </a:lnTo>
                <a:lnTo>
                  <a:pt x="1170" y="208"/>
                </a:lnTo>
                <a:lnTo>
                  <a:pt x="1146" y="238"/>
                </a:lnTo>
                <a:lnTo>
                  <a:pt x="1134" y="280"/>
                </a:lnTo>
                <a:lnTo>
                  <a:pt x="1116" y="316"/>
                </a:lnTo>
                <a:lnTo>
                  <a:pt x="1098" y="360"/>
                </a:lnTo>
                <a:lnTo>
                  <a:pt x="1086" y="388"/>
                </a:lnTo>
                <a:lnTo>
                  <a:pt x="1074" y="424"/>
                </a:lnTo>
                <a:lnTo>
                  <a:pt x="1062" y="460"/>
                </a:lnTo>
                <a:lnTo>
                  <a:pt x="1050" y="496"/>
                </a:lnTo>
                <a:lnTo>
                  <a:pt x="1038" y="522"/>
                </a:lnTo>
                <a:lnTo>
                  <a:pt x="1026" y="560"/>
                </a:lnTo>
                <a:lnTo>
                  <a:pt x="1002" y="606"/>
                </a:lnTo>
                <a:lnTo>
                  <a:pt x="996" y="642"/>
                </a:lnTo>
                <a:lnTo>
                  <a:pt x="984" y="672"/>
                </a:lnTo>
                <a:lnTo>
                  <a:pt x="972" y="705"/>
                </a:lnTo>
                <a:lnTo>
                  <a:pt x="960" y="750"/>
                </a:lnTo>
                <a:lnTo>
                  <a:pt x="948" y="774"/>
                </a:lnTo>
                <a:lnTo>
                  <a:pt x="939" y="816"/>
                </a:lnTo>
                <a:lnTo>
                  <a:pt x="924" y="856"/>
                </a:lnTo>
                <a:lnTo>
                  <a:pt x="918" y="892"/>
                </a:lnTo>
                <a:lnTo>
                  <a:pt x="906" y="928"/>
                </a:lnTo>
                <a:lnTo>
                  <a:pt x="900" y="963"/>
                </a:lnTo>
                <a:lnTo>
                  <a:pt x="882" y="1000"/>
                </a:lnTo>
                <a:lnTo>
                  <a:pt x="876" y="1035"/>
                </a:lnTo>
                <a:lnTo>
                  <a:pt x="867" y="1074"/>
                </a:lnTo>
                <a:lnTo>
                  <a:pt x="852" y="1116"/>
                </a:lnTo>
                <a:lnTo>
                  <a:pt x="840" y="1161"/>
                </a:lnTo>
                <a:lnTo>
                  <a:pt x="828" y="1191"/>
                </a:lnTo>
                <a:lnTo>
                  <a:pt x="813" y="1218"/>
                </a:lnTo>
                <a:lnTo>
                  <a:pt x="801" y="1257"/>
                </a:lnTo>
                <a:lnTo>
                  <a:pt x="783" y="1290"/>
                </a:lnTo>
                <a:lnTo>
                  <a:pt x="768" y="1329"/>
                </a:lnTo>
                <a:lnTo>
                  <a:pt x="750" y="1365"/>
                </a:lnTo>
                <a:lnTo>
                  <a:pt x="729" y="1404"/>
                </a:lnTo>
                <a:lnTo>
                  <a:pt x="705" y="1443"/>
                </a:lnTo>
                <a:lnTo>
                  <a:pt x="681" y="1482"/>
                </a:lnTo>
                <a:lnTo>
                  <a:pt x="660" y="1518"/>
                </a:lnTo>
                <a:lnTo>
                  <a:pt x="633" y="1551"/>
                </a:lnTo>
                <a:lnTo>
                  <a:pt x="606" y="1576"/>
                </a:lnTo>
                <a:lnTo>
                  <a:pt x="570" y="1612"/>
                </a:lnTo>
                <a:lnTo>
                  <a:pt x="543" y="1635"/>
                </a:lnTo>
                <a:lnTo>
                  <a:pt x="516" y="1654"/>
                </a:lnTo>
                <a:lnTo>
                  <a:pt x="474" y="1684"/>
                </a:lnTo>
                <a:lnTo>
                  <a:pt x="426" y="1712"/>
                </a:lnTo>
                <a:lnTo>
                  <a:pt x="394" y="1728"/>
                </a:lnTo>
                <a:lnTo>
                  <a:pt x="366" y="1744"/>
                </a:lnTo>
                <a:lnTo>
                  <a:pt x="330" y="1756"/>
                </a:lnTo>
                <a:lnTo>
                  <a:pt x="294" y="1768"/>
                </a:lnTo>
                <a:lnTo>
                  <a:pt x="258" y="1780"/>
                </a:lnTo>
                <a:lnTo>
                  <a:pt x="237" y="1785"/>
                </a:lnTo>
                <a:lnTo>
                  <a:pt x="198" y="1800"/>
                </a:lnTo>
                <a:lnTo>
                  <a:pt x="166" y="1816"/>
                </a:lnTo>
                <a:lnTo>
                  <a:pt x="126" y="1828"/>
                </a:lnTo>
                <a:lnTo>
                  <a:pt x="78" y="1840"/>
                </a:lnTo>
                <a:lnTo>
                  <a:pt x="42" y="1856"/>
                </a:lnTo>
                <a:lnTo>
                  <a:pt x="15" y="1863"/>
                </a:lnTo>
                <a:lnTo>
                  <a:pt x="0" y="1878"/>
                </a:lnTo>
                <a:lnTo>
                  <a:pt x="0" y="1899"/>
                </a:lnTo>
                <a:lnTo>
                  <a:pt x="3" y="1914"/>
                </a:lnTo>
                <a:lnTo>
                  <a:pt x="2808" y="1911"/>
                </a:lnTo>
                <a:lnTo>
                  <a:pt x="2808" y="1882"/>
                </a:lnTo>
                <a:lnTo>
                  <a:pt x="2802" y="1864"/>
                </a:lnTo>
                <a:lnTo>
                  <a:pt x="2769" y="1851"/>
                </a:lnTo>
                <a:lnTo>
                  <a:pt x="2730" y="1842"/>
                </a:lnTo>
                <a:lnTo>
                  <a:pt x="2703" y="1836"/>
                </a:lnTo>
                <a:lnTo>
                  <a:pt x="2667" y="1824"/>
                </a:lnTo>
                <a:lnTo>
                  <a:pt x="2616" y="1812"/>
                </a:lnTo>
                <a:lnTo>
                  <a:pt x="2547" y="1788"/>
                </a:lnTo>
                <a:lnTo>
                  <a:pt x="2508" y="1776"/>
                </a:lnTo>
                <a:lnTo>
                  <a:pt x="2472" y="1761"/>
                </a:lnTo>
                <a:lnTo>
                  <a:pt x="2427" y="1743"/>
                </a:lnTo>
                <a:lnTo>
                  <a:pt x="2394" y="1734"/>
                </a:lnTo>
                <a:lnTo>
                  <a:pt x="2352" y="1716"/>
                </a:lnTo>
                <a:lnTo>
                  <a:pt x="2319" y="1695"/>
                </a:lnTo>
                <a:lnTo>
                  <a:pt x="2298" y="1680"/>
                </a:lnTo>
                <a:lnTo>
                  <a:pt x="2280" y="1674"/>
                </a:lnTo>
                <a:lnTo>
                  <a:pt x="2262" y="1656"/>
                </a:lnTo>
                <a:lnTo>
                  <a:pt x="2234" y="1640"/>
                </a:lnTo>
                <a:lnTo>
                  <a:pt x="2202" y="1611"/>
                </a:lnTo>
                <a:lnTo>
                  <a:pt x="2178" y="1588"/>
                </a:lnTo>
                <a:lnTo>
                  <a:pt x="2160" y="1564"/>
                </a:lnTo>
                <a:lnTo>
                  <a:pt x="2130" y="1528"/>
                </a:lnTo>
                <a:lnTo>
                  <a:pt x="2097" y="1491"/>
                </a:lnTo>
                <a:lnTo>
                  <a:pt x="2073" y="1452"/>
                </a:lnTo>
                <a:lnTo>
                  <a:pt x="2055" y="1419"/>
                </a:lnTo>
                <a:lnTo>
                  <a:pt x="2034" y="1389"/>
                </a:lnTo>
                <a:lnTo>
                  <a:pt x="2016" y="1353"/>
                </a:lnTo>
                <a:lnTo>
                  <a:pt x="1995" y="1302"/>
                </a:lnTo>
                <a:lnTo>
                  <a:pt x="2007" y="1323"/>
                </a:lnTo>
                <a:lnTo>
                  <a:pt x="1986" y="1272"/>
                </a:lnTo>
                <a:lnTo>
                  <a:pt x="1962" y="1230"/>
                </a:lnTo>
                <a:lnTo>
                  <a:pt x="1944" y="1191"/>
                </a:lnTo>
                <a:lnTo>
                  <a:pt x="1932" y="1161"/>
                </a:lnTo>
                <a:lnTo>
                  <a:pt x="1920" y="1134"/>
                </a:lnTo>
                <a:lnTo>
                  <a:pt x="1911" y="1110"/>
                </a:lnTo>
                <a:lnTo>
                  <a:pt x="1902" y="1083"/>
                </a:lnTo>
                <a:lnTo>
                  <a:pt x="1890" y="1053"/>
                </a:lnTo>
                <a:lnTo>
                  <a:pt x="1878" y="1020"/>
                </a:lnTo>
                <a:lnTo>
                  <a:pt x="1860" y="972"/>
                </a:lnTo>
                <a:lnTo>
                  <a:pt x="1851" y="927"/>
                </a:lnTo>
                <a:lnTo>
                  <a:pt x="1839" y="888"/>
                </a:lnTo>
                <a:lnTo>
                  <a:pt x="1830" y="855"/>
                </a:lnTo>
                <a:lnTo>
                  <a:pt x="1818" y="813"/>
                </a:lnTo>
                <a:lnTo>
                  <a:pt x="1809" y="780"/>
                </a:lnTo>
                <a:lnTo>
                  <a:pt x="1797" y="738"/>
                </a:lnTo>
                <a:lnTo>
                  <a:pt x="1785" y="696"/>
                </a:lnTo>
                <a:lnTo>
                  <a:pt x="1770" y="648"/>
                </a:lnTo>
                <a:lnTo>
                  <a:pt x="1752" y="606"/>
                </a:lnTo>
                <a:lnTo>
                  <a:pt x="1740" y="552"/>
                </a:lnTo>
                <a:lnTo>
                  <a:pt x="1728" y="522"/>
                </a:lnTo>
                <a:lnTo>
                  <a:pt x="1716" y="486"/>
                </a:lnTo>
                <a:lnTo>
                  <a:pt x="1692" y="438"/>
                </a:lnTo>
                <a:lnTo>
                  <a:pt x="1680" y="408"/>
                </a:lnTo>
                <a:lnTo>
                  <a:pt x="1659" y="357"/>
                </a:lnTo>
                <a:lnTo>
                  <a:pt x="1668" y="384"/>
                </a:lnTo>
                <a:lnTo>
                  <a:pt x="1644" y="327"/>
                </a:lnTo>
                <a:lnTo>
                  <a:pt x="1629" y="297"/>
                </a:lnTo>
                <a:lnTo>
                  <a:pt x="1617" y="270"/>
                </a:lnTo>
                <a:lnTo>
                  <a:pt x="1602" y="240"/>
                </a:lnTo>
                <a:lnTo>
                  <a:pt x="1587" y="213"/>
                </a:lnTo>
                <a:lnTo>
                  <a:pt x="1554" y="159"/>
                </a:lnTo>
                <a:lnTo>
                  <a:pt x="1539" y="132"/>
                </a:lnTo>
                <a:lnTo>
                  <a:pt x="1539" y="135"/>
                </a:lnTo>
                <a:lnTo>
                  <a:pt x="1569" y="177"/>
                </a:lnTo>
                <a:lnTo>
                  <a:pt x="1572" y="198"/>
                </a:lnTo>
                <a:lnTo>
                  <a:pt x="1551" y="153"/>
                </a:lnTo>
                <a:lnTo>
                  <a:pt x="1554" y="148"/>
                </a:lnTo>
                <a:lnTo>
                  <a:pt x="1524" y="114"/>
                </a:lnTo>
                <a:lnTo>
                  <a:pt x="1500" y="81"/>
                </a:lnTo>
                <a:lnTo>
                  <a:pt x="1479" y="54"/>
                </a:lnTo>
                <a:lnTo>
                  <a:pt x="1455" y="33"/>
                </a:lnTo>
                <a:lnTo>
                  <a:pt x="1431" y="15"/>
                </a:lnTo>
                <a:lnTo>
                  <a:pt x="1416" y="3"/>
                </a:lnTo>
                <a:lnTo>
                  <a:pt x="1398" y="0"/>
                </a:lnTo>
              </a:path>
            </a:pathLst>
          </a:custGeom>
          <a:gradFill rotWithShape="0">
            <a:gsLst>
              <a:gs pos="0">
                <a:srgbClr val="006699"/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225675" y="5827713"/>
            <a:ext cx="4959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4673600" y="5792788"/>
            <a:ext cx="14288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0" name="Arc 6"/>
          <p:cNvSpPr>
            <a:spLocks/>
          </p:cNvSpPr>
          <p:nvPr/>
        </p:nvSpPr>
        <p:spPr bwMode="auto">
          <a:xfrm rot="4500000">
            <a:off x="5106988" y="4506913"/>
            <a:ext cx="1282700" cy="431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457 w 19457"/>
              <a:gd name="T1" fmla="*/ 9379 h 21600"/>
              <a:gd name="T2" fmla="*/ 0 w 19457"/>
              <a:gd name="T3" fmla="*/ 21600 h 21600"/>
              <a:gd name="T4" fmla="*/ 0 w 1945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57" h="21600" fill="none" extrusionOk="0">
                <a:moveTo>
                  <a:pt x="19457" y="9379"/>
                </a:moveTo>
                <a:cubicBezTo>
                  <a:pt x="15855" y="16850"/>
                  <a:pt x="8294" y="21599"/>
                  <a:pt x="0" y="21600"/>
                </a:cubicBezTo>
              </a:path>
              <a:path w="19457" h="21600" stroke="0" extrusionOk="0">
                <a:moveTo>
                  <a:pt x="19457" y="9379"/>
                </a:moveTo>
                <a:cubicBezTo>
                  <a:pt x="15855" y="16850"/>
                  <a:pt x="8294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1" name="Arc 7"/>
          <p:cNvSpPr>
            <a:spLocks/>
          </p:cNvSpPr>
          <p:nvPr/>
        </p:nvSpPr>
        <p:spPr bwMode="auto">
          <a:xfrm rot="720000">
            <a:off x="5905500" y="5410200"/>
            <a:ext cx="1250950" cy="261938"/>
          </a:xfrm>
          <a:custGeom>
            <a:avLst/>
            <a:gdLst>
              <a:gd name="G0" fmla="+- 21348 0 0"/>
              <a:gd name="G1" fmla="+- 0 0 0"/>
              <a:gd name="G2" fmla="+- 21600 0 0"/>
              <a:gd name="T0" fmla="*/ 19096 w 21348"/>
              <a:gd name="T1" fmla="*/ 21482 h 21482"/>
              <a:gd name="T2" fmla="*/ 0 w 21348"/>
              <a:gd name="T3" fmla="*/ 3290 h 21482"/>
              <a:gd name="T4" fmla="*/ 21348 w 21348"/>
              <a:gd name="T5" fmla="*/ 0 h 2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48" h="21482" fill="none" extrusionOk="0">
                <a:moveTo>
                  <a:pt x="19095" y="21482"/>
                </a:moveTo>
                <a:cubicBezTo>
                  <a:pt x="9337" y="20459"/>
                  <a:pt x="1494" y="12987"/>
                  <a:pt x="0" y="3289"/>
                </a:cubicBezTo>
              </a:path>
              <a:path w="21348" h="21482" stroke="0" extrusionOk="0">
                <a:moveTo>
                  <a:pt x="19095" y="21482"/>
                </a:moveTo>
                <a:cubicBezTo>
                  <a:pt x="9337" y="20459"/>
                  <a:pt x="1494" y="12987"/>
                  <a:pt x="0" y="3289"/>
                </a:cubicBezTo>
                <a:lnTo>
                  <a:pt x="21348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2" name="Arc 8"/>
          <p:cNvSpPr>
            <a:spLocks/>
          </p:cNvSpPr>
          <p:nvPr/>
        </p:nvSpPr>
        <p:spPr bwMode="auto">
          <a:xfrm rot="6300000">
            <a:off x="3549650" y="3308350"/>
            <a:ext cx="1498600" cy="33655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3" name="Arc 9"/>
          <p:cNvSpPr>
            <a:spLocks/>
          </p:cNvSpPr>
          <p:nvPr/>
        </p:nvSpPr>
        <p:spPr bwMode="auto">
          <a:xfrm rot="16980000">
            <a:off x="2965450" y="4502150"/>
            <a:ext cx="1238250" cy="431800"/>
          </a:xfrm>
          <a:custGeom>
            <a:avLst/>
            <a:gdLst>
              <a:gd name="G0" fmla="+- 19465 0 0"/>
              <a:gd name="G1" fmla="+- 0 0 0"/>
              <a:gd name="G2" fmla="+- 21600 0 0"/>
              <a:gd name="T0" fmla="*/ 19390 w 19465"/>
              <a:gd name="T1" fmla="*/ 21600 h 21600"/>
              <a:gd name="T2" fmla="*/ 0 w 19465"/>
              <a:gd name="T3" fmla="*/ 9363 h 21600"/>
              <a:gd name="T4" fmla="*/ 19465 w 1946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65" h="21600" fill="none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</a:path>
              <a:path w="19465" h="21600" stroke="0" extrusionOk="0">
                <a:moveTo>
                  <a:pt x="19390" y="21599"/>
                </a:moveTo>
                <a:cubicBezTo>
                  <a:pt x="11116" y="21571"/>
                  <a:pt x="3586" y="16818"/>
                  <a:pt x="-1" y="9363"/>
                </a:cubicBezTo>
                <a:lnTo>
                  <a:pt x="19465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4" name="Arc 10"/>
          <p:cNvSpPr>
            <a:spLocks/>
          </p:cNvSpPr>
          <p:nvPr/>
        </p:nvSpPr>
        <p:spPr bwMode="auto">
          <a:xfrm rot="15300000">
            <a:off x="4262438" y="3309938"/>
            <a:ext cx="1500187" cy="338137"/>
          </a:xfrm>
          <a:custGeom>
            <a:avLst/>
            <a:gdLst>
              <a:gd name="G0" fmla="+- 0 0 0"/>
              <a:gd name="G1" fmla="+- 102 0 0"/>
              <a:gd name="G2" fmla="+- 21600 0 0"/>
              <a:gd name="T0" fmla="*/ 21600 w 21600"/>
              <a:gd name="T1" fmla="*/ 0 h 21702"/>
              <a:gd name="T2" fmla="*/ 0 w 21600"/>
              <a:gd name="T3" fmla="*/ 21702 h 21702"/>
              <a:gd name="T4" fmla="*/ 0 w 21600"/>
              <a:gd name="T5" fmla="*/ 102 h 21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02" fill="none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</a:path>
              <a:path w="21600" h="21702" stroke="0" extrusionOk="0">
                <a:moveTo>
                  <a:pt x="21599" y="0"/>
                </a:moveTo>
                <a:cubicBezTo>
                  <a:pt x="21599" y="34"/>
                  <a:pt x="21600" y="68"/>
                  <a:pt x="21600" y="102"/>
                </a:cubicBezTo>
                <a:cubicBezTo>
                  <a:pt x="21600" y="12031"/>
                  <a:pt x="11929" y="21701"/>
                  <a:pt x="0" y="21702"/>
                </a:cubicBezTo>
                <a:lnTo>
                  <a:pt x="0" y="102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4017963" y="4633913"/>
            <a:ext cx="1217612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 i="1">
                <a:effectLst/>
                <a:latin typeface="Symbol" panose="05050102010706020507" pitchFamily="18" charset="2"/>
              </a:rPr>
              <a:t></a:t>
            </a:r>
            <a:r>
              <a:rPr lang="en-US" altLang="sk-SK" sz="2400">
                <a:effectLst/>
              </a:rPr>
              <a:t>2.74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145088" y="2925763"/>
            <a:ext cx="3154362" cy="15494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>
                <a:effectLst/>
              </a:rPr>
              <a:t>Sampling distribution</a:t>
            </a:r>
          </a:p>
          <a:p>
            <a:pPr algn="l"/>
            <a:r>
              <a:rPr lang="en-US" altLang="sk-SK" sz="2400">
                <a:effectLst/>
              </a:rPr>
              <a:t>  of the number of “+”</a:t>
            </a:r>
          </a:p>
          <a:p>
            <a:pPr algn="l"/>
            <a:r>
              <a:rPr lang="en-US" altLang="sk-SK" sz="2400">
                <a:effectLst/>
              </a:rPr>
              <a:t>    values if there is no</a:t>
            </a:r>
          </a:p>
          <a:p>
            <a:pPr algn="l"/>
            <a:r>
              <a:rPr lang="en-US" altLang="sk-SK" sz="2400">
                <a:effectLst/>
              </a:rPr>
              <a:t>      brand preference </a:t>
            </a:r>
          </a:p>
        </p:txBody>
      </p:sp>
      <p:sp>
        <p:nvSpPr>
          <p:cNvPr id="16397" name="Arc 13"/>
          <p:cNvSpPr>
            <a:spLocks/>
          </p:cNvSpPr>
          <p:nvPr/>
        </p:nvSpPr>
        <p:spPr bwMode="auto">
          <a:xfrm rot="20700000">
            <a:off x="2362200" y="5397500"/>
            <a:ext cx="1087438" cy="2413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0674 w 20674"/>
              <a:gd name="T1" fmla="*/ 6256 h 21580"/>
              <a:gd name="T2" fmla="*/ 940 w 20674"/>
              <a:gd name="T3" fmla="*/ 21580 h 21580"/>
              <a:gd name="T4" fmla="*/ 0 w 20674"/>
              <a:gd name="T5" fmla="*/ 0 h 2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74" h="21580" fill="none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</a:path>
              <a:path w="20674" h="21580" stroke="0" extrusionOk="0">
                <a:moveTo>
                  <a:pt x="20674" y="6256"/>
                </a:moveTo>
                <a:cubicBezTo>
                  <a:pt x="18017" y="15036"/>
                  <a:pt x="10104" y="21180"/>
                  <a:pt x="939" y="2157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3857625" y="5929313"/>
            <a:ext cx="21478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sk-SK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sk-SK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</a:t>
            </a:r>
            <a:r>
              <a:rPr lang="en-US" altLang="sk-SK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15 = .5(30)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169863"/>
            <a:ext cx="7772400" cy="56673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sk-SK"/>
              <a:t>Example:  Peanut Butter Taste Test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1038" y="1090613"/>
            <a:ext cx="7772400" cy="48339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Rejection Rule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Using .05 level of significance,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 if </a:t>
            </a:r>
            <a:r>
              <a:rPr lang="en-US" altLang="sk-SK" i="1"/>
              <a:t>z</a:t>
            </a:r>
            <a:r>
              <a:rPr lang="en-US" altLang="sk-SK"/>
              <a:t>  &lt; -1.96 or </a:t>
            </a:r>
            <a:r>
              <a:rPr lang="en-US" altLang="sk-SK" i="1"/>
              <a:t>z</a:t>
            </a:r>
            <a:r>
              <a:rPr lang="en-US" altLang="sk-SK"/>
              <a:t>  &gt; 1.96</a:t>
            </a:r>
          </a:p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Test Statistic</a:t>
            </a:r>
          </a:p>
          <a:p>
            <a:pPr algn="ctr"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 i="1"/>
              <a:t>z </a:t>
            </a:r>
            <a:r>
              <a:rPr lang="en-US" altLang="sk-SK"/>
              <a:t> = (18 - 15)/2.74 = 3/2.74 = 1.095</a:t>
            </a:r>
          </a:p>
          <a:p>
            <a:pPr>
              <a:lnSpc>
                <a:spcPct val="90000"/>
              </a:lnSpc>
            </a:pPr>
            <a:r>
              <a:rPr lang="en-US" altLang="sk-SK">
                <a:solidFill>
                  <a:srgbClr val="66FFFF"/>
                </a:solidFill>
              </a:rPr>
              <a:t>Conclusion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		Do not 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  There is insufficient evidence in the sample to conclude that a difference in preference exists for the two brands of peanut butter.  </a:t>
            </a:r>
          </a:p>
          <a:p>
            <a:pPr>
              <a:lnSpc>
                <a:spcPct val="90000"/>
              </a:lnSpc>
              <a:buFont typeface="Monotype Sorts" panose="05010101010101010101" pitchFamily="2" charset="2"/>
              <a:buNone/>
            </a:pPr>
            <a:r>
              <a:rPr lang="en-US" altLang="sk-SK"/>
              <a:t>		Fewer than 10 or more than 20 individuals would have to have a preference for a particular brand in order for us to reject </a:t>
            </a:r>
            <a:r>
              <a:rPr lang="en-US" altLang="sk-SK" i="1"/>
              <a:t>H</a:t>
            </a:r>
            <a:r>
              <a:rPr lang="en-US" altLang="sk-SK" baseline="-25000"/>
              <a:t>0</a:t>
            </a:r>
            <a:r>
              <a:rPr lang="en-US" altLang="sk-SK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Wilcoxon Signed-Rank Test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/>
              <a:t>This test is the nonparametric alternative to the parametric matched-sample test presented in Chapter 10.</a:t>
            </a:r>
          </a:p>
          <a:p>
            <a:pPr>
              <a:lnSpc>
                <a:spcPct val="90000"/>
              </a:lnSpc>
            </a:pPr>
            <a:r>
              <a:rPr lang="en-US" altLang="sk-SK"/>
              <a:t>The methodology of the parametric matched-sample analysis requires: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interval data, and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the assumption that the population of differences between the pairs of observations is normally distributed.</a:t>
            </a:r>
          </a:p>
          <a:p>
            <a:pPr>
              <a:lnSpc>
                <a:spcPct val="90000"/>
              </a:lnSpc>
            </a:pPr>
            <a:r>
              <a:rPr lang="en-US" altLang="sk-SK"/>
              <a:t>If the assumption of normally distributed differences is not appropriate, the Wilcoxon signed-rank test can be used.</a:t>
            </a:r>
          </a:p>
        </p:txBody>
      </p:sp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510724</TotalTime>
  <Pages>24</Pages>
  <Words>1103</Words>
  <Application>Microsoft Office PowerPoint</Application>
  <PresentationFormat>Prezentácia na obrazovke (4:3)</PresentationFormat>
  <Paragraphs>295</Paragraphs>
  <Slides>35</Slides>
  <Notes>35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35</vt:i4>
      </vt:variant>
    </vt:vector>
  </HeadingPairs>
  <TitlesOfParts>
    <vt:vector size="43" baseType="lpstr">
      <vt:lpstr>Times New Roman</vt:lpstr>
      <vt:lpstr>Book Antiqua</vt:lpstr>
      <vt:lpstr>Monotype Sorts</vt:lpstr>
      <vt:lpstr>Symbol</vt:lpstr>
      <vt:lpstr>MS Reference 2</vt:lpstr>
      <vt:lpstr>Damask</vt:lpstr>
      <vt:lpstr>Microsoft Clip Gallery</vt:lpstr>
      <vt:lpstr>MathType 4.0 Equation</vt:lpstr>
      <vt:lpstr>Prezentácia programu PowerPoint</vt:lpstr>
      <vt:lpstr>Chapter 19 Nonparametric Methods </vt:lpstr>
      <vt:lpstr>Nonparametric Methods</vt:lpstr>
      <vt:lpstr>Nonparametric Methods</vt:lpstr>
      <vt:lpstr>Sign Test</vt:lpstr>
      <vt:lpstr>Example:  Peanut Butter Taste Test</vt:lpstr>
      <vt:lpstr>Example:  Peanut Butter Taste Test</vt:lpstr>
      <vt:lpstr>Example:  Peanut Butter Taste Test</vt:lpstr>
      <vt:lpstr>Wilcoxon Signed-Rank Test</vt:lpstr>
      <vt:lpstr>Example:  Express Deliveries</vt:lpstr>
      <vt:lpstr>Example:  Express Deliveries</vt:lpstr>
      <vt:lpstr>Prezentácia programu PowerPoint</vt:lpstr>
      <vt:lpstr>Example:  Express Deliveries</vt:lpstr>
      <vt:lpstr>Example:  Express Deliveries</vt:lpstr>
      <vt:lpstr>Example:  Express Deliveries</vt:lpstr>
      <vt:lpstr>Mann-Whitney-Wilcoxon Test</vt:lpstr>
      <vt:lpstr>Mann-Whitney-Wilcoxon Test</vt:lpstr>
      <vt:lpstr>Example:  Westin Freezers</vt:lpstr>
      <vt:lpstr>Example:  Westin Freezers</vt:lpstr>
      <vt:lpstr>Example:  Westin Freezers</vt:lpstr>
      <vt:lpstr>Prezentácia programu PowerPoint</vt:lpstr>
      <vt:lpstr>Mann-Whitney-Wilcoxon Test: Large-Sample Case </vt:lpstr>
      <vt:lpstr>Example:  Westin Freezers</vt:lpstr>
      <vt:lpstr>Example:  Westin Freezers</vt:lpstr>
      <vt:lpstr>Example:  Westin Freezers</vt:lpstr>
      <vt:lpstr>Kruskal-Wallis Test</vt:lpstr>
      <vt:lpstr>Rank Correlation</vt:lpstr>
      <vt:lpstr>Rank Correlation</vt:lpstr>
      <vt:lpstr>Test for Significant Rank Correlation</vt:lpstr>
      <vt:lpstr>Rank Correlation</vt:lpstr>
      <vt:lpstr>Example:  Connor Investors</vt:lpstr>
      <vt:lpstr>Example:  Connor Investors</vt:lpstr>
      <vt:lpstr>Example:  Connor Investors</vt:lpstr>
      <vt:lpstr>Example:  Connor Investors</vt:lpstr>
      <vt:lpstr>End of Chapter 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NONPARAMETRIC METHODS</dc:title>
  <dc:subject/>
  <dc:creator>John S. Loucks IV</dc:creator>
  <cp:keywords/>
  <dc:description/>
  <cp:lastModifiedBy>mPriezvisko</cp:lastModifiedBy>
  <cp:revision>13</cp:revision>
  <cp:lastPrinted>1996-04-26T08:26:38Z</cp:lastPrinted>
  <dcterms:created xsi:type="dcterms:W3CDTF">1996-04-26T08:10:02Z</dcterms:created>
  <dcterms:modified xsi:type="dcterms:W3CDTF">2018-03-13T09:54:48Z</dcterms:modified>
</cp:coreProperties>
</file>