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 snapToGrid="0">
      <p:cViewPr varScale="1">
        <p:scale>
          <a:sx n="55" d="100"/>
          <a:sy n="55" d="100"/>
        </p:scale>
        <p:origin x="90" y="10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2F6638-B7F6-4A56-8FC0-A2A8537078CC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33BADB6-AB06-4514-8C54-669F0599B87F}">
      <dgm:prSet/>
      <dgm:spPr/>
      <dgm:t>
        <a:bodyPr/>
        <a:lstStyle/>
        <a:p>
          <a:r>
            <a:rPr lang="sk-SK"/>
            <a:t>je medzinárodný deň vyhlásený Organizáciou Spojených národov</a:t>
          </a:r>
          <a:endParaRPr lang="en-US"/>
        </a:p>
      </dgm:t>
    </dgm:pt>
    <dgm:pt modelId="{98E1763F-AB55-423B-986B-1EB80EBC62A9}" type="parTrans" cxnId="{58DFC091-6833-41CC-AF70-BDE4E4105841}">
      <dgm:prSet/>
      <dgm:spPr/>
      <dgm:t>
        <a:bodyPr/>
        <a:lstStyle/>
        <a:p>
          <a:endParaRPr lang="en-US"/>
        </a:p>
      </dgm:t>
    </dgm:pt>
    <dgm:pt modelId="{F4D975FA-CADE-44CE-9C41-CD9512E19E11}" type="sibTrans" cxnId="{58DFC091-6833-41CC-AF70-BDE4E4105841}">
      <dgm:prSet/>
      <dgm:spPr/>
      <dgm:t>
        <a:bodyPr/>
        <a:lstStyle/>
        <a:p>
          <a:endParaRPr lang="en-US"/>
        </a:p>
      </dgm:t>
    </dgm:pt>
    <dgm:pt modelId="{97372173-7CEF-4DF2-95FF-69BD47DA953C}">
      <dgm:prSet/>
      <dgm:spPr/>
      <dgm:t>
        <a:bodyPr/>
        <a:lstStyle/>
        <a:p>
          <a:r>
            <a:rPr lang="sk-SK"/>
            <a:t>obhajuje význam </a:t>
          </a:r>
          <a:r>
            <a:rPr lang="sk-SK" b="1"/>
            <a:t>dôveryhodných štatistických údajov </a:t>
          </a:r>
          <a:r>
            <a:rPr lang="sk-SK"/>
            <a:t>pre </a:t>
          </a:r>
          <a:r>
            <a:rPr lang="sk-SK" b="1"/>
            <a:t>analýzu </a:t>
          </a:r>
          <a:r>
            <a:rPr lang="sk-SK"/>
            <a:t>a informované </a:t>
          </a:r>
          <a:r>
            <a:rPr lang="sk-SK" b="1"/>
            <a:t>rozhodovanie</a:t>
          </a:r>
          <a:r>
            <a:rPr lang="sk-SK"/>
            <a:t> na všetkých úrovniach spoločnosti</a:t>
          </a:r>
          <a:endParaRPr lang="en-US"/>
        </a:p>
      </dgm:t>
    </dgm:pt>
    <dgm:pt modelId="{7EDCFB47-701C-4169-A007-7D35595DCF47}" type="parTrans" cxnId="{FFAEC80E-F024-4665-8438-DFDB1320D0A5}">
      <dgm:prSet/>
      <dgm:spPr/>
      <dgm:t>
        <a:bodyPr/>
        <a:lstStyle/>
        <a:p>
          <a:endParaRPr lang="en-US"/>
        </a:p>
      </dgm:t>
    </dgm:pt>
    <dgm:pt modelId="{D3685ACF-04B2-42FD-8A82-2C0764A6085E}" type="sibTrans" cxnId="{FFAEC80E-F024-4665-8438-DFDB1320D0A5}">
      <dgm:prSet/>
      <dgm:spPr/>
      <dgm:t>
        <a:bodyPr/>
        <a:lstStyle/>
        <a:p>
          <a:endParaRPr lang="en-US"/>
        </a:p>
      </dgm:t>
    </dgm:pt>
    <dgm:pt modelId="{2B68B6B2-9CCE-4E3B-8B70-DA1361403305}">
      <dgm:prSet/>
      <dgm:spPr/>
      <dgm:t>
        <a:bodyPr/>
        <a:lstStyle/>
        <a:p>
          <a:r>
            <a:rPr lang="sk-SK" b="1"/>
            <a:t>dátová gramotnosť </a:t>
          </a:r>
          <a:r>
            <a:rPr lang="sk-SK"/>
            <a:t>znamená schopnosť čítať údaje, pracovať s nimi, interpretovať ich a diskutovať o nich</a:t>
          </a:r>
          <a:endParaRPr lang="en-US"/>
        </a:p>
      </dgm:t>
    </dgm:pt>
    <dgm:pt modelId="{6B943CFC-CED3-4FB0-BA2C-F0693BFBCDE3}" type="parTrans" cxnId="{A7E11A04-9CC9-4633-B269-D7D20AB0D83B}">
      <dgm:prSet/>
      <dgm:spPr/>
      <dgm:t>
        <a:bodyPr/>
        <a:lstStyle/>
        <a:p>
          <a:endParaRPr lang="en-US"/>
        </a:p>
      </dgm:t>
    </dgm:pt>
    <dgm:pt modelId="{5150DAFB-5E76-4196-B819-9C2CA4751A00}" type="sibTrans" cxnId="{A7E11A04-9CC9-4633-B269-D7D20AB0D83B}">
      <dgm:prSet/>
      <dgm:spPr/>
      <dgm:t>
        <a:bodyPr/>
        <a:lstStyle/>
        <a:p>
          <a:endParaRPr lang="en-US"/>
        </a:p>
      </dgm:t>
    </dgm:pt>
    <dgm:pt modelId="{0D7FAA3D-70BF-4E6C-9277-AD403E58AF20}" type="pres">
      <dgm:prSet presAssocID="{2F2F6638-B7F6-4A56-8FC0-A2A8537078CC}" presName="linear" presStyleCnt="0">
        <dgm:presLayoutVars>
          <dgm:animLvl val="lvl"/>
          <dgm:resizeHandles val="exact"/>
        </dgm:presLayoutVars>
      </dgm:prSet>
      <dgm:spPr/>
    </dgm:pt>
    <dgm:pt modelId="{C66911E8-EE70-4AE4-B17F-181D7A22AE02}" type="pres">
      <dgm:prSet presAssocID="{133BADB6-AB06-4514-8C54-669F0599B87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A4B56C7-3C26-4816-BD86-D7D34B9E95D2}" type="pres">
      <dgm:prSet presAssocID="{F4D975FA-CADE-44CE-9C41-CD9512E19E11}" presName="spacer" presStyleCnt="0"/>
      <dgm:spPr/>
    </dgm:pt>
    <dgm:pt modelId="{95E9838F-C0BB-4959-8DB3-B94BD03DDD61}" type="pres">
      <dgm:prSet presAssocID="{97372173-7CEF-4DF2-95FF-69BD47DA953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FABFDAD-73EB-4DDE-82A7-807155F3808C}" type="pres">
      <dgm:prSet presAssocID="{D3685ACF-04B2-42FD-8A82-2C0764A6085E}" presName="spacer" presStyleCnt="0"/>
      <dgm:spPr/>
    </dgm:pt>
    <dgm:pt modelId="{7FD5062F-2CAD-42A4-AA99-B8BC1E8D618C}" type="pres">
      <dgm:prSet presAssocID="{2B68B6B2-9CCE-4E3B-8B70-DA136140330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7E11A04-9CC9-4633-B269-D7D20AB0D83B}" srcId="{2F2F6638-B7F6-4A56-8FC0-A2A8537078CC}" destId="{2B68B6B2-9CCE-4E3B-8B70-DA1361403305}" srcOrd="2" destOrd="0" parTransId="{6B943CFC-CED3-4FB0-BA2C-F0693BFBCDE3}" sibTransId="{5150DAFB-5E76-4196-B819-9C2CA4751A00}"/>
    <dgm:cxn modelId="{FFAEC80E-F024-4665-8438-DFDB1320D0A5}" srcId="{2F2F6638-B7F6-4A56-8FC0-A2A8537078CC}" destId="{97372173-7CEF-4DF2-95FF-69BD47DA953C}" srcOrd="1" destOrd="0" parTransId="{7EDCFB47-701C-4169-A007-7D35595DCF47}" sibTransId="{D3685ACF-04B2-42FD-8A82-2C0764A6085E}"/>
    <dgm:cxn modelId="{E326A336-059C-48EB-AAAF-956D27F8C3EA}" type="presOf" srcId="{2F2F6638-B7F6-4A56-8FC0-A2A8537078CC}" destId="{0D7FAA3D-70BF-4E6C-9277-AD403E58AF20}" srcOrd="0" destOrd="0" presId="urn:microsoft.com/office/officeart/2005/8/layout/vList2"/>
    <dgm:cxn modelId="{9A970981-4827-41D4-ABE9-967DD245AA38}" type="presOf" srcId="{97372173-7CEF-4DF2-95FF-69BD47DA953C}" destId="{95E9838F-C0BB-4959-8DB3-B94BD03DDD61}" srcOrd="0" destOrd="0" presId="urn:microsoft.com/office/officeart/2005/8/layout/vList2"/>
    <dgm:cxn modelId="{378A3C87-6587-4E7E-BB00-8A0687BB7B2C}" type="presOf" srcId="{133BADB6-AB06-4514-8C54-669F0599B87F}" destId="{C66911E8-EE70-4AE4-B17F-181D7A22AE02}" srcOrd="0" destOrd="0" presId="urn:microsoft.com/office/officeart/2005/8/layout/vList2"/>
    <dgm:cxn modelId="{58DFC091-6833-41CC-AF70-BDE4E4105841}" srcId="{2F2F6638-B7F6-4A56-8FC0-A2A8537078CC}" destId="{133BADB6-AB06-4514-8C54-669F0599B87F}" srcOrd="0" destOrd="0" parTransId="{98E1763F-AB55-423B-986B-1EB80EBC62A9}" sibTransId="{F4D975FA-CADE-44CE-9C41-CD9512E19E11}"/>
    <dgm:cxn modelId="{545D16D6-F1B5-4B5A-9C1B-EDB6985B2C70}" type="presOf" srcId="{2B68B6B2-9CCE-4E3B-8B70-DA1361403305}" destId="{7FD5062F-2CAD-42A4-AA99-B8BC1E8D618C}" srcOrd="0" destOrd="0" presId="urn:microsoft.com/office/officeart/2005/8/layout/vList2"/>
    <dgm:cxn modelId="{FBF1E5A2-7B74-427C-8C20-D105E24BF191}" type="presParOf" srcId="{0D7FAA3D-70BF-4E6C-9277-AD403E58AF20}" destId="{C66911E8-EE70-4AE4-B17F-181D7A22AE02}" srcOrd="0" destOrd="0" presId="urn:microsoft.com/office/officeart/2005/8/layout/vList2"/>
    <dgm:cxn modelId="{2DA3AAF1-9178-46B1-9670-3488DE6CB78F}" type="presParOf" srcId="{0D7FAA3D-70BF-4E6C-9277-AD403E58AF20}" destId="{1A4B56C7-3C26-4816-BD86-D7D34B9E95D2}" srcOrd="1" destOrd="0" presId="urn:microsoft.com/office/officeart/2005/8/layout/vList2"/>
    <dgm:cxn modelId="{6DFEBD4C-DA76-41A5-92CF-D39BBBA95A78}" type="presParOf" srcId="{0D7FAA3D-70BF-4E6C-9277-AD403E58AF20}" destId="{95E9838F-C0BB-4959-8DB3-B94BD03DDD61}" srcOrd="2" destOrd="0" presId="urn:microsoft.com/office/officeart/2005/8/layout/vList2"/>
    <dgm:cxn modelId="{CB0D0741-A3B4-4820-AB0D-BDAA22134704}" type="presParOf" srcId="{0D7FAA3D-70BF-4E6C-9277-AD403E58AF20}" destId="{AFABFDAD-73EB-4DDE-82A7-807155F3808C}" srcOrd="3" destOrd="0" presId="urn:microsoft.com/office/officeart/2005/8/layout/vList2"/>
    <dgm:cxn modelId="{B46B3D66-7E7C-4DF5-8AA5-B6AFE8F90804}" type="presParOf" srcId="{0D7FAA3D-70BF-4E6C-9277-AD403E58AF20}" destId="{7FD5062F-2CAD-42A4-AA99-B8BC1E8D618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6911E8-EE70-4AE4-B17F-181D7A22AE02}">
      <dsp:nvSpPr>
        <dsp:cNvPr id="0" name=""/>
        <dsp:cNvSpPr/>
      </dsp:nvSpPr>
      <dsp:spPr>
        <a:xfrm>
          <a:off x="0" y="106947"/>
          <a:ext cx="6666833" cy="170059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/>
            <a:t>je medzinárodný deň vyhlásený Organizáciou Spojených národov</a:t>
          </a:r>
          <a:endParaRPr lang="en-US" sz="2400" kern="1200"/>
        </a:p>
      </dsp:txBody>
      <dsp:txXfrm>
        <a:off x="83016" y="189963"/>
        <a:ext cx="6500801" cy="1534563"/>
      </dsp:txXfrm>
    </dsp:sp>
    <dsp:sp modelId="{95E9838F-C0BB-4959-8DB3-B94BD03DDD61}">
      <dsp:nvSpPr>
        <dsp:cNvPr id="0" name=""/>
        <dsp:cNvSpPr/>
      </dsp:nvSpPr>
      <dsp:spPr>
        <a:xfrm>
          <a:off x="0" y="1876662"/>
          <a:ext cx="6666833" cy="1700595"/>
        </a:xfrm>
        <a:prstGeom prst="round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/>
            <a:t>obhajuje význam </a:t>
          </a:r>
          <a:r>
            <a:rPr lang="sk-SK" sz="2400" b="1" kern="1200"/>
            <a:t>dôveryhodných štatistických údajov </a:t>
          </a:r>
          <a:r>
            <a:rPr lang="sk-SK" sz="2400" kern="1200"/>
            <a:t>pre </a:t>
          </a:r>
          <a:r>
            <a:rPr lang="sk-SK" sz="2400" b="1" kern="1200"/>
            <a:t>analýzu </a:t>
          </a:r>
          <a:r>
            <a:rPr lang="sk-SK" sz="2400" kern="1200"/>
            <a:t>a informované </a:t>
          </a:r>
          <a:r>
            <a:rPr lang="sk-SK" sz="2400" b="1" kern="1200"/>
            <a:t>rozhodovanie</a:t>
          </a:r>
          <a:r>
            <a:rPr lang="sk-SK" sz="2400" kern="1200"/>
            <a:t> na všetkých úrovniach spoločnosti</a:t>
          </a:r>
          <a:endParaRPr lang="en-US" sz="2400" kern="1200"/>
        </a:p>
      </dsp:txBody>
      <dsp:txXfrm>
        <a:off x="83016" y="1959678"/>
        <a:ext cx="6500801" cy="1534563"/>
      </dsp:txXfrm>
    </dsp:sp>
    <dsp:sp modelId="{7FD5062F-2CAD-42A4-AA99-B8BC1E8D618C}">
      <dsp:nvSpPr>
        <dsp:cNvPr id="0" name=""/>
        <dsp:cNvSpPr/>
      </dsp:nvSpPr>
      <dsp:spPr>
        <a:xfrm>
          <a:off x="0" y="3646377"/>
          <a:ext cx="6666833" cy="1700595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b="1" kern="1200"/>
            <a:t>dátová gramotnosť </a:t>
          </a:r>
          <a:r>
            <a:rPr lang="sk-SK" sz="2400" kern="1200"/>
            <a:t>znamená schopnosť čítať údaje, pracovať s nimi, interpretovať ich a diskutovať o nich</a:t>
          </a:r>
          <a:endParaRPr lang="en-US" sz="2400" kern="1200"/>
        </a:p>
      </dsp:txBody>
      <dsp:txXfrm>
        <a:off x="83016" y="3729393"/>
        <a:ext cx="6500801" cy="1534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99DA1-7886-1CBB-6FF6-ECB66A70F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59DBCC-FC85-B457-5FD6-47D71C21E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385A9-33E1-1809-BC1E-99317FAF9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C820-32DD-4B74-B6D2-163F5CFE3B63}" type="datetimeFigureOut">
              <a:rPr lang="sk-SK" smtClean="0"/>
              <a:t>20. 10. 2025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00E99-D34E-1221-AC81-2D8A1E33D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26019-FD27-36E6-760D-50C2A7AA1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6AAB-546D-4301-ADB0-9DBA62B3888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8332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D63DA-3C85-4CDC-58B0-5F13AAF43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26E58E-6959-BDF5-97D7-176560ECB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0C234-68B4-D37C-764E-E788A1F72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C820-32DD-4B74-B6D2-163F5CFE3B63}" type="datetimeFigureOut">
              <a:rPr lang="sk-SK" smtClean="0"/>
              <a:t>20. 10. 2025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E70DD-C88E-6E1C-82A8-CC28236F5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EA107-03B4-6210-0564-04453F300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6AAB-546D-4301-ADB0-9DBA62B3888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9720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C7C821-6ED0-1438-F0B2-2529186BA4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E5966B-11C7-6DFD-6AD9-B4B80AEDE8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74353-D63B-4D0B-0182-36314D8BC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C820-32DD-4B74-B6D2-163F5CFE3B63}" type="datetimeFigureOut">
              <a:rPr lang="sk-SK" smtClean="0"/>
              <a:t>20. 10. 2025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9E3B7-1CDD-3AA5-EA7C-865BF1AE6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8769F-3A3F-C597-853E-000580277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6AAB-546D-4301-ADB0-9DBA62B3888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661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38AD2-E44B-6FAA-7705-28B144E94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F1A7D-4EB8-015C-02BD-CF58210CE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C2884-0CFB-5CBE-B4D4-DA82B8CC9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C820-32DD-4B74-B6D2-163F5CFE3B63}" type="datetimeFigureOut">
              <a:rPr lang="sk-SK" smtClean="0"/>
              <a:t>20. 10. 2025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19FD1-37DE-EB39-2934-35DF3136C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392FA-CB3C-2A99-3E02-63476475F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6AAB-546D-4301-ADB0-9DBA62B3888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89692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B3CDE-651A-A8B1-674B-07D6B1AD2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9E40DA-9A5B-BCCB-1E0E-86C3E3B7A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6AE74-060B-B10B-41AE-1EA2C8160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C820-32DD-4B74-B6D2-163F5CFE3B63}" type="datetimeFigureOut">
              <a:rPr lang="sk-SK" smtClean="0"/>
              <a:t>20. 10. 2025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97D7D-9647-7C23-A769-F75D4C338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06CA2-2A89-E015-8752-7E70489D7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6AAB-546D-4301-ADB0-9DBA62B3888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1633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171A5-1F1C-E8A3-2472-451BFE44B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5E955-C55A-FC49-FFDD-4BBBE97315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D8D37A-8A71-4C01-D2E1-54000DAD8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038216-3359-37DE-7111-87BEA3A3C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C820-32DD-4B74-B6D2-163F5CFE3B63}" type="datetimeFigureOut">
              <a:rPr lang="sk-SK" smtClean="0"/>
              <a:t>20. 10. 2025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D9BA1-B584-85CB-5D2D-68E058EDF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E2DF05-CD15-5473-0A04-BF3246136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6AAB-546D-4301-ADB0-9DBA62B3888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65436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3328E-C2A5-0BA2-F43C-175817800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3DA89D-E911-023E-AF8A-439FEB520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A21B0E-98E8-FCF8-9BD1-99334B27B3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C0B23A-AE02-2CDA-7E67-8BD20F3225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3ABE32-7E05-56A1-0286-BCAA864175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CDB760-4408-474F-F902-26A278281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C820-32DD-4B74-B6D2-163F5CFE3B63}" type="datetimeFigureOut">
              <a:rPr lang="sk-SK" smtClean="0"/>
              <a:t>20. 10. 2025</a:t>
            </a:fld>
            <a:endParaRPr lang="sk-S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A39849-33FE-137E-E820-20EE73438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E25036-85E4-C885-2294-5AFDBC9C0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6AAB-546D-4301-ADB0-9DBA62B3888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45557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4166-484D-119B-D69B-600CAD88E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985FF9-DFCB-8399-337C-C704EDDBE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C820-32DD-4B74-B6D2-163F5CFE3B63}" type="datetimeFigureOut">
              <a:rPr lang="sk-SK" smtClean="0"/>
              <a:t>20. 10. 2025</a:t>
            </a:fld>
            <a:endParaRPr lang="sk-S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35F3EA-C7AA-D402-6C36-FE974F4F3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7BC45E-9CBE-473C-3839-34A179496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6AAB-546D-4301-ADB0-9DBA62B3888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69242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6A8C4F-C8E6-5A22-8528-C554263EC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C820-32DD-4B74-B6D2-163F5CFE3B63}" type="datetimeFigureOut">
              <a:rPr lang="sk-SK" smtClean="0"/>
              <a:t>20. 10. 2025</a:t>
            </a:fld>
            <a:endParaRPr lang="sk-S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CDD690-B674-C455-9EFA-6FFBC8401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1FE0C-AFAF-4AAE-B3A7-BE1B33BC5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6AAB-546D-4301-ADB0-9DBA62B3888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25589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50AF6-33BA-B83E-8A74-5AD1F95F6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ECC2D-382A-AA5C-6D7F-4A3D6EFA6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179E15-6079-9DC4-CF7B-F564829D4B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F37AB-FA24-00F0-37AB-058864D57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C820-32DD-4B74-B6D2-163F5CFE3B63}" type="datetimeFigureOut">
              <a:rPr lang="sk-SK" smtClean="0"/>
              <a:t>20. 10. 2025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1B21B5-1C0B-9BE5-3C99-BB4A614D9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72D294-B681-3496-67DC-E33BA5C88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6AAB-546D-4301-ADB0-9DBA62B3888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1939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021BB-3B4C-CC14-3FF0-EEF3C71B5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237641-6907-EC91-2A1F-26C4BE1440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022A0C-95A8-BE28-20B5-59F2B86B98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44E376-7E3D-E236-B65D-D15B0446E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C820-32DD-4B74-B6D2-163F5CFE3B63}" type="datetimeFigureOut">
              <a:rPr lang="sk-SK" smtClean="0"/>
              <a:t>20. 10. 2025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0286E-ECBD-7AF9-2895-98568AD9E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6C3B42-E70F-BCB3-FA9A-15614CB9B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6AAB-546D-4301-ADB0-9DBA62B3888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96609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A0D346-52AA-9C60-9048-EBDFC3CD3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B7225-7244-644C-3DB2-CBE2AC32F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A20E7-B164-542F-2F4D-88A3A92901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80C820-32DD-4B74-B6D2-163F5CFE3B63}" type="datetimeFigureOut">
              <a:rPr lang="sk-SK" smtClean="0"/>
              <a:t>20. 10. 2025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D8B10-B42F-4FD7-1D1B-40ADA705C4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7DEB5-8A1D-BEF0-4150-2D2CD3E40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1C6AAB-546D-4301-ADB0-9DBA62B3888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44122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88734A-4CF5-BFB8-0823-096358F63C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US" dirty="0" err="1">
                <a:solidFill>
                  <a:srgbClr val="FFFFFF"/>
                </a:solidFill>
              </a:rPr>
              <a:t>Svetov</a:t>
            </a:r>
            <a:r>
              <a:rPr lang="sk-SK" dirty="0">
                <a:solidFill>
                  <a:srgbClr val="FFFFFF"/>
                </a:solidFill>
              </a:rPr>
              <a:t>ý deň štatistiky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9569FE-C8FB-8CC1-9506-816F32A3F2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sk-SK" dirty="0"/>
              <a:t>20.10.2025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69977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AECEF5-7769-AF7E-3DC6-EDDDD0B79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sk-SK" sz="4000" dirty="0">
                <a:solidFill>
                  <a:srgbClr val="FFFFFF"/>
                </a:solidFill>
              </a:rPr>
              <a:t>dôvody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B68AD20-B80A-08E5-497A-C1E99910FF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3238970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8120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89" y="94137"/>
            <a:ext cx="4496031" cy="6763863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323" y="94136"/>
            <a:ext cx="5762948" cy="6591799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6623894" y="94136"/>
            <a:ext cx="4879848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1200" dirty="0"/>
          </a:p>
          <a:p>
            <a:pPr algn="ctr"/>
            <a:r>
              <a:rPr lang="sk-SK" sz="2800" b="1" cap="small" dirty="0">
                <a:solidFill>
                  <a:srgbClr val="00B0F0"/>
                </a:solidFill>
              </a:rPr>
              <a:t>Svetový deň štatistiky</a:t>
            </a:r>
          </a:p>
          <a:p>
            <a:endParaRPr lang="sk-SK" dirty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bg1"/>
                </a:solidFill>
              </a:rPr>
              <a:t>je medzinárodný deň vyhlásený OSN, ktorý sa prvý krát slávil 20. októbra 2010.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bg1"/>
                </a:solidFill>
              </a:rPr>
              <a:t>Tento deň obhajuje význam dôveryhodných štatistických údajov pre analýzu a informované rozhodovanie na všetkých úrovniach spoločnosti.</a:t>
            </a:r>
          </a:p>
          <a:p>
            <a:endParaRPr lang="sk-SK" dirty="0">
              <a:solidFill>
                <a:srgbClr val="00B0F0"/>
              </a:solidFill>
            </a:endParaRPr>
          </a:p>
          <a:p>
            <a:r>
              <a:rPr lang="sk-SK" dirty="0">
                <a:solidFill>
                  <a:schemeClr val="bg1"/>
                </a:solidFill>
              </a:rPr>
              <a:t>Na tento deň chceme upozorniť aj </a:t>
            </a:r>
            <a:r>
              <a:rPr lang="sk-SK" dirty="0">
                <a:solidFill>
                  <a:srgbClr val="00B0F0"/>
                </a:solidFill>
              </a:rPr>
              <a:t>MY</a:t>
            </a:r>
            <a:r>
              <a:rPr lang="sk-SK" dirty="0">
                <a:solidFill>
                  <a:schemeClr val="bg1"/>
                </a:solidFill>
              </a:rPr>
              <a:t>, preto sme pre študentov pripravili:</a:t>
            </a:r>
          </a:p>
          <a:p>
            <a:endParaRPr lang="sk-SK" dirty="0">
              <a:solidFill>
                <a:srgbClr val="00B0F0"/>
              </a:solidFill>
            </a:endParaRP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00B0F0"/>
                </a:solidFill>
              </a:rPr>
              <a:t>On-line kvíz </a:t>
            </a:r>
            <a:r>
              <a:rPr lang="sk-SK" dirty="0">
                <a:solidFill>
                  <a:schemeClr val="bg1"/>
                </a:solidFill>
              </a:rPr>
              <a:t>na tému </a:t>
            </a:r>
            <a:r>
              <a:rPr lang="sk-SK" dirty="0">
                <a:solidFill>
                  <a:srgbClr val="00B0F0"/>
                </a:solidFill>
              </a:rPr>
              <a:t>Objav silu dát 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bg1"/>
                </a:solidFill>
              </a:rPr>
              <a:t>Tajničku</a:t>
            </a:r>
            <a:r>
              <a:rPr lang="sk-SK" dirty="0">
                <a:solidFill>
                  <a:srgbClr val="00B0F0"/>
                </a:solidFill>
              </a:rPr>
              <a:t> Po stopách štatistiky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bg1"/>
                </a:solidFill>
              </a:rPr>
              <a:t>Výberovú prednášku na tému </a:t>
            </a:r>
            <a:r>
              <a:rPr lang="sk-SK" dirty="0">
                <a:solidFill>
                  <a:srgbClr val="00B0F0"/>
                </a:solidFill>
              </a:rPr>
              <a:t>Štatistika ako nástroj rozhodovania a jej význam v súčasnom dynamickom svete </a:t>
            </a:r>
            <a:r>
              <a:rPr lang="sk-SK" dirty="0">
                <a:solidFill>
                  <a:schemeClr val="bg1"/>
                </a:solidFill>
              </a:rPr>
              <a:t>zabezpečenú ŠÚ SR, ktorá sa bude konať 10.11.2025</a:t>
            </a:r>
            <a:r>
              <a:rPr lang="sk-SK" dirty="0">
                <a:solidFill>
                  <a:srgbClr val="00B0F0"/>
                </a:solidFill>
              </a:rPr>
              <a:t>. 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sk-SK" dirty="0">
              <a:solidFill>
                <a:srgbClr val="00B0F0"/>
              </a:solidFill>
            </a:endParaRP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sk-SK" sz="1400" i="1" dirty="0">
                <a:solidFill>
                  <a:srgbClr val="FFC000"/>
                </a:solidFill>
              </a:rPr>
              <a:t>Pozn. Detailnejšie </a:t>
            </a:r>
            <a:r>
              <a:rPr lang="sk-SK" sz="1400" i="1" dirty="0" err="1">
                <a:solidFill>
                  <a:srgbClr val="FFC000"/>
                </a:solidFill>
              </a:rPr>
              <a:t>info</a:t>
            </a:r>
            <a:r>
              <a:rPr lang="sk-SK" sz="1400" i="1" dirty="0">
                <a:solidFill>
                  <a:srgbClr val="FFC000"/>
                </a:solidFill>
              </a:rPr>
              <a:t> ohľadom súťaži hľadajte na sociálnych sieťach ÚŠOVM a stránke FEM SPU.</a:t>
            </a:r>
          </a:p>
        </p:txBody>
      </p:sp>
    </p:spTree>
    <p:extLst>
      <p:ext uri="{BB962C8B-B14F-4D97-AF65-F5344CB8AC3E}">
        <p14:creationId xmlns:p14="http://schemas.microsoft.com/office/powerpoint/2010/main" val="4163935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146</Words>
  <Application>Microsoft Office PowerPoint</Application>
  <PresentationFormat>Widescreen</PresentationFormat>
  <Paragraphs>20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Svetový deň štatistiky</vt:lpstr>
      <vt:lpstr>dôvody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Renáta Benda Prokeinová</dc:creator>
  <cp:lastModifiedBy>Renáta Benda Prokeinová</cp:lastModifiedBy>
  <cp:revision>1</cp:revision>
  <dcterms:created xsi:type="dcterms:W3CDTF">2025-10-20T06:35:13Z</dcterms:created>
  <dcterms:modified xsi:type="dcterms:W3CDTF">2025-10-20T06:43:51Z</dcterms:modified>
</cp:coreProperties>
</file>